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handoutMasterIdLst>
    <p:handoutMasterId r:id="rId52"/>
  </p:handoutMasterIdLst>
  <p:sldIdLst>
    <p:sldId id="303" r:id="rId2"/>
    <p:sldId id="322" r:id="rId3"/>
    <p:sldId id="280" r:id="rId4"/>
    <p:sldId id="441" r:id="rId5"/>
    <p:sldId id="440" r:id="rId6"/>
    <p:sldId id="261" r:id="rId7"/>
    <p:sldId id="407" r:id="rId8"/>
    <p:sldId id="416" r:id="rId9"/>
    <p:sldId id="328" r:id="rId10"/>
    <p:sldId id="316" r:id="rId11"/>
    <p:sldId id="277" r:id="rId12"/>
    <p:sldId id="281" r:id="rId13"/>
    <p:sldId id="286" r:id="rId14"/>
    <p:sldId id="326" r:id="rId15"/>
    <p:sldId id="349" r:id="rId16"/>
    <p:sldId id="444" r:id="rId17"/>
    <p:sldId id="341" r:id="rId18"/>
    <p:sldId id="445" r:id="rId19"/>
    <p:sldId id="362" r:id="rId20"/>
    <p:sldId id="436" r:id="rId21"/>
    <p:sldId id="406" r:id="rId22"/>
    <p:sldId id="418" r:id="rId23"/>
    <p:sldId id="437" r:id="rId24"/>
    <p:sldId id="414" r:id="rId25"/>
    <p:sldId id="399" r:id="rId26"/>
    <p:sldId id="350" r:id="rId27"/>
    <p:sldId id="358" r:id="rId28"/>
    <p:sldId id="378" r:id="rId29"/>
    <p:sldId id="388" r:id="rId30"/>
    <p:sldId id="387" r:id="rId31"/>
    <p:sldId id="433" r:id="rId32"/>
    <p:sldId id="405" r:id="rId33"/>
    <p:sldId id="417" r:id="rId34"/>
    <p:sldId id="432" r:id="rId35"/>
    <p:sldId id="446" r:id="rId36"/>
    <p:sldId id="447" r:id="rId37"/>
    <p:sldId id="346" r:id="rId38"/>
    <p:sldId id="429" r:id="rId39"/>
    <p:sldId id="448" r:id="rId40"/>
    <p:sldId id="435" r:id="rId41"/>
    <p:sldId id="347" r:id="rId42"/>
    <p:sldId id="449" r:id="rId43"/>
    <p:sldId id="434" r:id="rId44"/>
    <p:sldId id="423" r:id="rId45"/>
    <p:sldId id="421" r:id="rId46"/>
    <p:sldId id="380" r:id="rId47"/>
    <p:sldId id="443" r:id="rId48"/>
    <p:sldId id="408" r:id="rId49"/>
    <p:sldId id="403" r:id="rId50"/>
  </p:sldIdLst>
  <p:sldSz cx="12192000" cy="6858000"/>
  <p:notesSz cx="6881813" cy="92964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521415D9-36F7-43E2-AB2F-B90AF26B5E84}">
      <p14:sectionLst xmlns:p14="http://schemas.microsoft.com/office/powerpoint/2010/main">
        <p14:section name="ETC vs TC" id="{7A5C3C2C-2434-41BE-BBE0-0F7BDCE69504}">
          <p14:sldIdLst>
            <p14:sldId id="303"/>
            <p14:sldId id="322"/>
            <p14:sldId id="280"/>
            <p14:sldId id="441"/>
            <p14:sldId id="440"/>
            <p14:sldId id="261"/>
            <p14:sldId id="407"/>
          </p14:sldIdLst>
        </p14:section>
        <p14:section name="Nomenclature" id="{EACDC3A3-8554-4C58-837C-44213C806562}">
          <p14:sldIdLst>
            <p14:sldId id="416"/>
          </p14:sldIdLst>
        </p14:section>
        <p14:section name="Formation" id="{565F6061-F2E4-4AC5-8718-EF1B9694D2A4}">
          <p14:sldIdLst>
            <p14:sldId id="328"/>
            <p14:sldId id="316"/>
            <p14:sldId id="277"/>
            <p14:sldId id="281"/>
            <p14:sldId id="286"/>
          </p14:sldIdLst>
        </p14:section>
        <p14:section name="Steering factors" id="{71E4C1FE-8775-4848-ADD8-DD239A7FD6F9}">
          <p14:sldIdLst>
            <p14:sldId id="326"/>
            <p14:sldId id="349"/>
            <p14:sldId id="444"/>
          </p14:sldIdLst>
        </p14:section>
        <p14:section name="Inactive versus active season" id="{8DE6C889-29FE-432F-B9CE-F64BC9D5F59C}">
          <p14:sldIdLst>
            <p14:sldId id="341"/>
            <p14:sldId id="445"/>
            <p14:sldId id="362"/>
            <p14:sldId id="436"/>
          </p14:sldIdLst>
        </p14:section>
        <p14:section name="Hurricane intensity" id="{2547479C-B99F-4B81-A1DC-17AD16264FA4}">
          <p14:sldIdLst>
            <p14:sldId id="406"/>
            <p14:sldId id="418"/>
            <p14:sldId id="437"/>
            <p14:sldId id="414"/>
            <p14:sldId id="399"/>
            <p14:sldId id="350"/>
            <p14:sldId id="358"/>
            <p14:sldId id="378"/>
            <p14:sldId id="388"/>
            <p14:sldId id="387"/>
            <p14:sldId id="433"/>
          </p14:sldIdLst>
        </p14:section>
        <p14:section name="Landfalling impacts" id="{9D67E8E1-B705-423D-ABB9-8BD3CEB30352}">
          <p14:sldIdLst>
            <p14:sldId id="405"/>
            <p14:sldId id="417"/>
            <p14:sldId id="432"/>
            <p14:sldId id="446"/>
            <p14:sldId id="447"/>
            <p14:sldId id="346"/>
            <p14:sldId id="429"/>
            <p14:sldId id="448"/>
            <p14:sldId id="435"/>
            <p14:sldId id="347"/>
            <p14:sldId id="449"/>
            <p14:sldId id="434"/>
            <p14:sldId id="423"/>
            <p14:sldId id="421"/>
            <p14:sldId id="380"/>
            <p14:sldId id="443"/>
            <p14:sldId id="408"/>
            <p14:sldId id="40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EAEAEA"/>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88" autoAdjust="0"/>
    <p:restoredTop sz="84837" autoAdjust="0"/>
  </p:normalViewPr>
  <p:slideViewPr>
    <p:cSldViewPr>
      <p:cViewPr varScale="1">
        <p:scale>
          <a:sx n="94" d="100"/>
          <a:sy n="94" d="100"/>
        </p:scale>
        <p:origin x="1374" y="78"/>
      </p:cViewPr>
      <p:guideLst>
        <p:guide orient="horz" pos="2160"/>
        <p:guide pos="3840"/>
      </p:guideLst>
    </p:cSldViewPr>
  </p:slideViewPr>
  <p:outlineViewPr>
    <p:cViewPr>
      <p:scale>
        <a:sx n="66" d="100"/>
        <a:sy n="66" d="100"/>
      </p:scale>
      <p:origin x="0" y="0"/>
    </p:cViewPr>
  </p:outlineViewPr>
  <p:notesTextViewPr>
    <p:cViewPr>
      <p:scale>
        <a:sx n="100" d="100"/>
        <a:sy n="100" d="100"/>
      </p:scale>
      <p:origin x="0" y="0"/>
    </p:cViewPr>
  </p:notesTextViewPr>
  <p:sorterViewPr>
    <p:cViewPr varScale="1">
      <p:scale>
        <a:sx n="1" d="1"/>
        <a:sy n="1" d="1"/>
      </p:scale>
      <p:origin x="0" y="-206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02BD77D-A154-98EA-1EB2-75A48211A33C}"/>
              </a:ext>
            </a:extLst>
          </p:cNvPr>
          <p:cNvSpPr>
            <a:spLocks noGrp="1"/>
          </p:cNvSpPr>
          <p:nvPr>
            <p:ph type="hdr" sz="quarter"/>
          </p:nvPr>
        </p:nvSpPr>
        <p:spPr>
          <a:xfrm>
            <a:off x="0" y="0"/>
            <a:ext cx="2982913" cy="465138"/>
          </a:xfrm>
          <a:prstGeom prst="rect">
            <a:avLst/>
          </a:prstGeom>
        </p:spPr>
        <p:txBody>
          <a:bodyPr vert="horz" lIns="92446" tIns="46223" rIns="92446" bIns="46223" rtlCol="0"/>
          <a:lstStyle>
            <a:lvl1pPr algn="l" eaLnBrk="1" hangingPunct="1">
              <a:defRPr sz="1200" dirty="0">
                <a:latin typeface="Arial" charset="0"/>
              </a:defRPr>
            </a:lvl1pPr>
          </a:lstStyle>
          <a:p>
            <a:pPr>
              <a:defRPr/>
            </a:pPr>
            <a:endParaRPr lang="en-US" dirty="0"/>
          </a:p>
        </p:txBody>
      </p:sp>
      <p:sp>
        <p:nvSpPr>
          <p:cNvPr id="3" name="Date Placeholder 2">
            <a:extLst>
              <a:ext uri="{FF2B5EF4-FFF2-40B4-BE49-F238E27FC236}">
                <a16:creationId xmlns:a16="http://schemas.microsoft.com/office/drawing/2014/main" id="{7152C375-C4A0-BE7E-5BE8-0E80F458F396}"/>
              </a:ext>
            </a:extLst>
          </p:cNvPr>
          <p:cNvSpPr>
            <a:spLocks noGrp="1"/>
          </p:cNvSpPr>
          <p:nvPr>
            <p:ph type="dt" sz="quarter" idx="1"/>
          </p:nvPr>
        </p:nvSpPr>
        <p:spPr>
          <a:xfrm>
            <a:off x="3897313" y="0"/>
            <a:ext cx="2982912" cy="465138"/>
          </a:xfrm>
          <a:prstGeom prst="rect">
            <a:avLst/>
          </a:prstGeom>
        </p:spPr>
        <p:txBody>
          <a:bodyPr vert="horz" lIns="92446" tIns="46223" rIns="92446" bIns="46223" rtlCol="0"/>
          <a:lstStyle>
            <a:lvl1pPr algn="r" eaLnBrk="1" hangingPunct="1">
              <a:defRPr sz="1200">
                <a:latin typeface="Arial" charset="0"/>
              </a:defRPr>
            </a:lvl1pPr>
          </a:lstStyle>
          <a:p>
            <a:pPr>
              <a:defRPr/>
            </a:pPr>
            <a:fld id="{D382AE69-DF5D-46B2-97B5-0BB35589284A}" type="datetimeFigureOut">
              <a:rPr lang="en-US"/>
              <a:pPr>
                <a:defRPr/>
              </a:pPr>
              <a:t>3/11/2025</a:t>
            </a:fld>
            <a:endParaRPr lang="en-US" dirty="0"/>
          </a:p>
        </p:txBody>
      </p:sp>
      <p:sp>
        <p:nvSpPr>
          <p:cNvPr id="4" name="Footer Placeholder 3">
            <a:extLst>
              <a:ext uri="{FF2B5EF4-FFF2-40B4-BE49-F238E27FC236}">
                <a16:creationId xmlns:a16="http://schemas.microsoft.com/office/drawing/2014/main" id="{CAEC0B7B-F4B4-F11D-8C7E-2D889F1B3815}"/>
              </a:ext>
            </a:extLst>
          </p:cNvPr>
          <p:cNvSpPr>
            <a:spLocks noGrp="1"/>
          </p:cNvSpPr>
          <p:nvPr>
            <p:ph type="ftr" sz="quarter" idx="2"/>
          </p:nvPr>
        </p:nvSpPr>
        <p:spPr>
          <a:xfrm>
            <a:off x="0" y="8829675"/>
            <a:ext cx="2982913" cy="465138"/>
          </a:xfrm>
          <a:prstGeom prst="rect">
            <a:avLst/>
          </a:prstGeom>
        </p:spPr>
        <p:txBody>
          <a:bodyPr vert="horz" lIns="92446" tIns="46223" rIns="92446" bIns="46223" rtlCol="0" anchor="b"/>
          <a:lstStyle>
            <a:lvl1pPr algn="l" eaLnBrk="1" hangingPunct="1">
              <a:defRPr sz="1200" dirty="0">
                <a:latin typeface="Arial" charset="0"/>
              </a:defRPr>
            </a:lvl1pPr>
          </a:lstStyle>
          <a:p>
            <a:pPr>
              <a:defRPr/>
            </a:pPr>
            <a:endParaRPr lang="en-US" dirty="0"/>
          </a:p>
        </p:txBody>
      </p:sp>
      <p:sp>
        <p:nvSpPr>
          <p:cNvPr id="5" name="Slide Number Placeholder 4">
            <a:extLst>
              <a:ext uri="{FF2B5EF4-FFF2-40B4-BE49-F238E27FC236}">
                <a16:creationId xmlns:a16="http://schemas.microsoft.com/office/drawing/2014/main" id="{0FA5C325-9F91-E130-E40B-9B74804729AA}"/>
              </a:ext>
            </a:extLst>
          </p:cNvPr>
          <p:cNvSpPr>
            <a:spLocks noGrp="1"/>
          </p:cNvSpPr>
          <p:nvPr>
            <p:ph type="sldNum" sz="quarter" idx="3"/>
          </p:nvPr>
        </p:nvSpPr>
        <p:spPr>
          <a:xfrm>
            <a:off x="3897313" y="8829675"/>
            <a:ext cx="2982912" cy="465138"/>
          </a:xfrm>
          <a:prstGeom prst="rect">
            <a:avLst/>
          </a:prstGeom>
        </p:spPr>
        <p:txBody>
          <a:bodyPr vert="horz" wrap="square" lIns="92446" tIns="46223" rIns="92446" bIns="46223" numCol="1" anchor="b" anchorCtr="0" compatLnSpc="1">
            <a:prstTxWarp prst="textNoShape">
              <a:avLst/>
            </a:prstTxWarp>
          </a:bodyPr>
          <a:lstStyle>
            <a:lvl1pPr algn="r" eaLnBrk="1" hangingPunct="1">
              <a:defRPr sz="1200"/>
            </a:lvl1pPr>
          </a:lstStyle>
          <a:p>
            <a:fld id="{9B81932B-E6B3-44B4-B23D-20A2F2C19572}" type="slidenum">
              <a:rPr lang="en-US" altLang="en-US"/>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19BE802-B3F3-F335-CDE9-0EA8E950D541}"/>
              </a:ext>
            </a:extLst>
          </p:cNvPr>
          <p:cNvSpPr>
            <a:spLocks noGrp="1" noChangeArrowheads="1"/>
          </p:cNvSpPr>
          <p:nvPr>
            <p:ph type="hdr" sz="quarter"/>
          </p:nvPr>
        </p:nvSpPr>
        <p:spPr bwMode="auto">
          <a:xfrm>
            <a:off x="0" y="0"/>
            <a:ext cx="2982913" cy="46513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eaLnBrk="1" hangingPunct="1">
              <a:defRPr sz="1200" dirty="0">
                <a:latin typeface="Arial" charset="0"/>
              </a:defRPr>
            </a:lvl1pPr>
          </a:lstStyle>
          <a:p>
            <a:pPr>
              <a:defRPr/>
            </a:pPr>
            <a:endParaRPr lang="en-US" dirty="0"/>
          </a:p>
        </p:txBody>
      </p:sp>
      <p:sp>
        <p:nvSpPr>
          <p:cNvPr id="22531" name="Rectangle 3">
            <a:extLst>
              <a:ext uri="{FF2B5EF4-FFF2-40B4-BE49-F238E27FC236}">
                <a16:creationId xmlns:a16="http://schemas.microsoft.com/office/drawing/2014/main" id="{333624C7-500B-8B9B-D523-E8B1E6EA006F}"/>
              </a:ext>
            </a:extLst>
          </p:cNvPr>
          <p:cNvSpPr>
            <a:spLocks noGrp="1" noChangeArrowheads="1"/>
          </p:cNvSpPr>
          <p:nvPr>
            <p:ph type="dt" idx="1"/>
          </p:nvPr>
        </p:nvSpPr>
        <p:spPr bwMode="auto">
          <a:xfrm>
            <a:off x="3900488" y="0"/>
            <a:ext cx="2981325" cy="465138"/>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eaLnBrk="1" hangingPunct="1">
              <a:defRPr sz="1200" dirty="0">
                <a:latin typeface="Arial" charset="0"/>
              </a:defRPr>
            </a:lvl1pPr>
          </a:lstStyle>
          <a:p>
            <a:pPr>
              <a:defRPr/>
            </a:pPr>
            <a:endParaRPr lang="en-US" dirty="0"/>
          </a:p>
        </p:txBody>
      </p:sp>
      <p:sp>
        <p:nvSpPr>
          <p:cNvPr id="2052" name="Rectangle 4">
            <a:extLst>
              <a:ext uri="{FF2B5EF4-FFF2-40B4-BE49-F238E27FC236}">
                <a16:creationId xmlns:a16="http://schemas.microsoft.com/office/drawing/2014/main" id="{6829DEA8-1AB7-7B78-C099-976675CB88FB}"/>
              </a:ext>
            </a:extLst>
          </p:cNvPr>
          <p:cNvSpPr>
            <a:spLocks noGrp="1" noRot="1" noChangeAspect="1" noChangeArrowheads="1" noTextEdit="1"/>
          </p:cNvSpPr>
          <p:nvPr>
            <p:ph type="sldImg" idx="2"/>
          </p:nvPr>
        </p:nvSpPr>
        <p:spPr bwMode="auto">
          <a:xfrm>
            <a:off x="342900" y="696913"/>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3" name="Rectangle 5">
            <a:extLst>
              <a:ext uri="{FF2B5EF4-FFF2-40B4-BE49-F238E27FC236}">
                <a16:creationId xmlns:a16="http://schemas.microsoft.com/office/drawing/2014/main" id="{F14FDC10-30D7-0CEF-C3CE-D9996DE8BB47}"/>
              </a:ext>
            </a:extLst>
          </p:cNvPr>
          <p:cNvSpPr>
            <a:spLocks noGrp="1" noChangeArrowheads="1"/>
          </p:cNvSpPr>
          <p:nvPr>
            <p:ph type="body" sz="quarter" idx="3"/>
          </p:nvPr>
        </p:nvSpPr>
        <p:spPr bwMode="auto">
          <a:xfrm>
            <a:off x="917575" y="4416425"/>
            <a:ext cx="5046663" cy="4183063"/>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534" name="Rectangle 6">
            <a:extLst>
              <a:ext uri="{FF2B5EF4-FFF2-40B4-BE49-F238E27FC236}">
                <a16:creationId xmlns:a16="http://schemas.microsoft.com/office/drawing/2014/main" id="{FAF0EF52-83E3-8D75-1583-88B482A38BE5}"/>
              </a:ext>
            </a:extLst>
          </p:cNvPr>
          <p:cNvSpPr>
            <a:spLocks noGrp="1" noChangeArrowheads="1"/>
          </p:cNvSpPr>
          <p:nvPr>
            <p:ph type="ftr" sz="quarter" idx="4"/>
          </p:nvPr>
        </p:nvSpPr>
        <p:spPr bwMode="auto">
          <a:xfrm>
            <a:off x="0" y="8831263"/>
            <a:ext cx="2982913" cy="465137"/>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eaLnBrk="1" hangingPunct="1">
              <a:defRPr sz="1200" dirty="0">
                <a:latin typeface="Arial" charset="0"/>
              </a:defRPr>
            </a:lvl1pPr>
          </a:lstStyle>
          <a:p>
            <a:pPr>
              <a:defRPr/>
            </a:pPr>
            <a:endParaRPr lang="en-US" dirty="0"/>
          </a:p>
        </p:txBody>
      </p:sp>
      <p:sp>
        <p:nvSpPr>
          <p:cNvPr id="22535" name="Rectangle 7">
            <a:extLst>
              <a:ext uri="{FF2B5EF4-FFF2-40B4-BE49-F238E27FC236}">
                <a16:creationId xmlns:a16="http://schemas.microsoft.com/office/drawing/2014/main" id="{3F3B6459-9225-BD05-2F64-62F3D8F43F19}"/>
              </a:ext>
            </a:extLst>
          </p:cNvPr>
          <p:cNvSpPr>
            <a:spLocks noGrp="1" noChangeArrowheads="1"/>
          </p:cNvSpPr>
          <p:nvPr>
            <p:ph type="sldNum" sz="quarter" idx="5"/>
          </p:nvPr>
        </p:nvSpPr>
        <p:spPr bwMode="auto">
          <a:xfrm>
            <a:off x="3900488" y="8831263"/>
            <a:ext cx="2981325" cy="465137"/>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eaLnBrk="1" hangingPunct="1">
              <a:defRPr sz="1200"/>
            </a:lvl1pPr>
          </a:lstStyle>
          <a:p>
            <a:fld id="{33DDAB87-6616-4EBC-B32F-E606386D1D95}"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D94388F5-F490-E1B1-C7DD-5F6422A2C0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0C5F628-075E-476A-94B1-11FDF9C76DC4}" type="slidenum">
              <a:rPr lang="en-US" altLang="en-US">
                <a:latin typeface="Arial" panose="020B0604020202020204" pitchFamily="34" charset="0"/>
              </a:rPr>
              <a:pPr>
                <a:spcBef>
                  <a:spcPct val="0"/>
                </a:spcBef>
              </a:pPr>
              <a:t>1</a:t>
            </a:fld>
            <a:endParaRPr lang="en-US" altLang="en-US" dirty="0">
              <a:latin typeface="Arial" panose="020B0604020202020204" pitchFamily="34" charset="0"/>
            </a:endParaRPr>
          </a:p>
        </p:txBody>
      </p:sp>
      <p:sp>
        <p:nvSpPr>
          <p:cNvPr id="7171" name="Rectangle 2">
            <a:extLst>
              <a:ext uri="{FF2B5EF4-FFF2-40B4-BE49-F238E27FC236}">
                <a16:creationId xmlns:a16="http://schemas.microsoft.com/office/drawing/2014/main" id="{3D7B7CBB-6A73-2246-7494-0C37951D7C53}"/>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EB092A6F-3FB6-FBEB-6CC4-1FE760B473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buFontTx/>
              <a:buNone/>
            </a:pPr>
            <a:r>
              <a:rPr lang="en-US" altLang="en-US" sz="1200" dirty="0">
                <a:latin typeface="Arial" panose="020B0604020202020204" pitchFamily="34" charset="0"/>
              </a:rPr>
              <a:t>Mid-latitude cyclones  (MLC) are extratropical cyclones (ETC). There structure takes a comma shape, shown below.</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B55DF3D3-ABA4-C85B-3F03-18FA47F59F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A95460A-DFF1-40CB-B71A-A2C7326FE6E2}" type="slidenum">
              <a:rPr lang="en-US" altLang="en-US">
                <a:latin typeface="Arial" panose="020B0604020202020204" pitchFamily="34" charset="0"/>
              </a:rPr>
              <a:pPr>
                <a:spcBef>
                  <a:spcPct val="0"/>
                </a:spcBef>
              </a:pPr>
              <a:t>12</a:t>
            </a:fld>
            <a:endParaRPr lang="en-US" altLang="en-US" dirty="0">
              <a:latin typeface="Arial" panose="020B0604020202020204" pitchFamily="34" charset="0"/>
            </a:endParaRPr>
          </a:p>
        </p:txBody>
      </p:sp>
      <p:sp>
        <p:nvSpPr>
          <p:cNvPr id="23555" name="Rectangle 2">
            <a:extLst>
              <a:ext uri="{FF2B5EF4-FFF2-40B4-BE49-F238E27FC236}">
                <a16:creationId xmlns:a16="http://schemas.microsoft.com/office/drawing/2014/main" id="{AFFFE61E-CECA-1E6F-774B-B58F2373419C}"/>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5E4D945D-D53E-2D6C-8622-8C38A3C4EC7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3A7DACAA-1C1E-7C59-0C74-F29FDB1448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C81EDFF-8270-4341-9292-00FF5639D1B4}" type="slidenum">
              <a:rPr lang="en-US" altLang="en-US">
                <a:latin typeface="Arial" panose="020B0604020202020204" pitchFamily="34" charset="0"/>
              </a:rPr>
              <a:pPr>
                <a:spcBef>
                  <a:spcPct val="0"/>
                </a:spcBef>
              </a:pPr>
              <a:t>13</a:t>
            </a:fld>
            <a:endParaRPr lang="en-US" altLang="en-US" dirty="0">
              <a:latin typeface="Arial" panose="020B0604020202020204" pitchFamily="34" charset="0"/>
            </a:endParaRPr>
          </a:p>
        </p:txBody>
      </p:sp>
      <p:sp>
        <p:nvSpPr>
          <p:cNvPr id="29699" name="Rectangle 2">
            <a:extLst>
              <a:ext uri="{FF2B5EF4-FFF2-40B4-BE49-F238E27FC236}">
                <a16:creationId xmlns:a16="http://schemas.microsoft.com/office/drawing/2014/main" id="{A1FAA521-5568-11CA-64D3-84A968FA5876}"/>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C48FB9FA-B89F-EF27-029A-1A02940CD6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C6096A8B-2A2D-52AE-4701-F7C0F2475B2B}"/>
              </a:ext>
            </a:extLst>
          </p:cNvPr>
          <p:cNvSpPr>
            <a:spLocks noGrp="1" noRot="1" noChangeAspect="1" noTextEdit="1"/>
          </p:cNvSpPr>
          <p:nvPr>
            <p:ph type="sldImg"/>
          </p:nvPr>
        </p:nvSpPr>
        <p:spPr>
          <a:xfrm>
            <a:off x="342900" y="696913"/>
            <a:ext cx="6197600" cy="3486150"/>
          </a:xfrm>
          <a:ln/>
        </p:spPr>
      </p:sp>
      <p:sp>
        <p:nvSpPr>
          <p:cNvPr id="32771" name="Notes Placeholder 2">
            <a:extLst>
              <a:ext uri="{FF2B5EF4-FFF2-40B4-BE49-F238E27FC236}">
                <a16:creationId xmlns:a16="http://schemas.microsoft.com/office/drawing/2014/main" id="{65743C82-6151-49F5-90D9-5AA3CF51EDB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https://coast.noaa.gov/hurricanes/#map=4/32/-80</a:t>
            </a:r>
          </a:p>
        </p:txBody>
      </p:sp>
      <p:sp>
        <p:nvSpPr>
          <p:cNvPr id="32772" name="Slide Number Placeholder 3">
            <a:extLst>
              <a:ext uri="{FF2B5EF4-FFF2-40B4-BE49-F238E27FC236}">
                <a16:creationId xmlns:a16="http://schemas.microsoft.com/office/drawing/2014/main" id="{AD42A23E-AEBC-353D-3B66-C0A489435B6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0A94790-9F23-4489-A3DD-446731562C6D}" type="slidenum">
              <a:rPr lang="en-US" altLang="en-US">
                <a:latin typeface="Arial" panose="020B0604020202020204" pitchFamily="34" charset="0"/>
              </a:rPr>
              <a:pPr>
                <a:spcBef>
                  <a:spcPct val="0"/>
                </a:spcBef>
              </a:pPr>
              <a:t>14</a:t>
            </a:fld>
            <a:endParaRPr lang="en-US" altLang="en-US" dirty="0">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002238C9-C8C7-87D2-5FBE-4B6C4A8559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0ADA4A4-1688-4714-B576-5D6C82A02839}" type="slidenum">
              <a:rPr lang="en-US" altLang="en-US">
                <a:latin typeface="Arial" panose="020B0604020202020204" pitchFamily="34" charset="0"/>
              </a:rPr>
              <a:pPr>
                <a:spcBef>
                  <a:spcPct val="0"/>
                </a:spcBef>
              </a:pPr>
              <a:t>15</a:t>
            </a:fld>
            <a:endParaRPr lang="en-US" altLang="en-US" dirty="0">
              <a:latin typeface="Arial" panose="020B0604020202020204" pitchFamily="34" charset="0"/>
            </a:endParaRPr>
          </a:p>
        </p:txBody>
      </p:sp>
      <p:sp>
        <p:nvSpPr>
          <p:cNvPr id="34819" name="Rectangle 2">
            <a:extLst>
              <a:ext uri="{FF2B5EF4-FFF2-40B4-BE49-F238E27FC236}">
                <a16:creationId xmlns:a16="http://schemas.microsoft.com/office/drawing/2014/main" id="{9C3AD082-F588-2177-54B6-E35C9A4DB7D0}"/>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BF0B0B74-D9E3-4DD7-81B6-CF3C72D5DC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Transient implies that these are not semi-permanent to permanent pressure systems like the Atlantic Subtropical High Pressure – these transient lows are pressure systems that are smaller and tend to last only a few days at most. But their presence is enough to influence the steering of a hurricane.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96E16FF2-55FE-6DDB-A79C-99B751131813}"/>
              </a:ext>
            </a:extLst>
          </p:cNvPr>
          <p:cNvSpPr>
            <a:spLocks noGrp="1" noRot="1" noChangeAspect="1" noTextEdit="1"/>
          </p:cNvSpPr>
          <p:nvPr>
            <p:ph type="sldImg"/>
          </p:nvPr>
        </p:nvSpPr>
        <p:spPr>
          <a:xfrm>
            <a:off x="342900" y="696913"/>
            <a:ext cx="6197600" cy="3486150"/>
          </a:xfrm>
          <a:ln/>
        </p:spPr>
      </p:sp>
      <p:sp>
        <p:nvSpPr>
          <p:cNvPr id="43011" name="Notes Placeholder 2">
            <a:extLst>
              <a:ext uri="{FF2B5EF4-FFF2-40B4-BE49-F238E27FC236}">
                <a16:creationId xmlns:a16="http://schemas.microsoft.com/office/drawing/2014/main" id="{D9804A94-3C5E-0812-CAB3-1CFAFD2EC10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43012" name="Slide Number Placeholder 3">
            <a:extLst>
              <a:ext uri="{FF2B5EF4-FFF2-40B4-BE49-F238E27FC236}">
                <a16:creationId xmlns:a16="http://schemas.microsoft.com/office/drawing/2014/main" id="{EB05CA5B-7D5E-0DB5-7260-561F74161DC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E1179BE-B245-4A9C-8F61-2CFE906EA1BA}" type="slidenum">
              <a:rPr lang="en-US" altLang="en-US">
                <a:latin typeface="Arial" panose="020B0604020202020204" pitchFamily="34" charset="0"/>
              </a:rPr>
              <a:pPr>
                <a:spcBef>
                  <a:spcPct val="0"/>
                </a:spcBef>
              </a:pPr>
              <a:t>17</a:t>
            </a:fld>
            <a:endParaRPr lang="en-US" altLang="en-US" dirty="0">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3DAF2-3A3B-64FB-65BD-C1A5BBC0ADAC}"/>
            </a:ext>
          </a:extLst>
        </p:cNvPr>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FD9A5CB5-B776-E4B9-524A-96536FB88139}"/>
              </a:ext>
            </a:extLst>
          </p:cNvPr>
          <p:cNvSpPr>
            <a:spLocks noGrp="1" noRot="1" noChangeAspect="1" noTextEdit="1"/>
          </p:cNvSpPr>
          <p:nvPr>
            <p:ph type="sldImg"/>
          </p:nvPr>
        </p:nvSpPr>
        <p:spPr>
          <a:xfrm>
            <a:off x="342900" y="696913"/>
            <a:ext cx="6197600" cy="3486150"/>
          </a:xfrm>
          <a:ln/>
        </p:spPr>
      </p:sp>
      <p:sp>
        <p:nvSpPr>
          <p:cNvPr id="43011" name="Notes Placeholder 2">
            <a:extLst>
              <a:ext uri="{FF2B5EF4-FFF2-40B4-BE49-F238E27FC236}">
                <a16:creationId xmlns:a16="http://schemas.microsoft.com/office/drawing/2014/main" id="{39AE7325-8AF1-6577-0A74-56D043AB4D8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43012" name="Slide Number Placeholder 3">
            <a:extLst>
              <a:ext uri="{FF2B5EF4-FFF2-40B4-BE49-F238E27FC236}">
                <a16:creationId xmlns:a16="http://schemas.microsoft.com/office/drawing/2014/main" id="{4494F12A-261D-6CA4-CC59-CFC2F00576F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E1179BE-B245-4A9C-8F61-2CFE906EA1BA}" type="slidenum">
              <a:rPr lang="en-US" altLang="en-US">
                <a:latin typeface="Arial" panose="020B0604020202020204" pitchFamily="34" charset="0"/>
              </a:rPr>
              <a:pPr>
                <a:spcBef>
                  <a:spcPct val="0"/>
                </a:spcBef>
              </a:pPr>
              <a:t>20</a:t>
            </a:fld>
            <a:endParaRPr lang="en-US" altLang="en-US" dirty="0">
              <a:latin typeface="Arial" panose="020B0604020202020204" pitchFamily="34" charset="0"/>
            </a:endParaRPr>
          </a:p>
        </p:txBody>
      </p:sp>
    </p:spTree>
    <p:extLst>
      <p:ext uri="{BB962C8B-B14F-4D97-AF65-F5344CB8AC3E}">
        <p14:creationId xmlns:p14="http://schemas.microsoft.com/office/powerpoint/2010/main" val="11524634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806897E7-31DA-2FD2-2E51-722B7F8845AD}"/>
              </a:ext>
            </a:extLst>
          </p:cNvPr>
          <p:cNvSpPr>
            <a:spLocks noGrp="1" noRot="1" noChangeAspect="1" noTextEdit="1"/>
          </p:cNvSpPr>
          <p:nvPr>
            <p:ph type="sldImg"/>
          </p:nvPr>
        </p:nvSpPr>
        <p:spPr>
          <a:xfrm>
            <a:off x="342900" y="696913"/>
            <a:ext cx="6197600" cy="3486150"/>
          </a:xfrm>
          <a:ln/>
        </p:spPr>
      </p:sp>
      <p:sp>
        <p:nvSpPr>
          <p:cNvPr id="84995" name="Notes Placeholder 2">
            <a:extLst>
              <a:ext uri="{FF2B5EF4-FFF2-40B4-BE49-F238E27FC236}">
                <a16:creationId xmlns:a16="http://schemas.microsoft.com/office/drawing/2014/main" id="{0247592A-07CA-F36C-4A00-08BFAD47CA5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a:r>
              <a:rPr lang="en-US" sz="1800" b="0" i="0" u="none" strike="noStrike" baseline="0" dirty="0">
                <a:latin typeface="OpenSans"/>
              </a:rPr>
              <a:t>Indeed, the majority of hurricane</a:t>
            </a:r>
            <a:r>
              <a:rPr lang="en-US" sz="1800" b="0" i="0" u="none" strike="noStrike" baseline="0" dirty="0">
                <a:latin typeface="STIX-Regular"/>
              </a:rPr>
              <a:t>-</a:t>
            </a:r>
            <a:r>
              <a:rPr lang="en-US" sz="1800" b="0" i="0" u="none" strike="noStrike" baseline="0" dirty="0">
                <a:latin typeface="OpenSans"/>
              </a:rPr>
              <a:t>related fatalities are due to storm surge (</a:t>
            </a:r>
            <a:r>
              <a:rPr lang="en-US" sz="1800" b="0" i="0" u="none" strike="noStrike" baseline="0" dirty="0">
                <a:latin typeface="STIX-Regular"/>
              </a:rPr>
              <a:t>~</a:t>
            </a:r>
            <a:r>
              <a:rPr lang="en-US" sz="1800" b="0" i="0" u="none" strike="noStrike" baseline="0" dirty="0">
                <a:latin typeface="OpenSans"/>
              </a:rPr>
              <a:t>50%) and flooding (</a:t>
            </a:r>
            <a:r>
              <a:rPr lang="en-US" sz="1800" b="0" i="0" u="none" strike="noStrike" baseline="0" dirty="0">
                <a:latin typeface="STIX-Regular"/>
              </a:rPr>
              <a:t>~</a:t>
            </a:r>
            <a:r>
              <a:rPr lang="en-US" sz="1800" b="0" i="0" u="none" strike="noStrike" baseline="0" dirty="0">
                <a:latin typeface="OpenSans"/>
              </a:rPr>
              <a:t>27%).</a:t>
            </a:r>
            <a:endParaRPr lang="en-US" altLang="en-US" dirty="0"/>
          </a:p>
        </p:txBody>
      </p:sp>
      <p:sp>
        <p:nvSpPr>
          <p:cNvPr id="84996" name="Slide Number Placeholder 3">
            <a:extLst>
              <a:ext uri="{FF2B5EF4-FFF2-40B4-BE49-F238E27FC236}">
                <a16:creationId xmlns:a16="http://schemas.microsoft.com/office/drawing/2014/main" id="{C07BDA97-EE66-BD38-5607-C17276CA0DF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E28D9A26-31AB-466C-99BE-51468BB2F661}" type="slidenum">
              <a:rPr lang="en-US" altLang="en-US" sz="1200"/>
              <a:pPr/>
              <a:t>21</a:t>
            </a:fld>
            <a:endParaRPr lang="en-US" altLang="en-US" sz="12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85E61DE4-1C50-976D-7F86-38A847859B33}"/>
              </a:ext>
            </a:extLst>
          </p:cNvPr>
          <p:cNvSpPr>
            <a:spLocks noGrp="1" noRot="1" noChangeAspect="1" noTextEdit="1"/>
          </p:cNvSpPr>
          <p:nvPr>
            <p:ph type="sldImg"/>
          </p:nvPr>
        </p:nvSpPr>
        <p:spPr>
          <a:xfrm>
            <a:off x="342900" y="696913"/>
            <a:ext cx="6197600" cy="3486150"/>
          </a:xfrm>
          <a:ln/>
        </p:spPr>
      </p:sp>
      <p:sp>
        <p:nvSpPr>
          <p:cNvPr id="92163" name="Notes Placeholder 2">
            <a:extLst>
              <a:ext uri="{FF2B5EF4-FFF2-40B4-BE49-F238E27FC236}">
                <a16:creationId xmlns:a16="http://schemas.microsoft.com/office/drawing/2014/main" id="{65293F09-0566-9A48-6C51-C62C48D598A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http://www.myfoxhurricane.com/custom/models/rtofs/rtofs_current_gulf.html</a:t>
            </a:r>
          </a:p>
        </p:txBody>
      </p:sp>
      <p:sp>
        <p:nvSpPr>
          <p:cNvPr id="92164" name="Slide Number Placeholder 3">
            <a:extLst>
              <a:ext uri="{FF2B5EF4-FFF2-40B4-BE49-F238E27FC236}">
                <a16:creationId xmlns:a16="http://schemas.microsoft.com/office/drawing/2014/main" id="{70B94A96-AF64-1570-0BF1-065A5743C46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6E63C3AC-3421-49DC-B515-6D0CD1F6C5AF}" type="slidenum">
              <a:rPr lang="en-US" altLang="en-US" sz="1200"/>
              <a:pPr/>
              <a:t>25</a:t>
            </a:fld>
            <a:endParaRPr lang="en-US" altLang="en-US" sz="120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DD9C091E-EE21-106B-292B-CAEABAB90207}"/>
              </a:ext>
            </a:extLst>
          </p:cNvPr>
          <p:cNvSpPr>
            <a:spLocks noGrp="1" noRot="1" noChangeAspect="1" noTextEdit="1"/>
          </p:cNvSpPr>
          <p:nvPr>
            <p:ph type="sldImg"/>
          </p:nvPr>
        </p:nvSpPr>
        <p:spPr>
          <a:xfrm>
            <a:off x="342900" y="696913"/>
            <a:ext cx="6197600" cy="3486150"/>
          </a:xfrm>
          <a:ln/>
        </p:spPr>
      </p:sp>
      <p:sp>
        <p:nvSpPr>
          <p:cNvPr id="94211" name="Notes Placeholder 2">
            <a:extLst>
              <a:ext uri="{FF2B5EF4-FFF2-40B4-BE49-F238E27FC236}">
                <a16:creationId xmlns:a16="http://schemas.microsoft.com/office/drawing/2014/main" id="{17D64347-C06A-4348-9036-BEA8478C85E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Colors indicate temperature of water</a:t>
            </a:r>
          </a:p>
        </p:txBody>
      </p:sp>
      <p:sp>
        <p:nvSpPr>
          <p:cNvPr id="94212" name="Slide Number Placeholder 3">
            <a:extLst>
              <a:ext uri="{FF2B5EF4-FFF2-40B4-BE49-F238E27FC236}">
                <a16:creationId xmlns:a16="http://schemas.microsoft.com/office/drawing/2014/main" id="{9D1CA9AF-8AAB-EA4A-E935-15000819D03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7611481-5941-4715-9448-B9DE419815FA}" type="slidenum">
              <a:rPr lang="en-US" altLang="en-US">
                <a:latin typeface="Arial" panose="020B0604020202020204" pitchFamily="34" charset="0"/>
              </a:rPr>
              <a:pPr>
                <a:spcBef>
                  <a:spcPct val="0"/>
                </a:spcBef>
              </a:pPr>
              <a:t>26</a:t>
            </a:fld>
            <a:endParaRPr lang="en-US" altLang="en-US" dirty="0">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latin typeface="Arial" panose="020B0604020202020204" pitchFamily="34" charset="0"/>
              </a:rPr>
              <a:t>Variable position of ocean currents can lead to unexpected changes in hurricane intensity </a:t>
            </a:r>
          </a:p>
          <a:p>
            <a:endParaRPr lang="en-US" dirty="0"/>
          </a:p>
        </p:txBody>
      </p:sp>
      <p:sp>
        <p:nvSpPr>
          <p:cNvPr id="4" name="Slide Number Placeholder 3"/>
          <p:cNvSpPr>
            <a:spLocks noGrp="1"/>
          </p:cNvSpPr>
          <p:nvPr>
            <p:ph type="sldNum" sz="quarter" idx="5"/>
          </p:nvPr>
        </p:nvSpPr>
        <p:spPr/>
        <p:txBody>
          <a:bodyPr/>
          <a:lstStyle/>
          <a:p>
            <a:fld id="{33DDAB87-6616-4EBC-B32F-E606386D1D95}" type="slidenum">
              <a:rPr lang="en-US" altLang="en-US" smtClean="0"/>
              <a:pPr/>
              <a:t>27</a:t>
            </a:fld>
            <a:endParaRPr lang="en-US" altLang="en-US" dirty="0"/>
          </a:p>
        </p:txBody>
      </p:sp>
    </p:spTree>
    <p:extLst>
      <p:ext uri="{BB962C8B-B14F-4D97-AF65-F5344CB8AC3E}">
        <p14:creationId xmlns:p14="http://schemas.microsoft.com/office/powerpoint/2010/main" val="1227370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87A05E54-13AC-3074-0671-87F913CCC75E}"/>
              </a:ext>
            </a:extLst>
          </p:cNvPr>
          <p:cNvSpPr>
            <a:spLocks noGrp="1" noRot="1" noChangeAspect="1" noTextEdit="1"/>
          </p:cNvSpPr>
          <p:nvPr>
            <p:ph type="sldImg"/>
          </p:nvPr>
        </p:nvSpPr>
        <p:spPr>
          <a:xfrm>
            <a:off x="342900" y="696913"/>
            <a:ext cx="6197600" cy="3486150"/>
          </a:xfrm>
          <a:ln/>
        </p:spPr>
      </p:sp>
      <p:sp>
        <p:nvSpPr>
          <p:cNvPr id="9219" name="Notes Placeholder 2">
            <a:extLst>
              <a:ext uri="{FF2B5EF4-FFF2-40B4-BE49-F238E27FC236}">
                <a16:creationId xmlns:a16="http://schemas.microsoft.com/office/drawing/2014/main" id="{71B22991-0277-9BC2-E3EC-F33DD1DEC8B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latin typeface="Arial" panose="020B0604020202020204" pitchFamily="34" charset="0"/>
              </a:rPr>
              <a:t>Hurricanes are tropical cyclones (TC). Note the circular appearance and the presence of the central “eye”.</a:t>
            </a:r>
          </a:p>
          <a:p>
            <a:br>
              <a:rPr lang="en-US" altLang="en-US" dirty="0"/>
            </a:br>
            <a:r>
              <a:rPr lang="en-US" altLang="en-US" dirty="0"/>
              <a:t>Pacific typhoons can reach 800-1000 km across.  Atlantic hurricanes range from 100-600 miles across.  For both, most of the strong sustained winds are in a small area around the eye.</a:t>
            </a:r>
          </a:p>
        </p:txBody>
      </p:sp>
      <p:sp>
        <p:nvSpPr>
          <p:cNvPr id="9220" name="Slide Number Placeholder 3">
            <a:extLst>
              <a:ext uri="{FF2B5EF4-FFF2-40B4-BE49-F238E27FC236}">
                <a16:creationId xmlns:a16="http://schemas.microsoft.com/office/drawing/2014/main" id="{8D0FC981-F04B-613E-7904-BF9AAE632CA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DDC56CA-F8E3-4C12-B393-8DE191A9964E}" type="slidenum">
              <a:rPr lang="en-US" altLang="en-US">
                <a:latin typeface="Arial" panose="020B0604020202020204" pitchFamily="34" charset="0"/>
              </a:rPr>
              <a:pPr>
                <a:spcBef>
                  <a:spcPct val="0"/>
                </a:spcBef>
              </a:pPr>
              <a:t>2</a:t>
            </a:fld>
            <a:endParaRPr lang="en-US" altLang="en-US" dirty="0">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28165CE7-2AB6-8D07-9627-2F79BD9F37B2}"/>
              </a:ext>
            </a:extLst>
          </p:cNvPr>
          <p:cNvSpPr>
            <a:spLocks noGrp="1" noRot="1" noChangeAspect="1" noTextEdit="1"/>
          </p:cNvSpPr>
          <p:nvPr>
            <p:ph type="sldImg"/>
          </p:nvPr>
        </p:nvSpPr>
        <p:spPr>
          <a:xfrm>
            <a:off x="342900" y="696913"/>
            <a:ext cx="6197600" cy="3486150"/>
          </a:xfrm>
          <a:ln/>
        </p:spPr>
      </p:sp>
      <p:sp>
        <p:nvSpPr>
          <p:cNvPr id="98307" name="Notes Placeholder 2">
            <a:extLst>
              <a:ext uri="{FF2B5EF4-FFF2-40B4-BE49-F238E27FC236}">
                <a16:creationId xmlns:a16="http://schemas.microsoft.com/office/drawing/2014/main" id="{3889603D-061B-CCE0-8A3D-A0AC43ED375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latin typeface="Arial" panose="020B0604020202020204" pitchFamily="34" charset="0"/>
              </a:rPr>
              <a:t>Depth of warm ocean water is also important – the deeper the warm surface layer, the less cooler water will be pulled up due to mixing driven by hurricane low pressure and winds. So the thicker this warm layer, the stronger and more sustained a hurricane will be</a:t>
            </a:r>
          </a:p>
          <a:p>
            <a:endParaRPr lang="en-US" altLang="en-US" dirty="0"/>
          </a:p>
        </p:txBody>
      </p:sp>
      <p:sp>
        <p:nvSpPr>
          <p:cNvPr id="98308" name="Slide Number Placeholder 3">
            <a:extLst>
              <a:ext uri="{FF2B5EF4-FFF2-40B4-BE49-F238E27FC236}">
                <a16:creationId xmlns:a16="http://schemas.microsoft.com/office/drawing/2014/main" id="{95998E88-2A8C-2007-AA93-0A60D5C3B81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8F79A7D-1B9D-403F-931D-DC480527212E}" type="slidenum">
              <a:rPr lang="en-US" altLang="en-US">
                <a:latin typeface="Arial" panose="020B0604020202020204" pitchFamily="34" charset="0"/>
              </a:rPr>
              <a:pPr>
                <a:spcBef>
                  <a:spcPct val="0"/>
                </a:spcBef>
              </a:pPr>
              <a:t>28</a:t>
            </a:fld>
            <a:endParaRPr lang="en-US" altLang="en-US" dirty="0">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a:extLst>
              <a:ext uri="{FF2B5EF4-FFF2-40B4-BE49-F238E27FC236}">
                <a16:creationId xmlns:a16="http://schemas.microsoft.com/office/drawing/2014/main" id="{9B195E61-D2F1-0461-617A-70E980A0AAC4}"/>
              </a:ext>
            </a:extLst>
          </p:cNvPr>
          <p:cNvSpPr>
            <a:spLocks noGrp="1" noRot="1" noChangeAspect="1" noTextEdit="1"/>
          </p:cNvSpPr>
          <p:nvPr>
            <p:ph type="sldImg"/>
          </p:nvPr>
        </p:nvSpPr>
        <p:spPr>
          <a:xfrm>
            <a:off x="342900" y="696913"/>
            <a:ext cx="6197600" cy="3486150"/>
          </a:xfrm>
          <a:ln/>
        </p:spPr>
      </p:sp>
      <p:sp>
        <p:nvSpPr>
          <p:cNvPr id="101379" name="Notes Placeholder 2">
            <a:extLst>
              <a:ext uri="{FF2B5EF4-FFF2-40B4-BE49-F238E27FC236}">
                <a16:creationId xmlns:a16="http://schemas.microsoft.com/office/drawing/2014/main" id="{EAD930BB-0B39-7A3A-5690-E3DDDC447F7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blue Y axis represents the potential increase in a hurricane’s strength due to warmer water.</a:t>
            </a:r>
          </a:p>
        </p:txBody>
      </p:sp>
      <p:sp>
        <p:nvSpPr>
          <p:cNvPr id="101380" name="Slide Number Placeholder 3">
            <a:extLst>
              <a:ext uri="{FF2B5EF4-FFF2-40B4-BE49-F238E27FC236}">
                <a16:creationId xmlns:a16="http://schemas.microsoft.com/office/drawing/2014/main" id="{3E1384F7-EE7B-6E77-FA3C-541A8C4C76D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7801B0FF-8F40-4375-AD77-D62A0734DA40}" type="slidenum">
              <a:rPr lang="en-US" altLang="en-US" sz="1200"/>
              <a:pPr/>
              <a:t>30</a:t>
            </a:fld>
            <a:endParaRPr lang="en-US" altLang="en-US" sz="1200"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https://youtu.be/8UJW84Fqhgw?si=m8UWKcQ6b_LpPUpe</a:t>
            </a:r>
          </a:p>
        </p:txBody>
      </p:sp>
      <p:sp>
        <p:nvSpPr>
          <p:cNvPr id="4" name="Slide Number Placeholder 3"/>
          <p:cNvSpPr>
            <a:spLocks noGrp="1"/>
          </p:cNvSpPr>
          <p:nvPr>
            <p:ph type="sldNum" sz="quarter" idx="5"/>
          </p:nvPr>
        </p:nvSpPr>
        <p:spPr/>
        <p:txBody>
          <a:bodyPr/>
          <a:lstStyle/>
          <a:p>
            <a:fld id="{33DDAB87-6616-4EBC-B32F-E606386D1D95}" type="slidenum">
              <a:rPr lang="en-US" altLang="en-US" smtClean="0"/>
              <a:pPr/>
              <a:t>31</a:t>
            </a:fld>
            <a:endParaRPr lang="en-US" altLang="en-US" dirty="0"/>
          </a:p>
        </p:txBody>
      </p:sp>
    </p:spTree>
    <p:extLst>
      <p:ext uri="{BB962C8B-B14F-4D97-AF65-F5344CB8AC3E}">
        <p14:creationId xmlns:p14="http://schemas.microsoft.com/office/powerpoint/2010/main" val="11436321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Hurricane wind regime</a:t>
            </a:r>
          </a:p>
        </p:txBody>
      </p:sp>
      <p:sp>
        <p:nvSpPr>
          <p:cNvPr id="4" name="Slide Number Placeholder 3"/>
          <p:cNvSpPr>
            <a:spLocks noGrp="1"/>
          </p:cNvSpPr>
          <p:nvPr>
            <p:ph type="sldNum" sz="quarter" idx="5"/>
          </p:nvPr>
        </p:nvSpPr>
        <p:spPr/>
        <p:txBody>
          <a:bodyPr/>
          <a:lstStyle/>
          <a:p>
            <a:fld id="{33DDAB87-6616-4EBC-B32F-E606386D1D95}" type="slidenum">
              <a:rPr lang="en-US" altLang="en-US" smtClean="0"/>
              <a:pPr/>
              <a:t>33</a:t>
            </a:fld>
            <a:endParaRPr lang="en-US" altLang="en-US" dirty="0"/>
          </a:p>
        </p:txBody>
      </p:sp>
    </p:spTree>
    <p:extLst>
      <p:ext uri="{BB962C8B-B14F-4D97-AF65-F5344CB8AC3E}">
        <p14:creationId xmlns:p14="http://schemas.microsoft.com/office/powerpoint/2010/main" val="14492647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https://youtu.be/zIornya6eII?si=KWXOODsv-WCWSBy3</a:t>
            </a:r>
            <a:br>
              <a:rPr lang="en-US" dirty="0"/>
            </a:br>
            <a:br>
              <a:rPr lang="en-US" dirty="0"/>
            </a:br>
            <a:r>
              <a:rPr lang="en-US" dirty="0"/>
              <a:t>These tornados are typically small and short-lived but they can focus higher winds in a small area and increase overall damage</a:t>
            </a:r>
          </a:p>
        </p:txBody>
      </p:sp>
      <p:sp>
        <p:nvSpPr>
          <p:cNvPr id="4" name="Slide Number Placeholder 3"/>
          <p:cNvSpPr>
            <a:spLocks noGrp="1"/>
          </p:cNvSpPr>
          <p:nvPr>
            <p:ph type="sldNum" sz="quarter" idx="5"/>
          </p:nvPr>
        </p:nvSpPr>
        <p:spPr/>
        <p:txBody>
          <a:bodyPr/>
          <a:lstStyle/>
          <a:p>
            <a:fld id="{33DDAB87-6616-4EBC-B32F-E606386D1D95}" type="slidenum">
              <a:rPr lang="en-US" altLang="en-US" smtClean="0"/>
              <a:pPr/>
              <a:t>34</a:t>
            </a:fld>
            <a:endParaRPr lang="en-US" altLang="en-US" dirty="0"/>
          </a:p>
        </p:txBody>
      </p:sp>
    </p:spTree>
    <p:extLst>
      <p:ext uri="{BB962C8B-B14F-4D97-AF65-F5344CB8AC3E}">
        <p14:creationId xmlns:p14="http://schemas.microsoft.com/office/powerpoint/2010/main" val="8575760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62256D83-43BE-523D-8079-E67E599E63D4}"/>
              </a:ext>
            </a:extLst>
          </p:cNvPr>
          <p:cNvSpPr>
            <a:spLocks noGrp="1" noRot="1" noChangeAspect="1" noTextEdit="1"/>
          </p:cNvSpPr>
          <p:nvPr>
            <p:ph type="sldImg"/>
          </p:nvPr>
        </p:nvSpPr>
        <p:spPr>
          <a:xfrm>
            <a:off x="342900" y="696913"/>
            <a:ext cx="6197600" cy="3486150"/>
          </a:xfrm>
          <a:ln/>
        </p:spPr>
      </p:sp>
      <p:sp>
        <p:nvSpPr>
          <p:cNvPr id="58371" name="Notes Placeholder 2">
            <a:extLst>
              <a:ext uri="{FF2B5EF4-FFF2-40B4-BE49-F238E27FC236}">
                <a16:creationId xmlns:a16="http://schemas.microsoft.com/office/drawing/2014/main" id="{53E3EDC6-0423-36D2-EE90-8370FBC3757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Speed of storm shapes flood potential – slower storms have more time to dump rainfall onto land.  </a:t>
            </a:r>
            <a:br>
              <a:rPr lang="en-US" altLang="en-US" dirty="0"/>
            </a:br>
            <a:endParaRPr lang="en-US" altLang="en-US" dirty="0"/>
          </a:p>
          <a:p>
            <a:r>
              <a:rPr lang="en-US" altLang="en-US" dirty="0"/>
              <a:t>High storm surges can keep inland rainfalls from draining to the sea, accentuating the flooding hazard</a:t>
            </a:r>
            <a:br>
              <a:rPr lang="en-US" altLang="en-US" dirty="0"/>
            </a:br>
            <a:br>
              <a:rPr lang="en-US" altLang="en-US" dirty="0"/>
            </a:br>
            <a:r>
              <a:rPr lang="en-US" altLang="en-US" dirty="0"/>
              <a:t>Timing of landfall of storm with tidal heights can also shape the magnitude of flooding</a:t>
            </a:r>
          </a:p>
          <a:p>
            <a:endParaRPr lang="en-US" altLang="en-US" dirty="0"/>
          </a:p>
        </p:txBody>
      </p:sp>
      <p:sp>
        <p:nvSpPr>
          <p:cNvPr id="58372" name="Slide Number Placeholder 3">
            <a:extLst>
              <a:ext uri="{FF2B5EF4-FFF2-40B4-BE49-F238E27FC236}">
                <a16:creationId xmlns:a16="http://schemas.microsoft.com/office/drawing/2014/main" id="{FE409578-5645-896A-0630-5E068316677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4196F1A-236E-4AB2-83CF-CF3020CC7F7A}" type="slidenum">
              <a:rPr lang="en-US" altLang="en-US">
                <a:latin typeface="Arial" panose="020B0604020202020204" pitchFamily="34" charset="0"/>
              </a:rPr>
              <a:pPr>
                <a:spcBef>
                  <a:spcPct val="0"/>
                </a:spcBef>
              </a:pPr>
              <a:t>37</a:t>
            </a:fld>
            <a:endParaRPr lang="en-US" altLang="en-US" dirty="0">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https://www.nytimes.com/interactive/2017/08/24/us/hurricane-harvey-texas.html</a:t>
            </a:r>
          </a:p>
          <a:p>
            <a:endParaRPr lang="en-US" dirty="0"/>
          </a:p>
        </p:txBody>
      </p:sp>
      <p:sp>
        <p:nvSpPr>
          <p:cNvPr id="4" name="Slide Number Placeholder 3"/>
          <p:cNvSpPr>
            <a:spLocks noGrp="1"/>
          </p:cNvSpPr>
          <p:nvPr>
            <p:ph type="sldNum" sz="quarter" idx="5"/>
          </p:nvPr>
        </p:nvSpPr>
        <p:spPr/>
        <p:txBody>
          <a:bodyPr/>
          <a:lstStyle/>
          <a:p>
            <a:fld id="{33DDAB87-6616-4EBC-B32F-E606386D1D95}" type="slidenum">
              <a:rPr lang="en-US" altLang="en-US" smtClean="0"/>
              <a:pPr/>
              <a:t>38</a:t>
            </a:fld>
            <a:endParaRPr lang="en-US" altLang="en-US" dirty="0"/>
          </a:p>
        </p:txBody>
      </p:sp>
    </p:spTree>
    <p:extLst>
      <p:ext uri="{BB962C8B-B14F-4D97-AF65-F5344CB8AC3E}">
        <p14:creationId xmlns:p14="http://schemas.microsoft.com/office/powerpoint/2010/main" val="7194725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63D98BCA-7298-1E59-D747-3E552F9C4F09}"/>
              </a:ext>
            </a:extLst>
          </p:cNvPr>
          <p:cNvSpPr>
            <a:spLocks noGrp="1" noRot="1" noChangeAspect="1" noTextEdit="1"/>
          </p:cNvSpPr>
          <p:nvPr>
            <p:ph type="sldImg"/>
          </p:nvPr>
        </p:nvSpPr>
        <p:spPr>
          <a:xfrm>
            <a:off x="342900" y="696913"/>
            <a:ext cx="6197600" cy="3486150"/>
          </a:xfrm>
          <a:ln/>
        </p:spPr>
      </p:sp>
      <p:sp>
        <p:nvSpPr>
          <p:cNvPr id="56323" name="Notes Placeholder 2">
            <a:extLst>
              <a:ext uri="{FF2B5EF4-FFF2-40B4-BE49-F238E27FC236}">
                <a16:creationId xmlns:a16="http://schemas.microsoft.com/office/drawing/2014/main" id="{16C3BC1D-E55D-E270-5016-DDBFDD23630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baseline="0" dirty="0">
                <a:latin typeface="OpenSans"/>
              </a:rPr>
              <a:t>The majority of hurricane</a:t>
            </a:r>
            <a:r>
              <a:rPr lang="en-US" sz="1200" b="0" i="0" u="none" strike="noStrike" baseline="0" dirty="0">
                <a:latin typeface="STIX-Regular"/>
              </a:rPr>
              <a:t>-</a:t>
            </a:r>
            <a:r>
              <a:rPr lang="en-US" sz="1200" b="0" i="0" u="none" strike="noStrike" baseline="0" dirty="0">
                <a:latin typeface="OpenSans"/>
              </a:rPr>
              <a:t>related fatalities are due to storm surge (</a:t>
            </a:r>
            <a:r>
              <a:rPr lang="en-US" sz="1200" b="0" i="0" u="none" strike="noStrike" baseline="0" dirty="0">
                <a:latin typeface="STIX-Regular"/>
              </a:rPr>
              <a:t>~</a:t>
            </a:r>
            <a:r>
              <a:rPr lang="en-US" sz="1200" b="0" i="0" u="none" strike="noStrike" baseline="0" dirty="0">
                <a:latin typeface="OpenSans"/>
              </a:rPr>
              <a:t>50%) and flooding (</a:t>
            </a:r>
            <a:r>
              <a:rPr lang="en-US" sz="1200" b="0" i="0" u="none" strike="noStrike" baseline="0" dirty="0">
                <a:latin typeface="STIX-Regular"/>
              </a:rPr>
              <a:t>~</a:t>
            </a:r>
            <a:r>
              <a:rPr lang="en-US" sz="1200" b="0" i="0" u="none" strike="noStrike" baseline="0" dirty="0">
                <a:latin typeface="OpenSans"/>
              </a:rPr>
              <a:t>27%).</a:t>
            </a:r>
            <a:endParaRPr lang="en-US" altLang="en-US" dirty="0"/>
          </a:p>
          <a:p>
            <a:endParaRPr lang="en-US" altLang="en-US" dirty="0"/>
          </a:p>
        </p:txBody>
      </p:sp>
      <p:sp>
        <p:nvSpPr>
          <p:cNvPr id="56324" name="Slide Number Placeholder 3">
            <a:extLst>
              <a:ext uri="{FF2B5EF4-FFF2-40B4-BE49-F238E27FC236}">
                <a16:creationId xmlns:a16="http://schemas.microsoft.com/office/drawing/2014/main" id="{A1164DA3-6F4C-CBDE-9516-0BEF67A9A70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6B27FE5-7832-4B36-ADF7-B96912538771}" type="slidenum">
              <a:rPr lang="en-US" altLang="en-US">
                <a:latin typeface="Arial" panose="020B0604020202020204" pitchFamily="34" charset="0"/>
              </a:rPr>
              <a:pPr>
                <a:spcBef>
                  <a:spcPct val="0"/>
                </a:spcBef>
              </a:pPr>
              <a:t>41</a:t>
            </a:fld>
            <a:endParaRPr lang="en-US" altLang="en-US" dirty="0">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https://youtu.be/xCq6mcLwBDI?si=JPgG35PMs0F4OZBA</a:t>
            </a:r>
          </a:p>
        </p:txBody>
      </p:sp>
      <p:sp>
        <p:nvSpPr>
          <p:cNvPr id="4" name="Slide Number Placeholder 3"/>
          <p:cNvSpPr>
            <a:spLocks noGrp="1"/>
          </p:cNvSpPr>
          <p:nvPr>
            <p:ph type="sldNum" sz="quarter" idx="5"/>
          </p:nvPr>
        </p:nvSpPr>
        <p:spPr/>
        <p:txBody>
          <a:bodyPr/>
          <a:lstStyle/>
          <a:p>
            <a:fld id="{33DDAB87-6616-4EBC-B32F-E606386D1D95}" type="slidenum">
              <a:rPr lang="en-US" altLang="en-US" smtClean="0"/>
              <a:pPr/>
              <a:t>43</a:t>
            </a:fld>
            <a:endParaRPr lang="en-US" altLang="en-US" dirty="0"/>
          </a:p>
        </p:txBody>
      </p:sp>
    </p:spTree>
    <p:extLst>
      <p:ext uri="{BB962C8B-B14F-4D97-AF65-F5344CB8AC3E}">
        <p14:creationId xmlns:p14="http://schemas.microsoft.com/office/powerpoint/2010/main" val="24940818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3961DBD4-A48D-2299-CA55-BB6ED35939FB}"/>
              </a:ext>
            </a:extLst>
          </p:cNvPr>
          <p:cNvSpPr>
            <a:spLocks noGrp="1" noRot="1" noChangeAspect="1" noTextEdit="1"/>
          </p:cNvSpPr>
          <p:nvPr>
            <p:ph type="sldImg"/>
          </p:nvPr>
        </p:nvSpPr>
        <p:spPr>
          <a:xfrm>
            <a:off x="342900" y="696913"/>
            <a:ext cx="6197600" cy="3486150"/>
          </a:xfrm>
          <a:ln/>
        </p:spPr>
      </p:sp>
      <p:sp>
        <p:nvSpPr>
          <p:cNvPr id="62467" name="Notes Placeholder 2">
            <a:extLst>
              <a:ext uri="{FF2B5EF4-FFF2-40B4-BE49-F238E27FC236}">
                <a16:creationId xmlns:a16="http://schemas.microsoft.com/office/drawing/2014/main" id="{DD7C63B8-53C4-2DA0-5007-913667817DF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62468" name="Slide Number Placeholder 3">
            <a:extLst>
              <a:ext uri="{FF2B5EF4-FFF2-40B4-BE49-F238E27FC236}">
                <a16:creationId xmlns:a16="http://schemas.microsoft.com/office/drawing/2014/main" id="{4400FABA-4863-2006-58FA-EE8ACA34526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39CD0F4-480A-4E9F-8038-40BD3F7FFD70}" type="slidenum">
              <a:rPr lang="en-US" altLang="en-US">
                <a:latin typeface="Arial" panose="020B0604020202020204" pitchFamily="34" charset="0"/>
              </a:rPr>
              <a:pPr>
                <a:spcBef>
                  <a:spcPct val="0"/>
                </a:spcBef>
              </a:pPr>
              <a:t>45</a:t>
            </a:fld>
            <a:endParaRPr lang="en-US" altLang="en-US" dirty="0">
              <a:latin typeface="Arial" panose="020B0604020202020204" pitchFamily="34" charset="0"/>
            </a:endParaRPr>
          </a:p>
        </p:txBody>
      </p:sp>
    </p:spTree>
    <p:extLst>
      <p:ext uri="{BB962C8B-B14F-4D97-AF65-F5344CB8AC3E}">
        <p14:creationId xmlns:p14="http://schemas.microsoft.com/office/powerpoint/2010/main" val="125224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8C45417B-8720-FF14-5E06-FD50052259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C6753C6-A9BD-49BB-8B8C-645FBDCE2A10}" type="slidenum">
              <a:rPr lang="en-US" altLang="en-US">
                <a:latin typeface="Arial" panose="020B0604020202020204" pitchFamily="34" charset="0"/>
              </a:rPr>
              <a:pPr>
                <a:spcBef>
                  <a:spcPct val="0"/>
                </a:spcBef>
              </a:pPr>
              <a:t>3</a:t>
            </a:fld>
            <a:endParaRPr lang="en-US" altLang="en-US" dirty="0">
              <a:latin typeface="Arial" panose="020B0604020202020204" pitchFamily="34" charset="0"/>
            </a:endParaRPr>
          </a:p>
        </p:txBody>
      </p:sp>
      <p:sp>
        <p:nvSpPr>
          <p:cNvPr id="11267" name="Rectangle 2">
            <a:extLst>
              <a:ext uri="{FF2B5EF4-FFF2-40B4-BE49-F238E27FC236}">
                <a16:creationId xmlns:a16="http://schemas.microsoft.com/office/drawing/2014/main" id="{BE5CE2B2-0E1F-0A54-5C5D-0E41EFEE360E}"/>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0D521368-40C8-24EA-F304-DFE82A455E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4517E284-B90C-535F-84E1-8C4A649C71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DEC4985-DE54-48D8-8FE7-ADE72E02AD60}" type="slidenum">
              <a:rPr lang="en-US" altLang="en-US">
                <a:latin typeface="Arial" panose="020B0604020202020204" pitchFamily="34" charset="0"/>
              </a:rPr>
              <a:pPr>
                <a:spcBef>
                  <a:spcPct val="0"/>
                </a:spcBef>
              </a:pPr>
              <a:t>6</a:t>
            </a:fld>
            <a:endParaRPr lang="en-US" altLang="en-US" dirty="0">
              <a:latin typeface="Arial" panose="020B0604020202020204" pitchFamily="34" charset="0"/>
            </a:endParaRPr>
          </a:p>
        </p:txBody>
      </p:sp>
      <p:sp>
        <p:nvSpPr>
          <p:cNvPr id="5123" name="Rectangle 2">
            <a:extLst>
              <a:ext uri="{FF2B5EF4-FFF2-40B4-BE49-F238E27FC236}">
                <a16:creationId xmlns:a16="http://schemas.microsoft.com/office/drawing/2014/main" id="{5EA5A940-61D6-A483-1708-A25B5C1B1A8F}"/>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CB733C5B-EF9D-78C2-55E8-3978D6FC85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7F72B9DC-7608-D00C-4E0E-06E6273825B5}"/>
              </a:ext>
            </a:extLst>
          </p:cNvPr>
          <p:cNvSpPr>
            <a:spLocks noGrp="1" noRot="1" noChangeAspect="1" noTextEdit="1"/>
          </p:cNvSpPr>
          <p:nvPr>
            <p:ph type="sldImg"/>
          </p:nvPr>
        </p:nvSpPr>
        <p:spPr>
          <a:xfrm>
            <a:off x="342900" y="696913"/>
            <a:ext cx="6197600" cy="3486150"/>
          </a:xfrm>
          <a:ln/>
        </p:spPr>
      </p:sp>
      <p:sp>
        <p:nvSpPr>
          <p:cNvPr id="3" name="Notes Placeholder 2">
            <a:extLst>
              <a:ext uri="{FF2B5EF4-FFF2-40B4-BE49-F238E27FC236}">
                <a16:creationId xmlns:a16="http://schemas.microsoft.com/office/drawing/2014/main" id="{8A354A33-98DB-6872-296B-A9C27ABB1A9D}"/>
              </a:ext>
            </a:extLst>
          </p:cNvPr>
          <p:cNvSpPr>
            <a:spLocks noGrp="1"/>
          </p:cNvSpPr>
          <p:nvPr>
            <p:ph type="body" idx="1"/>
          </p:nvPr>
        </p:nvSpPr>
        <p:spPr/>
        <p:txBody>
          <a:bodyPr/>
          <a:lstStyle/>
          <a:p>
            <a:pPr>
              <a:defRPr/>
            </a:pPr>
            <a:r>
              <a:rPr lang="en-US" dirty="0">
                <a:effectLst>
                  <a:outerShdw blurRad="38100" dist="38100" dir="2700000" algn="tl">
                    <a:srgbClr val="FFFFFF"/>
                  </a:outerShdw>
                </a:effectLst>
              </a:rPr>
              <a:t>Centrifugal force in eye keeps clouds out and dry upper air descends and warms adiabatically. The eye is 20-40 miles across.</a:t>
            </a:r>
          </a:p>
          <a:p>
            <a:pPr>
              <a:defRPr/>
            </a:pPr>
            <a:endParaRPr lang="en-US" dirty="0">
              <a:effectLst>
                <a:outerShdw blurRad="38100" dist="38100" dir="2700000" algn="tl">
                  <a:srgbClr val="FFFFFF"/>
                </a:outerShdw>
              </a:effectLst>
            </a:endParaRPr>
          </a:p>
        </p:txBody>
      </p:sp>
      <p:sp>
        <p:nvSpPr>
          <p:cNvPr id="25604" name="Slide Number Placeholder 3">
            <a:extLst>
              <a:ext uri="{FF2B5EF4-FFF2-40B4-BE49-F238E27FC236}">
                <a16:creationId xmlns:a16="http://schemas.microsoft.com/office/drawing/2014/main" id="{13C380B7-B28F-F23F-AFBB-239732E7B18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13614474-C0AF-448D-8B6D-D8894ACE6C02}" type="slidenum">
              <a:rPr lang="en-US" altLang="en-US" sz="1200"/>
              <a:pPr/>
              <a:t>7</a:t>
            </a:fld>
            <a:endParaRPr lang="en-US" altLang="en-US" sz="1200" dirty="0"/>
          </a:p>
        </p:txBody>
      </p:sp>
    </p:spTree>
    <p:extLst>
      <p:ext uri="{BB962C8B-B14F-4D97-AF65-F5344CB8AC3E}">
        <p14:creationId xmlns:p14="http://schemas.microsoft.com/office/powerpoint/2010/main" val="1240652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Note that tropical storms go by different names in different areas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t>https://coast.noaa.gov/hurricanes/#map=4/32/-80</a:t>
            </a:r>
          </a:p>
        </p:txBody>
      </p:sp>
      <p:sp>
        <p:nvSpPr>
          <p:cNvPr id="4" name="Slide Number Placeholder 3"/>
          <p:cNvSpPr>
            <a:spLocks noGrp="1"/>
          </p:cNvSpPr>
          <p:nvPr>
            <p:ph type="sldNum" sz="quarter" idx="5"/>
          </p:nvPr>
        </p:nvSpPr>
        <p:spPr/>
        <p:txBody>
          <a:bodyPr/>
          <a:lstStyle/>
          <a:p>
            <a:fld id="{33DDAB87-6616-4EBC-B32F-E606386D1D95}" type="slidenum">
              <a:rPr lang="en-US" altLang="en-US" smtClean="0"/>
              <a:pPr/>
              <a:t>8</a:t>
            </a:fld>
            <a:endParaRPr lang="en-US" altLang="en-US" dirty="0"/>
          </a:p>
        </p:txBody>
      </p:sp>
    </p:spTree>
    <p:extLst>
      <p:ext uri="{BB962C8B-B14F-4D97-AF65-F5344CB8AC3E}">
        <p14:creationId xmlns:p14="http://schemas.microsoft.com/office/powerpoint/2010/main" val="7371151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3A8F71CC-09C5-3598-0D45-6113CFE5A273}"/>
              </a:ext>
            </a:extLst>
          </p:cNvPr>
          <p:cNvSpPr>
            <a:spLocks noGrp="1" noRot="1" noChangeAspect="1" noTextEdit="1"/>
          </p:cNvSpPr>
          <p:nvPr>
            <p:ph type="sldImg"/>
          </p:nvPr>
        </p:nvSpPr>
        <p:spPr>
          <a:xfrm>
            <a:off x="342900" y="696913"/>
            <a:ext cx="6197600" cy="3486150"/>
          </a:xfrm>
          <a:ln/>
        </p:spPr>
      </p:sp>
      <p:sp>
        <p:nvSpPr>
          <p:cNvPr id="17411" name="Notes Placeholder 2">
            <a:extLst>
              <a:ext uri="{FF2B5EF4-FFF2-40B4-BE49-F238E27FC236}">
                <a16:creationId xmlns:a16="http://schemas.microsoft.com/office/drawing/2014/main" id="{BB46BECB-1A58-CE7F-A2E5-348BCF0B5D9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7412" name="Slide Number Placeholder 3">
            <a:extLst>
              <a:ext uri="{FF2B5EF4-FFF2-40B4-BE49-F238E27FC236}">
                <a16:creationId xmlns:a16="http://schemas.microsoft.com/office/drawing/2014/main" id="{4D65BA36-DBF5-6E76-508B-CAACE31C6FF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E859F45-6D0C-40CA-8805-5F1B34FE826C}" type="slidenum">
              <a:rPr lang="en-US" altLang="en-US">
                <a:latin typeface="Arial" panose="020B0604020202020204" pitchFamily="34" charset="0"/>
              </a:rPr>
              <a:pPr>
                <a:spcBef>
                  <a:spcPct val="0"/>
                </a:spcBef>
              </a:pPr>
              <a:t>9</a:t>
            </a:fld>
            <a:endParaRPr lang="en-US" altLang="en-US" dirty="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881B93C4-4CE5-E7FA-B5D2-FBA4BCFC896B}"/>
              </a:ext>
            </a:extLst>
          </p:cNvPr>
          <p:cNvSpPr>
            <a:spLocks noGrp="1" noRot="1" noChangeAspect="1" noTextEdit="1"/>
          </p:cNvSpPr>
          <p:nvPr>
            <p:ph type="sldImg"/>
          </p:nvPr>
        </p:nvSpPr>
        <p:spPr>
          <a:xfrm>
            <a:off x="342900" y="696913"/>
            <a:ext cx="6197600" cy="3486150"/>
          </a:xfrm>
          <a:ln/>
        </p:spPr>
      </p:sp>
      <p:sp>
        <p:nvSpPr>
          <p:cNvPr id="19459" name="Notes Placeholder 2">
            <a:extLst>
              <a:ext uri="{FF2B5EF4-FFF2-40B4-BE49-F238E27FC236}">
                <a16:creationId xmlns:a16="http://schemas.microsoft.com/office/drawing/2014/main" id="{979430B2-EAC5-F292-8324-070190E649D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9460" name="Slide Number Placeholder 3">
            <a:extLst>
              <a:ext uri="{FF2B5EF4-FFF2-40B4-BE49-F238E27FC236}">
                <a16:creationId xmlns:a16="http://schemas.microsoft.com/office/drawing/2014/main" id="{A3F4BE3B-9A9A-C4F9-1057-E1D7FF36E68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913ACE9-BAB5-47C3-8C4A-93CE587D318A}" type="slidenum">
              <a:rPr lang="en-US" altLang="en-US">
                <a:latin typeface="Arial" panose="020B0604020202020204" pitchFamily="34" charset="0"/>
              </a:rPr>
              <a:pPr>
                <a:spcBef>
                  <a:spcPct val="0"/>
                </a:spcBef>
              </a:pPr>
              <a:t>10</a:t>
            </a:fld>
            <a:endParaRPr lang="en-US" altLang="en-US" dirty="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A00E7CB7-00FE-AD15-5119-617AF033D7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35E069A-564B-40D1-ADCE-B804900D029B}" type="slidenum">
              <a:rPr lang="en-US" altLang="en-US">
                <a:latin typeface="Arial" panose="020B0604020202020204" pitchFamily="34" charset="0"/>
              </a:rPr>
              <a:pPr>
                <a:spcBef>
                  <a:spcPct val="0"/>
                </a:spcBef>
              </a:pPr>
              <a:t>11</a:t>
            </a:fld>
            <a:endParaRPr lang="en-US" altLang="en-US" dirty="0">
              <a:latin typeface="Arial" panose="020B0604020202020204" pitchFamily="34" charset="0"/>
            </a:endParaRPr>
          </a:p>
        </p:txBody>
      </p:sp>
      <p:sp>
        <p:nvSpPr>
          <p:cNvPr id="21507" name="Rectangle 2">
            <a:extLst>
              <a:ext uri="{FF2B5EF4-FFF2-40B4-BE49-F238E27FC236}">
                <a16:creationId xmlns:a16="http://schemas.microsoft.com/office/drawing/2014/main" id="{840340E9-DB02-99D3-E2D0-8470307EA20D}"/>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7C79195D-1960-DDEE-0780-C848911086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a:latin typeface="Arial" panose="020B0604020202020204" pitchFamily="34" charset="0"/>
              </a:rPr>
              <a:t>Tropical waves off African coast. These disturbances are collections of showers and thunderstorms that can lead to a hurricane.</a:t>
            </a:r>
          </a:p>
          <a:p>
            <a:pPr eaLnBrk="1" hangingPunct="1"/>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5A86B30-9F45-2BEE-9546-01C04595348A}"/>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76BF5CE3-2D7D-A5B5-EEF9-6AB0364A3AB2}"/>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D855221D-0FC8-9F77-4B9E-203F7FC3223F}"/>
              </a:ext>
            </a:extLst>
          </p:cNvPr>
          <p:cNvSpPr>
            <a:spLocks noGrp="1" noChangeArrowheads="1"/>
          </p:cNvSpPr>
          <p:nvPr>
            <p:ph type="sldNum" sz="quarter" idx="12"/>
          </p:nvPr>
        </p:nvSpPr>
        <p:spPr>
          <a:ln/>
        </p:spPr>
        <p:txBody>
          <a:bodyPr/>
          <a:lstStyle>
            <a:lvl1pPr>
              <a:defRPr/>
            </a:lvl1pPr>
          </a:lstStyle>
          <a:p>
            <a:fld id="{262D249C-85DE-401F-B88B-F9295A8336A3}" type="slidenum">
              <a:rPr lang="en-US" altLang="en-US"/>
              <a:pPr/>
              <a:t>‹#›</a:t>
            </a:fld>
            <a:endParaRPr lang="en-US" altLang="en-US" dirty="0"/>
          </a:p>
        </p:txBody>
      </p:sp>
    </p:spTree>
    <p:extLst>
      <p:ext uri="{BB962C8B-B14F-4D97-AF65-F5344CB8AC3E}">
        <p14:creationId xmlns:p14="http://schemas.microsoft.com/office/powerpoint/2010/main" val="38835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48E5021-6D0C-E4DA-4ACE-0EF05E2BDE33}"/>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D83FE879-2DF1-59B1-5B35-99967BE9D3E6}"/>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F494BF33-3A64-40F9-4D63-221279CC9AE4}"/>
              </a:ext>
            </a:extLst>
          </p:cNvPr>
          <p:cNvSpPr>
            <a:spLocks noGrp="1" noChangeArrowheads="1"/>
          </p:cNvSpPr>
          <p:nvPr>
            <p:ph type="sldNum" sz="quarter" idx="12"/>
          </p:nvPr>
        </p:nvSpPr>
        <p:spPr>
          <a:ln/>
        </p:spPr>
        <p:txBody>
          <a:bodyPr/>
          <a:lstStyle>
            <a:lvl1pPr>
              <a:defRPr/>
            </a:lvl1pPr>
          </a:lstStyle>
          <a:p>
            <a:fld id="{1BE7B93C-666A-46F4-AEE8-F4C68F2A8F6C}" type="slidenum">
              <a:rPr lang="en-US" altLang="en-US"/>
              <a:pPr/>
              <a:t>‹#›</a:t>
            </a:fld>
            <a:endParaRPr lang="en-US" altLang="en-US" dirty="0"/>
          </a:p>
        </p:txBody>
      </p:sp>
    </p:spTree>
    <p:extLst>
      <p:ext uri="{BB962C8B-B14F-4D97-AF65-F5344CB8AC3E}">
        <p14:creationId xmlns:p14="http://schemas.microsoft.com/office/powerpoint/2010/main" val="3962110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6B58060-7D30-7D0D-AC67-DC91D05B9F32}"/>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A8EF5A69-E7A5-10FB-2D94-1B6E574A1B5A}"/>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7AB56DF5-F38D-CEA0-4D4B-3F4E7B8431AB}"/>
              </a:ext>
            </a:extLst>
          </p:cNvPr>
          <p:cNvSpPr>
            <a:spLocks noGrp="1" noChangeArrowheads="1"/>
          </p:cNvSpPr>
          <p:nvPr>
            <p:ph type="sldNum" sz="quarter" idx="12"/>
          </p:nvPr>
        </p:nvSpPr>
        <p:spPr>
          <a:ln/>
        </p:spPr>
        <p:txBody>
          <a:bodyPr/>
          <a:lstStyle>
            <a:lvl1pPr>
              <a:defRPr/>
            </a:lvl1pPr>
          </a:lstStyle>
          <a:p>
            <a:fld id="{62F1BECF-6AEA-46E9-924F-74860FAB83C7}" type="slidenum">
              <a:rPr lang="en-US" altLang="en-US"/>
              <a:pPr/>
              <a:t>‹#›</a:t>
            </a:fld>
            <a:endParaRPr lang="en-US" altLang="en-US" dirty="0"/>
          </a:p>
        </p:txBody>
      </p:sp>
    </p:spTree>
    <p:extLst>
      <p:ext uri="{BB962C8B-B14F-4D97-AF65-F5344CB8AC3E}">
        <p14:creationId xmlns:p14="http://schemas.microsoft.com/office/powerpoint/2010/main" val="849420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3F19CD3-9DBD-2514-7E87-4DB2E76C667A}"/>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a:extLst>
              <a:ext uri="{FF2B5EF4-FFF2-40B4-BE49-F238E27FC236}">
                <a16:creationId xmlns:a16="http://schemas.microsoft.com/office/drawing/2014/main" id="{4A443B40-6176-13A0-E848-7D58C1068EEE}"/>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39E1D0F4-FCEB-1694-8591-6A21B8FA88AF}"/>
              </a:ext>
            </a:extLst>
          </p:cNvPr>
          <p:cNvSpPr>
            <a:spLocks noGrp="1" noChangeArrowheads="1"/>
          </p:cNvSpPr>
          <p:nvPr>
            <p:ph type="sldNum" sz="quarter" idx="12"/>
          </p:nvPr>
        </p:nvSpPr>
        <p:spPr>
          <a:ln/>
        </p:spPr>
        <p:txBody>
          <a:bodyPr/>
          <a:lstStyle>
            <a:lvl1pPr>
              <a:defRPr/>
            </a:lvl1pPr>
          </a:lstStyle>
          <a:p>
            <a:fld id="{96151712-AEEC-44FB-BAD1-22EA6632F488}" type="slidenum">
              <a:rPr lang="en-US" altLang="en-US"/>
              <a:pPr/>
              <a:t>‹#›</a:t>
            </a:fld>
            <a:endParaRPr lang="en-US" altLang="en-US" dirty="0"/>
          </a:p>
        </p:txBody>
      </p:sp>
    </p:spTree>
    <p:extLst>
      <p:ext uri="{BB962C8B-B14F-4D97-AF65-F5344CB8AC3E}">
        <p14:creationId xmlns:p14="http://schemas.microsoft.com/office/powerpoint/2010/main" val="6030082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1"/>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1"/>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1"/>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16EB5F2-39FE-C7ED-21C0-E5704ADBA319}"/>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9321CBF1-B79C-A37B-24BC-18D011C4A4F9}"/>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2D0B68C9-C502-2B93-B0BF-36B6D6C2580C}"/>
              </a:ext>
            </a:extLst>
          </p:cNvPr>
          <p:cNvSpPr>
            <a:spLocks noGrp="1" noChangeArrowheads="1"/>
          </p:cNvSpPr>
          <p:nvPr>
            <p:ph type="sldNum" sz="quarter" idx="12"/>
          </p:nvPr>
        </p:nvSpPr>
        <p:spPr>
          <a:ln/>
        </p:spPr>
        <p:txBody>
          <a:bodyPr/>
          <a:lstStyle>
            <a:lvl1pPr>
              <a:defRPr/>
            </a:lvl1pPr>
          </a:lstStyle>
          <a:p>
            <a:fld id="{BF3CA819-F5D9-4234-8B4D-EADEB0B8786D}" type="slidenum">
              <a:rPr lang="en-US" altLang="en-US"/>
              <a:pPr/>
              <a:t>‹#›</a:t>
            </a:fld>
            <a:endParaRPr lang="en-US" altLang="en-US" dirty="0"/>
          </a:p>
        </p:txBody>
      </p:sp>
    </p:spTree>
    <p:extLst>
      <p:ext uri="{BB962C8B-B14F-4D97-AF65-F5344CB8AC3E}">
        <p14:creationId xmlns:p14="http://schemas.microsoft.com/office/powerpoint/2010/main" val="4035049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64C92CA-CCB2-4FCA-6BC8-356CAD5C1A8A}"/>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FBB51247-3C08-FE97-B62C-AEC20DA77518}"/>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216DED6D-F9C2-FC34-C694-5F64FAA813A3}"/>
              </a:ext>
            </a:extLst>
          </p:cNvPr>
          <p:cNvSpPr>
            <a:spLocks noGrp="1" noChangeArrowheads="1"/>
          </p:cNvSpPr>
          <p:nvPr>
            <p:ph type="sldNum" sz="quarter" idx="12"/>
          </p:nvPr>
        </p:nvSpPr>
        <p:spPr>
          <a:ln/>
        </p:spPr>
        <p:txBody>
          <a:bodyPr/>
          <a:lstStyle>
            <a:lvl1pPr>
              <a:defRPr/>
            </a:lvl1pPr>
          </a:lstStyle>
          <a:p>
            <a:fld id="{6425E824-8BF7-42D1-A7D1-BE5CBA54CC07}" type="slidenum">
              <a:rPr lang="en-US" altLang="en-US"/>
              <a:pPr/>
              <a:t>‹#›</a:t>
            </a:fld>
            <a:endParaRPr lang="en-US" altLang="en-US" dirty="0"/>
          </a:p>
        </p:txBody>
      </p:sp>
    </p:spTree>
    <p:extLst>
      <p:ext uri="{BB962C8B-B14F-4D97-AF65-F5344CB8AC3E}">
        <p14:creationId xmlns:p14="http://schemas.microsoft.com/office/powerpoint/2010/main" val="3476401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E16AF8C-B2A7-0F60-9321-6A3965AA69A9}"/>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D158AE14-D42F-F67D-A753-18A5491023C7}"/>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2387D2DC-57A2-B04A-595E-BD5AC3302735}"/>
              </a:ext>
            </a:extLst>
          </p:cNvPr>
          <p:cNvSpPr>
            <a:spLocks noGrp="1" noChangeArrowheads="1"/>
          </p:cNvSpPr>
          <p:nvPr>
            <p:ph type="sldNum" sz="quarter" idx="12"/>
          </p:nvPr>
        </p:nvSpPr>
        <p:spPr>
          <a:ln/>
        </p:spPr>
        <p:txBody>
          <a:bodyPr/>
          <a:lstStyle>
            <a:lvl1pPr>
              <a:defRPr/>
            </a:lvl1pPr>
          </a:lstStyle>
          <a:p>
            <a:fld id="{5FCEC21E-8A53-41C2-B777-69B5B7A5C809}" type="slidenum">
              <a:rPr lang="en-US" altLang="en-US"/>
              <a:pPr/>
              <a:t>‹#›</a:t>
            </a:fld>
            <a:endParaRPr lang="en-US" altLang="en-US" dirty="0"/>
          </a:p>
        </p:txBody>
      </p:sp>
    </p:spTree>
    <p:extLst>
      <p:ext uri="{BB962C8B-B14F-4D97-AF65-F5344CB8AC3E}">
        <p14:creationId xmlns:p14="http://schemas.microsoft.com/office/powerpoint/2010/main" val="1990452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30E23FD-1FFB-6339-0546-CB95C00842BE}"/>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2A566528-485C-BB6D-DB37-A72ABF1AA054}"/>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33217818-EC90-BF33-ADDA-463E62D0871E}"/>
              </a:ext>
            </a:extLst>
          </p:cNvPr>
          <p:cNvSpPr>
            <a:spLocks noGrp="1" noChangeArrowheads="1"/>
          </p:cNvSpPr>
          <p:nvPr>
            <p:ph type="sldNum" sz="quarter" idx="12"/>
          </p:nvPr>
        </p:nvSpPr>
        <p:spPr>
          <a:ln/>
        </p:spPr>
        <p:txBody>
          <a:bodyPr/>
          <a:lstStyle>
            <a:lvl1pPr>
              <a:defRPr/>
            </a:lvl1pPr>
          </a:lstStyle>
          <a:p>
            <a:fld id="{D50C936F-8D73-46C6-9AB4-011D4F2CB670}" type="slidenum">
              <a:rPr lang="en-US" altLang="en-US"/>
              <a:pPr/>
              <a:t>‹#›</a:t>
            </a:fld>
            <a:endParaRPr lang="en-US" altLang="en-US" dirty="0"/>
          </a:p>
        </p:txBody>
      </p:sp>
    </p:spTree>
    <p:extLst>
      <p:ext uri="{BB962C8B-B14F-4D97-AF65-F5344CB8AC3E}">
        <p14:creationId xmlns:p14="http://schemas.microsoft.com/office/powerpoint/2010/main" val="1865370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CD072E0-CAF2-CCFF-E82D-EEE62663AAB5}"/>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a:extLst>
              <a:ext uri="{FF2B5EF4-FFF2-40B4-BE49-F238E27FC236}">
                <a16:creationId xmlns:a16="http://schemas.microsoft.com/office/drawing/2014/main" id="{3AF21D44-21A1-5FB1-A764-769E78AC285A}"/>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a:extLst>
              <a:ext uri="{FF2B5EF4-FFF2-40B4-BE49-F238E27FC236}">
                <a16:creationId xmlns:a16="http://schemas.microsoft.com/office/drawing/2014/main" id="{D30D400A-6242-22F6-7917-388DEB1BB056}"/>
              </a:ext>
            </a:extLst>
          </p:cNvPr>
          <p:cNvSpPr>
            <a:spLocks noGrp="1" noChangeArrowheads="1"/>
          </p:cNvSpPr>
          <p:nvPr>
            <p:ph type="sldNum" sz="quarter" idx="12"/>
          </p:nvPr>
        </p:nvSpPr>
        <p:spPr>
          <a:ln/>
        </p:spPr>
        <p:txBody>
          <a:bodyPr/>
          <a:lstStyle>
            <a:lvl1pPr>
              <a:defRPr/>
            </a:lvl1pPr>
          </a:lstStyle>
          <a:p>
            <a:fld id="{A7BB6899-2889-4A47-80F9-B81A188B3F67}" type="slidenum">
              <a:rPr lang="en-US" altLang="en-US"/>
              <a:pPr/>
              <a:t>‹#›</a:t>
            </a:fld>
            <a:endParaRPr lang="en-US" altLang="en-US" dirty="0"/>
          </a:p>
        </p:txBody>
      </p:sp>
    </p:spTree>
    <p:extLst>
      <p:ext uri="{BB962C8B-B14F-4D97-AF65-F5344CB8AC3E}">
        <p14:creationId xmlns:p14="http://schemas.microsoft.com/office/powerpoint/2010/main" val="151557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91D6712-2B5A-6695-6F5C-04DAE00C4F3A}"/>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a:extLst>
              <a:ext uri="{FF2B5EF4-FFF2-40B4-BE49-F238E27FC236}">
                <a16:creationId xmlns:a16="http://schemas.microsoft.com/office/drawing/2014/main" id="{1AAD6A75-149A-4764-9E00-D3782B75E21B}"/>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3068E06F-675B-05AF-0471-64714C207265}"/>
              </a:ext>
            </a:extLst>
          </p:cNvPr>
          <p:cNvSpPr>
            <a:spLocks noGrp="1" noChangeArrowheads="1"/>
          </p:cNvSpPr>
          <p:nvPr>
            <p:ph type="sldNum" sz="quarter" idx="12"/>
          </p:nvPr>
        </p:nvSpPr>
        <p:spPr>
          <a:ln/>
        </p:spPr>
        <p:txBody>
          <a:bodyPr/>
          <a:lstStyle>
            <a:lvl1pPr>
              <a:defRPr/>
            </a:lvl1pPr>
          </a:lstStyle>
          <a:p>
            <a:fld id="{7D5238C4-ACD7-4B82-A607-89766D91B2E4}" type="slidenum">
              <a:rPr lang="en-US" altLang="en-US"/>
              <a:pPr/>
              <a:t>‹#›</a:t>
            </a:fld>
            <a:endParaRPr lang="en-US" altLang="en-US" dirty="0"/>
          </a:p>
        </p:txBody>
      </p:sp>
    </p:spTree>
    <p:extLst>
      <p:ext uri="{BB962C8B-B14F-4D97-AF65-F5344CB8AC3E}">
        <p14:creationId xmlns:p14="http://schemas.microsoft.com/office/powerpoint/2010/main" val="2044070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B6AC904-06B4-C95B-2462-7D387748A70D}"/>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a:extLst>
              <a:ext uri="{FF2B5EF4-FFF2-40B4-BE49-F238E27FC236}">
                <a16:creationId xmlns:a16="http://schemas.microsoft.com/office/drawing/2014/main" id="{B4ACAA42-AE48-38CF-038D-D11EDB624551}"/>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a:extLst>
              <a:ext uri="{FF2B5EF4-FFF2-40B4-BE49-F238E27FC236}">
                <a16:creationId xmlns:a16="http://schemas.microsoft.com/office/drawing/2014/main" id="{7FA6F499-C165-F196-23CA-EB56425739DF}"/>
              </a:ext>
            </a:extLst>
          </p:cNvPr>
          <p:cNvSpPr>
            <a:spLocks noGrp="1" noChangeArrowheads="1"/>
          </p:cNvSpPr>
          <p:nvPr>
            <p:ph type="sldNum" sz="quarter" idx="12"/>
          </p:nvPr>
        </p:nvSpPr>
        <p:spPr>
          <a:ln/>
        </p:spPr>
        <p:txBody>
          <a:bodyPr/>
          <a:lstStyle>
            <a:lvl1pPr>
              <a:defRPr/>
            </a:lvl1pPr>
          </a:lstStyle>
          <a:p>
            <a:fld id="{5CFCDF07-C78D-4A4F-ADE8-EDCCE6E9D72A}" type="slidenum">
              <a:rPr lang="en-US" altLang="en-US"/>
              <a:pPr/>
              <a:t>‹#›</a:t>
            </a:fld>
            <a:endParaRPr lang="en-US" altLang="en-US" dirty="0"/>
          </a:p>
        </p:txBody>
      </p:sp>
    </p:spTree>
    <p:extLst>
      <p:ext uri="{BB962C8B-B14F-4D97-AF65-F5344CB8AC3E}">
        <p14:creationId xmlns:p14="http://schemas.microsoft.com/office/powerpoint/2010/main" val="7727871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C3E972F-1A31-29DC-CE69-9299EB0CDF41}"/>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380CDC33-F4EF-E51A-3500-4A5D5FE72CA4}"/>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ECD1194D-9289-0BC5-097F-F7B968D40341}"/>
              </a:ext>
            </a:extLst>
          </p:cNvPr>
          <p:cNvSpPr>
            <a:spLocks noGrp="1" noChangeArrowheads="1"/>
          </p:cNvSpPr>
          <p:nvPr>
            <p:ph type="sldNum" sz="quarter" idx="12"/>
          </p:nvPr>
        </p:nvSpPr>
        <p:spPr>
          <a:ln/>
        </p:spPr>
        <p:txBody>
          <a:bodyPr/>
          <a:lstStyle>
            <a:lvl1pPr>
              <a:defRPr/>
            </a:lvl1pPr>
          </a:lstStyle>
          <a:p>
            <a:fld id="{A7B0CE44-B93B-48EE-830A-7A6E00817517}" type="slidenum">
              <a:rPr lang="en-US" altLang="en-US"/>
              <a:pPr/>
              <a:t>‹#›</a:t>
            </a:fld>
            <a:endParaRPr lang="en-US" altLang="en-US" dirty="0"/>
          </a:p>
        </p:txBody>
      </p:sp>
    </p:spTree>
    <p:extLst>
      <p:ext uri="{BB962C8B-B14F-4D97-AF65-F5344CB8AC3E}">
        <p14:creationId xmlns:p14="http://schemas.microsoft.com/office/powerpoint/2010/main" val="270921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227EC48-4FE9-7282-B6BC-54E5C10E9D00}"/>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9699DCBB-31AC-6473-4DFA-5A200884225F}"/>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678B9262-7354-E04D-08AF-5EE866BA78DC}"/>
              </a:ext>
            </a:extLst>
          </p:cNvPr>
          <p:cNvSpPr>
            <a:spLocks noGrp="1" noChangeArrowheads="1"/>
          </p:cNvSpPr>
          <p:nvPr>
            <p:ph type="sldNum" sz="quarter" idx="12"/>
          </p:nvPr>
        </p:nvSpPr>
        <p:spPr>
          <a:ln/>
        </p:spPr>
        <p:txBody>
          <a:bodyPr/>
          <a:lstStyle>
            <a:lvl1pPr>
              <a:defRPr/>
            </a:lvl1pPr>
          </a:lstStyle>
          <a:p>
            <a:fld id="{D4CB9127-9F4A-496D-B900-8E5868A825ED}" type="slidenum">
              <a:rPr lang="en-US" altLang="en-US"/>
              <a:pPr/>
              <a:t>‹#›</a:t>
            </a:fld>
            <a:endParaRPr lang="en-US" altLang="en-US" dirty="0"/>
          </a:p>
        </p:txBody>
      </p:sp>
    </p:spTree>
    <p:extLst>
      <p:ext uri="{BB962C8B-B14F-4D97-AF65-F5344CB8AC3E}">
        <p14:creationId xmlns:p14="http://schemas.microsoft.com/office/powerpoint/2010/main" val="3103431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07D985D-ED98-D182-25B0-6B743DEDA3CB}"/>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635034D-4EFC-324F-740A-A96A484E3647}"/>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3A82AC6-71E6-A38E-6D4B-F6AAD3584E76}"/>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dirty="0">
                <a:latin typeface="+mn-lt"/>
              </a:defRPr>
            </a:lvl1pPr>
          </a:lstStyle>
          <a:p>
            <a:pPr>
              <a:defRPr/>
            </a:pPr>
            <a:endParaRPr lang="en-US" dirty="0"/>
          </a:p>
        </p:txBody>
      </p:sp>
      <p:sp>
        <p:nvSpPr>
          <p:cNvPr id="1029" name="Rectangle 5">
            <a:extLst>
              <a:ext uri="{FF2B5EF4-FFF2-40B4-BE49-F238E27FC236}">
                <a16:creationId xmlns:a16="http://schemas.microsoft.com/office/drawing/2014/main" id="{0C381D7E-F40B-6B06-EDC5-5E921AB7F22E}"/>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dirty="0">
                <a:latin typeface="+mn-lt"/>
              </a:defRPr>
            </a:lvl1pPr>
          </a:lstStyle>
          <a:p>
            <a:pPr>
              <a:defRPr/>
            </a:pPr>
            <a:endParaRPr lang="en-US" dirty="0"/>
          </a:p>
        </p:txBody>
      </p:sp>
      <p:sp>
        <p:nvSpPr>
          <p:cNvPr id="1030" name="Rectangle 6">
            <a:extLst>
              <a:ext uri="{FF2B5EF4-FFF2-40B4-BE49-F238E27FC236}">
                <a16:creationId xmlns:a16="http://schemas.microsoft.com/office/drawing/2014/main" id="{2755F980-50C8-8947-7A76-FD423A532E12}"/>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anose="02020603050405020304" pitchFamily="18" charset="0"/>
              </a:defRPr>
            </a:lvl1pPr>
          </a:lstStyle>
          <a:p>
            <a:fld id="{DB85452E-D695-4728-AB29-4E414F17F101}" type="slidenum">
              <a:rPr lang="en-US" altLang="en-US"/>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coast.noaa.gov/hurricanes/#map=4/32/-80"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3.png"/><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ideo" Target="https://www.youtube.com/embed/8UJW84Fqhgw?feature=oembed" TargetMode="External"/><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ideo" Target="https://www.youtube.com/embed/zIornya6eII?feature=oembed" TargetMode="External"/><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2.xml"/><Relationship Id="rId1" Type="http://schemas.openxmlformats.org/officeDocument/2006/relationships/video" Target="https://www.youtube.com/embed/cn4zfpne8_4?feature=oembed"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nytimes.com/interactive/2017/08/24/us/hurricane-harvey-texas.html"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2.xml"/><Relationship Id="rId1" Type="http://schemas.openxmlformats.org/officeDocument/2006/relationships/video" Target="https://www.youtube.com/embed/VIQojllAJIQ?feature=oembed" TargetMode="External"/><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2.xml"/><Relationship Id="rId1" Type="http://schemas.openxmlformats.org/officeDocument/2006/relationships/video" Target="https://www.youtube.com/embed/al8yTiCVfro?feature=oembed" TargetMode="Externa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ideo" Target="https://www.youtube.com/embed/xCq6mcLwBDI?feature=oembed" TargetMode="External"/><Relationship Id="rId4" Type="http://schemas.openxmlformats.org/officeDocument/2006/relationships/image" Target="../media/image48.jpeg"/></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4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93storm of the century">
            <a:extLst>
              <a:ext uri="{FF2B5EF4-FFF2-40B4-BE49-F238E27FC236}">
                <a16:creationId xmlns:a16="http://schemas.microsoft.com/office/drawing/2014/main" id="{F73D0427-4AE5-04B1-9A8A-5239A16C99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6326" y="69008"/>
            <a:ext cx="6681536" cy="678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5" descr="C:\Documents and Settings\Tony Stallins\Desktop\f8_19f.gif">
            <a:extLst>
              <a:ext uri="{FF2B5EF4-FFF2-40B4-BE49-F238E27FC236}">
                <a16:creationId xmlns:a16="http://schemas.microsoft.com/office/drawing/2014/main" id="{5240596A-C739-4315-3508-3E7E544624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030"/>
          <a:stretch>
            <a:fillRect/>
          </a:stretch>
        </p:blipFill>
        <p:spPr bwMode="auto">
          <a:xfrm>
            <a:off x="35168" y="0"/>
            <a:ext cx="5697295" cy="678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36C52-8B32-C3D4-51F1-C321F7243094}"/>
              </a:ext>
            </a:extLst>
          </p:cNvPr>
          <p:cNvSpPr>
            <a:spLocks noGrp="1"/>
          </p:cNvSpPr>
          <p:nvPr>
            <p:ph type="title"/>
          </p:nvPr>
        </p:nvSpPr>
        <p:spPr>
          <a:xfrm>
            <a:off x="2209800" y="381000"/>
            <a:ext cx="7772400" cy="1143000"/>
          </a:xfrm>
        </p:spPr>
        <p:txBody>
          <a:bodyPr/>
          <a:lstStyle/>
          <a:p>
            <a:pPr>
              <a:defRPr/>
            </a:pPr>
            <a:r>
              <a:rPr lang="en-US" sz="4000" dirty="0">
                <a:solidFill>
                  <a:schemeClr val="tx1"/>
                </a:solidFill>
                <a:ea typeface="+mn-ea"/>
                <a:cs typeface="Arial" pitchFamily="34" charset="0"/>
              </a:rPr>
              <a:t>Stages of development of hurricane</a:t>
            </a:r>
            <a:endParaRPr lang="en-US" sz="3600" dirty="0"/>
          </a:p>
        </p:txBody>
      </p:sp>
      <p:sp>
        <p:nvSpPr>
          <p:cNvPr id="18435" name="Content Placeholder 2">
            <a:extLst>
              <a:ext uri="{FF2B5EF4-FFF2-40B4-BE49-F238E27FC236}">
                <a16:creationId xmlns:a16="http://schemas.microsoft.com/office/drawing/2014/main" id="{7A658DEB-9961-B206-CC61-8E0B50F9748F}"/>
              </a:ext>
            </a:extLst>
          </p:cNvPr>
          <p:cNvSpPr>
            <a:spLocks noGrp="1"/>
          </p:cNvSpPr>
          <p:nvPr>
            <p:ph idx="1"/>
          </p:nvPr>
        </p:nvSpPr>
        <p:spPr/>
        <p:txBody>
          <a:bodyPr/>
          <a:lstStyle/>
          <a:p>
            <a:r>
              <a:rPr lang="en-US" altLang="en-US" dirty="0">
                <a:latin typeface="+mj-lt"/>
                <a:cs typeface="Arial" panose="020B0604020202020204" pitchFamily="34" charset="0"/>
              </a:rPr>
              <a:t>Each level represents increase in windspeed and central air pressure </a:t>
            </a:r>
          </a:p>
          <a:p>
            <a:pPr lvl="1"/>
            <a:r>
              <a:rPr lang="en-US" altLang="en-US" dirty="0">
                <a:latin typeface="+mj-lt"/>
                <a:cs typeface="Arial" panose="020B0604020202020204" pitchFamily="34" charset="0"/>
              </a:rPr>
              <a:t>Tropical wave</a:t>
            </a:r>
          </a:p>
          <a:p>
            <a:pPr lvl="1"/>
            <a:r>
              <a:rPr lang="en-US" altLang="en-US" dirty="0">
                <a:latin typeface="+mj-lt"/>
                <a:cs typeface="Arial" panose="020B0604020202020204" pitchFamily="34" charset="0"/>
              </a:rPr>
              <a:t>Tropical depression</a:t>
            </a:r>
          </a:p>
          <a:p>
            <a:pPr lvl="1"/>
            <a:r>
              <a:rPr lang="en-US" altLang="en-US" dirty="0">
                <a:latin typeface="+mj-lt"/>
                <a:cs typeface="Arial" panose="020B0604020202020204" pitchFamily="34" charset="0"/>
              </a:rPr>
              <a:t>Tropical storm</a:t>
            </a:r>
          </a:p>
          <a:p>
            <a:pPr lvl="1"/>
            <a:r>
              <a:rPr lang="en-US" altLang="en-US" dirty="0">
                <a:latin typeface="+mj-lt"/>
                <a:cs typeface="Arial" panose="020B0604020202020204" pitchFamily="34" charset="0"/>
              </a:rPr>
              <a:t>Hurricane (winds in excess of 74 mph)</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C:\Documents and Settings\tony\Desktop\GMIR.JPG">
            <a:extLst>
              <a:ext uri="{FF2B5EF4-FFF2-40B4-BE49-F238E27FC236}">
                <a16:creationId xmlns:a16="http://schemas.microsoft.com/office/drawing/2014/main" id="{48C46FC2-6ABD-95F3-71DD-E6F9C2693E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5" descr="C:\Documents and Settings\tony\Desktop\carribean_wave.gif">
            <a:extLst>
              <a:ext uri="{FF2B5EF4-FFF2-40B4-BE49-F238E27FC236}">
                <a16:creationId xmlns:a16="http://schemas.microsoft.com/office/drawing/2014/main" id="{3D6D4D44-C97A-96BE-91AB-CAC2FB2F59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152401"/>
            <a:ext cx="333375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5" descr="C:\Users\JAS\Desktop\Lectures\Tropical\hurricane tracks.jpg">
            <a:extLst>
              <a:ext uri="{FF2B5EF4-FFF2-40B4-BE49-F238E27FC236}">
                <a16:creationId xmlns:a16="http://schemas.microsoft.com/office/drawing/2014/main" id="{9781E096-2C72-503C-F27E-F41717B2D0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1667" b="16667"/>
          <a:stretch>
            <a:fillRect/>
          </a:stretch>
        </p:blipFill>
        <p:spPr bwMode="auto">
          <a:xfrm>
            <a:off x="1524000" y="4495800"/>
            <a:ext cx="6096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Box 3">
            <a:extLst>
              <a:ext uri="{FF2B5EF4-FFF2-40B4-BE49-F238E27FC236}">
                <a16:creationId xmlns:a16="http://schemas.microsoft.com/office/drawing/2014/main" id="{B2C2B248-766C-1A37-8279-6A8BF167DC0B}"/>
              </a:ext>
            </a:extLst>
          </p:cNvPr>
          <p:cNvSpPr txBox="1">
            <a:spLocks noChangeArrowheads="1"/>
          </p:cNvSpPr>
          <p:nvPr/>
        </p:nvSpPr>
        <p:spPr bwMode="auto">
          <a:xfrm>
            <a:off x="342900" y="184246"/>
            <a:ext cx="4076700" cy="461963"/>
          </a:xfrm>
          <a:prstGeom prst="rect">
            <a:avLst/>
          </a:prstGeom>
          <a:solidFill>
            <a:schemeClr val="bg1"/>
          </a:solidFill>
          <a:ln w="9525">
            <a:solidFill>
              <a:schemeClr val="tx1"/>
            </a:solidFill>
            <a:miter lim="800000"/>
            <a:headEnd/>
            <a:tailEnd/>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2400" dirty="0">
                <a:latin typeface="+mj-lt"/>
              </a:rPr>
              <a:t>Tropical waves off African coast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F09F0C4C-8DC8-90D2-352E-4628F64FF499}"/>
              </a:ext>
            </a:extLst>
          </p:cNvPr>
          <p:cNvSpPr>
            <a:spLocks noGrp="1" noChangeArrowheads="1"/>
          </p:cNvSpPr>
          <p:nvPr>
            <p:ph type="title"/>
          </p:nvPr>
        </p:nvSpPr>
        <p:spPr>
          <a:xfrm>
            <a:off x="1828800" y="381000"/>
            <a:ext cx="8610600" cy="1143000"/>
          </a:xfrm>
        </p:spPr>
        <p:txBody>
          <a:bodyPr/>
          <a:lstStyle/>
          <a:p>
            <a:pPr eaLnBrk="1" hangingPunct="1"/>
            <a:r>
              <a:rPr lang="en-US" altLang="en-US" sz="3600" dirty="0"/>
              <a:t>Mechanisms of formation</a:t>
            </a:r>
            <a:endParaRPr lang="en-US" altLang="en-US" dirty="0"/>
          </a:p>
        </p:txBody>
      </p:sp>
      <p:sp>
        <p:nvSpPr>
          <p:cNvPr id="22531" name="Rectangle 3">
            <a:extLst>
              <a:ext uri="{FF2B5EF4-FFF2-40B4-BE49-F238E27FC236}">
                <a16:creationId xmlns:a16="http://schemas.microsoft.com/office/drawing/2014/main" id="{84938564-1B28-8345-0277-02D901C4071D}"/>
              </a:ext>
            </a:extLst>
          </p:cNvPr>
          <p:cNvSpPr>
            <a:spLocks noGrp="1" noChangeArrowheads="1"/>
          </p:cNvSpPr>
          <p:nvPr>
            <p:ph type="body" idx="1"/>
          </p:nvPr>
        </p:nvSpPr>
        <p:spPr>
          <a:xfrm>
            <a:off x="381000" y="1447800"/>
            <a:ext cx="11506200" cy="4953000"/>
          </a:xfrm>
        </p:spPr>
        <p:txBody>
          <a:bodyPr/>
          <a:lstStyle/>
          <a:p>
            <a:pPr marL="609600" indent="-609600" eaLnBrk="1" hangingPunct="1"/>
            <a:r>
              <a:rPr lang="en-US" altLang="en-US" sz="2800" dirty="0">
                <a:latin typeface="+mj-lt"/>
              </a:rPr>
              <a:t>Strong evaporation over warm ocean water</a:t>
            </a:r>
          </a:p>
          <a:p>
            <a:pPr marL="609600" indent="-609600" eaLnBrk="1" hangingPunct="1"/>
            <a:r>
              <a:rPr lang="en-US" altLang="en-US" sz="2800" dirty="0">
                <a:latin typeface="+mj-lt"/>
              </a:rPr>
              <a:t>Latent heat release</a:t>
            </a:r>
          </a:p>
          <a:p>
            <a:pPr marL="609600" indent="-609600" eaLnBrk="1" hangingPunct="1"/>
            <a:r>
              <a:rPr lang="en-US" altLang="en-US" sz="2800" dirty="0">
                <a:latin typeface="+mj-lt"/>
              </a:rPr>
              <a:t>High pressure forms aloft</a:t>
            </a:r>
          </a:p>
          <a:p>
            <a:pPr marL="609600" indent="-609600" eaLnBrk="1" hangingPunct="1"/>
            <a:r>
              <a:rPr lang="en-US" altLang="en-US" sz="2800" dirty="0">
                <a:latin typeface="+mj-lt"/>
              </a:rPr>
              <a:t>Air moves out laterally</a:t>
            </a:r>
          </a:p>
          <a:p>
            <a:pPr marL="609600" indent="-609600" eaLnBrk="1" hangingPunct="1"/>
            <a:r>
              <a:rPr lang="en-US" altLang="en-US" sz="2800" dirty="0">
                <a:latin typeface="+mj-lt"/>
              </a:rPr>
              <a:t>Descending air warms and drawn back into low pressure</a:t>
            </a:r>
          </a:p>
          <a:p>
            <a:pPr marL="609600" indent="-609600" eaLnBrk="1" hangingPunct="1"/>
            <a:r>
              <a:rPr lang="en-US" altLang="en-US" sz="2800" dirty="0">
                <a:latin typeface="+mj-lt"/>
              </a:rPr>
              <a:t>Coriolis force starts rotation</a:t>
            </a:r>
          </a:p>
          <a:p>
            <a:pPr marL="609600" indent="-609600" eaLnBrk="1" hangingPunct="1"/>
            <a:r>
              <a:rPr lang="en-US" altLang="en-US" sz="2800" dirty="0">
                <a:latin typeface="+mj-lt"/>
              </a:rPr>
              <a:t>Winds speed increase toward the center of rotation</a:t>
            </a:r>
          </a:p>
          <a:p>
            <a:pPr marL="609600" indent="-609600" eaLnBrk="1" hangingPunct="1"/>
            <a:r>
              <a:rPr lang="en-US" altLang="en-US" sz="2800" dirty="0">
                <a:latin typeface="+mj-lt"/>
              </a:rPr>
              <a:t>Positive feedbacks develop between air pressure gradient, wind speed, wave height, and evaporation.</a:t>
            </a:r>
          </a:p>
          <a:p>
            <a:pPr marL="609600" indent="-609600" eaLnBrk="1" hangingPunct="1">
              <a:buFontTx/>
              <a:buAutoNum type="arabicPeriod"/>
            </a:pPr>
            <a:endParaRPr lang="en-US" altLang="en-US" sz="2000" dirty="0">
              <a:latin typeface="Arial" panose="020B0604020202020204" pitchFamily="34" charset="0"/>
            </a:endParaRPr>
          </a:p>
          <a:p>
            <a:pPr marL="609600" indent="-609600" eaLnBrk="1" hangingPunct="1">
              <a:buFontTx/>
              <a:buAutoNum type="arabicPeriod"/>
            </a:pPr>
            <a:endParaRPr lang="en-US" altLang="en-US" sz="2000" dirty="0">
              <a:latin typeface="Arial" panose="020B0604020202020204" pitchFamily="34" charset="0"/>
            </a:endParaRPr>
          </a:p>
          <a:p>
            <a:pPr marL="609600" indent="-609600" eaLnBrk="1" hangingPunct="1">
              <a:buNone/>
            </a:pPr>
            <a:r>
              <a:rPr lang="en-US" altLang="en-US" sz="2000" dirty="0">
                <a:latin typeface="Arial" panose="020B0604020202020204" pitchFamily="34" charset="0"/>
              </a:rPr>
              <a:t>	</a:t>
            </a:r>
          </a:p>
          <a:p>
            <a:pPr marL="609600" indent="-609600" eaLnBrk="1" hangingPunct="1">
              <a:buNone/>
            </a:pPr>
            <a:endParaRPr lang="en-US" altLang="en-US" sz="2000" dirty="0">
              <a:latin typeface="Arial" panose="020B0604020202020204" pitchFamily="34" charset="0"/>
            </a:endParaRPr>
          </a:p>
          <a:p>
            <a:pPr marL="609600" indent="-609600" eaLnBrk="1" hangingPunct="1">
              <a:buNone/>
            </a:pPr>
            <a:endParaRPr lang="en-US" altLang="en-US" dirty="0">
              <a:latin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structure1a">
            <a:extLst>
              <a:ext uri="{FF2B5EF4-FFF2-40B4-BE49-F238E27FC236}">
                <a16:creationId xmlns:a16="http://schemas.microsoft.com/office/drawing/2014/main" id="{F632E5E2-74B8-9049-388F-56852F8F38EE}"/>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0" y="381000"/>
            <a:ext cx="12192000" cy="6096000"/>
          </a:xfr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2ED691D9-DCB7-6DEB-A595-E4610228FD88}"/>
              </a:ext>
            </a:extLst>
          </p:cNvPr>
          <p:cNvPicPr>
            <a:picLocks noChangeAspect="1"/>
          </p:cNvPicPr>
          <p:nvPr/>
        </p:nvPicPr>
        <p:blipFill>
          <a:blip r:embed="rId4"/>
          <a:stretch>
            <a:fillRect/>
          </a:stretch>
        </p:blipFill>
        <p:spPr>
          <a:xfrm>
            <a:off x="483383" y="392167"/>
            <a:ext cx="11225233" cy="6073666"/>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a:extLst>
              <a:ext uri="{FF2B5EF4-FFF2-40B4-BE49-F238E27FC236}">
                <a16:creationId xmlns:a16="http://schemas.microsoft.com/office/drawing/2014/main" id="{E4897599-DDC5-496A-DF17-7B96C3548F69}"/>
              </a:ext>
            </a:extLst>
          </p:cNvPr>
          <p:cNvSpPr txBox="1">
            <a:spLocks noChangeArrowheads="1"/>
          </p:cNvSpPr>
          <p:nvPr/>
        </p:nvSpPr>
        <p:spPr bwMode="auto">
          <a:xfrm>
            <a:off x="2117725" y="4206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400" dirty="0">
              <a:latin typeface="Arial" panose="020B0604020202020204" pitchFamily="34" charset="0"/>
            </a:endParaRPr>
          </a:p>
        </p:txBody>
      </p:sp>
      <p:sp>
        <p:nvSpPr>
          <p:cNvPr id="33795" name="Rectangle 6">
            <a:extLst>
              <a:ext uri="{FF2B5EF4-FFF2-40B4-BE49-F238E27FC236}">
                <a16:creationId xmlns:a16="http://schemas.microsoft.com/office/drawing/2014/main" id="{EE26079C-F1C6-2976-E4EF-1FE40BE02860}"/>
              </a:ext>
            </a:extLst>
          </p:cNvPr>
          <p:cNvSpPr>
            <a:spLocks noGrp="1" noChangeArrowheads="1"/>
          </p:cNvSpPr>
          <p:nvPr>
            <p:ph type="title"/>
          </p:nvPr>
        </p:nvSpPr>
        <p:spPr>
          <a:xfrm>
            <a:off x="1" y="94064"/>
            <a:ext cx="5257800" cy="1143000"/>
          </a:xfrm>
        </p:spPr>
        <p:txBody>
          <a:bodyPr/>
          <a:lstStyle/>
          <a:p>
            <a:pPr eaLnBrk="1" hangingPunct="1"/>
            <a:r>
              <a:rPr lang="en-US" altLang="en-US" sz="4800" dirty="0">
                <a:solidFill>
                  <a:schemeClr val="tx1"/>
                </a:solidFill>
              </a:rPr>
              <a:t>Steering factors </a:t>
            </a:r>
          </a:p>
        </p:txBody>
      </p:sp>
      <p:sp>
        <p:nvSpPr>
          <p:cNvPr id="12" name="Rectangle 3">
            <a:extLst>
              <a:ext uri="{FF2B5EF4-FFF2-40B4-BE49-F238E27FC236}">
                <a16:creationId xmlns:a16="http://schemas.microsoft.com/office/drawing/2014/main" id="{36BEC0B9-052C-9D3F-0209-4188520DD004}"/>
              </a:ext>
            </a:extLst>
          </p:cNvPr>
          <p:cNvSpPr txBox="1">
            <a:spLocks noChangeArrowheads="1"/>
          </p:cNvSpPr>
          <p:nvPr/>
        </p:nvSpPr>
        <p:spPr>
          <a:xfrm>
            <a:off x="381000" y="1524000"/>
            <a:ext cx="5029200" cy="4114800"/>
          </a:xfrm>
          <a:prstGeom prst="rect">
            <a:avLst/>
          </a:prstGeom>
        </p:spPr>
        <p:txBody>
          <a:bodyPr/>
          <a:lstStyle/>
          <a:p>
            <a:pPr marL="609600" indent="-609600" eaLnBrk="1" hangingPunct="1">
              <a:spcBef>
                <a:spcPct val="20000"/>
              </a:spcBef>
              <a:buFont typeface="Arial" pitchFamily="34" charset="0"/>
              <a:buChar char="•"/>
              <a:defRPr/>
            </a:pPr>
            <a:r>
              <a:rPr lang="en-US" sz="3200" kern="0" dirty="0">
                <a:latin typeface="+mj-lt"/>
              </a:rPr>
              <a:t>Bermuda STHP </a:t>
            </a:r>
          </a:p>
          <a:p>
            <a:pPr marL="609600" indent="-609600" eaLnBrk="1" hangingPunct="1">
              <a:spcBef>
                <a:spcPct val="20000"/>
              </a:spcBef>
              <a:buFont typeface="Arial" pitchFamily="34" charset="0"/>
              <a:buChar char="•"/>
              <a:defRPr/>
            </a:pPr>
            <a:r>
              <a:rPr lang="en-US" sz="3200" kern="0" dirty="0">
                <a:latin typeface="+mj-lt"/>
              </a:rPr>
              <a:t>Tradewinds</a:t>
            </a:r>
          </a:p>
          <a:p>
            <a:pPr marL="609600" indent="-609600" eaLnBrk="1" hangingPunct="1">
              <a:spcBef>
                <a:spcPct val="20000"/>
              </a:spcBef>
              <a:buFont typeface="Arial" pitchFamily="34" charset="0"/>
              <a:buChar char="•"/>
              <a:defRPr/>
            </a:pPr>
            <a:r>
              <a:rPr lang="en-US" sz="3200" kern="0" dirty="0">
                <a:latin typeface="+mj-lt"/>
              </a:rPr>
              <a:t>Westerlies</a:t>
            </a:r>
          </a:p>
          <a:p>
            <a:pPr marL="609600" indent="-609600" eaLnBrk="1" hangingPunct="1">
              <a:spcBef>
                <a:spcPct val="20000"/>
              </a:spcBef>
              <a:buFont typeface="Arial" pitchFamily="34" charset="0"/>
              <a:buChar char="•"/>
              <a:defRPr/>
            </a:pPr>
            <a:r>
              <a:rPr lang="en-US" sz="3200" kern="0" dirty="0">
                <a:latin typeface="+mj-lt"/>
              </a:rPr>
              <a:t>Polar jet stream</a:t>
            </a:r>
          </a:p>
          <a:p>
            <a:pPr marL="609600" indent="-609600" eaLnBrk="1" hangingPunct="1">
              <a:spcBef>
                <a:spcPct val="20000"/>
              </a:spcBef>
              <a:buFont typeface="Arial" pitchFamily="34" charset="0"/>
              <a:buChar char="•"/>
              <a:defRPr/>
            </a:pPr>
            <a:r>
              <a:rPr lang="en-US" sz="3200" kern="0" dirty="0">
                <a:latin typeface="+mj-lt"/>
              </a:rPr>
              <a:t>Low and high pressure systems </a:t>
            </a:r>
          </a:p>
          <a:p>
            <a:pPr marL="609600" indent="-609600" eaLnBrk="1" hangingPunct="1">
              <a:spcBef>
                <a:spcPct val="20000"/>
              </a:spcBef>
              <a:buFont typeface="Arial" pitchFamily="34" charset="0"/>
              <a:buChar char="•"/>
              <a:defRPr/>
            </a:pPr>
            <a:endParaRPr lang="en-US" kern="0" dirty="0">
              <a:latin typeface="Arial" charset="0"/>
            </a:endParaRPr>
          </a:p>
        </p:txBody>
      </p:sp>
      <p:pic>
        <p:nvPicPr>
          <p:cNvPr id="3" name="Picture 2" descr="A map of the united states with a map of the united states and a map of the united states with a map of the united states and a map of the united states with a map of the&#10;&#10;Description automatically generated">
            <a:extLst>
              <a:ext uri="{FF2B5EF4-FFF2-40B4-BE49-F238E27FC236}">
                <a16:creationId xmlns:a16="http://schemas.microsoft.com/office/drawing/2014/main" id="{D6F48866-C92C-185D-14A1-597D54F5171F}"/>
              </a:ext>
            </a:extLst>
          </p:cNvPr>
          <p:cNvPicPr>
            <a:picLocks noChangeAspect="1"/>
          </p:cNvPicPr>
          <p:nvPr/>
        </p:nvPicPr>
        <p:blipFill rotWithShape="1">
          <a:blip r:embed="rId3">
            <a:extLst>
              <a:ext uri="{28A0092B-C50C-407E-A947-70E740481C1C}">
                <a14:useLocalDpi xmlns:a14="http://schemas.microsoft.com/office/drawing/2010/main" val="0"/>
              </a:ext>
            </a:extLst>
          </a:blip>
          <a:srcRect b="54938"/>
          <a:stretch/>
        </p:blipFill>
        <p:spPr>
          <a:xfrm>
            <a:off x="5286057" y="231224"/>
            <a:ext cx="5826125" cy="2892976"/>
          </a:xfrm>
          <a:prstGeom prst="rect">
            <a:avLst/>
          </a:prstGeom>
        </p:spPr>
      </p:pic>
      <p:pic>
        <p:nvPicPr>
          <p:cNvPr id="4" name="Picture 3" descr="A map of the united states with a map of the united states and a map of the united states with a map of the united states and a map of the united states with a map of the&#10;&#10;Description automatically generated">
            <a:extLst>
              <a:ext uri="{FF2B5EF4-FFF2-40B4-BE49-F238E27FC236}">
                <a16:creationId xmlns:a16="http://schemas.microsoft.com/office/drawing/2014/main" id="{25298514-FC38-0981-8F2E-62DF4A2FB932}"/>
              </a:ext>
            </a:extLst>
          </p:cNvPr>
          <p:cNvPicPr>
            <a:picLocks noChangeAspect="1"/>
          </p:cNvPicPr>
          <p:nvPr/>
        </p:nvPicPr>
        <p:blipFill rotWithShape="1">
          <a:blip r:embed="rId3">
            <a:extLst>
              <a:ext uri="{28A0092B-C50C-407E-A947-70E740481C1C}">
                <a14:useLocalDpi xmlns:a14="http://schemas.microsoft.com/office/drawing/2010/main" val="0"/>
              </a:ext>
            </a:extLst>
          </a:blip>
          <a:srcRect t="54938"/>
          <a:stretch/>
        </p:blipFill>
        <p:spPr>
          <a:xfrm>
            <a:off x="5227321" y="3459480"/>
            <a:ext cx="5826125" cy="2892976"/>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map of the earth with a few directions&#10;&#10;AI-generated content may be incorrect.">
            <a:extLst>
              <a:ext uri="{FF2B5EF4-FFF2-40B4-BE49-F238E27FC236}">
                <a16:creationId xmlns:a16="http://schemas.microsoft.com/office/drawing/2014/main" id="{3A29E7AD-FA1C-8EC9-7D1B-85E7435065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52718" y="0"/>
            <a:ext cx="6086563" cy="6858000"/>
          </a:xfrm>
          <a:prstGeom prst="rect">
            <a:avLst/>
          </a:prstGeom>
        </p:spPr>
      </p:pic>
    </p:spTree>
    <p:extLst>
      <p:ext uri="{BB962C8B-B14F-4D97-AF65-F5344CB8AC3E}">
        <p14:creationId xmlns:p14="http://schemas.microsoft.com/office/powerpoint/2010/main" val="34620737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a:extLst>
              <a:ext uri="{FF2B5EF4-FFF2-40B4-BE49-F238E27FC236}">
                <a16:creationId xmlns:a16="http://schemas.microsoft.com/office/drawing/2014/main" id="{792B86C3-FD84-2DB3-ED3B-00365ADAD60C}"/>
              </a:ext>
            </a:extLst>
          </p:cNvPr>
          <p:cNvSpPr txBox="1">
            <a:spLocks noChangeArrowheads="1"/>
          </p:cNvSpPr>
          <p:nvPr/>
        </p:nvSpPr>
        <p:spPr bwMode="auto">
          <a:xfrm>
            <a:off x="381000" y="457200"/>
            <a:ext cx="5867400" cy="1143000"/>
          </a:xfrm>
          <a:prstGeom prst="rect">
            <a:avLst/>
          </a:prstGeom>
          <a:noFill/>
          <a:ln w="9525">
            <a:noFill/>
            <a:miter lim="800000"/>
            <a:headEnd/>
            <a:tailEnd/>
          </a:ln>
        </p:spPr>
        <p:txBody>
          <a:bodyPr anchor="ctr"/>
          <a:lstStyle/>
          <a:p>
            <a:pPr algn="ctr" eaLnBrk="1" hangingPunct="1">
              <a:defRPr/>
            </a:pPr>
            <a:r>
              <a:rPr lang="en-US" sz="4000" kern="0" dirty="0">
                <a:latin typeface="+mj-lt"/>
              </a:rPr>
              <a:t>Factors shaping frequency of hurricanes in North Atlantic</a:t>
            </a:r>
          </a:p>
        </p:txBody>
      </p:sp>
      <p:sp>
        <p:nvSpPr>
          <p:cNvPr id="4" name="Rectangle 3">
            <a:extLst>
              <a:ext uri="{FF2B5EF4-FFF2-40B4-BE49-F238E27FC236}">
                <a16:creationId xmlns:a16="http://schemas.microsoft.com/office/drawing/2014/main" id="{DFC8D8FB-4733-99BC-0C81-532CD1BE1018}"/>
              </a:ext>
            </a:extLst>
          </p:cNvPr>
          <p:cNvSpPr txBox="1">
            <a:spLocks noChangeArrowheads="1"/>
          </p:cNvSpPr>
          <p:nvPr/>
        </p:nvSpPr>
        <p:spPr>
          <a:xfrm>
            <a:off x="1" y="2209800"/>
            <a:ext cx="6433278" cy="3962400"/>
          </a:xfrm>
          <a:prstGeom prst="rect">
            <a:avLst/>
          </a:prstGeom>
        </p:spPr>
        <p:txBody>
          <a:bodyPr/>
          <a:lstStyle/>
          <a:p>
            <a:pPr marL="609600" indent="-609600" eaLnBrk="1" hangingPunct="1">
              <a:spcBef>
                <a:spcPct val="20000"/>
              </a:spcBef>
              <a:buFont typeface="Arial" pitchFamily="34" charset="0"/>
              <a:buChar char="•"/>
              <a:defRPr/>
            </a:pPr>
            <a:r>
              <a:rPr lang="en-US" sz="2800" kern="0" dirty="0">
                <a:latin typeface="+mj-lt"/>
              </a:rPr>
              <a:t>El Nino: more hurricanes</a:t>
            </a:r>
          </a:p>
          <a:p>
            <a:pPr marL="1066800" lvl="1" indent="-609600" eaLnBrk="1" hangingPunct="1">
              <a:spcBef>
                <a:spcPct val="20000"/>
              </a:spcBef>
              <a:buFont typeface="Arial" pitchFamily="34" charset="0"/>
              <a:buChar char="•"/>
              <a:defRPr/>
            </a:pPr>
            <a:r>
              <a:rPr lang="en-US" sz="2800" kern="0" dirty="0">
                <a:latin typeface="+mj-lt"/>
              </a:rPr>
              <a:t>Increased westerly wind shear due to polar and subtropical jet stream position breaks apart hurricanes</a:t>
            </a:r>
          </a:p>
          <a:p>
            <a:pPr marL="609600" indent="-609600" eaLnBrk="1" hangingPunct="1">
              <a:spcBef>
                <a:spcPct val="20000"/>
              </a:spcBef>
              <a:buFont typeface="Arial" pitchFamily="34" charset="0"/>
              <a:buChar char="•"/>
              <a:defRPr/>
            </a:pPr>
            <a:r>
              <a:rPr lang="en-US" sz="2800" kern="0" dirty="0">
                <a:latin typeface="+mj-lt"/>
              </a:rPr>
              <a:t>La Nina:  fewer hurricanes</a:t>
            </a:r>
          </a:p>
          <a:p>
            <a:pPr marL="1066800" lvl="1" indent="-609600" eaLnBrk="1" hangingPunct="1">
              <a:spcBef>
                <a:spcPct val="20000"/>
              </a:spcBef>
              <a:buFont typeface="Arial" pitchFamily="34" charset="0"/>
              <a:buChar char="•"/>
              <a:defRPr/>
            </a:pPr>
            <a:r>
              <a:rPr lang="en-US" sz="2800" kern="0" dirty="0">
                <a:latin typeface="+mj-lt"/>
              </a:rPr>
              <a:t>Favorable jet stream positions and decreased westerly wind shear</a:t>
            </a:r>
          </a:p>
        </p:txBody>
      </p:sp>
      <p:pic>
        <p:nvPicPr>
          <p:cNvPr id="2" name="Picture 1" descr="A map of the world&#10;&#10;Description automatically generated">
            <a:extLst>
              <a:ext uri="{FF2B5EF4-FFF2-40B4-BE49-F238E27FC236}">
                <a16:creationId xmlns:a16="http://schemas.microsoft.com/office/drawing/2014/main" id="{7D7C544C-AA4B-8214-7363-A5E1C1B64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3200" y="342900"/>
            <a:ext cx="5534132" cy="61722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wind shears&#10;&#10;AI-generated content may be incorrect.">
            <a:extLst>
              <a:ext uri="{FF2B5EF4-FFF2-40B4-BE49-F238E27FC236}">
                <a16:creationId xmlns:a16="http://schemas.microsoft.com/office/drawing/2014/main" id="{9430F37C-6F1B-B217-F86E-4A0443933C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929" y="158005"/>
            <a:ext cx="9400142" cy="6541990"/>
          </a:xfrm>
          <a:prstGeom prst="rect">
            <a:avLst/>
          </a:prstGeom>
        </p:spPr>
      </p:pic>
    </p:spTree>
    <p:extLst>
      <p:ext uri="{BB962C8B-B14F-4D97-AF65-F5344CB8AC3E}">
        <p14:creationId xmlns:p14="http://schemas.microsoft.com/office/powerpoint/2010/main" val="4224524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4" descr="http://www.tbo.com/storyimage/TB/20131022/ARTICLE/131029783/AR/0/AR-131029783.jpg">
            <a:extLst>
              <a:ext uri="{FF2B5EF4-FFF2-40B4-BE49-F238E27FC236}">
                <a16:creationId xmlns:a16="http://schemas.microsoft.com/office/drawing/2014/main" id="{B0C51BA0-926C-3AA5-846D-E2A35BA5BC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152400"/>
            <a:ext cx="11905631"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4" descr="C:\Documents and Settings\Tony Stallins\Desktop\39035502_df78cbe32a.jpg">
            <a:extLst>
              <a:ext uri="{FF2B5EF4-FFF2-40B4-BE49-F238E27FC236}">
                <a16:creationId xmlns:a16="http://schemas.microsoft.com/office/drawing/2014/main" id="{93E591BB-CBB3-9729-E44C-6921ACDA39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0138"/>
          <a:stretch>
            <a:fillRect/>
          </a:stretch>
        </p:blipFill>
        <p:spPr bwMode="auto">
          <a:xfrm>
            <a:off x="0" y="-25457"/>
            <a:ext cx="5943600" cy="6883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satellite view of a hurricane&#10;&#10;AI-generated content may be incorrect.">
            <a:extLst>
              <a:ext uri="{FF2B5EF4-FFF2-40B4-BE49-F238E27FC236}">
                <a16:creationId xmlns:a16="http://schemas.microsoft.com/office/drawing/2014/main" id="{3906242B-74CD-BA59-B0C4-0FED23973C26}"/>
              </a:ext>
            </a:extLst>
          </p:cNvPr>
          <p:cNvPicPr>
            <a:picLocks noChangeAspect="1"/>
          </p:cNvPicPr>
          <p:nvPr/>
        </p:nvPicPr>
        <p:blipFill>
          <a:blip r:embed="rId4">
            <a:extLst>
              <a:ext uri="{28A0092B-C50C-407E-A947-70E740481C1C}">
                <a14:useLocalDpi xmlns:a14="http://schemas.microsoft.com/office/drawing/2010/main" val="0"/>
              </a:ext>
            </a:extLst>
          </a:blip>
          <a:srcRect r="36659"/>
          <a:stretch/>
        </p:blipFill>
        <p:spPr>
          <a:xfrm>
            <a:off x="5679924" y="-32084"/>
            <a:ext cx="6512076" cy="6858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24A71-FDB8-036B-CBFB-360F1ADBFC04}"/>
            </a:ext>
          </a:extLst>
        </p:cNvPr>
        <p:cNvGrpSpPr/>
        <p:nvPr/>
      </p:nvGrpSpPr>
      <p:grpSpPr>
        <a:xfrm>
          <a:off x="0" y="0"/>
          <a:ext cx="0" cy="0"/>
          <a:chOff x="0" y="0"/>
          <a:chExt cx="0" cy="0"/>
        </a:xfrm>
      </p:grpSpPr>
      <p:sp>
        <p:nvSpPr>
          <p:cNvPr id="3" name="Rectangle 6">
            <a:extLst>
              <a:ext uri="{FF2B5EF4-FFF2-40B4-BE49-F238E27FC236}">
                <a16:creationId xmlns:a16="http://schemas.microsoft.com/office/drawing/2014/main" id="{C428242B-50B0-BCEE-33F1-513BB23C8D62}"/>
              </a:ext>
            </a:extLst>
          </p:cNvPr>
          <p:cNvSpPr txBox="1">
            <a:spLocks noChangeArrowheads="1"/>
          </p:cNvSpPr>
          <p:nvPr/>
        </p:nvSpPr>
        <p:spPr bwMode="auto">
          <a:xfrm>
            <a:off x="381000" y="457200"/>
            <a:ext cx="11277600" cy="1143000"/>
          </a:xfrm>
          <a:prstGeom prst="rect">
            <a:avLst/>
          </a:prstGeom>
          <a:noFill/>
          <a:ln w="9525">
            <a:noFill/>
            <a:miter lim="800000"/>
            <a:headEnd/>
            <a:tailEnd/>
          </a:ln>
        </p:spPr>
        <p:txBody>
          <a:bodyPr anchor="ctr"/>
          <a:lstStyle/>
          <a:p>
            <a:pPr algn="ctr" eaLnBrk="1" hangingPunct="1">
              <a:defRPr/>
            </a:pPr>
            <a:r>
              <a:rPr lang="en-US" sz="4000" kern="0" dirty="0">
                <a:latin typeface="+mj-lt"/>
              </a:rPr>
              <a:t>Factors shaping activity of hurricanes in the North Atlantic</a:t>
            </a:r>
          </a:p>
        </p:txBody>
      </p:sp>
      <p:sp>
        <p:nvSpPr>
          <p:cNvPr id="4" name="Rectangle 3">
            <a:extLst>
              <a:ext uri="{FF2B5EF4-FFF2-40B4-BE49-F238E27FC236}">
                <a16:creationId xmlns:a16="http://schemas.microsoft.com/office/drawing/2014/main" id="{051D9A17-343A-E645-10C2-1C3521B80A1C}"/>
              </a:ext>
            </a:extLst>
          </p:cNvPr>
          <p:cNvSpPr txBox="1">
            <a:spLocks noChangeArrowheads="1"/>
          </p:cNvSpPr>
          <p:nvPr/>
        </p:nvSpPr>
        <p:spPr>
          <a:xfrm>
            <a:off x="152400" y="1676400"/>
            <a:ext cx="5638800" cy="4419600"/>
          </a:xfrm>
          <a:prstGeom prst="rect">
            <a:avLst/>
          </a:prstGeom>
        </p:spPr>
        <p:txBody>
          <a:bodyPr/>
          <a:lstStyle/>
          <a:p>
            <a:pPr marL="609600" indent="-609600" eaLnBrk="1" hangingPunct="1">
              <a:spcBef>
                <a:spcPct val="20000"/>
              </a:spcBef>
              <a:buFont typeface="Arial" pitchFamily="34" charset="0"/>
              <a:buChar char="•"/>
              <a:defRPr/>
            </a:pPr>
            <a:r>
              <a:rPr lang="en-US" sz="3200" kern="0" dirty="0">
                <a:latin typeface="+mj-lt"/>
              </a:rPr>
              <a:t>Saharan dust</a:t>
            </a:r>
          </a:p>
          <a:p>
            <a:pPr marL="1066800" lvl="1" indent="-609600" eaLnBrk="1" hangingPunct="1">
              <a:spcBef>
                <a:spcPct val="20000"/>
              </a:spcBef>
              <a:buFont typeface="Arial" pitchFamily="34" charset="0"/>
              <a:buChar char="•"/>
              <a:defRPr/>
            </a:pPr>
            <a:r>
              <a:rPr lang="en-US" sz="2800" kern="0" dirty="0">
                <a:latin typeface="+mj-lt"/>
              </a:rPr>
              <a:t>More dust : less active season in the US</a:t>
            </a:r>
          </a:p>
          <a:p>
            <a:pPr marL="1066800" lvl="1" indent="-609600" eaLnBrk="1" hangingPunct="1">
              <a:spcBef>
                <a:spcPct val="20000"/>
              </a:spcBef>
              <a:buFont typeface="Arial" pitchFamily="34" charset="0"/>
              <a:buChar char="•"/>
              <a:defRPr/>
            </a:pPr>
            <a:r>
              <a:rPr lang="en-US" sz="2800" kern="0" dirty="0">
                <a:latin typeface="+mj-lt"/>
              </a:rPr>
              <a:t>Warm dry layer of dusty air limits availability of moist air in lower atmosphere to form thunderstorms</a:t>
            </a:r>
          </a:p>
          <a:p>
            <a:pPr marL="1066800" lvl="1" indent="-609600" eaLnBrk="1" hangingPunct="1">
              <a:spcBef>
                <a:spcPct val="20000"/>
              </a:spcBef>
              <a:buFont typeface="Arial" pitchFamily="34" charset="0"/>
              <a:buChar char="•"/>
              <a:defRPr/>
            </a:pPr>
            <a:r>
              <a:rPr lang="en-US" sz="2800" kern="0" dirty="0">
                <a:latin typeface="+mj-lt"/>
              </a:rPr>
              <a:t>Easterly winds from off the Sahara also cause wind shear and disrupt hurricane structure</a:t>
            </a:r>
          </a:p>
        </p:txBody>
      </p:sp>
      <p:pic>
        <p:nvPicPr>
          <p:cNvPr id="2" name="20250310-1820-38.1383460">
            <a:hlinkClick r:id="" action="ppaction://media"/>
            <a:extLst>
              <a:ext uri="{FF2B5EF4-FFF2-40B4-BE49-F238E27FC236}">
                <a16:creationId xmlns:a16="http://schemas.microsoft.com/office/drawing/2014/main" id="{6591DE74-1E83-499E-7CE6-A438BB60A2C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96000" y="1828800"/>
            <a:ext cx="5859982" cy="3352800"/>
          </a:xfrm>
          <a:prstGeom prst="rect">
            <a:avLst/>
          </a:prstGeom>
        </p:spPr>
      </p:pic>
    </p:spTree>
    <p:extLst>
      <p:ext uri="{BB962C8B-B14F-4D97-AF65-F5344CB8AC3E}">
        <p14:creationId xmlns:p14="http://schemas.microsoft.com/office/powerpoint/2010/main" val="3658708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ext Box 3">
            <a:extLst>
              <a:ext uri="{FF2B5EF4-FFF2-40B4-BE49-F238E27FC236}">
                <a16:creationId xmlns:a16="http://schemas.microsoft.com/office/drawing/2014/main" id="{68CD6A81-0308-F5A8-FA4B-AC7B7323B37D}"/>
              </a:ext>
            </a:extLst>
          </p:cNvPr>
          <p:cNvSpPr txBox="1">
            <a:spLocks noChangeArrowheads="1"/>
          </p:cNvSpPr>
          <p:nvPr/>
        </p:nvSpPr>
        <p:spPr bwMode="auto">
          <a:xfrm>
            <a:off x="708337" y="1775143"/>
            <a:ext cx="7607300" cy="161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spcBef>
                <a:spcPct val="20000"/>
              </a:spcBef>
              <a:buChar char="•"/>
              <a:defRPr sz="3200">
                <a:solidFill>
                  <a:schemeClr val="tx1"/>
                </a:solidFill>
                <a:latin typeface="Times New Roman" panose="02020603050405020304" pitchFamily="18" charset="0"/>
              </a:defRPr>
            </a:lvl1pPr>
            <a:lvl2pPr marL="576263" indent="-273050">
              <a:spcBef>
                <a:spcPct val="20000"/>
              </a:spcBef>
              <a:buChar char="–"/>
              <a:defRPr sz="2800">
                <a:solidFill>
                  <a:schemeClr val="tx1"/>
                </a:solidFill>
                <a:latin typeface="Times New Roman" panose="02020603050405020304" pitchFamily="18" charset="0"/>
              </a:defRPr>
            </a:lvl2pPr>
            <a:lvl3pPr marL="855663" indent="-228600">
              <a:spcBef>
                <a:spcPct val="20000"/>
              </a:spcBef>
              <a:buChar char="•"/>
              <a:defRPr sz="2400">
                <a:solidFill>
                  <a:schemeClr val="tx1"/>
                </a:solidFill>
                <a:latin typeface="Times New Roman" panose="02020603050405020304" pitchFamily="18" charset="0"/>
              </a:defRPr>
            </a:lvl3pPr>
            <a:lvl4pPr marL="1143000" indent="-228600">
              <a:spcBef>
                <a:spcPct val="20000"/>
              </a:spcBef>
              <a:buChar char="–"/>
              <a:defRPr sz="2000">
                <a:solidFill>
                  <a:schemeClr val="tx1"/>
                </a:solidFill>
                <a:latin typeface="Times New Roman" panose="02020603050405020304" pitchFamily="18" charset="0"/>
              </a:defRPr>
            </a:lvl4pPr>
            <a:lvl5pPr marL="1462088" indent="-228600">
              <a:spcBef>
                <a:spcPct val="20000"/>
              </a:spcBef>
              <a:buChar char="»"/>
              <a:defRPr sz="2000">
                <a:solidFill>
                  <a:schemeClr val="tx1"/>
                </a:solidFill>
                <a:latin typeface="Times New Roman" panose="02020603050405020304" pitchFamily="18" charset="0"/>
              </a:defRPr>
            </a:lvl5pPr>
            <a:lvl6pPr marL="1919288"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376488"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2833688"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290888"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buClr>
                <a:schemeClr val="accent1"/>
              </a:buClr>
              <a:buFont typeface="Symbol" panose="05050102010706020507" pitchFamily="18" charset="2"/>
              <a:buChar char=""/>
            </a:pPr>
            <a:r>
              <a:rPr lang="en-US" altLang="en-US" sz="2800" dirty="0">
                <a:solidFill>
                  <a:schemeClr val="tx2"/>
                </a:solidFill>
                <a:latin typeface="+mj-lt"/>
                <a:cs typeface="Arial" panose="020B0604020202020204" pitchFamily="34" charset="0"/>
              </a:rPr>
              <a:t>5 categories although a sixth has recently been proposed</a:t>
            </a:r>
          </a:p>
        </p:txBody>
      </p:sp>
      <p:sp>
        <p:nvSpPr>
          <p:cNvPr id="83971" name="Rectangle 2">
            <a:extLst>
              <a:ext uri="{FF2B5EF4-FFF2-40B4-BE49-F238E27FC236}">
                <a16:creationId xmlns:a16="http://schemas.microsoft.com/office/drawing/2014/main" id="{F872A26C-02DD-964B-74B5-3FBE1A022E74}"/>
              </a:ext>
            </a:extLst>
          </p:cNvPr>
          <p:cNvSpPr>
            <a:spLocks noGrp="1" noChangeArrowheads="1"/>
          </p:cNvSpPr>
          <p:nvPr>
            <p:ph type="title"/>
          </p:nvPr>
        </p:nvSpPr>
        <p:spPr>
          <a:xfrm>
            <a:off x="601507" y="239713"/>
            <a:ext cx="8229600" cy="1252537"/>
          </a:xfrm>
        </p:spPr>
        <p:txBody>
          <a:bodyPr/>
          <a:lstStyle/>
          <a:p>
            <a:pPr eaLnBrk="1" hangingPunct="1"/>
            <a:r>
              <a:rPr lang="en-US" altLang="en-US" dirty="0">
                <a:ea typeface="ＭＳ Ｐゴシック" panose="020B0600070205080204" pitchFamily="34" charset="-128"/>
                <a:cs typeface="Arial" panose="020B0604020202020204" pitchFamily="34" charset="0"/>
              </a:rPr>
              <a:t>Saffir-Simpson hurricane scale</a:t>
            </a:r>
          </a:p>
        </p:txBody>
      </p:sp>
      <p:pic>
        <p:nvPicPr>
          <p:cNvPr id="83972" name="Picture1" descr="15-16">
            <a:extLst>
              <a:ext uri="{FF2B5EF4-FFF2-40B4-BE49-F238E27FC236}">
                <a16:creationId xmlns:a16="http://schemas.microsoft.com/office/drawing/2014/main" id="{E67EFC48-11E3-15FE-6FF4-274E17A098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270" y="3810000"/>
            <a:ext cx="8543461" cy="2579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973" name="Picture 2">
            <a:extLst>
              <a:ext uri="{FF2B5EF4-FFF2-40B4-BE49-F238E27FC236}">
                <a16:creationId xmlns:a16="http://schemas.microsoft.com/office/drawing/2014/main" id="{63F5061D-3907-D4DE-54BF-34F1529CED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0" y="0"/>
            <a:ext cx="2899087" cy="6729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BCF74-384B-4378-50AD-5E93A24AAB38}"/>
              </a:ext>
            </a:extLst>
          </p:cNvPr>
          <p:cNvSpPr>
            <a:spLocks noGrp="1"/>
          </p:cNvSpPr>
          <p:nvPr>
            <p:ph type="title"/>
          </p:nvPr>
        </p:nvSpPr>
        <p:spPr/>
        <p:txBody>
          <a:bodyPr/>
          <a:lstStyle/>
          <a:p>
            <a:r>
              <a:rPr lang="en-US" dirty="0"/>
              <a:t>Category 6 proposed</a:t>
            </a:r>
          </a:p>
        </p:txBody>
      </p:sp>
      <p:sp>
        <p:nvSpPr>
          <p:cNvPr id="3" name="Content Placeholder 2">
            <a:extLst>
              <a:ext uri="{FF2B5EF4-FFF2-40B4-BE49-F238E27FC236}">
                <a16:creationId xmlns:a16="http://schemas.microsoft.com/office/drawing/2014/main" id="{B3728EC3-FBB2-BA46-C1F5-06A785FC10DD}"/>
              </a:ext>
            </a:extLst>
          </p:cNvPr>
          <p:cNvSpPr>
            <a:spLocks noGrp="1"/>
          </p:cNvSpPr>
          <p:nvPr>
            <p:ph idx="1"/>
          </p:nvPr>
        </p:nvSpPr>
        <p:spPr/>
        <p:txBody>
          <a:bodyPr/>
          <a:lstStyle/>
          <a:p>
            <a:r>
              <a:rPr lang="en-US" sz="2800" dirty="0">
                <a:latin typeface="+mj-lt"/>
              </a:rPr>
              <a:t>Winds greater than 196 miles per hour</a:t>
            </a:r>
          </a:p>
          <a:p>
            <a:pPr algn="l"/>
            <a:r>
              <a:rPr lang="en-US" sz="2800" b="0" i="0" u="none" strike="noStrike" baseline="0" dirty="0">
                <a:latin typeface="+mj-lt"/>
              </a:rPr>
              <a:t>Hurricane Patricia, 216 mph peak winds, </a:t>
            </a:r>
            <a:r>
              <a:rPr lang="en-US" sz="2800" dirty="0">
                <a:latin typeface="+mj-lt"/>
              </a:rPr>
              <a:t>Ja</a:t>
            </a:r>
            <a:r>
              <a:rPr lang="en-US" sz="2800" b="0" i="0" u="none" strike="noStrike" baseline="0" dirty="0">
                <a:latin typeface="+mj-lt"/>
              </a:rPr>
              <a:t>lisco Mexico (2015)</a:t>
            </a:r>
          </a:p>
          <a:p>
            <a:pPr algn="l"/>
            <a:r>
              <a:rPr lang="en-US" sz="2800" b="0" i="0" u="none" strike="noStrike" baseline="0" dirty="0">
                <a:latin typeface="+mj-lt"/>
              </a:rPr>
              <a:t>Four typhoons in the in the western Pacific </a:t>
            </a:r>
          </a:p>
          <a:p>
            <a:pPr lvl="1"/>
            <a:r>
              <a:rPr lang="en-US" b="0" i="0" u="none" strike="noStrike" baseline="0" dirty="0">
                <a:latin typeface="+mj-lt"/>
              </a:rPr>
              <a:t>Surigae, 196 mph, Philippines (2021)</a:t>
            </a:r>
          </a:p>
          <a:p>
            <a:pPr lvl="1"/>
            <a:r>
              <a:rPr lang="en-US" b="0" i="0" u="none" strike="noStrike" baseline="0" dirty="0">
                <a:latin typeface="+mj-lt"/>
              </a:rPr>
              <a:t>Goni, 196 mph, Philippines (2020)</a:t>
            </a:r>
          </a:p>
          <a:p>
            <a:pPr lvl="1"/>
            <a:r>
              <a:rPr lang="en-US" b="0" i="0" u="none" strike="noStrike" baseline="0" dirty="0">
                <a:latin typeface="+mj-lt"/>
              </a:rPr>
              <a:t>Meranti, 195 mph, Taiwan and the Philippines (2016)</a:t>
            </a:r>
          </a:p>
          <a:p>
            <a:pPr lvl="1"/>
            <a:r>
              <a:rPr lang="en-US" b="0" i="0" u="none" strike="noStrike" baseline="0" dirty="0">
                <a:latin typeface="+mj-lt"/>
              </a:rPr>
              <a:t>Haiyan, 195 mph, Philippines (2013)</a:t>
            </a:r>
          </a:p>
        </p:txBody>
      </p:sp>
    </p:spTree>
    <p:extLst>
      <p:ext uri="{BB962C8B-B14F-4D97-AF65-F5344CB8AC3E}">
        <p14:creationId xmlns:p14="http://schemas.microsoft.com/office/powerpoint/2010/main" val="27741304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6C58A-3009-8683-4802-6F9695D3F68B}"/>
              </a:ext>
            </a:extLst>
          </p:cNvPr>
          <p:cNvSpPr>
            <a:spLocks noGrp="1"/>
          </p:cNvSpPr>
          <p:nvPr>
            <p:ph type="title"/>
          </p:nvPr>
        </p:nvSpPr>
        <p:spPr>
          <a:xfrm>
            <a:off x="838200" y="304800"/>
            <a:ext cx="10972800" cy="1143000"/>
          </a:xfrm>
        </p:spPr>
        <p:txBody>
          <a:bodyPr/>
          <a:lstStyle/>
          <a:p>
            <a:r>
              <a:rPr lang="en-US" dirty="0"/>
              <a:t>Factors shaping hurricane intensity</a:t>
            </a:r>
          </a:p>
        </p:txBody>
      </p:sp>
      <p:sp>
        <p:nvSpPr>
          <p:cNvPr id="3" name="Content Placeholder 2">
            <a:extLst>
              <a:ext uri="{FF2B5EF4-FFF2-40B4-BE49-F238E27FC236}">
                <a16:creationId xmlns:a16="http://schemas.microsoft.com/office/drawing/2014/main" id="{CF18A7E2-6D16-413D-E118-4C29417BE7FF}"/>
              </a:ext>
            </a:extLst>
          </p:cNvPr>
          <p:cNvSpPr>
            <a:spLocks noGrp="1"/>
          </p:cNvSpPr>
          <p:nvPr>
            <p:ph idx="1"/>
          </p:nvPr>
        </p:nvSpPr>
        <p:spPr>
          <a:xfrm>
            <a:off x="328863" y="2131595"/>
            <a:ext cx="4014538" cy="4417594"/>
          </a:xfrm>
        </p:spPr>
        <p:txBody>
          <a:bodyPr/>
          <a:lstStyle/>
          <a:p>
            <a:r>
              <a:rPr lang="en-US" dirty="0">
                <a:latin typeface="+mj-lt"/>
              </a:rPr>
              <a:t>Ocean temperatures</a:t>
            </a:r>
          </a:p>
          <a:p>
            <a:r>
              <a:rPr lang="en-US" dirty="0">
                <a:latin typeface="+mj-lt"/>
              </a:rPr>
              <a:t>Location and position of warm currents</a:t>
            </a:r>
          </a:p>
          <a:p>
            <a:r>
              <a:rPr lang="en-US" dirty="0">
                <a:latin typeface="+mj-lt"/>
              </a:rPr>
              <a:t>Depth of ocean surface warm layer</a:t>
            </a:r>
          </a:p>
          <a:p>
            <a:endParaRPr lang="en-US" dirty="0"/>
          </a:p>
        </p:txBody>
      </p:sp>
      <p:pic>
        <p:nvPicPr>
          <p:cNvPr id="4" name="Content Placeholder 6">
            <a:extLst>
              <a:ext uri="{FF2B5EF4-FFF2-40B4-BE49-F238E27FC236}">
                <a16:creationId xmlns:a16="http://schemas.microsoft.com/office/drawing/2014/main" id="{8582E617-66D9-3941-66C6-77C94B308364}"/>
              </a:ext>
            </a:extLst>
          </p:cNvPr>
          <p:cNvPicPr>
            <a:picLocks noChangeAspect="1"/>
          </p:cNvPicPr>
          <p:nvPr/>
        </p:nvPicPr>
        <p:blipFill>
          <a:blip r:embed="rId2"/>
          <a:stretch>
            <a:fillRect/>
          </a:stretch>
        </p:blipFill>
        <p:spPr bwMode="auto">
          <a:xfrm>
            <a:off x="4319338" y="1600200"/>
            <a:ext cx="7734457"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37315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aph showing the temperature of a north atlantic&#10;&#10;AI-generated content may be incorrect.">
            <a:extLst>
              <a:ext uri="{FF2B5EF4-FFF2-40B4-BE49-F238E27FC236}">
                <a16:creationId xmlns:a16="http://schemas.microsoft.com/office/drawing/2014/main" id="{4C7B3BF0-2BAA-16A1-77A6-9417253187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1544"/>
            <a:ext cx="12192000" cy="6534912"/>
          </a:xfrm>
          <a:prstGeom prst="rect">
            <a:avLst/>
          </a:prstGeom>
        </p:spPr>
      </p:pic>
    </p:spTree>
    <p:extLst>
      <p:ext uri="{BB962C8B-B14F-4D97-AF65-F5344CB8AC3E}">
        <p14:creationId xmlns:p14="http://schemas.microsoft.com/office/powerpoint/2010/main" val="8651197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http://www.myfoxhurricane.com/custom/models/rtofs/current_gulf_1.png">
            <a:extLst>
              <a:ext uri="{FF2B5EF4-FFF2-40B4-BE49-F238E27FC236}">
                <a16:creationId xmlns:a16="http://schemas.microsoft.com/office/drawing/2014/main" id="{5EA48244-6844-31CD-83CB-01C1E23FC4A7}"/>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4412" r="5589"/>
          <a:stretch/>
        </p:blipFill>
        <p:spPr>
          <a:xfrm>
            <a:off x="1600200" y="0"/>
            <a:ext cx="8153400" cy="6794500"/>
          </a:xfr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C:\Documents and Settings\Tony Stallins\Desktop\Physical Geography\Lectures\Tropical\loopcurrent_aug24.png">
            <a:extLst>
              <a:ext uri="{FF2B5EF4-FFF2-40B4-BE49-F238E27FC236}">
                <a16:creationId xmlns:a16="http://schemas.microsoft.com/office/drawing/2014/main" id="{4108E5DF-789A-9E72-722A-B5C7F10388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35" t="6410"/>
          <a:stretch/>
        </p:blipFill>
        <p:spPr bwMode="auto">
          <a:xfrm>
            <a:off x="138382" y="1181100"/>
            <a:ext cx="861695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4" descr="http://www.wunderground.com/hurricane/loopcurrent.gif">
            <a:extLst>
              <a:ext uri="{FF2B5EF4-FFF2-40B4-BE49-F238E27FC236}">
                <a16:creationId xmlns:a16="http://schemas.microsoft.com/office/drawing/2014/main" id="{CBAAE3C3-01FF-5DB3-682D-8168213EE7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1447800"/>
            <a:ext cx="4865056"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25D5B66C-D25D-6E9B-B525-E4A2C5302ABC}"/>
              </a:ext>
            </a:extLst>
          </p:cNvPr>
          <p:cNvSpPr>
            <a:spLocks noGrp="1"/>
          </p:cNvSpPr>
          <p:nvPr>
            <p:ph type="title"/>
          </p:nvPr>
        </p:nvSpPr>
        <p:spPr>
          <a:xfrm>
            <a:off x="914400" y="0"/>
            <a:ext cx="10363200" cy="1143000"/>
          </a:xfrm>
        </p:spPr>
        <p:txBody>
          <a:bodyPr/>
          <a:lstStyle/>
          <a:p>
            <a:r>
              <a:rPr lang="en-US" dirty="0"/>
              <a:t>Loop currents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4" descr="C:\Documents and Settings\tony\Desktop\loop.jpg">
            <a:extLst>
              <a:ext uri="{FF2B5EF4-FFF2-40B4-BE49-F238E27FC236}">
                <a16:creationId xmlns:a16="http://schemas.microsoft.com/office/drawing/2014/main" id="{B65A94A8-6573-6569-59E4-65AA8A38BD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992"/>
          <a:stretch>
            <a:fillRect/>
          </a:stretch>
        </p:blipFill>
        <p:spPr bwMode="auto">
          <a:xfrm>
            <a:off x="1745783" y="116006"/>
            <a:ext cx="8700434" cy="670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ttp://www.hurricanescience.org/images/hss/GOMandCarribSeaOceanicMixedLayer.jpg">
            <a:extLst>
              <a:ext uri="{FF2B5EF4-FFF2-40B4-BE49-F238E27FC236}">
                <a16:creationId xmlns:a16="http://schemas.microsoft.com/office/drawing/2014/main" id="{F8101083-97DD-5086-9A1B-6D91B70E36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2123" y="797718"/>
            <a:ext cx="7594646" cy="5679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2E17C94-7D9B-FF8F-24C3-5CFDFC5E9174}"/>
              </a:ext>
            </a:extLst>
          </p:cNvPr>
          <p:cNvSpPr txBox="1">
            <a:spLocks/>
          </p:cNvSpPr>
          <p:nvPr/>
        </p:nvSpPr>
        <p:spPr bwMode="auto">
          <a:xfrm>
            <a:off x="304800" y="381000"/>
            <a:ext cx="3786142"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sz="4000" kern="0" dirty="0"/>
              <a:t>Depth of surface warm water layer</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a:extLst>
              <a:ext uri="{FF2B5EF4-FFF2-40B4-BE49-F238E27FC236}">
                <a16:creationId xmlns:a16="http://schemas.microsoft.com/office/drawing/2014/main" id="{21E80484-A799-C8C4-C3F9-B0EF3638B899}"/>
              </a:ext>
            </a:extLst>
          </p:cNvPr>
          <p:cNvSpPr>
            <a:spLocks noGrp="1"/>
          </p:cNvSpPr>
          <p:nvPr>
            <p:ph type="title"/>
          </p:nvPr>
        </p:nvSpPr>
        <p:spPr>
          <a:xfrm>
            <a:off x="914400" y="226225"/>
            <a:ext cx="10363200" cy="1143000"/>
          </a:xfrm>
        </p:spPr>
        <p:txBody>
          <a:bodyPr/>
          <a:lstStyle/>
          <a:p>
            <a:r>
              <a:rPr lang="en-US" altLang="en-US" dirty="0">
                <a:cs typeface="Arial" panose="020B0604020202020204" pitchFamily="34" charset="0"/>
              </a:rPr>
              <a:t>Supertyphoon Haiyan</a:t>
            </a:r>
          </a:p>
        </p:txBody>
      </p:sp>
      <p:pic>
        <p:nvPicPr>
          <p:cNvPr id="99331" name="Picture 2">
            <a:extLst>
              <a:ext uri="{FF2B5EF4-FFF2-40B4-BE49-F238E27FC236}">
                <a16:creationId xmlns:a16="http://schemas.microsoft.com/office/drawing/2014/main" id="{EC744411-872B-C0B6-FF5D-F4694AF7EFF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1329773"/>
            <a:ext cx="8066088" cy="4847507"/>
          </a:xfrm>
          <a:noFill/>
        </p:spPr>
      </p:pic>
      <p:pic>
        <p:nvPicPr>
          <p:cNvPr id="99332" name="Picture 3">
            <a:extLst>
              <a:ext uri="{FF2B5EF4-FFF2-40B4-BE49-F238E27FC236}">
                <a16:creationId xmlns:a16="http://schemas.microsoft.com/office/drawing/2014/main" id="{6D8EBE7D-0140-DA25-3FB4-09A93CF921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806"/>
          <a:stretch/>
        </p:blipFill>
        <p:spPr bwMode="auto">
          <a:xfrm>
            <a:off x="5334000" y="1218012"/>
            <a:ext cx="6623285" cy="5071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FB44B-BCC1-AADE-21D0-B7E5C07DBD27}"/>
              </a:ext>
            </a:extLst>
          </p:cNvPr>
          <p:cNvSpPr txBox="1">
            <a:spLocks/>
          </p:cNvSpPr>
          <p:nvPr/>
        </p:nvSpPr>
        <p:spPr bwMode="auto">
          <a:xfrm>
            <a:off x="914400" y="390099"/>
            <a:ext cx="10363200" cy="1905000"/>
          </a:xfrm>
          <a:prstGeom prst="rect">
            <a:avLst/>
          </a:prstGeom>
          <a:solidFill>
            <a:schemeClr val="bg1">
              <a:alpha val="48000"/>
            </a:schemeClr>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r>
              <a:rPr lang="en-US" altLang="en-US" kern="0" dirty="0"/>
              <a:t>Tropical cyclone (TC) vs extratropical cyclones (ETC)</a:t>
            </a:r>
            <a:endParaRPr lang="en-US" kern="0" dirty="0"/>
          </a:p>
        </p:txBody>
      </p:sp>
      <p:sp>
        <p:nvSpPr>
          <p:cNvPr id="3" name="Content Placeholder 2">
            <a:extLst>
              <a:ext uri="{FF2B5EF4-FFF2-40B4-BE49-F238E27FC236}">
                <a16:creationId xmlns:a16="http://schemas.microsoft.com/office/drawing/2014/main" id="{B1765464-A298-6EFC-D919-EC621A54E696}"/>
              </a:ext>
            </a:extLst>
          </p:cNvPr>
          <p:cNvSpPr txBox="1">
            <a:spLocks/>
          </p:cNvSpPr>
          <p:nvPr/>
        </p:nvSpPr>
        <p:spPr bwMode="auto">
          <a:xfrm>
            <a:off x="914400" y="2286000"/>
            <a:ext cx="10363200" cy="4191000"/>
          </a:xfrm>
          <a:prstGeom prst="rect">
            <a:avLst/>
          </a:prstGeom>
          <a:solidFill>
            <a:schemeClr val="bg1">
              <a:alpha val="48000"/>
            </a:schemeClr>
          </a:solidFill>
          <a:ln>
            <a:noFill/>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defRPr>
            </a:lvl2pPr>
            <a:lvl3pPr marL="914400" indent="0" algn="ctr" rtl="0" eaLnBrk="0" fontAlgn="base" hangingPunct="0">
              <a:spcBef>
                <a:spcPct val="20000"/>
              </a:spcBef>
              <a:spcAft>
                <a:spcPct val="0"/>
              </a:spcAft>
              <a:buNone/>
              <a:defRPr sz="2400">
                <a:solidFill>
                  <a:schemeClr val="tx1"/>
                </a:solidFill>
                <a:latin typeface="+mn-lt"/>
              </a:defRPr>
            </a:lvl3pPr>
            <a:lvl4pPr marL="1371600" indent="0" algn="ctr" rtl="0" eaLnBrk="0" fontAlgn="base" hangingPunct="0">
              <a:spcBef>
                <a:spcPct val="20000"/>
              </a:spcBef>
              <a:spcAft>
                <a:spcPct val="0"/>
              </a:spcAft>
              <a:buNone/>
              <a:defRPr sz="2000">
                <a:solidFill>
                  <a:schemeClr val="tx1"/>
                </a:solidFill>
                <a:latin typeface="+mn-lt"/>
              </a:defRPr>
            </a:lvl4pPr>
            <a:lvl5pPr marL="1828800" indent="0" algn="ctr" rtl="0" eaLnBrk="0" fontAlgn="base" hangingPunct="0">
              <a:spcBef>
                <a:spcPct val="20000"/>
              </a:spcBef>
              <a:spcAft>
                <a:spcPct val="0"/>
              </a:spcAft>
              <a:buNone/>
              <a:defRPr sz="2000">
                <a:solidFill>
                  <a:schemeClr val="tx1"/>
                </a:solidFill>
                <a:latin typeface="+mn-lt"/>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marL="457200" indent="-457200" algn="l" eaLnBrk="1" hangingPunct="1">
              <a:spcBef>
                <a:spcPct val="0"/>
              </a:spcBef>
              <a:buFont typeface="Arial" panose="020B0604020202020204" pitchFamily="34" charset="0"/>
              <a:buChar char="•"/>
            </a:pPr>
            <a:r>
              <a:rPr lang="en-US" altLang="en-US" kern="0" dirty="0">
                <a:latin typeface="+mj-lt"/>
              </a:rPr>
              <a:t>TC does not have fronts, an ETC does</a:t>
            </a:r>
          </a:p>
          <a:p>
            <a:pPr marL="457200" indent="-457200" algn="l" eaLnBrk="1" hangingPunct="1">
              <a:spcBef>
                <a:spcPct val="0"/>
              </a:spcBef>
              <a:buFont typeface="Arial" panose="020B0604020202020204" pitchFamily="34" charset="0"/>
              <a:buChar char="•"/>
            </a:pPr>
            <a:r>
              <a:rPr lang="en-US" altLang="en-US" kern="0" dirty="0">
                <a:latin typeface="+mj-lt"/>
              </a:rPr>
              <a:t>A TC has the strongest winds at the surface, a ETC has the strongest winds in the upper atmosphere</a:t>
            </a:r>
          </a:p>
          <a:p>
            <a:pPr marL="457200" indent="-457200" algn="l" eaLnBrk="1" hangingPunct="1">
              <a:spcBef>
                <a:spcPct val="0"/>
              </a:spcBef>
              <a:buFont typeface="Arial" panose="020B0604020202020204" pitchFamily="34" charset="0"/>
              <a:buChar char="•"/>
            </a:pPr>
            <a:r>
              <a:rPr lang="en-US" altLang="en-US" kern="0" dirty="0">
                <a:latin typeface="+mj-lt"/>
              </a:rPr>
              <a:t>Form through different mechanisms</a:t>
            </a:r>
          </a:p>
          <a:p>
            <a:pPr marL="457200" indent="-457200" algn="l" eaLnBrk="1" hangingPunct="1">
              <a:spcBef>
                <a:spcPct val="0"/>
              </a:spcBef>
              <a:buFont typeface="Arial" panose="020B0604020202020204" pitchFamily="34" charset="0"/>
              <a:buChar char="•"/>
            </a:pPr>
            <a:r>
              <a:rPr lang="en-US" altLang="en-US" kern="0" dirty="0">
                <a:latin typeface="+mj-lt"/>
              </a:rPr>
              <a:t>Different internal structure</a:t>
            </a:r>
          </a:p>
          <a:p>
            <a:pPr marL="457200" indent="-457200" algn="l" eaLnBrk="1" hangingPunct="1">
              <a:spcBef>
                <a:spcPct val="0"/>
              </a:spcBef>
              <a:buFont typeface="Arial" panose="020B0604020202020204" pitchFamily="34" charset="0"/>
              <a:buChar char="•"/>
            </a:pPr>
            <a:r>
              <a:rPr lang="en-US" altLang="en-US" kern="0" dirty="0">
                <a:latin typeface="+mj-lt"/>
              </a:rPr>
              <a:t>Different locations where they originate and track</a:t>
            </a:r>
            <a:br>
              <a:rPr lang="en-US" altLang="en-US" kern="0" dirty="0">
                <a:latin typeface="+mj-lt"/>
              </a:rPr>
            </a:br>
            <a:br>
              <a:rPr lang="en-US" altLang="en-US" kern="0" dirty="0">
                <a:latin typeface="+mj-lt"/>
              </a:rPr>
            </a:br>
            <a:endParaRPr lang="en-US" altLang="en-US" kern="0" dirty="0">
              <a:latin typeface="+mj-lt"/>
            </a:endParaRPr>
          </a:p>
          <a:p>
            <a:endParaRPr lang="en-US" kern="0" dirty="0">
              <a:latin typeface="+mj-l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a:extLst>
              <a:ext uri="{FF2B5EF4-FFF2-40B4-BE49-F238E27FC236}">
                <a16:creationId xmlns:a16="http://schemas.microsoft.com/office/drawing/2014/main" id="{731E4ABA-3676-6EF7-C366-564B852011C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828800" y="304800"/>
            <a:ext cx="8305800" cy="6127750"/>
          </a:xfr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Typhoon Haiyan stronger than Katrina and Sandy combined">
            <a:hlinkClick r:id="" action="ppaction://media"/>
            <a:extLst>
              <a:ext uri="{FF2B5EF4-FFF2-40B4-BE49-F238E27FC236}">
                <a16:creationId xmlns:a16="http://schemas.microsoft.com/office/drawing/2014/main" id="{A27A5511-3722-70AC-D445-0AF3E57B2B16}"/>
              </a:ext>
            </a:extLst>
          </p:cNvPr>
          <p:cNvPicPr>
            <a:picLocks noGrp="1" noRot="1" noChangeAspect="1"/>
          </p:cNvPicPr>
          <p:nvPr>
            <p:ph idx="1"/>
            <a:videoFile r:link="rId1"/>
          </p:nvPr>
        </p:nvPicPr>
        <p:blipFill>
          <a:blip r:embed="rId4"/>
          <a:stretch>
            <a:fillRect/>
          </a:stretch>
        </p:blipFill>
        <p:spPr>
          <a:xfrm>
            <a:off x="10886" y="32657"/>
            <a:ext cx="12104914" cy="6834227"/>
          </a:xfrm>
          <a:prstGeom prst="rect">
            <a:avLst/>
          </a:prstGeom>
        </p:spPr>
      </p:pic>
    </p:spTree>
    <p:extLst>
      <p:ext uri="{BB962C8B-B14F-4D97-AF65-F5344CB8AC3E}">
        <p14:creationId xmlns:p14="http://schemas.microsoft.com/office/powerpoint/2010/main" val="2373731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BBC8C783-C761-9C96-6706-FD6A1D885853}"/>
              </a:ext>
            </a:extLst>
          </p:cNvPr>
          <p:cNvSpPr>
            <a:spLocks noGrp="1"/>
          </p:cNvSpPr>
          <p:nvPr>
            <p:ph type="title"/>
          </p:nvPr>
        </p:nvSpPr>
        <p:spPr>
          <a:xfrm>
            <a:off x="609600" y="557423"/>
            <a:ext cx="3733800" cy="1143000"/>
          </a:xfrm>
        </p:spPr>
        <p:txBody>
          <a:bodyPr/>
          <a:lstStyle/>
          <a:p>
            <a:r>
              <a:rPr lang="en-US" altLang="en-US" dirty="0">
                <a:cs typeface="Arial" panose="020B0604020202020204" pitchFamily="34" charset="0"/>
              </a:rPr>
              <a:t>Coastal impacts</a:t>
            </a:r>
          </a:p>
        </p:txBody>
      </p:sp>
      <p:sp>
        <p:nvSpPr>
          <p:cNvPr id="3" name="Content Placeholder 2">
            <a:extLst>
              <a:ext uri="{FF2B5EF4-FFF2-40B4-BE49-F238E27FC236}">
                <a16:creationId xmlns:a16="http://schemas.microsoft.com/office/drawing/2014/main" id="{67E07A20-4C2C-B33A-4733-3E5E2FF7B500}"/>
              </a:ext>
            </a:extLst>
          </p:cNvPr>
          <p:cNvSpPr>
            <a:spLocks noGrp="1"/>
          </p:cNvSpPr>
          <p:nvPr>
            <p:ph idx="1"/>
          </p:nvPr>
        </p:nvSpPr>
        <p:spPr>
          <a:xfrm>
            <a:off x="914400" y="1790700"/>
            <a:ext cx="10591800" cy="4114800"/>
          </a:xfrm>
        </p:spPr>
        <p:txBody>
          <a:bodyPr/>
          <a:lstStyle/>
          <a:p>
            <a:pPr>
              <a:defRPr/>
            </a:pPr>
            <a:r>
              <a:rPr lang="en-US" dirty="0">
                <a:latin typeface="+mj-lt"/>
                <a:cs typeface="Arial" panose="020B0604020202020204" pitchFamily="34" charset="0"/>
              </a:rPr>
              <a:t>High winds</a:t>
            </a:r>
          </a:p>
          <a:p>
            <a:pPr>
              <a:defRPr/>
            </a:pPr>
            <a:r>
              <a:rPr lang="en-US" dirty="0">
                <a:latin typeface="+mj-lt"/>
                <a:cs typeface="Arial" panose="020B0604020202020204" pitchFamily="34" charset="0"/>
              </a:rPr>
              <a:t>Tornadoes</a:t>
            </a:r>
          </a:p>
          <a:p>
            <a:pPr>
              <a:defRPr/>
            </a:pPr>
            <a:r>
              <a:rPr lang="en-US" dirty="0">
                <a:latin typeface="+mj-lt"/>
                <a:cs typeface="Arial" panose="020B0604020202020204" pitchFamily="34" charset="0"/>
              </a:rPr>
              <a:t>Coastal flooding</a:t>
            </a:r>
          </a:p>
          <a:p>
            <a:pPr>
              <a:defRPr/>
            </a:pPr>
            <a:r>
              <a:rPr lang="en-US" dirty="0">
                <a:latin typeface="+mj-lt"/>
                <a:cs typeface="Arial" panose="020B0604020202020204" pitchFamily="34" charset="0"/>
              </a:rPr>
              <a:t>Storm surge</a:t>
            </a:r>
          </a:p>
          <a:p>
            <a:pPr>
              <a:defRPr/>
            </a:pPr>
            <a:r>
              <a:rPr lang="en-US" dirty="0">
                <a:latin typeface="+mj-lt"/>
                <a:cs typeface="Arial" panose="020B0604020202020204" pitchFamily="34" charset="0"/>
              </a:rPr>
              <a:t>Coastal erosion</a:t>
            </a:r>
          </a:p>
          <a:p>
            <a:pPr>
              <a:defRPr/>
            </a:pPr>
            <a:r>
              <a:rPr lang="en-US" dirty="0">
                <a:latin typeface="+mj-lt"/>
                <a:cs typeface="Arial" panose="020B0604020202020204" pitchFamily="34" charset="0"/>
              </a:rPr>
              <a:t>Overwash</a:t>
            </a:r>
          </a:p>
          <a:p>
            <a:pPr>
              <a:defRPr/>
            </a:pPr>
            <a:endParaRPr lang="en-US" dirty="0">
              <a:latin typeface="+mj-lt"/>
              <a:cs typeface="Arial" panose="020B0604020202020204" pitchFamily="34" charset="0"/>
            </a:endParaRPr>
          </a:p>
        </p:txBody>
      </p:sp>
      <p:pic>
        <p:nvPicPr>
          <p:cNvPr id="4" name="Picture 3" descr="A road with piles of sand&#10;&#10;AI-generated content may be incorrect.">
            <a:extLst>
              <a:ext uri="{FF2B5EF4-FFF2-40B4-BE49-F238E27FC236}">
                <a16:creationId xmlns:a16="http://schemas.microsoft.com/office/drawing/2014/main" id="{91982065-D064-ED93-CF4F-E0A8866C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629653"/>
            <a:ext cx="7154832" cy="5366124"/>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9CB8D-229A-E8AC-52FC-04B30AD4C5C6}"/>
              </a:ext>
            </a:extLst>
          </p:cNvPr>
          <p:cNvSpPr>
            <a:spLocks noGrp="1"/>
          </p:cNvSpPr>
          <p:nvPr>
            <p:ph type="title"/>
          </p:nvPr>
        </p:nvSpPr>
        <p:spPr>
          <a:xfrm>
            <a:off x="152400" y="990600"/>
            <a:ext cx="3733800" cy="1143000"/>
          </a:xfrm>
        </p:spPr>
        <p:txBody>
          <a:bodyPr/>
          <a:lstStyle/>
          <a:p>
            <a:r>
              <a:rPr lang="en-US" sz="4000" dirty="0"/>
              <a:t>Hurricane wind field can extend far inland</a:t>
            </a:r>
          </a:p>
        </p:txBody>
      </p:sp>
      <p:pic>
        <p:nvPicPr>
          <p:cNvPr id="4" name="Content Placeholder 3">
            <a:extLst>
              <a:ext uri="{FF2B5EF4-FFF2-40B4-BE49-F238E27FC236}">
                <a16:creationId xmlns:a16="http://schemas.microsoft.com/office/drawing/2014/main" id="{473EF303-719C-964C-4032-A5F2FB58B708}"/>
              </a:ext>
            </a:extLst>
          </p:cNvPr>
          <p:cNvPicPr>
            <a:picLocks noGrp="1" noChangeAspect="1"/>
          </p:cNvPicPr>
          <p:nvPr>
            <p:ph idx="1"/>
          </p:nvPr>
        </p:nvPicPr>
        <p:blipFill rotWithShape="1">
          <a:blip r:embed="rId3"/>
          <a:srcRect l="3696"/>
          <a:stretch/>
        </p:blipFill>
        <p:spPr>
          <a:xfrm>
            <a:off x="3706788" y="190500"/>
            <a:ext cx="8332812" cy="6477000"/>
          </a:xfrm>
          <a:prstGeom prst="rect">
            <a:avLst/>
          </a:prstGeom>
        </p:spPr>
      </p:pic>
    </p:spTree>
    <p:extLst>
      <p:ext uri="{BB962C8B-B14F-4D97-AF65-F5344CB8AC3E}">
        <p14:creationId xmlns:p14="http://schemas.microsoft.com/office/powerpoint/2010/main" val="38416861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Car blown away by Taiwan typhoon caught on video">
            <a:hlinkClick r:id="" action="ppaction://media"/>
            <a:extLst>
              <a:ext uri="{FF2B5EF4-FFF2-40B4-BE49-F238E27FC236}">
                <a16:creationId xmlns:a16="http://schemas.microsoft.com/office/drawing/2014/main" id="{9380C48A-4020-5A5E-84BC-317B6EEDD4BC}"/>
              </a:ext>
            </a:extLst>
          </p:cNvPr>
          <p:cNvPicPr>
            <a:picLocks noRot="1" noChangeAspect="1"/>
          </p:cNvPicPr>
          <p:nvPr>
            <a:videoFile r:link="rId1"/>
          </p:nvPr>
        </p:nvPicPr>
        <p:blipFill>
          <a:blip r:embed="rId4"/>
          <a:stretch>
            <a:fillRect/>
          </a:stretch>
        </p:blipFill>
        <p:spPr>
          <a:xfrm>
            <a:off x="22225" y="0"/>
            <a:ext cx="12147550" cy="6858000"/>
          </a:xfrm>
          <a:prstGeom prst="rect">
            <a:avLst/>
          </a:prstGeom>
        </p:spPr>
      </p:pic>
      <p:sp>
        <p:nvSpPr>
          <p:cNvPr id="2" name="Title 1">
            <a:extLst>
              <a:ext uri="{FF2B5EF4-FFF2-40B4-BE49-F238E27FC236}">
                <a16:creationId xmlns:a16="http://schemas.microsoft.com/office/drawing/2014/main" id="{A9F15561-AD35-9C9E-EEBC-B45DFD6DB948}"/>
              </a:ext>
            </a:extLst>
          </p:cNvPr>
          <p:cNvSpPr>
            <a:spLocks noGrp="1"/>
          </p:cNvSpPr>
          <p:nvPr>
            <p:ph type="title"/>
          </p:nvPr>
        </p:nvSpPr>
        <p:spPr>
          <a:xfrm>
            <a:off x="914400" y="609600"/>
            <a:ext cx="3962400" cy="1143000"/>
          </a:xfrm>
          <a:solidFill>
            <a:schemeClr val="bg1">
              <a:alpha val="50000"/>
            </a:schemeClr>
          </a:solidFill>
        </p:spPr>
        <p:txBody>
          <a:bodyPr/>
          <a:lstStyle/>
          <a:p>
            <a:r>
              <a:rPr lang="en-US" dirty="0"/>
              <a:t>Tornadoes</a:t>
            </a:r>
          </a:p>
        </p:txBody>
      </p:sp>
    </p:spTree>
    <p:extLst>
      <p:ext uri="{BB962C8B-B14F-4D97-AF65-F5344CB8AC3E}">
        <p14:creationId xmlns:p14="http://schemas.microsoft.com/office/powerpoint/2010/main" val="264677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quot;Oh my god!&quot; | Watch the moment a tornado rips through a Florida backyard during Hurricane Milton">
            <a:hlinkClick r:id="" action="ppaction://media"/>
            <a:extLst>
              <a:ext uri="{FF2B5EF4-FFF2-40B4-BE49-F238E27FC236}">
                <a16:creationId xmlns:a16="http://schemas.microsoft.com/office/drawing/2014/main" id="{D4EBF4E8-663B-B994-331F-B26A379339FD}"/>
              </a:ext>
            </a:extLst>
          </p:cNvPr>
          <p:cNvPicPr>
            <a:picLocks noGrp="1" noRot="1" noChangeAspect="1"/>
          </p:cNvPicPr>
          <p:nvPr>
            <p:ph idx="1"/>
            <a:videoFile r:link="rId1"/>
          </p:nvPr>
        </p:nvPicPr>
        <p:blipFill>
          <a:blip r:embed="rId3"/>
          <a:stretch>
            <a:fillRect/>
          </a:stretch>
        </p:blipFill>
        <p:spPr>
          <a:xfrm>
            <a:off x="4011" y="76200"/>
            <a:ext cx="12004205" cy="6781800"/>
          </a:xfrm>
          <a:prstGeom prst="rect">
            <a:avLst/>
          </a:prstGeom>
        </p:spPr>
      </p:pic>
    </p:spTree>
    <p:extLst>
      <p:ext uri="{BB962C8B-B14F-4D97-AF65-F5344CB8AC3E}">
        <p14:creationId xmlns:p14="http://schemas.microsoft.com/office/powerpoint/2010/main" val="426757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4A529-57B7-17F2-46E0-5F718A74A7A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16F6BA9E-15C8-CEA1-4ED4-2331C7E24487}"/>
              </a:ext>
            </a:extLst>
          </p:cNvPr>
          <p:cNvSpPr>
            <a:spLocks noGrp="1"/>
          </p:cNvSpPr>
          <p:nvPr>
            <p:ph idx="1"/>
          </p:nvPr>
        </p:nvSpPr>
        <p:spPr/>
        <p:txBody>
          <a:bodyPr/>
          <a:lstStyle/>
          <a:p>
            <a:r>
              <a:rPr lang="en-US" altLang="en-US" dirty="0">
                <a:latin typeface="+mj-lt"/>
              </a:rPr>
              <a:t>Speed of storm shapes flood potential – slower storms have more time to dump rainfall onto land.  </a:t>
            </a:r>
          </a:p>
          <a:p>
            <a:r>
              <a:rPr lang="en-US" altLang="en-US" dirty="0">
                <a:latin typeface="+mj-lt"/>
              </a:rPr>
              <a:t>High storm surges can keep inland rainfalls from draining to the sea, accentuating the flooding hazard</a:t>
            </a:r>
            <a:br>
              <a:rPr lang="en-US" altLang="en-US" dirty="0"/>
            </a:br>
            <a:br>
              <a:rPr lang="en-US" altLang="en-US" dirty="0"/>
            </a:br>
            <a:endParaRPr lang="en-US" dirty="0"/>
          </a:p>
        </p:txBody>
      </p:sp>
    </p:spTree>
    <p:extLst>
      <p:ext uri="{BB962C8B-B14F-4D97-AF65-F5344CB8AC3E}">
        <p14:creationId xmlns:p14="http://schemas.microsoft.com/office/powerpoint/2010/main" val="4608394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a:extLst>
              <a:ext uri="{FF2B5EF4-FFF2-40B4-BE49-F238E27FC236}">
                <a16:creationId xmlns:a16="http://schemas.microsoft.com/office/drawing/2014/main" id="{5E8010CB-DCF3-9157-1D94-6EBBD9759F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6042" y="61912"/>
            <a:ext cx="8210550" cy="673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54DE008-D97B-316D-4A18-407B86125D75}"/>
              </a:ext>
            </a:extLst>
          </p:cNvPr>
          <p:cNvSpPr>
            <a:spLocks noGrp="1"/>
          </p:cNvSpPr>
          <p:nvPr>
            <p:ph type="title"/>
          </p:nvPr>
        </p:nvSpPr>
        <p:spPr>
          <a:xfrm>
            <a:off x="84221" y="304800"/>
            <a:ext cx="3733800" cy="1143000"/>
          </a:xfrm>
        </p:spPr>
        <p:txBody>
          <a:bodyPr/>
          <a:lstStyle/>
          <a:p>
            <a:r>
              <a:rPr lang="en-US" sz="4000" dirty="0"/>
              <a:t>Coastal flooding</a:t>
            </a:r>
          </a:p>
        </p:txBody>
      </p:sp>
      <p:sp>
        <p:nvSpPr>
          <p:cNvPr id="3" name="Content Placeholder 2">
            <a:extLst>
              <a:ext uri="{FF2B5EF4-FFF2-40B4-BE49-F238E27FC236}">
                <a16:creationId xmlns:a16="http://schemas.microsoft.com/office/drawing/2014/main" id="{E268DBC4-9531-B3D5-52EA-E6C1BBA60785}"/>
              </a:ext>
            </a:extLst>
          </p:cNvPr>
          <p:cNvSpPr>
            <a:spLocks noGrp="1"/>
          </p:cNvSpPr>
          <p:nvPr>
            <p:ph idx="1"/>
          </p:nvPr>
        </p:nvSpPr>
        <p:spPr>
          <a:xfrm>
            <a:off x="252663" y="2133600"/>
            <a:ext cx="3565358" cy="4114800"/>
          </a:xfrm>
        </p:spPr>
        <p:txBody>
          <a:bodyPr/>
          <a:lstStyle/>
          <a:p>
            <a:r>
              <a:rPr lang="en-US" altLang="en-US" sz="2800" dirty="0">
                <a:latin typeface="+mj-lt"/>
              </a:rPr>
              <a:t>Speed of storm shapes flood potential – slower storms have more time to dump rainfall onto land, particularly if they stall just offshore.  </a:t>
            </a:r>
          </a:p>
          <a:p>
            <a:br>
              <a:rPr lang="en-US" altLang="en-US" sz="2800" dirty="0"/>
            </a:br>
            <a:endParaRPr lang="en-US" sz="28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B919D-E3B3-0985-BFD6-A82EC8BF3063}"/>
              </a:ext>
            </a:extLst>
          </p:cNvPr>
          <p:cNvSpPr>
            <a:spLocks noGrp="1"/>
          </p:cNvSpPr>
          <p:nvPr>
            <p:ph type="title"/>
          </p:nvPr>
        </p:nvSpPr>
        <p:spPr>
          <a:xfrm>
            <a:off x="838200" y="195632"/>
            <a:ext cx="10363200" cy="1143000"/>
          </a:xfrm>
        </p:spPr>
        <p:txBody>
          <a:bodyPr/>
          <a:lstStyle/>
          <a:p>
            <a:r>
              <a:rPr lang="en-US" dirty="0"/>
              <a:t>Hurricane Harvey (2017)</a:t>
            </a:r>
          </a:p>
        </p:txBody>
      </p:sp>
      <p:pic>
        <p:nvPicPr>
          <p:cNvPr id="4" name="Content Placeholder 3">
            <a:hlinkClick r:id="rId3"/>
            <a:extLst>
              <a:ext uri="{FF2B5EF4-FFF2-40B4-BE49-F238E27FC236}">
                <a16:creationId xmlns:a16="http://schemas.microsoft.com/office/drawing/2014/main" id="{4F3C8467-5FE6-132A-A4BA-0E4A09738732}"/>
              </a:ext>
            </a:extLst>
          </p:cNvPr>
          <p:cNvPicPr>
            <a:picLocks noGrp="1" noChangeAspect="1"/>
          </p:cNvPicPr>
          <p:nvPr>
            <p:ph idx="1"/>
          </p:nvPr>
        </p:nvPicPr>
        <p:blipFill rotWithShape="1">
          <a:blip r:embed="rId4"/>
          <a:srcRect b="15580"/>
          <a:stretch/>
        </p:blipFill>
        <p:spPr>
          <a:xfrm>
            <a:off x="1447800" y="1217220"/>
            <a:ext cx="8991600" cy="5445148"/>
          </a:xfrm>
        </p:spPr>
      </p:pic>
    </p:spTree>
    <p:extLst>
      <p:ext uri="{BB962C8B-B14F-4D97-AF65-F5344CB8AC3E}">
        <p14:creationId xmlns:p14="http://schemas.microsoft.com/office/powerpoint/2010/main" val="42397911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D7DED9F-DB78-CDB1-F951-3C6CBF9895A8}"/>
              </a:ext>
            </a:extLst>
          </p:cNvPr>
          <p:cNvPicPr>
            <a:picLocks noGrp="1" noChangeAspect="1"/>
          </p:cNvPicPr>
          <p:nvPr>
            <p:ph idx="1"/>
          </p:nvPr>
        </p:nvPicPr>
        <p:blipFill>
          <a:blip r:embed="rId2"/>
          <a:stretch>
            <a:fillRect/>
          </a:stretch>
        </p:blipFill>
        <p:spPr>
          <a:xfrm>
            <a:off x="457200" y="152400"/>
            <a:ext cx="11153108" cy="6172200"/>
          </a:xfrm>
        </p:spPr>
      </p:pic>
    </p:spTree>
    <p:extLst>
      <p:ext uri="{BB962C8B-B14F-4D97-AF65-F5344CB8AC3E}">
        <p14:creationId xmlns:p14="http://schemas.microsoft.com/office/powerpoint/2010/main" val="228911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urricane">
            <a:hlinkClick r:id="" action="ppaction://media"/>
            <a:extLst>
              <a:ext uri="{FF2B5EF4-FFF2-40B4-BE49-F238E27FC236}">
                <a16:creationId xmlns:a16="http://schemas.microsoft.com/office/drawing/2014/main" id="{04BEA872-8E97-3CAA-D5E7-4410CABAC70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 y="593558"/>
            <a:ext cx="5867401" cy="5122334"/>
          </a:xfrm>
          <a:prstGeom prst="rect">
            <a:avLst/>
          </a:prstGeom>
        </p:spPr>
      </p:pic>
      <p:pic>
        <p:nvPicPr>
          <p:cNvPr id="5" name="MLC">
            <a:hlinkClick r:id="" action="ppaction://media"/>
            <a:extLst>
              <a:ext uri="{FF2B5EF4-FFF2-40B4-BE49-F238E27FC236}">
                <a16:creationId xmlns:a16="http://schemas.microsoft.com/office/drawing/2014/main" id="{2DD1637F-8274-801A-EAAC-C9B99CB55457}"/>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5943599" y="569495"/>
            <a:ext cx="6272617" cy="5146397"/>
          </a:xfrm>
          <a:prstGeom prst="rect">
            <a:avLst/>
          </a:prstGeom>
        </p:spPr>
      </p:pic>
    </p:spTree>
    <p:extLst>
      <p:ext uri="{BB962C8B-B14F-4D97-AF65-F5344CB8AC3E}">
        <p14:creationId xmlns:p14="http://schemas.microsoft.com/office/powerpoint/2010/main" val="397735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66"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3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video>
              <p:cMediaNode vol="80000">
                <p:cTn id="21" fill="hold" display="0">
                  <p:stCondLst>
                    <p:cond delay="indefinite"/>
                  </p:stCondLst>
                </p:cTn>
                <p:tgtEl>
                  <p:spTgt spid="4"/>
                </p:tgtEl>
              </p:cMediaNode>
            </p:video>
            <p:video>
              <p:cMediaNode vol="80000">
                <p:cTn id="22" fill="hold" display="0">
                  <p:stCondLst>
                    <p:cond delay="indefinite"/>
                  </p:stCondLst>
                </p:cTn>
                <p:tgtEl>
                  <p:spTgt spid="5"/>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Hurricane Helene Western North Carolina">
            <a:hlinkClick r:id="" action="ppaction://media"/>
            <a:extLst>
              <a:ext uri="{FF2B5EF4-FFF2-40B4-BE49-F238E27FC236}">
                <a16:creationId xmlns:a16="http://schemas.microsoft.com/office/drawing/2014/main" id="{987BBECB-F12E-DE3D-8AEA-217A01979D4A}"/>
              </a:ext>
            </a:extLst>
          </p:cNvPr>
          <p:cNvPicPr>
            <a:picLocks noGrp="1" noRot="1" noChangeAspect="1"/>
          </p:cNvPicPr>
          <p:nvPr>
            <p:ph idx="1"/>
            <a:videoFile r:link="rId1"/>
          </p:nvPr>
        </p:nvPicPr>
        <p:blipFill>
          <a:blip r:embed="rId3"/>
          <a:stretch>
            <a:fillRect/>
          </a:stretch>
        </p:blipFill>
        <p:spPr>
          <a:xfrm>
            <a:off x="5448065" y="2438400"/>
            <a:ext cx="6743935" cy="3810000"/>
          </a:xfrm>
          <a:prstGeom prst="rect">
            <a:avLst/>
          </a:prstGeom>
        </p:spPr>
      </p:pic>
      <p:pic>
        <p:nvPicPr>
          <p:cNvPr id="7" name="Picture 6" descr="A map of the united states&#10;&#10;AI-generated content may be incorrect.">
            <a:extLst>
              <a:ext uri="{FF2B5EF4-FFF2-40B4-BE49-F238E27FC236}">
                <a16:creationId xmlns:a16="http://schemas.microsoft.com/office/drawing/2014/main" id="{9EC798CF-128F-9971-E89F-E7A58685B4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84" y="-76200"/>
            <a:ext cx="5380137" cy="6858000"/>
          </a:xfrm>
          <a:prstGeom prst="rect">
            <a:avLst/>
          </a:prstGeom>
        </p:spPr>
      </p:pic>
      <p:sp>
        <p:nvSpPr>
          <p:cNvPr id="8" name="Title 1">
            <a:extLst>
              <a:ext uri="{FF2B5EF4-FFF2-40B4-BE49-F238E27FC236}">
                <a16:creationId xmlns:a16="http://schemas.microsoft.com/office/drawing/2014/main" id="{8B292D38-CA45-9C8D-F5C8-26C95C9F2D46}"/>
              </a:ext>
            </a:extLst>
          </p:cNvPr>
          <p:cNvSpPr>
            <a:spLocks noGrp="1"/>
          </p:cNvSpPr>
          <p:nvPr>
            <p:ph type="title"/>
          </p:nvPr>
        </p:nvSpPr>
        <p:spPr>
          <a:xfrm>
            <a:off x="6419732" y="609600"/>
            <a:ext cx="4800600" cy="1143000"/>
          </a:xfrm>
        </p:spPr>
        <p:txBody>
          <a:bodyPr/>
          <a:lstStyle/>
          <a:p>
            <a:r>
              <a:rPr lang="en-US" dirty="0"/>
              <a:t>Hurricane Helene (2024)</a:t>
            </a:r>
          </a:p>
        </p:txBody>
      </p:sp>
    </p:spTree>
    <p:extLst>
      <p:ext uri="{BB962C8B-B14F-4D97-AF65-F5344CB8AC3E}">
        <p14:creationId xmlns:p14="http://schemas.microsoft.com/office/powerpoint/2010/main" val="3520755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1" name="Content Placeholder 2">
            <a:extLst>
              <a:ext uri="{FF2B5EF4-FFF2-40B4-BE49-F238E27FC236}">
                <a16:creationId xmlns:a16="http://schemas.microsoft.com/office/drawing/2014/main" id="{7A42E388-C0A3-CA8D-7E40-CF4B7BEAF231}"/>
              </a:ext>
            </a:extLst>
          </p:cNvPr>
          <p:cNvSpPr>
            <a:spLocks noGrp="1"/>
          </p:cNvSpPr>
          <p:nvPr>
            <p:ph idx="1"/>
          </p:nvPr>
        </p:nvSpPr>
        <p:spPr>
          <a:xfrm>
            <a:off x="562786" y="342900"/>
            <a:ext cx="3733801" cy="5829300"/>
          </a:xfrm>
        </p:spPr>
        <p:txBody>
          <a:bodyPr/>
          <a:lstStyle/>
          <a:p>
            <a:r>
              <a:rPr lang="en-US" altLang="en-US" sz="2800" dirty="0">
                <a:latin typeface="+mj-lt"/>
                <a:cs typeface="Arial" panose="020B0604020202020204" pitchFamily="34" charset="0"/>
              </a:rPr>
              <a:t>Factors that shape storm surge impacts on the coast</a:t>
            </a:r>
          </a:p>
          <a:p>
            <a:pPr lvl="1"/>
            <a:r>
              <a:rPr lang="en-US" altLang="en-US" dirty="0">
                <a:latin typeface="+mj-lt"/>
                <a:cs typeface="Arial" panose="020B0604020202020204" pitchFamily="34" charset="0"/>
              </a:rPr>
              <a:t>Wind speeds</a:t>
            </a:r>
          </a:p>
          <a:p>
            <a:pPr lvl="1"/>
            <a:r>
              <a:rPr lang="en-US" altLang="en-US" dirty="0">
                <a:latin typeface="+mj-lt"/>
                <a:cs typeface="Arial" panose="020B0604020202020204" pitchFamily="34" charset="0"/>
              </a:rPr>
              <a:t>Land elevation</a:t>
            </a:r>
          </a:p>
          <a:p>
            <a:pPr lvl="1"/>
            <a:r>
              <a:rPr lang="en-US" altLang="en-US" dirty="0">
                <a:latin typeface="+mj-lt"/>
                <a:cs typeface="Arial" panose="020B0604020202020204" pitchFamily="34" charset="0"/>
              </a:rPr>
              <a:t>Wind direction</a:t>
            </a:r>
          </a:p>
          <a:p>
            <a:pPr lvl="1"/>
            <a:r>
              <a:rPr lang="en-US" altLang="en-US" dirty="0">
                <a:latin typeface="+mj-lt"/>
                <a:cs typeface="Arial" panose="020B0604020202020204" pitchFamily="34" charset="0"/>
              </a:rPr>
              <a:t>Storm speed</a:t>
            </a:r>
          </a:p>
          <a:p>
            <a:pPr lvl="1"/>
            <a:r>
              <a:rPr lang="en-US" altLang="en-US" dirty="0">
                <a:latin typeface="+mj-lt"/>
                <a:cs typeface="Arial" panose="020B0604020202020204" pitchFamily="34" charset="0"/>
              </a:rPr>
              <a:t>Timing with tidal levels</a:t>
            </a:r>
          </a:p>
          <a:p>
            <a:pPr lvl="1"/>
            <a:r>
              <a:rPr lang="en-US" altLang="en-US" dirty="0">
                <a:latin typeface="+mj-lt"/>
                <a:cs typeface="Arial" panose="020B0604020202020204" pitchFamily="34" charset="0"/>
              </a:rPr>
              <a:t>Rainfall amounts</a:t>
            </a:r>
          </a:p>
          <a:p>
            <a:pPr lvl="1"/>
            <a:r>
              <a:rPr lang="en-US" altLang="en-US" dirty="0">
                <a:latin typeface="+mj-lt"/>
                <a:cs typeface="Arial" panose="020B0604020202020204" pitchFamily="34" charset="0"/>
              </a:rPr>
              <a:t>Shape of coastline</a:t>
            </a:r>
          </a:p>
        </p:txBody>
      </p:sp>
      <p:sp>
        <p:nvSpPr>
          <p:cNvPr id="2" name="Title 1">
            <a:extLst>
              <a:ext uri="{FF2B5EF4-FFF2-40B4-BE49-F238E27FC236}">
                <a16:creationId xmlns:a16="http://schemas.microsoft.com/office/drawing/2014/main" id="{C83653D3-B398-0369-A95E-2E03D69F6F92}"/>
              </a:ext>
            </a:extLst>
          </p:cNvPr>
          <p:cNvSpPr>
            <a:spLocks noGrp="1"/>
          </p:cNvSpPr>
          <p:nvPr>
            <p:ph type="title"/>
          </p:nvPr>
        </p:nvSpPr>
        <p:spPr>
          <a:xfrm>
            <a:off x="6781800" y="342900"/>
            <a:ext cx="3733800" cy="1143000"/>
          </a:xfrm>
        </p:spPr>
        <p:txBody>
          <a:bodyPr/>
          <a:lstStyle/>
          <a:p>
            <a:r>
              <a:rPr lang="en-US" sz="4000" dirty="0"/>
              <a:t>Storm surge</a:t>
            </a:r>
          </a:p>
        </p:txBody>
      </p:sp>
      <p:pic>
        <p:nvPicPr>
          <p:cNvPr id="4" name="Picture 3">
            <a:extLst>
              <a:ext uri="{FF2B5EF4-FFF2-40B4-BE49-F238E27FC236}">
                <a16:creationId xmlns:a16="http://schemas.microsoft.com/office/drawing/2014/main" id="{7B94B84E-48D2-B6D6-0DE6-DC336F12D8A6}"/>
              </a:ext>
            </a:extLst>
          </p:cNvPr>
          <p:cNvPicPr>
            <a:picLocks noChangeAspect="1"/>
          </p:cNvPicPr>
          <p:nvPr/>
        </p:nvPicPr>
        <p:blipFill rotWithShape="1">
          <a:blip r:embed="rId3"/>
          <a:srcRect t="11017" r="3316"/>
          <a:stretch/>
        </p:blipFill>
        <p:spPr>
          <a:xfrm>
            <a:off x="4419600" y="1752600"/>
            <a:ext cx="7643204" cy="40005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15ft Storm Surge Washes Away Homes in Ft. Myers Beach - Hurricane Ian">
            <a:hlinkClick r:id="" action="ppaction://media"/>
            <a:extLst>
              <a:ext uri="{FF2B5EF4-FFF2-40B4-BE49-F238E27FC236}">
                <a16:creationId xmlns:a16="http://schemas.microsoft.com/office/drawing/2014/main" id="{7E340064-5ED6-9749-60C8-803103699FCE}"/>
              </a:ext>
            </a:extLst>
          </p:cNvPr>
          <p:cNvPicPr>
            <a:picLocks noGrp="1" noRot="1" noChangeAspect="1"/>
          </p:cNvPicPr>
          <p:nvPr>
            <p:ph idx="1"/>
            <a:videoFile r:link="rId1"/>
          </p:nvPr>
        </p:nvPicPr>
        <p:blipFill>
          <a:blip r:embed="rId3"/>
          <a:stretch>
            <a:fillRect/>
          </a:stretch>
        </p:blipFill>
        <p:spPr>
          <a:xfrm>
            <a:off x="304800" y="228600"/>
            <a:ext cx="11464690" cy="6477000"/>
          </a:xfrm>
          <a:prstGeom prst="rect">
            <a:avLst/>
          </a:prstGeom>
        </p:spPr>
      </p:pic>
    </p:spTree>
    <p:extLst>
      <p:ext uri="{BB962C8B-B14F-4D97-AF65-F5344CB8AC3E}">
        <p14:creationId xmlns:p14="http://schemas.microsoft.com/office/powerpoint/2010/main" val="250844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Dramatic footage: Moment Typhoon Haiyan washes away Philippines house">
            <a:hlinkClick r:id="" action="ppaction://media"/>
            <a:extLst>
              <a:ext uri="{FF2B5EF4-FFF2-40B4-BE49-F238E27FC236}">
                <a16:creationId xmlns:a16="http://schemas.microsoft.com/office/drawing/2014/main" id="{F601FB4A-9881-3F34-F55A-6AFF688BBE6D}"/>
              </a:ext>
            </a:extLst>
          </p:cNvPr>
          <p:cNvPicPr>
            <a:picLocks noGrp="1" noRot="1" noChangeAspect="1"/>
          </p:cNvPicPr>
          <p:nvPr>
            <p:ph idx="1"/>
            <a:videoFile r:link="rId1"/>
          </p:nvPr>
        </p:nvPicPr>
        <p:blipFill>
          <a:blip r:embed="rId4"/>
          <a:stretch>
            <a:fillRect/>
          </a:stretch>
        </p:blipFill>
        <p:spPr>
          <a:xfrm>
            <a:off x="0" y="10886"/>
            <a:ext cx="12039600" cy="6797352"/>
          </a:xfrm>
          <a:prstGeom prst="rect">
            <a:avLst/>
          </a:prstGeom>
        </p:spPr>
      </p:pic>
    </p:spTree>
    <p:extLst>
      <p:ext uri="{BB962C8B-B14F-4D97-AF65-F5344CB8AC3E}">
        <p14:creationId xmlns:p14="http://schemas.microsoft.com/office/powerpoint/2010/main" val="292441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each with waves crashing on the shore&#10;&#10;Description automatically generated">
            <a:extLst>
              <a:ext uri="{FF2B5EF4-FFF2-40B4-BE49-F238E27FC236}">
                <a16:creationId xmlns:a16="http://schemas.microsoft.com/office/drawing/2014/main" id="{2D296220-D812-52F3-9185-2C0ADD2A21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1060" y="-140180"/>
            <a:ext cx="11908539" cy="6819985"/>
          </a:xfrm>
        </p:spPr>
      </p:pic>
      <p:sp>
        <p:nvSpPr>
          <p:cNvPr id="2" name="Title 1">
            <a:extLst>
              <a:ext uri="{FF2B5EF4-FFF2-40B4-BE49-F238E27FC236}">
                <a16:creationId xmlns:a16="http://schemas.microsoft.com/office/drawing/2014/main" id="{A5A1DF37-AEAF-DA4A-18AC-69033670EF6A}"/>
              </a:ext>
            </a:extLst>
          </p:cNvPr>
          <p:cNvSpPr>
            <a:spLocks noGrp="1"/>
          </p:cNvSpPr>
          <p:nvPr>
            <p:ph type="title"/>
          </p:nvPr>
        </p:nvSpPr>
        <p:spPr>
          <a:xfrm>
            <a:off x="914399" y="178195"/>
            <a:ext cx="10363200" cy="1143000"/>
          </a:xfrm>
        </p:spPr>
        <p:txBody>
          <a:bodyPr/>
          <a:lstStyle/>
          <a:p>
            <a:r>
              <a:rPr lang="en-US" dirty="0"/>
              <a:t>Coastal erosion</a:t>
            </a:r>
          </a:p>
        </p:txBody>
      </p:sp>
    </p:spTree>
    <p:extLst>
      <p:ext uri="{BB962C8B-B14F-4D97-AF65-F5344CB8AC3E}">
        <p14:creationId xmlns:p14="http://schemas.microsoft.com/office/powerpoint/2010/main" val="17471349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4" name="Picture 2" descr="C:\Documents and Settings\Tony Stallins\Desktop\Physical Geography\Lectures\Coastal\barrier island xsection.jpg">
            <a:extLst>
              <a:ext uri="{FF2B5EF4-FFF2-40B4-BE49-F238E27FC236}">
                <a16:creationId xmlns:a16="http://schemas.microsoft.com/office/drawing/2014/main" id="{0E468E48-F7AA-7A18-B21B-68518DBE7B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4460" y="381000"/>
            <a:ext cx="4227540" cy="5971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a:extLst>
              <a:ext uri="{FF2B5EF4-FFF2-40B4-BE49-F238E27FC236}">
                <a16:creationId xmlns:a16="http://schemas.microsoft.com/office/drawing/2014/main" id="{E8D382D8-312E-AA1D-2AFB-EFA37F15776A}"/>
              </a:ext>
            </a:extLst>
          </p:cNvPr>
          <p:cNvSpPr>
            <a:spLocks noGrp="1"/>
          </p:cNvSpPr>
          <p:nvPr>
            <p:ph type="title"/>
          </p:nvPr>
        </p:nvSpPr>
        <p:spPr>
          <a:xfrm>
            <a:off x="457200" y="381000"/>
            <a:ext cx="7162800" cy="1143000"/>
          </a:xfrm>
        </p:spPr>
        <p:txBody>
          <a:bodyPr/>
          <a:lstStyle/>
          <a:p>
            <a:r>
              <a:rPr lang="en-US" sz="4000" dirty="0"/>
              <a:t>Overwash</a:t>
            </a:r>
          </a:p>
        </p:txBody>
      </p:sp>
      <p:pic>
        <p:nvPicPr>
          <p:cNvPr id="7" name="Picture 6" descr="A road that has been destroyed&#10;&#10;Description automatically generated">
            <a:extLst>
              <a:ext uri="{FF2B5EF4-FFF2-40B4-BE49-F238E27FC236}">
                <a16:creationId xmlns:a16="http://schemas.microsoft.com/office/drawing/2014/main" id="{0C5ECDEB-F132-DE3A-C441-C02B4A6DB1B1}"/>
              </a:ext>
            </a:extLst>
          </p:cNvPr>
          <p:cNvPicPr>
            <a:picLocks noChangeAspect="1"/>
          </p:cNvPicPr>
          <p:nvPr/>
        </p:nvPicPr>
        <p:blipFill rotWithShape="1">
          <a:blip r:embed="rId4">
            <a:extLst>
              <a:ext uri="{28A0092B-C50C-407E-A947-70E740481C1C}">
                <a14:useLocalDpi xmlns:a14="http://schemas.microsoft.com/office/drawing/2010/main" val="0"/>
              </a:ext>
            </a:extLst>
          </a:blip>
          <a:srcRect t="15873" r="12572" b="12699"/>
          <a:stretch/>
        </p:blipFill>
        <p:spPr>
          <a:xfrm>
            <a:off x="207283" y="1905000"/>
            <a:ext cx="7724520" cy="4291400"/>
          </a:xfrm>
          <a:prstGeom prst="rect">
            <a:avLst/>
          </a:prstGeom>
        </p:spPr>
      </p:pic>
    </p:spTree>
    <p:extLst>
      <p:ext uri="{BB962C8B-B14F-4D97-AF65-F5344CB8AC3E}">
        <p14:creationId xmlns:p14="http://schemas.microsoft.com/office/powerpoint/2010/main" val="40517630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C:\Users\JAS\Desktop\Lectures\Tropical\Overwash in house.JPG">
            <a:extLst>
              <a:ext uri="{FF2B5EF4-FFF2-40B4-BE49-F238E27FC236}">
                <a16:creationId xmlns:a16="http://schemas.microsoft.com/office/drawing/2014/main" id="{5F2AE347-89E5-B537-8406-B8ADD853FB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7531"/>
            <a:ext cx="10972800" cy="6953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50D15-26A4-152E-9FA0-F95FEF4664F9}"/>
              </a:ext>
            </a:extLst>
          </p:cNvPr>
          <p:cNvSpPr>
            <a:spLocks noGrp="1"/>
          </p:cNvSpPr>
          <p:nvPr>
            <p:ph type="title"/>
          </p:nvPr>
        </p:nvSpPr>
        <p:spPr/>
        <p:txBody>
          <a:bodyPr/>
          <a:lstStyle/>
          <a:p>
            <a:r>
              <a:rPr lang="en-US" dirty="0"/>
              <a:t>The dangerous versus the less dangerous side of a hurricane</a:t>
            </a:r>
          </a:p>
        </p:txBody>
      </p:sp>
      <p:sp>
        <p:nvSpPr>
          <p:cNvPr id="3" name="Content Placeholder 2">
            <a:extLst>
              <a:ext uri="{FF2B5EF4-FFF2-40B4-BE49-F238E27FC236}">
                <a16:creationId xmlns:a16="http://schemas.microsoft.com/office/drawing/2014/main" id="{D422C2C9-8144-55A1-BEC0-2CECD1B6418D}"/>
              </a:ext>
            </a:extLst>
          </p:cNvPr>
          <p:cNvSpPr>
            <a:spLocks noGrp="1"/>
          </p:cNvSpPr>
          <p:nvPr>
            <p:ph idx="1"/>
          </p:nvPr>
        </p:nvSpPr>
        <p:spPr/>
        <p:txBody>
          <a:bodyPr/>
          <a:lstStyle/>
          <a:p>
            <a:r>
              <a:rPr lang="en-US" dirty="0">
                <a:latin typeface="+mj-lt"/>
              </a:rPr>
              <a:t>Winds can become more asymmetrical in strength as the hurricane moves close to shore</a:t>
            </a:r>
          </a:p>
          <a:p>
            <a:r>
              <a:rPr lang="en-US" dirty="0">
                <a:latin typeface="+mj-lt"/>
              </a:rPr>
              <a:t>Winds that blow from off the ocean on to the land are stronger</a:t>
            </a:r>
          </a:p>
          <a:p>
            <a:r>
              <a:rPr lang="en-US" dirty="0">
                <a:latin typeface="+mj-lt"/>
              </a:rPr>
              <a:t>Close to land, winds will be blowing from off the land and onto the ocean, making them weaker because of surface friction and a lack of warm water for strengthening</a:t>
            </a:r>
          </a:p>
        </p:txBody>
      </p:sp>
    </p:spTree>
    <p:extLst>
      <p:ext uri="{BB962C8B-B14F-4D97-AF65-F5344CB8AC3E}">
        <p14:creationId xmlns:p14="http://schemas.microsoft.com/office/powerpoint/2010/main" val="4123435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BB6D6CD0-35EF-74A9-0912-92897337BEE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09800" y="-309828"/>
            <a:ext cx="8839200" cy="7167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68165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a:extLst>
              <a:ext uri="{FF2B5EF4-FFF2-40B4-BE49-F238E27FC236}">
                <a16:creationId xmlns:a16="http://schemas.microsoft.com/office/drawing/2014/main" id="{4F7139FF-0FE0-9577-B284-A3B1206B50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52399"/>
            <a:ext cx="8077200" cy="6547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a hurricane&#10;&#10;AI-generated content may be incorrect.">
            <a:extLst>
              <a:ext uri="{FF2B5EF4-FFF2-40B4-BE49-F238E27FC236}">
                <a16:creationId xmlns:a16="http://schemas.microsoft.com/office/drawing/2014/main" id="{D9EB8BEC-6CED-38FE-8AA6-62CF210A996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095" y="925022"/>
            <a:ext cx="5998290" cy="5323377"/>
          </a:xfrm>
        </p:spPr>
      </p:pic>
      <p:pic>
        <p:nvPicPr>
          <p:cNvPr id="9" name="Picture 8" descr="A map of a hurricane&#10;&#10;AI-generated content may be incorrect.">
            <a:extLst>
              <a:ext uri="{FF2B5EF4-FFF2-40B4-BE49-F238E27FC236}">
                <a16:creationId xmlns:a16="http://schemas.microsoft.com/office/drawing/2014/main" id="{E9392E41-BD25-F10C-25E6-F564FBB084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1637" y="912991"/>
            <a:ext cx="6140363" cy="5335408"/>
          </a:xfrm>
          <a:prstGeom prst="rect">
            <a:avLst/>
          </a:prstGeom>
        </p:spPr>
      </p:pic>
    </p:spTree>
    <p:extLst>
      <p:ext uri="{BB962C8B-B14F-4D97-AF65-F5344CB8AC3E}">
        <p14:creationId xmlns:p14="http://schemas.microsoft.com/office/powerpoint/2010/main" val="3511035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1" name="Picture1" descr="15-09">
            <a:extLst>
              <a:ext uri="{FF2B5EF4-FFF2-40B4-BE49-F238E27FC236}">
                <a16:creationId xmlns:a16="http://schemas.microsoft.com/office/drawing/2014/main" id="{B1D28467-6A31-8423-AEE4-20DDE07BB1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3248"/>
            <a:ext cx="10668000" cy="6944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9254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56A4-B64B-4C3B-B035-E8D2B56A5EE3}"/>
              </a:ext>
            </a:extLst>
          </p:cNvPr>
          <p:cNvSpPr>
            <a:spLocks noGrp="1"/>
          </p:cNvSpPr>
          <p:nvPr>
            <p:ph type="title"/>
          </p:nvPr>
        </p:nvSpPr>
        <p:spPr>
          <a:xfrm>
            <a:off x="554962" y="455583"/>
            <a:ext cx="4329165" cy="1143000"/>
          </a:xfrm>
        </p:spPr>
        <p:txBody>
          <a:bodyPr/>
          <a:lstStyle/>
          <a:p>
            <a:r>
              <a:rPr lang="en-US" dirty="0"/>
              <a:t>Nomenclature</a:t>
            </a:r>
          </a:p>
        </p:txBody>
      </p:sp>
      <p:sp>
        <p:nvSpPr>
          <p:cNvPr id="3" name="Content Placeholder 2">
            <a:extLst>
              <a:ext uri="{FF2B5EF4-FFF2-40B4-BE49-F238E27FC236}">
                <a16:creationId xmlns:a16="http://schemas.microsoft.com/office/drawing/2014/main" id="{90512F6C-D758-511D-3E63-381BB134EED3}"/>
              </a:ext>
            </a:extLst>
          </p:cNvPr>
          <p:cNvSpPr>
            <a:spLocks noGrp="1"/>
          </p:cNvSpPr>
          <p:nvPr>
            <p:ph idx="1"/>
          </p:nvPr>
        </p:nvSpPr>
        <p:spPr>
          <a:xfrm>
            <a:off x="381000" y="1981200"/>
            <a:ext cx="5333999" cy="4114800"/>
          </a:xfrm>
        </p:spPr>
        <p:txBody>
          <a:bodyPr/>
          <a:lstStyle/>
          <a:p>
            <a:r>
              <a:rPr lang="en-US" altLang="en-US" dirty="0">
                <a:latin typeface="+mj-lt"/>
              </a:rPr>
              <a:t>Hurricanes (Atlantic Ocean)</a:t>
            </a:r>
          </a:p>
          <a:p>
            <a:r>
              <a:rPr lang="en-US" altLang="en-US" dirty="0">
                <a:latin typeface="+mj-lt"/>
              </a:rPr>
              <a:t>Typhoons (Pacific Ocean)</a:t>
            </a:r>
          </a:p>
          <a:p>
            <a:r>
              <a:rPr lang="en-US" altLang="en-US" dirty="0">
                <a:latin typeface="+mj-lt"/>
              </a:rPr>
              <a:t>Cyclones (Indian Ocean)</a:t>
            </a:r>
          </a:p>
          <a:p>
            <a:endParaRPr lang="en-US" dirty="0">
              <a:latin typeface="+mj-lt"/>
            </a:endParaRPr>
          </a:p>
        </p:txBody>
      </p:sp>
      <p:pic>
        <p:nvPicPr>
          <p:cNvPr id="4" name="Picture 2" descr="C:\Documents and Settings\Tony Stallins\Desktop\7regions.jpg">
            <a:extLst>
              <a:ext uri="{FF2B5EF4-FFF2-40B4-BE49-F238E27FC236}">
                <a16:creationId xmlns:a16="http://schemas.microsoft.com/office/drawing/2014/main" id="{CC74F30C-DD81-C995-3EAC-4DA135297D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2277" y="3390105"/>
            <a:ext cx="6858000" cy="350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C:\Documents and Settings\Jon Anthony Stallins\Desktop\midlatitudecyclonepaths.gif">
            <a:extLst>
              <a:ext uri="{FF2B5EF4-FFF2-40B4-BE49-F238E27FC236}">
                <a16:creationId xmlns:a16="http://schemas.microsoft.com/office/drawing/2014/main" id="{42F4FCAB-DD3C-9452-14E5-6D1880460D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8002" y="54768"/>
            <a:ext cx="6248400" cy="339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5514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1F438267-3949-ECF7-D7D8-375DD8B97860}"/>
              </a:ext>
            </a:extLst>
          </p:cNvPr>
          <p:cNvSpPr>
            <a:spLocks noGrp="1"/>
          </p:cNvSpPr>
          <p:nvPr>
            <p:ph type="title"/>
          </p:nvPr>
        </p:nvSpPr>
        <p:spPr/>
        <p:txBody>
          <a:bodyPr/>
          <a:lstStyle/>
          <a:p>
            <a:r>
              <a:rPr lang="en-US" altLang="en-US" dirty="0">
                <a:cs typeface="Arial" panose="020B0604020202020204" pitchFamily="34" charset="0"/>
              </a:rPr>
              <a:t>Requirements for tropical cyclone formation</a:t>
            </a:r>
          </a:p>
        </p:txBody>
      </p:sp>
      <p:sp>
        <p:nvSpPr>
          <p:cNvPr id="21507" name="Content Placeholder 2">
            <a:extLst>
              <a:ext uri="{FF2B5EF4-FFF2-40B4-BE49-F238E27FC236}">
                <a16:creationId xmlns:a16="http://schemas.microsoft.com/office/drawing/2014/main" id="{1002F7F3-32F9-0662-63B5-037ECDC515F8}"/>
              </a:ext>
            </a:extLst>
          </p:cNvPr>
          <p:cNvSpPr>
            <a:spLocks noGrp="1"/>
          </p:cNvSpPr>
          <p:nvPr>
            <p:ph idx="1"/>
          </p:nvPr>
        </p:nvSpPr>
        <p:spPr>
          <a:xfrm>
            <a:off x="883692" y="2057400"/>
            <a:ext cx="10774907" cy="4114800"/>
          </a:xfrm>
        </p:spPr>
        <p:txBody>
          <a:bodyPr/>
          <a:lstStyle/>
          <a:p>
            <a:pPr>
              <a:defRPr/>
            </a:pPr>
            <a:r>
              <a:rPr lang="en-US" altLang="en-US" sz="2800" dirty="0">
                <a:latin typeface="+mj-lt"/>
                <a:cs typeface="Arial" panose="020B0604020202020204" pitchFamily="34" charset="0"/>
              </a:rPr>
              <a:t>Warm ocean water (at least 80°F/ 27°C)</a:t>
            </a:r>
          </a:p>
          <a:p>
            <a:pPr>
              <a:defRPr/>
            </a:pPr>
            <a:r>
              <a:rPr lang="en-US" altLang="en-US" sz="2800" dirty="0">
                <a:latin typeface="+mj-lt"/>
                <a:cs typeface="Arial" panose="020B0604020202020204" pitchFamily="34" charset="0"/>
              </a:rPr>
              <a:t>Location between 5-25 N and S of the Equator during summer and fall months when water is warm </a:t>
            </a:r>
          </a:p>
          <a:p>
            <a:pPr>
              <a:defRPr/>
            </a:pPr>
            <a:r>
              <a:rPr lang="en-US" altLang="en-US" sz="2800" dirty="0">
                <a:latin typeface="+mj-lt"/>
                <a:cs typeface="Arial" panose="020B0604020202020204" pitchFamily="34" charset="0"/>
              </a:rPr>
              <a:t>Northern Hemisphere hurricane season is June 1-Nov 30. </a:t>
            </a:r>
          </a:p>
          <a:p>
            <a:pPr>
              <a:defRPr/>
            </a:pPr>
            <a:r>
              <a:rPr lang="en-US" altLang="en-US" sz="2800" dirty="0">
                <a:latin typeface="+mj-lt"/>
                <a:cs typeface="Arial" panose="020B0604020202020204" pitchFamily="34" charset="0"/>
              </a:rPr>
              <a:t>Low vertical wind shear between surface and troposphere. Low wind shear means that winds do not change speed dramatically as you go up in the atmosphere. Calm winds at the surface and in the upper atmosphere will facilitate formation</a:t>
            </a:r>
          </a:p>
          <a:p>
            <a:pPr>
              <a:defRPr/>
            </a:pPr>
            <a:r>
              <a:rPr lang="en-US" altLang="en-US" sz="2800" dirty="0">
                <a:latin typeface="+mj-lt"/>
                <a:cs typeface="Arial" panose="020B0604020202020204" pitchFamily="34" charset="0"/>
              </a:rPr>
              <a:t>Hurricanes dissipate when they get over land – they only form at sea.</a:t>
            </a:r>
          </a:p>
          <a:p>
            <a:pPr marL="0" indent="0">
              <a:buNone/>
              <a:defRPr/>
            </a:pPr>
            <a:endParaRPr lang="en-US" altLang="en-US" sz="2400" dirty="0">
              <a:latin typeface="Arial" panose="020B0604020202020204" pitchFamily="34" charset="0"/>
              <a:cs typeface="Arial" panose="020B0604020202020204" pitchFamily="34" charset="0"/>
            </a:endParaRPr>
          </a:p>
          <a:p>
            <a:pPr>
              <a:defRPr/>
            </a:pPr>
            <a:endParaRPr lang="en-US" altLang="en-US" dirty="0"/>
          </a:p>
        </p:txBody>
      </p:sp>
    </p:spTree>
  </p:cSld>
  <p:clrMapOvr>
    <a:masterClrMapping/>
  </p:clrMapOvr>
</p:sld>
</file>

<file path=ppt/theme/theme1.xml><?xml version="1.0" encoding="utf-8"?>
<a:theme xmlns:a="http://schemas.openxmlformats.org/drawingml/2006/main" name="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00000"/>
      </a:hlink>
      <a:folHlink>
        <a:srgbClr val="C00000"/>
      </a:folHlink>
    </a:clrScheme>
    <a:fontScheme name="Custom 10">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1912</TotalTime>
  <Words>1196</Words>
  <Application>Microsoft Office PowerPoint</Application>
  <PresentationFormat>Widescreen</PresentationFormat>
  <Paragraphs>152</Paragraphs>
  <Slides>49</Slides>
  <Notes>29</Notes>
  <HiddenSlides>0</HiddenSlides>
  <MMClips>9</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49</vt:i4>
      </vt:variant>
    </vt:vector>
  </HeadingPairs>
  <TitlesOfParts>
    <vt:vector size="58" baseType="lpstr">
      <vt:lpstr>ＭＳ Ｐゴシック</vt:lpstr>
      <vt:lpstr>Arial</vt:lpstr>
      <vt:lpstr>Calibri</vt:lpstr>
      <vt:lpstr>Calibri Light</vt:lpstr>
      <vt:lpstr>OpenSans</vt:lpstr>
      <vt:lpstr>STIX-Regular</vt:lpstr>
      <vt:lpstr>Symbol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Nomenclature</vt:lpstr>
      <vt:lpstr>Requirements for tropical cyclone formation</vt:lpstr>
      <vt:lpstr>Stages of development of hurricane</vt:lpstr>
      <vt:lpstr>PowerPoint Presentation</vt:lpstr>
      <vt:lpstr>Mechanisms of formation</vt:lpstr>
      <vt:lpstr>PowerPoint Presentation</vt:lpstr>
      <vt:lpstr>PowerPoint Presentation</vt:lpstr>
      <vt:lpstr>Steering factors </vt:lpstr>
      <vt:lpstr>PowerPoint Presentation</vt:lpstr>
      <vt:lpstr>PowerPoint Presentation</vt:lpstr>
      <vt:lpstr>PowerPoint Presentation</vt:lpstr>
      <vt:lpstr>PowerPoint Presentation</vt:lpstr>
      <vt:lpstr>PowerPoint Presentation</vt:lpstr>
      <vt:lpstr>Saffir-Simpson hurricane scale</vt:lpstr>
      <vt:lpstr>Category 6 proposed</vt:lpstr>
      <vt:lpstr>Factors shaping hurricane intensity</vt:lpstr>
      <vt:lpstr>PowerPoint Presentation</vt:lpstr>
      <vt:lpstr>PowerPoint Presentation</vt:lpstr>
      <vt:lpstr>Loop currents</vt:lpstr>
      <vt:lpstr>PowerPoint Presentation</vt:lpstr>
      <vt:lpstr>PowerPoint Presentation</vt:lpstr>
      <vt:lpstr>Supertyphoon Haiyan</vt:lpstr>
      <vt:lpstr>PowerPoint Presentation</vt:lpstr>
      <vt:lpstr>PowerPoint Presentation</vt:lpstr>
      <vt:lpstr>Coastal impacts</vt:lpstr>
      <vt:lpstr>Hurricane wind field can extend far inland</vt:lpstr>
      <vt:lpstr>Tornadoes</vt:lpstr>
      <vt:lpstr>PowerPoint Presentation</vt:lpstr>
      <vt:lpstr>PowerPoint Presentation</vt:lpstr>
      <vt:lpstr>Coastal flooding</vt:lpstr>
      <vt:lpstr>Hurricane Harvey (2017)</vt:lpstr>
      <vt:lpstr>PowerPoint Presentation</vt:lpstr>
      <vt:lpstr>Hurricane Helene (2024)</vt:lpstr>
      <vt:lpstr>Storm surge</vt:lpstr>
      <vt:lpstr>PowerPoint Presentation</vt:lpstr>
      <vt:lpstr>PowerPoint Presentation</vt:lpstr>
      <vt:lpstr>Coastal erosion</vt:lpstr>
      <vt:lpstr>Overwash</vt:lpstr>
      <vt:lpstr>PowerPoint Presentation</vt:lpstr>
      <vt:lpstr>The dangerous versus the less dangerous side of a hurricane</vt:lpstr>
      <vt:lpstr>PowerPoint Presentation</vt:lpstr>
      <vt:lpstr>PowerPoint Presentation</vt:lpstr>
    </vt:vector>
  </TitlesOfParts>
  <Company>FSU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 Anthony Stallins</dc:creator>
  <cp:lastModifiedBy>Stallins, Jon A.</cp:lastModifiedBy>
  <cp:revision>209</cp:revision>
  <dcterms:created xsi:type="dcterms:W3CDTF">2005-05-26T22:11:46Z</dcterms:created>
  <dcterms:modified xsi:type="dcterms:W3CDTF">2025-03-11T15:22:37Z</dcterms:modified>
</cp:coreProperties>
</file>