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9" r:id="rId2"/>
    <p:sldId id="321" r:id="rId3"/>
    <p:sldId id="259" r:id="rId4"/>
    <p:sldId id="265" r:id="rId5"/>
    <p:sldId id="261" r:id="rId6"/>
    <p:sldId id="292" r:id="rId7"/>
    <p:sldId id="284" r:id="rId8"/>
    <p:sldId id="271" r:id="rId9"/>
    <p:sldId id="268" r:id="rId10"/>
    <p:sldId id="270" r:id="rId11"/>
    <p:sldId id="278" r:id="rId12"/>
    <p:sldId id="320" r:id="rId13"/>
    <p:sldId id="290" r:id="rId14"/>
    <p:sldId id="316" r:id="rId15"/>
    <p:sldId id="289" r:id="rId16"/>
    <p:sldId id="318" r:id="rId17"/>
    <p:sldId id="310" r:id="rId18"/>
    <p:sldId id="317" r:id="rId19"/>
    <p:sldId id="323" r:id="rId20"/>
    <p:sldId id="322" r:id="rId21"/>
    <p:sldId id="304" r:id="rId22"/>
    <p:sldId id="277"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80" autoAdjust="0"/>
  </p:normalViewPr>
  <p:slideViewPr>
    <p:cSldViewPr>
      <p:cViewPr varScale="1">
        <p:scale>
          <a:sx n="60" d="100"/>
          <a:sy n="60" d="100"/>
        </p:scale>
        <p:origin x="802" y="3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3B09C91-4D58-6724-F352-FC59AAF4A6C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4339" name="Rectangle 3">
            <a:extLst>
              <a:ext uri="{FF2B5EF4-FFF2-40B4-BE49-F238E27FC236}">
                <a16:creationId xmlns:a16="http://schemas.microsoft.com/office/drawing/2014/main" id="{C3B18CBB-25A6-9ADC-948D-0A64C65F949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24" name="Rectangle 4">
            <a:extLst>
              <a:ext uri="{FF2B5EF4-FFF2-40B4-BE49-F238E27FC236}">
                <a16:creationId xmlns:a16="http://schemas.microsoft.com/office/drawing/2014/main" id="{BC004273-0E03-8CDB-4E67-E99C385F680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E471B444-FAF9-9BA6-B7D5-438F8D32681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a:extLst>
              <a:ext uri="{FF2B5EF4-FFF2-40B4-BE49-F238E27FC236}">
                <a16:creationId xmlns:a16="http://schemas.microsoft.com/office/drawing/2014/main" id="{5BF6FAD0-4BB9-AA23-7F5E-2A8666274B40}"/>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4343" name="Rectangle 7">
            <a:extLst>
              <a:ext uri="{FF2B5EF4-FFF2-40B4-BE49-F238E27FC236}">
                <a16:creationId xmlns:a16="http://schemas.microsoft.com/office/drawing/2014/main" id="{BD949B1A-6107-5BFA-D34F-89322C6498B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31C5E13-C77C-4F55-848C-A330A924E2A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elsiu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Victoria%2C_British_Columbia" TargetMode="External"/><Relationship Id="rId5" Type="http://schemas.openxmlformats.org/officeDocument/2006/relationships/hyperlink" Target="http://en.wikipedia.org/wiki/Winter" TargetMode="External"/><Relationship Id="rId4" Type="http://schemas.openxmlformats.org/officeDocument/2006/relationships/hyperlink" Target="http://en.wikipedia.org/wiki/Fahrenhe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C5E13-C77C-4F55-848C-A330A924E2A1}" type="slidenum">
              <a:rPr lang="en-US" altLang="en-US" smtClean="0"/>
              <a:pPr/>
              <a:t>1</a:t>
            </a:fld>
            <a:endParaRPr lang="en-US" altLang="en-US" dirty="0"/>
          </a:p>
        </p:txBody>
      </p:sp>
    </p:spTree>
    <p:extLst>
      <p:ext uri="{BB962C8B-B14F-4D97-AF65-F5344CB8AC3E}">
        <p14:creationId xmlns:p14="http://schemas.microsoft.com/office/powerpoint/2010/main" val="3770724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7F90435-7B07-9988-7BC3-84430AB109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550925-2389-4E90-80EF-FCFC04C7AFAA}" type="slidenum">
              <a:rPr lang="en-US" altLang="en-US"/>
              <a:pPr/>
              <a:t>11</a:t>
            </a:fld>
            <a:endParaRPr lang="en-US" altLang="en-US" dirty="0"/>
          </a:p>
        </p:txBody>
      </p:sp>
      <p:sp>
        <p:nvSpPr>
          <p:cNvPr id="39939" name="Rectangle 2">
            <a:extLst>
              <a:ext uri="{FF2B5EF4-FFF2-40B4-BE49-F238E27FC236}">
                <a16:creationId xmlns:a16="http://schemas.microsoft.com/office/drawing/2014/main" id="{905B981A-A5CC-768C-78B0-1C542235753A}"/>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6EE96BBA-7942-97B6-F4CD-1D28268D0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is a map of forecasted high temperatures for a day in July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220DC8B-4991-90EE-30B4-684B19590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B6D32-FA2B-43FB-B309-E1D20ED3E41B}" type="slidenum">
              <a:rPr lang="en-US" altLang="en-US"/>
              <a:pPr/>
              <a:t>12</a:t>
            </a:fld>
            <a:endParaRPr lang="en-US" altLang="en-US" dirty="0"/>
          </a:p>
        </p:txBody>
      </p:sp>
      <p:sp>
        <p:nvSpPr>
          <p:cNvPr id="33795" name="Rectangle 2">
            <a:extLst>
              <a:ext uri="{FF2B5EF4-FFF2-40B4-BE49-F238E27FC236}">
                <a16:creationId xmlns:a16="http://schemas.microsoft.com/office/drawing/2014/main" id="{484EC191-7892-F39C-D12E-9A76BC6B371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A84C6F6-AB4A-9C85-C89B-5F83019DF8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Map shows average global temperatures for January</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Isotherms are lines of equal temperature</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Contour interval is 5 Celsius degrees</a:t>
            </a:r>
          </a:p>
        </p:txBody>
      </p:sp>
    </p:spTree>
    <p:extLst>
      <p:ext uri="{BB962C8B-B14F-4D97-AF65-F5344CB8AC3E}">
        <p14:creationId xmlns:p14="http://schemas.microsoft.com/office/powerpoint/2010/main" val="3621921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528E70C-6A39-8DE4-D2A5-51259452F6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5F9482-B5C5-4C6D-AED1-EC46DBCDAB5C}" type="slidenum">
              <a:rPr lang="en-US" altLang="en-US"/>
              <a:pPr/>
              <a:t>13</a:t>
            </a:fld>
            <a:endParaRPr lang="en-US" altLang="en-US" dirty="0"/>
          </a:p>
        </p:txBody>
      </p:sp>
      <p:sp>
        <p:nvSpPr>
          <p:cNvPr id="43011" name="Rectangle 2">
            <a:extLst>
              <a:ext uri="{FF2B5EF4-FFF2-40B4-BE49-F238E27FC236}">
                <a16:creationId xmlns:a16="http://schemas.microsoft.com/office/drawing/2014/main" id="{E1C994E6-CB34-DEE5-8B1D-A85E515DC99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89D2F45-7FA3-24FA-5631-8CE30D67E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6C6C8111-723D-0422-A052-0E7D58D7AC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26BB2B-1BED-451C-8A6E-CB665DE9F656}" type="slidenum">
              <a:rPr lang="en-US" altLang="en-US"/>
              <a:pPr/>
              <a:t>15</a:t>
            </a:fld>
            <a:endParaRPr lang="en-US" altLang="en-US" dirty="0"/>
          </a:p>
        </p:txBody>
      </p:sp>
      <p:sp>
        <p:nvSpPr>
          <p:cNvPr id="45059" name="Rectangle 2">
            <a:extLst>
              <a:ext uri="{FF2B5EF4-FFF2-40B4-BE49-F238E27FC236}">
                <a16:creationId xmlns:a16="http://schemas.microsoft.com/office/drawing/2014/main" id="{798A59D9-0DCA-082B-6B1C-39174834745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688D4BC-C152-2C30-64E3-54DB0F412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noon occurs when the sun is at its highest angle in the sky</a:t>
            </a:r>
          </a:p>
        </p:txBody>
      </p:sp>
      <p:sp>
        <p:nvSpPr>
          <p:cNvPr id="4" name="Slide Number Placeholder 3"/>
          <p:cNvSpPr>
            <a:spLocks noGrp="1"/>
          </p:cNvSpPr>
          <p:nvPr>
            <p:ph type="sldNum" sz="quarter" idx="5"/>
          </p:nvPr>
        </p:nvSpPr>
        <p:spPr/>
        <p:txBody>
          <a:bodyPr/>
          <a:lstStyle/>
          <a:p>
            <a:fld id="{931C5E13-C77C-4F55-848C-A330A924E2A1}" type="slidenum">
              <a:rPr lang="en-US" altLang="en-US" smtClean="0"/>
              <a:pPr/>
              <a:t>16</a:t>
            </a:fld>
            <a:endParaRPr lang="en-US" altLang="en-US" dirty="0"/>
          </a:p>
        </p:txBody>
      </p:sp>
    </p:spTree>
    <p:extLst>
      <p:ext uri="{BB962C8B-B14F-4D97-AF65-F5344CB8AC3E}">
        <p14:creationId xmlns:p14="http://schemas.microsoft.com/office/powerpoint/2010/main" val="4059391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Our highest temperatures are not at local noon, 12:00 pm, Or at solar noon, when the sun is at its highest angle in the sky.</a:t>
            </a:r>
            <a:endParaRPr lang="en-US" dirty="0"/>
          </a:p>
        </p:txBody>
      </p:sp>
      <p:sp>
        <p:nvSpPr>
          <p:cNvPr id="4" name="Slide Number Placeholder 3"/>
          <p:cNvSpPr>
            <a:spLocks noGrp="1"/>
          </p:cNvSpPr>
          <p:nvPr>
            <p:ph type="sldNum" sz="quarter" idx="5"/>
          </p:nvPr>
        </p:nvSpPr>
        <p:spPr/>
        <p:txBody>
          <a:bodyPr/>
          <a:lstStyle/>
          <a:p>
            <a:fld id="{931C5E13-C77C-4F55-848C-A330A924E2A1}" type="slidenum">
              <a:rPr lang="en-US" altLang="en-US" smtClean="0"/>
              <a:pPr/>
              <a:t>17</a:t>
            </a:fld>
            <a:endParaRPr lang="en-US" altLang="en-US" dirty="0"/>
          </a:p>
        </p:txBody>
      </p:sp>
    </p:spTree>
    <p:extLst>
      <p:ext uri="{BB962C8B-B14F-4D97-AF65-F5344CB8AC3E}">
        <p14:creationId xmlns:p14="http://schemas.microsoft.com/office/powerpoint/2010/main" val="3602948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CEA0C-8FA4-2321-2401-CADF0AC86949}"/>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9DFC7568-BC80-A35A-2D2F-5C0EFEE00A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F3CD01-F7C8-412E-86B7-0A201E814C14}" type="slidenum">
              <a:rPr lang="en-US" altLang="en-US"/>
              <a:pPr/>
              <a:t>20</a:t>
            </a:fld>
            <a:endParaRPr lang="en-US" altLang="en-US" dirty="0"/>
          </a:p>
        </p:txBody>
      </p:sp>
      <p:sp>
        <p:nvSpPr>
          <p:cNvPr id="47107" name="Rectangle 2">
            <a:extLst>
              <a:ext uri="{FF2B5EF4-FFF2-40B4-BE49-F238E27FC236}">
                <a16:creationId xmlns:a16="http://schemas.microsoft.com/office/drawing/2014/main" id="{812FACA2-54F0-4ECE-2E19-FAEF3C9A81E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AEA7A509-ED2A-7C48-2EF6-13A773CDC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49674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arises from human-sources: cars and industry, </a:t>
            </a:r>
            <a:br>
              <a:rPr lang="en-US" dirty="0"/>
            </a:br>
            <a:br>
              <a:rPr lang="en-US" dirty="0"/>
            </a:br>
            <a:r>
              <a:rPr lang="en-US" dirty="0"/>
              <a:t>Celsius temperature is on the left side and Fahrenheit is on the right.</a:t>
            </a:r>
          </a:p>
        </p:txBody>
      </p:sp>
      <p:sp>
        <p:nvSpPr>
          <p:cNvPr id="4" name="Slide Number Placeholder 3"/>
          <p:cNvSpPr>
            <a:spLocks noGrp="1"/>
          </p:cNvSpPr>
          <p:nvPr>
            <p:ph type="sldNum" sz="quarter" idx="5"/>
          </p:nvPr>
        </p:nvSpPr>
        <p:spPr/>
        <p:txBody>
          <a:bodyPr/>
          <a:lstStyle/>
          <a:p>
            <a:fld id="{931C5E13-C77C-4F55-848C-A330A924E2A1}" type="slidenum">
              <a:rPr lang="en-US" altLang="en-US" smtClean="0"/>
              <a:pPr/>
              <a:t>21</a:t>
            </a:fld>
            <a:endParaRPr lang="en-US" altLang="en-US" dirty="0"/>
          </a:p>
        </p:txBody>
      </p:sp>
    </p:spTree>
    <p:extLst>
      <p:ext uri="{BB962C8B-B14F-4D97-AF65-F5344CB8AC3E}">
        <p14:creationId xmlns:p14="http://schemas.microsoft.com/office/powerpoint/2010/main" val="287782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B2F0E3D-510D-2C70-F35B-C618C879B3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451E91-E8B8-475F-BD96-7E14AD7EABB4}" type="slidenum">
              <a:rPr lang="en-US" altLang="en-US"/>
              <a:pPr/>
              <a:t>22</a:t>
            </a:fld>
            <a:endParaRPr lang="en-US" altLang="en-US" dirty="0"/>
          </a:p>
        </p:txBody>
      </p:sp>
      <p:sp>
        <p:nvSpPr>
          <p:cNvPr id="50179" name="Rectangle 2">
            <a:extLst>
              <a:ext uri="{FF2B5EF4-FFF2-40B4-BE49-F238E27FC236}">
                <a16:creationId xmlns:a16="http://schemas.microsoft.com/office/drawing/2014/main" id="{03BF45D7-F624-F501-5CE6-2E3ACD495F3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DA32DBE1-F75C-BC3F-A24D-9367472D9C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https://svs.gsfc.nasa.gov/3156/</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This figure shows cities of the east coast of the US. They stand out on the map because there is less water in cities. They are covered with impervious surfaces – asphalt, concrete, roofing material. Water does not stick around after a rain event in a city, it tends to drain away quickly. This lack of water and moist soils lessens the amount of evaporation that can take place. Evaporation is a cooling process. Cities are warming than their more vegetated surroundings because there is less evaporative cooling in cities.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220DC8B-4991-90EE-30B4-684B19590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DB6D32-FA2B-43FB-B309-E1D20ED3E41B}" type="slidenum">
              <a:rPr lang="en-US" altLang="en-US"/>
              <a:pPr/>
              <a:t>3</a:t>
            </a:fld>
            <a:endParaRPr lang="en-US" altLang="en-US" dirty="0"/>
          </a:p>
        </p:txBody>
      </p:sp>
      <p:sp>
        <p:nvSpPr>
          <p:cNvPr id="33795" name="Rectangle 2">
            <a:extLst>
              <a:ext uri="{FF2B5EF4-FFF2-40B4-BE49-F238E27FC236}">
                <a16:creationId xmlns:a16="http://schemas.microsoft.com/office/drawing/2014/main" id="{484EC191-7892-F39C-D12E-9A76BC6B371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A84C6F6-AB4A-9C85-C89B-5F83019DF8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Map shows average global temperatures for January</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What is an isotherm?  Isotherms are lines of equal temperature</a:t>
            </a:r>
            <a:br>
              <a:rPr lang="en-US" altLang="en-US" dirty="0">
                <a:latin typeface="Arial" panose="020B0604020202020204" pitchFamily="34" charset="0"/>
              </a:rPr>
            </a:br>
            <a:br>
              <a:rPr lang="en-US" altLang="en-US" dirty="0">
                <a:latin typeface="Arial" panose="020B0604020202020204" pitchFamily="34" charset="0"/>
              </a:rPr>
            </a:br>
            <a:r>
              <a:rPr lang="en-US" altLang="en-US" dirty="0">
                <a:latin typeface="Arial" panose="020B0604020202020204" pitchFamily="34" charset="0"/>
              </a:rPr>
              <a:t>Contour interval is 5 Celsius degrees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B23C12-4730-F3C8-262B-5454135E5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D8B9ED-1295-400B-B972-4C16DC97B9E0}" type="slidenum">
              <a:rPr lang="en-US" altLang="en-US"/>
              <a:pPr/>
              <a:t>4</a:t>
            </a:fld>
            <a:endParaRPr lang="en-US" altLang="en-US" dirty="0"/>
          </a:p>
        </p:txBody>
      </p:sp>
      <p:sp>
        <p:nvSpPr>
          <p:cNvPr id="34819" name="Rectangle 2">
            <a:extLst>
              <a:ext uri="{FF2B5EF4-FFF2-40B4-BE49-F238E27FC236}">
                <a16:creationId xmlns:a16="http://schemas.microsoft.com/office/drawing/2014/main" id="{38A5FEEA-599C-344E-5EE4-80E250BCF4D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30DD71D-732D-6C7F-585C-7EA2430E0B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93811D1D-138C-54C7-409F-D64DE59D19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840528-C952-4EA2-8253-1D39C2BDF171}" type="slidenum">
              <a:rPr lang="en-US" altLang="en-US"/>
              <a:pPr/>
              <a:t>5</a:t>
            </a:fld>
            <a:endParaRPr lang="en-US" altLang="en-US" dirty="0"/>
          </a:p>
        </p:txBody>
      </p:sp>
      <p:sp>
        <p:nvSpPr>
          <p:cNvPr id="35843" name="Rectangle 2">
            <a:extLst>
              <a:ext uri="{FF2B5EF4-FFF2-40B4-BE49-F238E27FC236}">
                <a16:creationId xmlns:a16="http://schemas.microsoft.com/office/drawing/2014/main" id="{7F155B2F-38ED-787D-97E1-89DE64CB44D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79EDA8B-106E-9A92-4E7C-1776C98BE2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Weather takes place in the troposphere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5F46240-1562-6E44-5F8A-75086D15DD32}"/>
              </a:ext>
            </a:extLst>
          </p:cNvPr>
          <p:cNvSpPr>
            <a:spLocks noGrp="1" noRot="1" noChangeAspect="1" noTextEdit="1"/>
          </p:cNvSpPr>
          <p:nvPr>
            <p:ph type="sldImg"/>
          </p:nvPr>
        </p:nvSpPr>
        <p:spPr>
          <a:xfrm>
            <a:off x="381000" y="685800"/>
            <a:ext cx="6096000" cy="3429000"/>
          </a:xfrm>
          <a:ln/>
        </p:spPr>
      </p:sp>
      <p:sp>
        <p:nvSpPr>
          <p:cNvPr id="36867" name="Notes Placeholder 2">
            <a:extLst>
              <a:ext uri="{FF2B5EF4-FFF2-40B4-BE49-F238E27FC236}">
                <a16:creationId xmlns:a16="http://schemas.microsoft.com/office/drawing/2014/main" id="{6D1525C0-2948-F7B9-4184-BE4676A1B8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45C28706-4152-0B37-0506-188ECD4383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0BF192-07E4-4E2E-BAB5-ACD80075ECA0}" type="slidenum">
              <a:rPr lang="en-US" altLang="en-US"/>
              <a:pPr/>
              <a:t>6</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743485A-045F-DAC7-7DC1-4D86583743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E1DF5B-F395-4832-BF02-1546884DD0F0}" type="slidenum">
              <a:rPr lang="en-US" altLang="en-US"/>
              <a:pPr/>
              <a:t>7</a:t>
            </a:fld>
            <a:endParaRPr lang="en-US" altLang="en-US" dirty="0"/>
          </a:p>
        </p:txBody>
      </p:sp>
      <p:sp>
        <p:nvSpPr>
          <p:cNvPr id="37891" name="Rectangle 2">
            <a:extLst>
              <a:ext uri="{FF2B5EF4-FFF2-40B4-BE49-F238E27FC236}">
                <a16:creationId xmlns:a16="http://schemas.microsoft.com/office/drawing/2014/main" id="{A66529BC-9264-91A3-325A-5A5F8B66D55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6BC6964-10B0-464A-8910-AA9831F1C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This is a map of annual temperature range in Fahrenheit degrees, the average expected number of degrees separating the high temperatures from the low temperatures. Interior Canada and Asia have very large temperature ranges over a year. Why?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F819075-FC8D-F76E-AA3F-CEE5B1FE0E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61DF9E-3864-4648-8E7E-81B9A0DFD2D9}" type="slidenum">
              <a:rPr lang="en-US" altLang="en-US"/>
              <a:pPr/>
              <a:t>8</a:t>
            </a:fld>
            <a:endParaRPr lang="en-US" altLang="en-US" dirty="0"/>
          </a:p>
        </p:txBody>
      </p:sp>
      <p:sp>
        <p:nvSpPr>
          <p:cNvPr id="38915" name="Rectangle 2">
            <a:extLst>
              <a:ext uri="{FF2B5EF4-FFF2-40B4-BE49-F238E27FC236}">
                <a16:creationId xmlns:a16="http://schemas.microsoft.com/office/drawing/2014/main" id="{5C7D509D-1B3F-7940-E2B7-F8ECC4B6C2D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CA81D55-D8EC-4326-2176-265E4D2D89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The climate in Winnipeg is very extreme; overall, it is one of the coldest large cities in the world, with temperatures averaging below freezing from mid-November through much of March (and most nights below −24 °</a:t>
            </a:r>
            <a:r>
              <a:rPr lang="en-US" altLang="en-US" dirty="0">
                <a:latin typeface="Arial" panose="020B0604020202020204" pitchFamily="34" charset="0"/>
                <a:hlinkClick r:id="rId3" tooltip="Celsius"/>
              </a:rPr>
              <a:t>C</a:t>
            </a:r>
            <a:r>
              <a:rPr lang="en-US" altLang="en-US" dirty="0">
                <a:latin typeface="Arial" panose="020B0604020202020204" pitchFamily="34" charset="0"/>
              </a:rPr>
              <a:t> (-11.2 °</a:t>
            </a:r>
            <a:r>
              <a:rPr lang="en-US" altLang="en-US" dirty="0">
                <a:latin typeface="Arial" panose="020B0604020202020204" pitchFamily="34" charset="0"/>
                <a:hlinkClick r:id="rId4" tooltip="Fahrenheit"/>
              </a:rPr>
              <a:t>F</a:t>
            </a:r>
            <a:r>
              <a:rPr lang="en-US" altLang="en-US" dirty="0">
                <a:latin typeface="Arial" panose="020B0604020202020204" pitchFamily="34" charset="0"/>
              </a:rPr>
              <a:t>) in mid-</a:t>
            </a:r>
            <a:r>
              <a:rPr lang="en-US" altLang="en-US" dirty="0">
                <a:latin typeface="Arial" panose="020B0604020202020204" pitchFamily="34" charset="0"/>
                <a:hlinkClick r:id="rId5" tooltip="Winter"/>
              </a:rPr>
              <a:t>winter</a:t>
            </a:r>
            <a:r>
              <a:rPr lang="en-US" altLang="en-US" dirty="0">
                <a:latin typeface="Arial" panose="020B0604020202020204" pitchFamily="34" charset="0"/>
              </a:rPr>
              <a:t>), although from May to September temperatures often reach 30 °C (86 °F) and sometimes exceed 35 °C (95 °F).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Vancouver's climate is unusually temperate by Canadian standards; after </a:t>
            </a:r>
            <a:r>
              <a:rPr lang="en-US" altLang="en-US" dirty="0">
                <a:latin typeface="Arial" panose="020B0604020202020204" pitchFamily="34" charset="0"/>
                <a:hlinkClick r:id="rId6" tooltip="Victoria, British Columbia"/>
              </a:rPr>
              <a:t>Victoria</a:t>
            </a:r>
            <a:r>
              <a:rPr lang="en-US" altLang="en-US" dirty="0">
                <a:latin typeface="Arial" panose="020B0604020202020204" pitchFamily="34" charset="0"/>
              </a:rPr>
              <a:t>, it is the second warmest major city in Canada during the winter, with temperatures rarely dropping below 0°C.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C486ACE-5568-6675-54D8-E1BE61907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357538-E0DC-4E61-A720-6A5F72711C3A}" type="slidenum">
              <a:rPr lang="en-US" altLang="en-US"/>
              <a:pPr/>
              <a:t>9</a:t>
            </a:fld>
            <a:endParaRPr lang="en-US" altLang="en-US" dirty="0"/>
          </a:p>
        </p:txBody>
      </p:sp>
      <p:sp>
        <p:nvSpPr>
          <p:cNvPr id="40963" name="Rectangle 2">
            <a:extLst>
              <a:ext uri="{FF2B5EF4-FFF2-40B4-BE49-F238E27FC236}">
                <a16:creationId xmlns:a16="http://schemas.microsoft.com/office/drawing/2014/main" id="{F19B8AF8-B5A3-1739-B854-A21CA529EFB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52D063E6-B3E1-B33B-397A-38A8411B61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A2EE245-F46A-8C4C-7C41-335BC491CD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C4C602-8AB5-4B70-BDD2-AD639CD20A56}" type="slidenum">
              <a:rPr lang="en-US" altLang="en-US"/>
              <a:pPr/>
              <a:t>10</a:t>
            </a:fld>
            <a:endParaRPr lang="en-US" altLang="en-US" dirty="0"/>
          </a:p>
        </p:txBody>
      </p:sp>
      <p:sp>
        <p:nvSpPr>
          <p:cNvPr id="41987" name="Rectangle 2">
            <a:extLst>
              <a:ext uri="{FF2B5EF4-FFF2-40B4-BE49-F238E27FC236}">
                <a16:creationId xmlns:a16="http://schemas.microsoft.com/office/drawing/2014/main" id="{F1BF5ACC-E52B-0932-9CB0-5101959E175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81B73A05-F861-2CBD-4FF2-B624AAE12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dirty="0"/>
              <a:t>In the winter, the ocean will retain heat from the summer longer and buffer local minimum temperatures. Conversely, in the summer, the ocean will remain cool and buffer local high temperatures. Land, on the other hand, doesn’t have this temperature lag. Land heats up quickly and cools down quickly.</a:t>
            </a:r>
          </a:p>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A995CFB-5BE7-1120-3394-A45DC757EA3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FCB9FCA-539F-4106-FD09-F1CB44FCAF7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D0864919-4A4A-DADF-E788-081E8212A549}"/>
              </a:ext>
            </a:extLst>
          </p:cNvPr>
          <p:cNvSpPr>
            <a:spLocks noGrp="1" noChangeArrowheads="1"/>
          </p:cNvSpPr>
          <p:nvPr>
            <p:ph type="sldNum" sz="quarter" idx="12"/>
          </p:nvPr>
        </p:nvSpPr>
        <p:spPr>
          <a:ln/>
        </p:spPr>
        <p:txBody>
          <a:bodyPr/>
          <a:lstStyle>
            <a:lvl1pPr>
              <a:defRPr/>
            </a:lvl1pPr>
          </a:lstStyle>
          <a:p>
            <a:fld id="{C7270F38-94E2-4AF0-ABE7-C1B83FEE4940}" type="slidenum">
              <a:rPr lang="en-US" altLang="en-US"/>
              <a:pPr/>
              <a:t>‹#›</a:t>
            </a:fld>
            <a:endParaRPr lang="en-US" altLang="en-US" dirty="0"/>
          </a:p>
        </p:txBody>
      </p:sp>
    </p:spTree>
    <p:extLst>
      <p:ext uri="{BB962C8B-B14F-4D97-AF65-F5344CB8AC3E}">
        <p14:creationId xmlns:p14="http://schemas.microsoft.com/office/powerpoint/2010/main" val="111777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275CB1-7AFC-A8D7-CEB8-AFEB373306E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EA1E881B-4314-E95A-5C4D-1BECC4E3548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DAD5125-767D-858C-F34C-C91A92EFEB13}"/>
              </a:ext>
            </a:extLst>
          </p:cNvPr>
          <p:cNvSpPr>
            <a:spLocks noGrp="1" noChangeArrowheads="1"/>
          </p:cNvSpPr>
          <p:nvPr>
            <p:ph type="sldNum" sz="quarter" idx="12"/>
          </p:nvPr>
        </p:nvSpPr>
        <p:spPr>
          <a:ln/>
        </p:spPr>
        <p:txBody>
          <a:bodyPr/>
          <a:lstStyle>
            <a:lvl1pPr>
              <a:defRPr/>
            </a:lvl1pPr>
          </a:lstStyle>
          <a:p>
            <a:fld id="{50234163-35F4-43CE-B122-3753D22BD2CA}" type="slidenum">
              <a:rPr lang="en-US" altLang="en-US"/>
              <a:pPr/>
              <a:t>‹#›</a:t>
            </a:fld>
            <a:endParaRPr lang="en-US" altLang="en-US" dirty="0"/>
          </a:p>
        </p:txBody>
      </p:sp>
    </p:spTree>
    <p:extLst>
      <p:ext uri="{BB962C8B-B14F-4D97-AF65-F5344CB8AC3E}">
        <p14:creationId xmlns:p14="http://schemas.microsoft.com/office/powerpoint/2010/main" val="319270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8919E5-F4AC-F597-4E35-5534E21BC18E}"/>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63B7DC81-30FD-0618-2354-A34A7CABC5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04C5316-55B5-51A4-20EC-DDA0324E51CA}"/>
              </a:ext>
            </a:extLst>
          </p:cNvPr>
          <p:cNvSpPr>
            <a:spLocks noGrp="1" noChangeArrowheads="1"/>
          </p:cNvSpPr>
          <p:nvPr>
            <p:ph type="sldNum" sz="quarter" idx="12"/>
          </p:nvPr>
        </p:nvSpPr>
        <p:spPr>
          <a:ln/>
        </p:spPr>
        <p:txBody>
          <a:bodyPr/>
          <a:lstStyle>
            <a:lvl1pPr>
              <a:defRPr/>
            </a:lvl1pPr>
          </a:lstStyle>
          <a:p>
            <a:fld id="{404918D6-2796-48EC-A01A-DF516ADD94C8}" type="slidenum">
              <a:rPr lang="en-US" altLang="en-US"/>
              <a:pPr/>
              <a:t>‹#›</a:t>
            </a:fld>
            <a:endParaRPr lang="en-US" altLang="en-US" dirty="0"/>
          </a:p>
        </p:txBody>
      </p:sp>
    </p:spTree>
    <p:extLst>
      <p:ext uri="{BB962C8B-B14F-4D97-AF65-F5344CB8AC3E}">
        <p14:creationId xmlns:p14="http://schemas.microsoft.com/office/powerpoint/2010/main" val="285510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F7649C6-D10A-4640-3307-01EC55B93C4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143A328E-69D5-C65E-C893-B09C39B17DA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8E9E1084-9AF0-8204-2030-150CBC92A0BD}"/>
              </a:ext>
            </a:extLst>
          </p:cNvPr>
          <p:cNvSpPr>
            <a:spLocks noGrp="1" noChangeArrowheads="1"/>
          </p:cNvSpPr>
          <p:nvPr>
            <p:ph type="sldNum" sz="quarter" idx="12"/>
          </p:nvPr>
        </p:nvSpPr>
        <p:spPr>
          <a:ln/>
        </p:spPr>
        <p:txBody>
          <a:bodyPr/>
          <a:lstStyle>
            <a:lvl1pPr>
              <a:defRPr/>
            </a:lvl1pPr>
          </a:lstStyle>
          <a:p>
            <a:fld id="{7424952B-286B-41BE-877D-6FE4E5FC92CB}" type="slidenum">
              <a:rPr lang="en-US" altLang="en-US"/>
              <a:pPr/>
              <a:t>‹#›</a:t>
            </a:fld>
            <a:endParaRPr lang="en-US" altLang="en-US" dirty="0"/>
          </a:p>
        </p:txBody>
      </p:sp>
    </p:spTree>
    <p:extLst>
      <p:ext uri="{BB962C8B-B14F-4D97-AF65-F5344CB8AC3E}">
        <p14:creationId xmlns:p14="http://schemas.microsoft.com/office/powerpoint/2010/main" val="254376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81EEC7-20F4-6120-DABC-6D24BDB31BA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D7312ADA-6932-14AE-5182-A024DDB8E37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1E4AAFB-59A9-9FBF-F7C4-A31551B3B2E3}"/>
              </a:ext>
            </a:extLst>
          </p:cNvPr>
          <p:cNvSpPr>
            <a:spLocks noGrp="1" noChangeArrowheads="1"/>
          </p:cNvSpPr>
          <p:nvPr>
            <p:ph type="sldNum" sz="quarter" idx="12"/>
          </p:nvPr>
        </p:nvSpPr>
        <p:spPr>
          <a:ln/>
        </p:spPr>
        <p:txBody>
          <a:bodyPr/>
          <a:lstStyle>
            <a:lvl1pPr>
              <a:defRPr/>
            </a:lvl1pPr>
          </a:lstStyle>
          <a:p>
            <a:fld id="{7DE7E653-2F02-46E7-B7B2-FE3985070FBA}" type="slidenum">
              <a:rPr lang="en-US" altLang="en-US"/>
              <a:pPr/>
              <a:t>‹#›</a:t>
            </a:fld>
            <a:endParaRPr lang="en-US" altLang="en-US" dirty="0"/>
          </a:p>
        </p:txBody>
      </p:sp>
    </p:spTree>
    <p:extLst>
      <p:ext uri="{BB962C8B-B14F-4D97-AF65-F5344CB8AC3E}">
        <p14:creationId xmlns:p14="http://schemas.microsoft.com/office/powerpoint/2010/main" val="181737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86872F-EE3D-4F6C-277C-ABD1624A97E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91F57308-8FC5-0CDD-5962-BFCF57E9920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25D5D1C-B05D-F2D5-41A5-CBE1DD8EE06E}"/>
              </a:ext>
            </a:extLst>
          </p:cNvPr>
          <p:cNvSpPr>
            <a:spLocks noGrp="1" noChangeArrowheads="1"/>
          </p:cNvSpPr>
          <p:nvPr>
            <p:ph type="sldNum" sz="quarter" idx="12"/>
          </p:nvPr>
        </p:nvSpPr>
        <p:spPr>
          <a:ln/>
        </p:spPr>
        <p:txBody>
          <a:bodyPr/>
          <a:lstStyle>
            <a:lvl1pPr>
              <a:defRPr/>
            </a:lvl1pPr>
          </a:lstStyle>
          <a:p>
            <a:fld id="{DCDBF562-E703-4FDF-B35C-9AE3D3BFA7EA}" type="slidenum">
              <a:rPr lang="en-US" altLang="en-US"/>
              <a:pPr/>
              <a:t>‹#›</a:t>
            </a:fld>
            <a:endParaRPr lang="en-US" altLang="en-US" dirty="0"/>
          </a:p>
        </p:txBody>
      </p:sp>
    </p:spTree>
    <p:extLst>
      <p:ext uri="{BB962C8B-B14F-4D97-AF65-F5344CB8AC3E}">
        <p14:creationId xmlns:p14="http://schemas.microsoft.com/office/powerpoint/2010/main" val="51388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28999CB-0777-35C8-1B94-46227DDDF9C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FCC80A17-DAFB-9DAF-1293-A248F6CCDA1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BA0B558-8896-CE27-D66A-1ADD3F0C8C71}"/>
              </a:ext>
            </a:extLst>
          </p:cNvPr>
          <p:cNvSpPr>
            <a:spLocks noGrp="1" noChangeArrowheads="1"/>
          </p:cNvSpPr>
          <p:nvPr>
            <p:ph type="sldNum" sz="quarter" idx="12"/>
          </p:nvPr>
        </p:nvSpPr>
        <p:spPr>
          <a:ln/>
        </p:spPr>
        <p:txBody>
          <a:bodyPr/>
          <a:lstStyle>
            <a:lvl1pPr>
              <a:defRPr/>
            </a:lvl1pPr>
          </a:lstStyle>
          <a:p>
            <a:fld id="{1D8E9D2F-DD0A-4E34-8BC3-139CE7DC28D9}" type="slidenum">
              <a:rPr lang="en-US" altLang="en-US"/>
              <a:pPr/>
              <a:t>‹#›</a:t>
            </a:fld>
            <a:endParaRPr lang="en-US" altLang="en-US" dirty="0"/>
          </a:p>
        </p:txBody>
      </p:sp>
    </p:spTree>
    <p:extLst>
      <p:ext uri="{BB962C8B-B14F-4D97-AF65-F5344CB8AC3E}">
        <p14:creationId xmlns:p14="http://schemas.microsoft.com/office/powerpoint/2010/main" val="15489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5ECF06-E01A-A0D7-E8E7-70B125A81E6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1ADCB637-6A78-35F1-0103-50864E4EE81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ADC65A9-0628-10F1-8F2A-19AA9B821A19}"/>
              </a:ext>
            </a:extLst>
          </p:cNvPr>
          <p:cNvSpPr>
            <a:spLocks noGrp="1" noChangeArrowheads="1"/>
          </p:cNvSpPr>
          <p:nvPr>
            <p:ph type="sldNum" sz="quarter" idx="12"/>
          </p:nvPr>
        </p:nvSpPr>
        <p:spPr>
          <a:ln/>
        </p:spPr>
        <p:txBody>
          <a:bodyPr/>
          <a:lstStyle>
            <a:lvl1pPr>
              <a:defRPr/>
            </a:lvl1pPr>
          </a:lstStyle>
          <a:p>
            <a:fld id="{5395CF8C-A842-4511-8B5C-DCFE6D444015}" type="slidenum">
              <a:rPr lang="en-US" altLang="en-US"/>
              <a:pPr/>
              <a:t>‹#›</a:t>
            </a:fld>
            <a:endParaRPr lang="en-US" altLang="en-US" dirty="0"/>
          </a:p>
        </p:txBody>
      </p:sp>
    </p:spTree>
    <p:extLst>
      <p:ext uri="{BB962C8B-B14F-4D97-AF65-F5344CB8AC3E}">
        <p14:creationId xmlns:p14="http://schemas.microsoft.com/office/powerpoint/2010/main" val="104201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6599BFA-0CAA-885F-4082-6C7BAB041CC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id="{A5908B12-8DF1-CA96-9E5F-2A23BBDE2C0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8F31C55-E5B7-503B-38B3-0EE531DBC33C}"/>
              </a:ext>
            </a:extLst>
          </p:cNvPr>
          <p:cNvSpPr>
            <a:spLocks noGrp="1" noChangeArrowheads="1"/>
          </p:cNvSpPr>
          <p:nvPr>
            <p:ph type="sldNum" sz="quarter" idx="12"/>
          </p:nvPr>
        </p:nvSpPr>
        <p:spPr>
          <a:ln/>
        </p:spPr>
        <p:txBody>
          <a:bodyPr/>
          <a:lstStyle>
            <a:lvl1pPr>
              <a:defRPr/>
            </a:lvl1pPr>
          </a:lstStyle>
          <a:p>
            <a:fld id="{EC9BFDB7-91E0-47BD-801E-B5E2FE772CFB}" type="slidenum">
              <a:rPr lang="en-US" altLang="en-US"/>
              <a:pPr/>
              <a:t>‹#›</a:t>
            </a:fld>
            <a:endParaRPr lang="en-US" altLang="en-US" dirty="0"/>
          </a:p>
        </p:txBody>
      </p:sp>
    </p:spTree>
    <p:extLst>
      <p:ext uri="{BB962C8B-B14F-4D97-AF65-F5344CB8AC3E}">
        <p14:creationId xmlns:p14="http://schemas.microsoft.com/office/powerpoint/2010/main" val="89359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C9365E8-E494-B3F7-4951-82C1F04C85B6}"/>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id="{2FAD2805-2480-6E2C-8665-3D19913DE4F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B0D6D9D-169B-DD13-190A-CE27F290E8A1}"/>
              </a:ext>
            </a:extLst>
          </p:cNvPr>
          <p:cNvSpPr>
            <a:spLocks noGrp="1" noChangeArrowheads="1"/>
          </p:cNvSpPr>
          <p:nvPr>
            <p:ph type="sldNum" sz="quarter" idx="12"/>
          </p:nvPr>
        </p:nvSpPr>
        <p:spPr>
          <a:ln/>
        </p:spPr>
        <p:txBody>
          <a:bodyPr/>
          <a:lstStyle>
            <a:lvl1pPr>
              <a:defRPr/>
            </a:lvl1pPr>
          </a:lstStyle>
          <a:p>
            <a:fld id="{6C759825-ED3B-4F35-BB65-34C33A58EF88}" type="slidenum">
              <a:rPr lang="en-US" altLang="en-US"/>
              <a:pPr/>
              <a:t>‹#›</a:t>
            </a:fld>
            <a:endParaRPr lang="en-US" altLang="en-US" dirty="0"/>
          </a:p>
        </p:txBody>
      </p:sp>
    </p:spTree>
    <p:extLst>
      <p:ext uri="{BB962C8B-B14F-4D97-AF65-F5344CB8AC3E}">
        <p14:creationId xmlns:p14="http://schemas.microsoft.com/office/powerpoint/2010/main" val="421695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2F9196F-516F-31FD-A30F-3403174C63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id="{0A0CF88E-727F-65C3-BEB6-188DC7BA653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CD6AD585-392A-DDA1-F932-9BF772EBA18D}"/>
              </a:ext>
            </a:extLst>
          </p:cNvPr>
          <p:cNvSpPr>
            <a:spLocks noGrp="1" noChangeArrowheads="1"/>
          </p:cNvSpPr>
          <p:nvPr>
            <p:ph type="sldNum" sz="quarter" idx="12"/>
          </p:nvPr>
        </p:nvSpPr>
        <p:spPr>
          <a:ln/>
        </p:spPr>
        <p:txBody>
          <a:bodyPr/>
          <a:lstStyle>
            <a:lvl1pPr>
              <a:defRPr/>
            </a:lvl1pPr>
          </a:lstStyle>
          <a:p>
            <a:fld id="{B0AD80E4-1702-4C2B-A898-49DDD0399319}" type="slidenum">
              <a:rPr lang="en-US" altLang="en-US"/>
              <a:pPr/>
              <a:t>‹#›</a:t>
            </a:fld>
            <a:endParaRPr lang="en-US" altLang="en-US" dirty="0"/>
          </a:p>
        </p:txBody>
      </p:sp>
    </p:spTree>
    <p:extLst>
      <p:ext uri="{BB962C8B-B14F-4D97-AF65-F5344CB8AC3E}">
        <p14:creationId xmlns:p14="http://schemas.microsoft.com/office/powerpoint/2010/main" val="240988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406928-043A-BD87-A122-7D6ADBE64954}"/>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EEC084E6-EA26-7601-F6E9-8E5DDE0861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4D1FB56-0A1D-B678-3D01-454044185EFC}"/>
              </a:ext>
            </a:extLst>
          </p:cNvPr>
          <p:cNvSpPr>
            <a:spLocks noGrp="1" noChangeArrowheads="1"/>
          </p:cNvSpPr>
          <p:nvPr>
            <p:ph type="sldNum" sz="quarter" idx="12"/>
          </p:nvPr>
        </p:nvSpPr>
        <p:spPr>
          <a:ln/>
        </p:spPr>
        <p:txBody>
          <a:bodyPr/>
          <a:lstStyle>
            <a:lvl1pPr>
              <a:defRPr/>
            </a:lvl1pPr>
          </a:lstStyle>
          <a:p>
            <a:fld id="{2CD118BF-4532-404F-A582-DF011131F4AB}" type="slidenum">
              <a:rPr lang="en-US" altLang="en-US"/>
              <a:pPr/>
              <a:t>‹#›</a:t>
            </a:fld>
            <a:endParaRPr lang="en-US" altLang="en-US" dirty="0"/>
          </a:p>
        </p:txBody>
      </p:sp>
    </p:spTree>
    <p:extLst>
      <p:ext uri="{BB962C8B-B14F-4D97-AF65-F5344CB8AC3E}">
        <p14:creationId xmlns:p14="http://schemas.microsoft.com/office/powerpoint/2010/main" val="1243816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926694-B6B6-FCC4-9B34-5EDFBE360250}"/>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id="{7AB2DD6C-55C9-B2D8-7EE3-9410FA9796B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3510A31-CDEF-2ED1-4523-D2A5BE5F985D}"/>
              </a:ext>
            </a:extLst>
          </p:cNvPr>
          <p:cNvSpPr>
            <a:spLocks noGrp="1" noChangeArrowheads="1"/>
          </p:cNvSpPr>
          <p:nvPr>
            <p:ph type="sldNum" sz="quarter" idx="12"/>
          </p:nvPr>
        </p:nvSpPr>
        <p:spPr>
          <a:ln/>
        </p:spPr>
        <p:txBody>
          <a:bodyPr/>
          <a:lstStyle>
            <a:lvl1pPr>
              <a:defRPr/>
            </a:lvl1pPr>
          </a:lstStyle>
          <a:p>
            <a:fld id="{292BD25F-0BAE-4E40-8099-E8CE9A4AF0E9}" type="slidenum">
              <a:rPr lang="en-US" altLang="en-US"/>
              <a:pPr/>
              <a:t>‹#›</a:t>
            </a:fld>
            <a:endParaRPr lang="en-US" altLang="en-US" dirty="0"/>
          </a:p>
        </p:txBody>
      </p:sp>
    </p:spTree>
    <p:extLst>
      <p:ext uri="{BB962C8B-B14F-4D97-AF65-F5344CB8AC3E}">
        <p14:creationId xmlns:p14="http://schemas.microsoft.com/office/powerpoint/2010/main" val="1371569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EF884E0-295B-A7E2-AD11-F502EE6DE20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BE1505F-10EE-F98C-45F8-C966BED38B7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728C5E8-9412-BAA4-2535-82B1A86F9AFC}"/>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dirty="0"/>
          </a:p>
        </p:txBody>
      </p:sp>
      <p:sp>
        <p:nvSpPr>
          <p:cNvPr id="1029" name="Rectangle 5">
            <a:extLst>
              <a:ext uri="{FF2B5EF4-FFF2-40B4-BE49-F238E27FC236}">
                <a16:creationId xmlns:a16="http://schemas.microsoft.com/office/drawing/2014/main" id="{F15F04CD-E53B-7A18-CE8C-C8E92666E9AA}"/>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1030" name="Rectangle 6">
            <a:extLst>
              <a:ext uri="{FF2B5EF4-FFF2-40B4-BE49-F238E27FC236}">
                <a16:creationId xmlns:a16="http://schemas.microsoft.com/office/drawing/2014/main" id="{9D3A7825-F2BE-0EAB-639C-3CD8303749F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2974263F-AD8E-4563-B3DC-C13B2394F7D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703B6-7A36-F749-93CB-BE60225A55FF}"/>
              </a:ext>
            </a:extLst>
          </p:cNvPr>
          <p:cNvSpPr>
            <a:spLocks noGrp="1"/>
          </p:cNvSpPr>
          <p:nvPr>
            <p:ph type="title"/>
          </p:nvPr>
        </p:nvSpPr>
        <p:spPr/>
        <p:txBody>
          <a:bodyPr/>
          <a:lstStyle/>
          <a:p>
            <a:r>
              <a:rPr lang="en-US" dirty="0"/>
              <a:t>Geographic controls that shape temperature</a:t>
            </a:r>
          </a:p>
        </p:txBody>
      </p:sp>
      <p:sp>
        <p:nvSpPr>
          <p:cNvPr id="4" name="Content Placeholder 3">
            <a:extLst>
              <a:ext uri="{FF2B5EF4-FFF2-40B4-BE49-F238E27FC236}">
                <a16:creationId xmlns:a16="http://schemas.microsoft.com/office/drawing/2014/main" id="{C9624A1A-F09C-6299-D8E9-63E5BA526331}"/>
              </a:ext>
            </a:extLst>
          </p:cNvPr>
          <p:cNvSpPr>
            <a:spLocks noGrp="1"/>
          </p:cNvSpPr>
          <p:nvPr>
            <p:ph idx="1"/>
          </p:nvPr>
        </p:nvSpPr>
        <p:spPr>
          <a:xfrm>
            <a:off x="609600" y="1600201"/>
            <a:ext cx="4724400" cy="4525963"/>
          </a:xfrm>
        </p:spPr>
        <p:txBody>
          <a:bodyPr/>
          <a:lstStyle/>
          <a:p>
            <a:r>
              <a:rPr lang="en-US" dirty="0"/>
              <a:t>Altitude</a:t>
            </a:r>
          </a:p>
          <a:p>
            <a:r>
              <a:rPr lang="en-US" dirty="0"/>
              <a:t>Continentality </a:t>
            </a:r>
          </a:p>
          <a:p>
            <a:r>
              <a:rPr lang="en-US" dirty="0"/>
              <a:t>Maritime effect</a:t>
            </a:r>
          </a:p>
          <a:p>
            <a:r>
              <a:rPr lang="en-US" dirty="0"/>
              <a:t>Daily and seasonal temperature lags</a:t>
            </a:r>
          </a:p>
          <a:p>
            <a:r>
              <a:rPr lang="en-US" dirty="0"/>
              <a:t>Cloud cover and cloud height</a:t>
            </a:r>
          </a:p>
          <a:p>
            <a:r>
              <a:rPr lang="en-US" dirty="0"/>
              <a:t>Urban land cover</a:t>
            </a:r>
          </a:p>
        </p:txBody>
      </p:sp>
      <p:pic>
        <p:nvPicPr>
          <p:cNvPr id="6" name="Picture 5">
            <a:extLst>
              <a:ext uri="{FF2B5EF4-FFF2-40B4-BE49-F238E27FC236}">
                <a16:creationId xmlns:a16="http://schemas.microsoft.com/office/drawing/2014/main" id="{31385DD8-90A8-04D8-1512-83AA60ABDBAE}"/>
              </a:ext>
            </a:extLst>
          </p:cNvPr>
          <p:cNvPicPr>
            <a:picLocks noChangeAspect="1"/>
          </p:cNvPicPr>
          <p:nvPr/>
        </p:nvPicPr>
        <p:blipFill>
          <a:blip r:embed="rId3"/>
          <a:stretch>
            <a:fillRect/>
          </a:stretch>
        </p:blipFill>
        <p:spPr>
          <a:xfrm>
            <a:off x="5334000" y="1512758"/>
            <a:ext cx="5943600" cy="4700847"/>
          </a:xfrm>
          <a:prstGeom prst="rect">
            <a:avLst/>
          </a:prstGeom>
        </p:spPr>
      </p:pic>
    </p:spTree>
    <p:extLst>
      <p:ext uri="{BB962C8B-B14F-4D97-AF65-F5344CB8AC3E}">
        <p14:creationId xmlns:p14="http://schemas.microsoft.com/office/powerpoint/2010/main" val="86874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6" descr="land and water heating diff">
            <a:extLst>
              <a:ext uri="{FF2B5EF4-FFF2-40B4-BE49-F238E27FC236}">
                <a16:creationId xmlns:a16="http://schemas.microsoft.com/office/drawing/2014/main" id="{F99A060B-BAC5-2D56-2A72-EA01A3164E5D}"/>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12420" y="30480"/>
            <a:ext cx="11567160" cy="6874696"/>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MaxT1_southeast">
            <a:extLst>
              <a:ext uri="{FF2B5EF4-FFF2-40B4-BE49-F238E27FC236}">
                <a16:creationId xmlns:a16="http://schemas.microsoft.com/office/drawing/2014/main" id="{7FB816AD-3191-9A47-1D90-A637EA4F1925}"/>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14739"/>
          <a:stretch/>
        </p:blipFill>
        <p:spPr>
          <a:xfrm>
            <a:off x="2666999" y="0"/>
            <a:ext cx="7606219" cy="6809378"/>
          </a:xfrm>
          <a:noFill/>
        </p:spPr>
      </p:pic>
      <p:sp>
        <p:nvSpPr>
          <p:cNvPr id="11267" name="Text Box 6">
            <a:extLst>
              <a:ext uri="{FF2B5EF4-FFF2-40B4-BE49-F238E27FC236}">
                <a16:creationId xmlns:a16="http://schemas.microsoft.com/office/drawing/2014/main" id="{04A6A2E9-09CB-D32A-7DEE-4309B150B2CB}"/>
              </a:ext>
            </a:extLst>
          </p:cNvPr>
          <p:cNvSpPr txBox="1">
            <a:spLocks noChangeArrowheads="1"/>
          </p:cNvSpPr>
          <p:nvPr/>
        </p:nvSpPr>
        <p:spPr bwMode="auto">
          <a:xfrm>
            <a:off x="396240" y="5181600"/>
            <a:ext cx="5715000" cy="58477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dirty="0">
                <a:latin typeface="Calibri Light (Headings)"/>
              </a:rPr>
              <a:t>Why is it cooler in south Florida?</a:t>
            </a:r>
          </a:p>
        </p:txBody>
      </p:sp>
      <p:sp>
        <p:nvSpPr>
          <p:cNvPr id="11268" name="TextBox 3">
            <a:extLst>
              <a:ext uri="{FF2B5EF4-FFF2-40B4-BE49-F238E27FC236}">
                <a16:creationId xmlns:a16="http://schemas.microsoft.com/office/drawing/2014/main" id="{35DD260E-8B69-2159-543B-C1B61962BADA}"/>
              </a:ext>
            </a:extLst>
          </p:cNvPr>
          <p:cNvSpPr txBox="1">
            <a:spLocks noChangeArrowheads="1"/>
          </p:cNvSpPr>
          <p:nvPr/>
        </p:nvSpPr>
        <p:spPr bwMode="auto">
          <a:xfrm>
            <a:off x="381000" y="304800"/>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fg03_15">
            <a:extLst>
              <a:ext uri="{FF2B5EF4-FFF2-40B4-BE49-F238E27FC236}">
                <a16:creationId xmlns:a16="http://schemas.microsoft.com/office/drawing/2014/main" id="{46B25210-CEEE-DC5B-E5EF-B343BD544125}"/>
              </a:ext>
            </a:extLst>
          </p:cNvPr>
          <p:cNvPicPr>
            <a:picLocks noGrp="1" noChangeAspect="1" noChangeArrowheads="1"/>
          </p:cNvPicPr>
          <p:nvPr>
            <p:ph/>
          </p:nvPr>
        </p:nvPicPr>
        <p:blipFill rotWithShape="1">
          <a:blip r:embed="rId3">
            <a:extLst>
              <a:ext uri="{28A0092B-C50C-407E-A947-70E740481C1C}">
                <a14:useLocalDpi xmlns:a14="http://schemas.microsoft.com/office/drawing/2010/main" val="0"/>
              </a:ext>
            </a:extLst>
          </a:blip>
          <a:srcRect t="18747" b="18747"/>
          <a:stretch/>
        </p:blipFill>
        <p:spPr>
          <a:xfrm>
            <a:off x="615920" y="0"/>
            <a:ext cx="11021120" cy="5166360"/>
          </a:xfrm>
          <a:noFill/>
        </p:spPr>
      </p:pic>
      <p:sp>
        <p:nvSpPr>
          <p:cNvPr id="5123" name="Text Box 12">
            <a:extLst>
              <a:ext uri="{FF2B5EF4-FFF2-40B4-BE49-F238E27FC236}">
                <a16:creationId xmlns:a16="http://schemas.microsoft.com/office/drawing/2014/main" id="{7F4CEEB0-0F7B-5BEC-A930-6B118C4825F7}"/>
              </a:ext>
            </a:extLst>
          </p:cNvPr>
          <p:cNvSpPr txBox="1">
            <a:spLocks noChangeArrowheads="1"/>
          </p:cNvSpPr>
          <p:nvPr/>
        </p:nvSpPr>
        <p:spPr bwMode="auto">
          <a:xfrm>
            <a:off x="30480" y="5317743"/>
            <a:ext cx="12192000" cy="107721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Calibri Light (Headings)"/>
              </a:rPr>
              <a:t>What explains the isotherm shapes highlighted in red over Asia? What explains the isotherm shapes over the north Pacific? </a:t>
            </a:r>
          </a:p>
        </p:txBody>
      </p:sp>
      <p:sp>
        <p:nvSpPr>
          <p:cNvPr id="5125" name="TextBox 4">
            <a:extLst>
              <a:ext uri="{FF2B5EF4-FFF2-40B4-BE49-F238E27FC236}">
                <a16:creationId xmlns:a16="http://schemas.microsoft.com/office/drawing/2014/main" id="{BAA5D170-F889-2EC7-1279-871DDF0BF551}"/>
              </a:ext>
            </a:extLst>
          </p:cNvPr>
          <p:cNvSpPr txBox="1">
            <a:spLocks noChangeArrowheads="1"/>
          </p:cNvSpPr>
          <p:nvPr/>
        </p:nvSpPr>
        <p:spPr bwMode="auto">
          <a:xfrm>
            <a:off x="685800" y="279142"/>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#6</a:t>
            </a:r>
          </a:p>
        </p:txBody>
      </p:sp>
      <p:sp>
        <p:nvSpPr>
          <p:cNvPr id="4" name="Oval 3">
            <a:extLst>
              <a:ext uri="{FF2B5EF4-FFF2-40B4-BE49-F238E27FC236}">
                <a16:creationId xmlns:a16="http://schemas.microsoft.com/office/drawing/2014/main" id="{BE67FDB1-059E-D970-607C-088F8B71CC33}"/>
              </a:ext>
            </a:extLst>
          </p:cNvPr>
          <p:cNvSpPr/>
          <p:nvPr/>
        </p:nvSpPr>
        <p:spPr>
          <a:xfrm>
            <a:off x="3657600" y="1001648"/>
            <a:ext cx="2259013" cy="1379983"/>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EF39875E-CA6B-6842-325A-6C84D5423A89}"/>
              </a:ext>
            </a:extLst>
          </p:cNvPr>
          <p:cNvSpPr/>
          <p:nvPr/>
        </p:nvSpPr>
        <p:spPr>
          <a:xfrm>
            <a:off x="660747" y="925255"/>
            <a:ext cx="2259013" cy="1379983"/>
          </a:xfrm>
          <a:prstGeom prst="ellipse">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89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22910156-3A53-B320-BCC1-DD77C03818C1}"/>
              </a:ext>
            </a:extLst>
          </p:cNvPr>
          <p:cNvSpPr txBox="1">
            <a:spLocks noChangeArrowheads="1"/>
          </p:cNvSpPr>
          <p:nvPr/>
        </p:nvSpPr>
        <p:spPr bwMode="auto">
          <a:xfrm>
            <a:off x="304800" y="417513"/>
            <a:ext cx="289559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mj-lt"/>
              </a:rPr>
              <a:t>Which hemisphere has the smaller average annual temperature?</a:t>
            </a:r>
          </a:p>
        </p:txBody>
      </p:sp>
      <p:pic>
        <p:nvPicPr>
          <p:cNvPr id="14339" name="Picture 5" descr="land and water NH and SH">
            <a:extLst>
              <a:ext uri="{FF2B5EF4-FFF2-40B4-BE49-F238E27FC236}">
                <a16:creationId xmlns:a16="http://schemas.microsoft.com/office/drawing/2014/main" id="{60C685CB-CFC6-7DA8-7606-A2C88B2B96BE}"/>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200400" y="54499"/>
            <a:ext cx="7620000" cy="6803501"/>
          </a:xfrm>
          <a:noFill/>
        </p:spPr>
      </p:pic>
      <p:sp>
        <p:nvSpPr>
          <p:cNvPr id="14340" name="TextBox 3">
            <a:extLst>
              <a:ext uri="{FF2B5EF4-FFF2-40B4-BE49-F238E27FC236}">
                <a16:creationId xmlns:a16="http://schemas.microsoft.com/office/drawing/2014/main" id="{A1F86833-3987-C14C-21E4-8C75AF26AB66}"/>
              </a:ext>
            </a:extLst>
          </p:cNvPr>
          <p:cNvSpPr txBox="1">
            <a:spLocks noChangeArrowheads="1"/>
          </p:cNvSpPr>
          <p:nvPr/>
        </p:nvSpPr>
        <p:spPr bwMode="auto">
          <a:xfrm>
            <a:off x="228600" y="5712144"/>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0E5F87D-471F-9EE0-C8F9-475299EDC84F}"/>
              </a:ext>
            </a:extLst>
          </p:cNvPr>
          <p:cNvSpPr>
            <a:spLocks noGrp="1" noChangeArrowheads="1"/>
          </p:cNvSpPr>
          <p:nvPr>
            <p:ph type="title"/>
          </p:nvPr>
        </p:nvSpPr>
        <p:spPr>
          <a:xfrm>
            <a:off x="4466055" y="274638"/>
            <a:ext cx="7695465" cy="1143000"/>
          </a:xfrm>
        </p:spPr>
        <p:txBody>
          <a:bodyPr/>
          <a:lstStyle/>
          <a:p>
            <a:pPr eaLnBrk="1" hangingPunct="1"/>
            <a:r>
              <a:rPr lang="en-US" altLang="en-US" dirty="0"/>
              <a:t>How does cloud cover impact temperature?</a:t>
            </a:r>
          </a:p>
        </p:txBody>
      </p:sp>
      <p:sp>
        <p:nvSpPr>
          <p:cNvPr id="7" name="Rectangle 3">
            <a:extLst>
              <a:ext uri="{FF2B5EF4-FFF2-40B4-BE49-F238E27FC236}">
                <a16:creationId xmlns:a16="http://schemas.microsoft.com/office/drawing/2014/main" id="{360ECF6A-8C95-C688-16F1-D398AC782090}"/>
              </a:ext>
            </a:extLst>
          </p:cNvPr>
          <p:cNvSpPr txBox="1">
            <a:spLocks noChangeArrowheads="1"/>
          </p:cNvSpPr>
          <p:nvPr/>
        </p:nvSpPr>
        <p:spPr bwMode="auto">
          <a:xfrm>
            <a:off x="457200" y="387190"/>
            <a:ext cx="4191000" cy="608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r>
              <a:rPr lang="en-US" altLang="en-US" kern="0" dirty="0"/>
              <a:t>Cloudy conditions: small temperature range </a:t>
            </a:r>
          </a:p>
          <a:p>
            <a:pPr lvl="1" eaLnBrk="1" hangingPunct="1"/>
            <a:r>
              <a:rPr lang="en-US" altLang="en-US" kern="0" dirty="0"/>
              <a:t>Less shortwave coming in and more longwave retained </a:t>
            </a:r>
          </a:p>
          <a:p>
            <a:pPr eaLnBrk="1" hangingPunct="1"/>
            <a:r>
              <a:rPr lang="en-US" altLang="en-US" kern="0" dirty="0"/>
              <a:t>Clear conditions: larger temperature range</a:t>
            </a:r>
          </a:p>
          <a:p>
            <a:pPr lvl="1" eaLnBrk="1" hangingPunct="1"/>
            <a:r>
              <a:rPr lang="en-US" altLang="en-US" kern="0" dirty="0"/>
              <a:t>More shortwave coming in and more longwave going out</a:t>
            </a:r>
          </a:p>
          <a:p>
            <a:pPr marL="0" indent="0" eaLnBrk="1" hangingPunct="1">
              <a:buNone/>
            </a:pPr>
            <a:endParaRPr lang="en-US" altLang="en-US" kern="0" dirty="0"/>
          </a:p>
        </p:txBody>
      </p:sp>
      <p:sp>
        <p:nvSpPr>
          <p:cNvPr id="8" name="TextBox 3">
            <a:extLst>
              <a:ext uri="{FF2B5EF4-FFF2-40B4-BE49-F238E27FC236}">
                <a16:creationId xmlns:a16="http://schemas.microsoft.com/office/drawing/2014/main" id="{12905E3C-52DB-581B-B924-E920C46B17F4}"/>
              </a:ext>
            </a:extLst>
          </p:cNvPr>
          <p:cNvSpPr txBox="1">
            <a:spLocks noChangeArrowheads="1"/>
          </p:cNvSpPr>
          <p:nvPr/>
        </p:nvSpPr>
        <p:spPr bwMode="auto">
          <a:xfrm>
            <a:off x="228600" y="5712144"/>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#8</a:t>
            </a:r>
          </a:p>
        </p:txBody>
      </p:sp>
      <p:pic>
        <p:nvPicPr>
          <p:cNvPr id="10" name="Picture 9" descr="A diagram of clouds and water&#10;&#10;Description automatically generated with medium confidence">
            <a:extLst>
              <a:ext uri="{FF2B5EF4-FFF2-40B4-BE49-F238E27FC236}">
                <a16:creationId xmlns:a16="http://schemas.microsoft.com/office/drawing/2014/main" id="{D4A21901-0EF0-E180-7BE1-3FCDC2FD4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535" y="1856263"/>
            <a:ext cx="7695465" cy="4148457"/>
          </a:xfrm>
          <a:prstGeom prst="rect">
            <a:avLst/>
          </a:prstGeom>
        </p:spPr>
      </p:pic>
    </p:spTree>
    <p:extLst>
      <p:ext uri="{BB962C8B-B14F-4D97-AF65-F5344CB8AC3E}">
        <p14:creationId xmlns:p14="http://schemas.microsoft.com/office/powerpoint/2010/main" val="1857279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04_10ab">
            <a:extLst>
              <a:ext uri="{FF2B5EF4-FFF2-40B4-BE49-F238E27FC236}">
                <a16:creationId xmlns:a16="http://schemas.microsoft.com/office/drawing/2014/main" id="{7443C5AF-2AB0-96A9-CCF0-83D8F0D50D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719"/>
          <a:stretch>
            <a:fillRect/>
          </a:stretch>
        </p:blipFill>
        <p:spPr>
          <a:xfrm>
            <a:off x="1600200" y="838200"/>
            <a:ext cx="8991600" cy="5918200"/>
          </a:xfrm>
          <a:noFill/>
        </p:spPr>
      </p:pic>
      <p:sp>
        <p:nvSpPr>
          <p:cNvPr id="3" name="Rectangle 2">
            <a:extLst>
              <a:ext uri="{FF2B5EF4-FFF2-40B4-BE49-F238E27FC236}">
                <a16:creationId xmlns:a16="http://schemas.microsoft.com/office/drawing/2014/main" id="{48E71B8E-5B98-DED6-B120-1A54A8E189EB}"/>
              </a:ext>
            </a:extLst>
          </p:cNvPr>
          <p:cNvSpPr>
            <a:spLocks noGrp="1" noChangeArrowheads="1"/>
          </p:cNvSpPr>
          <p:nvPr>
            <p:ph type="title"/>
          </p:nvPr>
        </p:nvSpPr>
        <p:spPr>
          <a:xfrm>
            <a:off x="762000" y="-152400"/>
            <a:ext cx="10972800" cy="1143000"/>
          </a:xfrm>
        </p:spPr>
        <p:txBody>
          <a:bodyPr/>
          <a:lstStyle/>
          <a:p>
            <a:pPr eaLnBrk="1" hangingPunct="1"/>
            <a:r>
              <a:rPr lang="en-US" altLang="en-US" dirty="0"/>
              <a:t>How does cloud height impacts temperature?</a:t>
            </a:r>
          </a:p>
        </p:txBody>
      </p:sp>
      <p:sp>
        <p:nvSpPr>
          <p:cNvPr id="4" name="TextBox 3">
            <a:extLst>
              <a:ext uri="{FF2B5EF4-FFF2-40B4-BE49-F238E27FC236}">
                <a16:creationId xmlns:a16="http://schemas.microsoft.com/office/drawing/2014/main" id="{B6680FAC-A3FB-86A2-E7A2-0D76FEA461C2}"/>
              </a:ext>
            </a:extLst>
          </p:cNvPr>
          <p:cNvSpPr txBox="1">
            <a:spLocks noChangeArrowheads="1"/>
          </p:cNvSpPr>
          <p:nvPr/>
        </p:nvSpPr>
        <p:spPr bwMode="auto">
          <a:xfrm>
            <a:off x="228600" y="5712144"/>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g02_02">
            <a:extLst>
              <a:ext uri="{FF2B5EF4-FFF2-40B4-BE49-F238E27FC236}">
                <a16:creationId xmlns:a16="http://schemas.microsoft.com/office/drawing/2014/main" id="{0C27170D-2647-0D01-E30E-19281E4668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528" t="4855" r="30815" b="69635"/>
          <a:stretch>
            <a:fillRect/>
          </a:stretch>
        </p:blipFill>
        <p:spPr bwMode="auto">
          <a:xfrm>
            <a:off x="0" y="320040"/>
            <a:ext cx="12238244" cy="621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86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4E2A738-F5DF-0CE6-1459-DA3281719B85}"/>
              </a:ext>
            </a:extLst>
          </p:cNvPr>
          <p:cNvSpPr>
            <a:spLocks noGrp="1"/>
          </p:cNvSpPr>
          <p:nvPr>
            <p:ph type="title"/>
          </p:nvPr>
        </p:nvSpPr>
        <p:spPr>
          <a:xfrm>
            <a:off x="1307227" y="38100"/>
            <a:ext cx="10255294" cy="1143000"/>
          </a:xfrm>
        </p:spPr>
        <p:txBody>
          <a:bodyPr/>
          <a:lstStyle/>
          <a:p>
            <a:r>
              <a:rPr lang="en-US" altLang="en-US" dirty="0"/>
              <a:t>Time of day temperature lags</a:t>
            </a:r>
          </a:p>
        </p:txBody>
      </p:sp>
      <p:sp>
        <p:nvSpPr>
          <p:cNvPr id="17411" name="Content Placeholder 2">
            <a:extLst>
              <a:ext uri="{FF2B5EF4-FFF2-40B4-BE49-F238E27FC236}">
                <a16:creationId xmlns:a16="http://schemas.microsoft.com/office/drawing/2014/main" id="{EF05DFF0-6C66-9302-E951-F1C069AD2B1C}"/>
              </a:ext>
            </a:extLst>
          </p:cNvPr>
          <p:cNvSpPr>
            <a:spLocks noGrp="1"/>
          </p:cNvSpPr>
          <p:nvPr>
            <p:ph idx="1"/>
          </p:nvPr>
        </p:nvSpPr>
        <p:spPr>
          <a:xfrm>
            <a:off x="838200" y="1600200"/>
            <a:ext cx="3505200" cy="4648200"/>
          </a:xfrm>
        </p:spPr>
        <p:txBody>
          <a:bodyPr/>
          <a:lstStyle/>
          <a:p>
            <a:r>
              <a:rPr lang="en-US" altLang="en-US" dirty="0"/>
              <a:t>When are our maximum temperatures in Lexington? </a:t>
            </a:r>
          </a:p>
          <a:p>
            <a:r>
              <a:rPr lang="en-US" altLang="en-US" dirty="0"/>
              <a:t>When are our minimum daily temperatures?  </a:t>
            </a:r>
          </a:p>
          <a:p>
            <a:pPr>
              <a:buFontTx/>
              <a:buNone/>
            </a:pPr>
            <a:endParaRPr lang="en-US" altLang="en-US" dirty="0"/>
          </a:p>
        </p:txBody>
      </p:sp>
      <p:sp>
        <p:nvSpPr>
          <p:cNvPr id="17412" name="TextBox 5">
            <a:extLst>
              <a:ext uri="{FF2B5EF4-FFF2-40B4-BE49-F238E27FC236}">
                <a16:creationId xmlns:a16="http://schemas.microsoft.com/office/drawing/2014/main" id="{DB2F424C-1D1E-6E08-D1F0-3A762DE42657}"/>
              </a:ext>
            </a:extLst>
          </p:cNvPr>
          <p:cNvSpPr txBox="1">
            <a:spLocks noChangeArrowheads="1"/>
          </p:cNvSpPr>
          <p:nvPr/>
        </p:nvSpPr>
        <p:spPr bwMode="auto">
          <a:xfrm>
            <a:off x="629479" y="274638"/>
            <a:ext cx="954107" cy="646331"/>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#10</a:t>
            </a:r>
          </a:p>
        </p:txBody>
      </p:sp>
      <p:pic>
        <p:nvPicPr>
          <p:cNvPr id="2" name="Picture 4" descr="daily temp lag">
            <a:extLst>
              <a:ext uri="{FF2B5EF4-FFF2-40B4-BE49-F238E27FC236}">
                <a16:creationId xmlns:a16="http://schemas.microsoft.com/office/drawing/2014/main" id="{CC5CBA8F-4F2C-4C5B-0D65-7378BEA62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06" b="5556"/>
          <a:stretch/>
        </p:blipFill>
        <p:spPr bwMode="auto">
          <a:xfrm>
            <a:off x="4267200" y="1257300"/>
            <a:ext cx="7467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1BD0-4C95-E316-8A0B-781ACA2A8A68}"/>
              </a:ext>
            </a:extLst>
          </p:cNvPr>
          <p:cNvSpPr>
            <a:spLocks noGrp="1"/>
          </p:cNvSpPr>
          <p:nvPr>
            <p:ph type="title"/>
          </p:nvPr>
        </p:nvSpPr>
        <p:spPr/>
        <p:txBody>
          <a:bodyPr/>
          <a:lstStyle/>
          <a:p>
            <a:r>
              <a:rPr lang="en-US" dirty="0"/>
              <a:t>Time of day temperature lags</a:t>
            </a:r>
          </a:p>
        </p:txBody>
      </p:sp>
      <p:sp>
        <p:nvSpPr>
          <p:cNvPr id="3" name="Content Placeholder 2">
            <a:extLst>
              <a:ext uri="{FF2B5EF4-FFF2-40B4-BE49-F238E27FC236}">
                <a16:creationId xmlns:a16="http://schemas.microsoft.com/office/drawing/2014/main" id="{EB5BFB98-8227-7488-454E-9E38BE7DCBAB}"/>
              </a:ext>
            </a:extLst>
          </p:cNvPr>
          <p:cNvSpPr>
            <a:spLocks noGrp="1"/>
          </p:cNvSpPr>
          <p:nvPr>
            <p:ph idx="1"/>
          </p:nvPr>
        </p:nvSpPr>
        <p:spPr/>
        <p:txBody>
          <a:bodyPr/>
          <a:lstStyle/>
          <a:p>
            <a:pPr eaLnBrk="1" hangingPunct="1"/>
            <a:r>
              <a:rPr lang="en-US" altLang="en-US" sz="3200" dirty="0"/>
              <a:t>Maximum temps occur not at 12 pm or at solar noon but 2-4 hours after solar noon (5 to 6 pm). Lag arises because time is needed for SW to be convert and reemitted as LW radiation and warm the atmosphere</a:t>
            </a:r>
          </a:p>
          <a:p>
            <a:pPr eaLnBrk="1" hangingPunct="1"/>
            <a:r>
              <a:rPr lang="en-US" altLang="en-US" sz="3200" dirty="0"/>
              <a:t>Minimum temperatures occur just after sunrise. At this time, all longwave radiation has been emitted. Even when the sun is rising, there is little shortwave coming in and temperatures will typically reach their minimum then. </a:t>
            </a:r>
          </a:p>
          <a:p>
            <a:endParaRPr lang="en-US" dirty="0"/>
          </a:p>
        </p:txBody>
      </p:sp>
    </p:spTree>
    <p:extLst>
      <p:ext uri="{BB962C8B-B14F-4D97-AF65-F5344CB8AC3E}">
        <p14:creationId xmlns:p14="http://schemas.microsoft.com/office/powerpoint/2010/main" val="210366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4D45BD-008D-3CBA-5473-E707356EE9A3}"/>
              </a:ext>
            </a:extLst>
          </p:cNvPr>
          <p:cNvSpPr>
            <a:spLocks noGrp="1"/>
          </p:cNvSpPr>
          <p:nvPr>
            <p:ph idx="1"/>
          </p:nvPr>
        </p:nvSpPr>
        <p:spPr>
          <a:xfrm>
            <a:off x="304800" y="1600201"/>
            <a:ext cx="3362340" cy="4525963"/>
          </a:xfrm>
        </p:spPr>
        <p:txBody>
          <a:bodyPr/>
          <a:lstStyle/>
          <a:p>
            <a:r>
              <a:rPr lang="en-US" altLang="en-US" sz="3200" dirty="0"/>
              <a:t>Is the coldest day of the year on the winter solstice? </a:t>
            </a:r>
          </a:p>
          <a:p>
            <a:r>
              <a:rPr lang="en-US" altLang="en-US" sz="3200" dirty="0"/>
              <a:t>Is the hottest day of the year on the summer solstice? </a:t>
            </a:r>
            <a:endParaRPr lang="en-US" dirty="0"/>
          </a:p>
        </p:txBody>
      </p:sp>
      <p:sp>
        <p:nvSpPr>
          <p:cNvPr id="4" name="TextBox 5">
            <a:extLst>
              <a:ext uri="{FF2B5EF4-FFF2-40B4-BE49-F238E27FC236}">
                <a16:creationId xmlns:a16="http://schemas.microsoft.com/office/drawing/2014/main" id="{2DA45DE1-47A0-219C-9F40-6DA3EE77E49B}"/>
              </a:ext>
            </a:extLst>
          </p:cNvPr>
          <p:cNvSpPr txBox="1">
            <a:spLocks noChangeArrowheads="1"/>
          </p:cNvSpPr>
          <p:nvPr/>
        </p:nvSpPr>
        <p:spPr bwMode="auto">
          <a:xfrm>
            <a:off x="83379" y="85505"/>
            <a:ext cx="919867" cy="646331"/>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#11</a:t>
            </a:r>
          </a:p>
        </p:txBody>
      </p:sp>
      <p:pic>
        <p:nvPicPr>
          <p:cNvPr id="5" name="Picture 2" descr="C:\Documents and Settings\Tony Stallins\Desktop\new-1.jpg">
            <a:extLst>
              <a:ext uri="{FF2B5EF4-FFF2-40B4-BE49-F238E27FC236}">
                <a16:creationId xmlns:a16="http://schemas.microsoft.com/office/drawing/2014/main" id="{187B93B7-6F7E-58F9-1660-CB8B57775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83" b="2423"/>
          <a:stretch/>
        </p:blipFill>
        <p:spPr bwMode="auto">
          <a:xfrm>
            <a:off x="3819540" y="1303336"/>
            <a:ext cx="776286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2F9E99E-61EF-4676-B3A0-E740B2564BFE}"/>
              </a:ext>
            </a:extLst>
          </p:cNvPr>
          <p:cNvSpPr>
            <a:spLocks noGrp="1"/>
          </p:cNvSpPr>
          <p:nvPr>
            <p:ph type="title"/>
          </p:nvPr>
        </p:nvSpPr>
        <p:spPr>
          <a:xfrm>
            <a:off x="762000" y="160336"/>
            <a:ext cx="10972800" cy="1143000"/>
          </a:xfrm>
        </p:spPr>
        <p:txBody>
          <a:bodyPr/>
          <a:lstStyle/>
          <a:p>
            <a:r>
              <a:rPr lang="en-US" dirty="0"/>
              <a:t>Seasonal time lags in temperatures</a:t>
            </a:r>
          </a:p>
        </p:txBody>
      </p:sp>
    </p:spTree>
    <p:extLst>
      <p:ext uri="{BB962C8B-B14F-4D97-AF65-F5344CB8AC3E}">
        <p14:creationId xmlns:p14="http://schemas.microsoft.com/office/powerpoint/2010/main" val="388557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7A9F6-4929-C072-1E11-08AC4A873810}"/>
              </a:ext>
            </a:extLst>
          </p:cNvPr>
          <p:cNvSpPr>
            <a:spLocks noGrp="1"/>
          </p:cNvSpPr>
          <p:nvPr>
            <p:ph type="title"/>
          </p:nvPr>
        </p:nvSpPr>
        <p:spPr>
          <a:xfrm>
            <a:off x="6477000" y="274638"/>
            <a:ext cx="5105400" cy="1143000"/>
          </a:xfrm>
        </p:spPr>
        <p:txBody>
          <a:bodyPr/>
          <a:lstStyle/>
          <a:p>
            <a:r>
              <a:rPr lang="en-US" dirty="0"/>
              <a:t>Isotherms</a:t>
            </a:r>
          </a:p>
        </p:txBody>
      </p:sp>
      <p:sp>
        <p:nvSpPr>
          <p:cNvPr id="3" name="Content Placeholder 2">
            <a:extLst>
              <a:ext uri="{FF2B5EF4-FFF2-40B4-BE49-F238E27FC236}">
                <a16:creationId xmlns:a16="http://schemas.microsoft.com/office/drawing/2014/main" id="{9F273C5C-5734-D1AB-D630-3C37053F63E2}"/>
              </a:ext>
            </a:extLst>
          </p:cNvPr>
          <p:cNvSpPr>
            <a:spLocks noGrp="1"/>
          </p:cNvSpPr>
          <p:nvPr>
            <p:ph idx="1"/>
          </p:nvPr>
        </p:nvSpPr>
        <p:spPr>
          <a:xfrm>
            <a:off x="609600" y="274639"/>
            <a:ext cx="4876800" cy="5851526"/>
          </a:xfrm>
        </p:spPr>
        <p:txBody>
          <a:bodyPr/>
          <a:lstStyle/>
          <a:p>
            <a:r>
              <a:rPr lang="en-US" dirty="0"/>
              <a:t>Lines of equal temperature</a:t>
            </a:r>
          </a:p>
          <a:p>
            <a:r>
              <a:rPr lang="en-US" dirty="0"/>
              <a:t>Contour interval for the map at right is 10 degrees F.</a:t>
            </a:r>
          </a:p>
          <a:p>
            <a:r>
              <a:rPr lang="en-US" dirty="0"/>
              <a:t>Where contour lines are close together, rapid change in temperature over short distance. Where they are far apart, slow change in temperature. </a:t>
            </a:r>
          </a:p>
        </p:txBody>
      </p:sp>
      <p:pic>
        <p:nvPicPr>
          <p:cNvPr id="5" name="Picture 4" descr="A map of the united states with blue lines&#10;&#10;Description automatically generated">
            <a:extLst>
              <a:ext uri="{FF2B5EF4-FFF2-40B4-BE49-F238E27FC236}">
                <a16:creationId xmlns:a16="http://schemas.microsoft.com/office/drawing/2014/main" id="{126D390A-87DC-645F-E665-823B44672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74801"/>
            <a:ext cx="6381750" cy="4333875"/>
          </a:xfrm>
          <a:prstGeom prst="rect">
            <a:avLst/>
          </a:prstGeom>
        </p:spPr>
      </p:pic>
    </p:spTree>
    <p:extLst>
      <p:ext uri="{BB962C8B-B14F-4D97-AF65-F5344CB8AC3E}">
        <p14:creationId xmlns:p14="http://schemas.microsoft.com/office/powerpoint/2010/main" val="228384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FF6A3-3B80-B104-881A-7436FF682987}"/>
            </a:ext>
          </a:extLst>
        </p:cNvPr>
        <p:cNvGrpSpPr/>
        <p:nvPr/>
      </p:nvGrpSpPr>
      <p:grpSpPr>
        <a:xfrm>
          <a:off x="0" y="0"/>
          <a:ext cx="0" cy="0"/>
          <a:chOff x="0" y="0"/>
          <a:chExt cx="0" cy="0"/>
        </a:xfrm>
      </p:grpSpPr>
      <p:sp>
        <p:nvSpPr>
          <p:cNvPr id="19459" name="Rectangle 3">
            <a:extLst>
              <a:ext uri="{FF2B5EF4-FFF2-40B4-BE49-F238E27FC236}">
                <a16:creationId xmlns:a16="http://schemas.microsoft.com/office/drawing/2014/main" id="{744AF7E5-88F5-8FD6-438D-98E282020CEE}"/>
              </a:ext>
            </a:extLst>
          </p:cNvPr>
          <p:cNvSpPr>
            <a:spLocks noGrp="1" noChangeArrowheads="1"/>
          </p:cNvSpPr>
          <p:nvPr>
            <p:ph type="body" idx="1"/>
          </p:nvPr>
        </p:nvSpPr>
        <p:spPr>
          <a:xfrm>
            <a:off x="838200" y="533401"/>
            <a:ext cx="10439400" cy="6049962"/>
          </a:xfrm>
        </p:spPr>
        <p:txBody>
          <a:bodyPr/>
          <a:lstStyle/>
          <a:p>
            <a:pPr eaLnBrk="1" hangingPunct="1">
              <a:lnSpc>
                <a:spcPct val="90000"/>
              </a:lnSpc>
            </a:pPr>
            <a:r>
              <a:rPr lang="en-US" altLang="en-US" dirty="0"/>
              <a:t>Dec 21</a:t>
            </a:r>
            <a:r>
              <a:rPr lang="en-US" altLang="en-US" baseline="30000" dirty="0"/>
              <a:t>st</a:t>
            </a:r>
            <a:r>
              <a:rPr lang="en-US" altLang="en-US" dirty="0"/>
              <a:t>:  the shortest day of the year but coldest temperatures are in January and February</a:t>
            </a:r>
          </a:p>
          <a:p>
            <a:pPr lvl="1" eaLnBrk="1" hangingPunct="1">
              <a:lnSpc>
                <a:spcPct val="90000"/>
              </a:lnSpc>
            </a:pPr>
            <a:r>
              <a:rPr lang="en-US" altLang="en-US" dirty="0"/>
              <a:t>It takes until Jan and Feb for all LW radiation to be emitted and to dissipate </a:t>
            </a:r>
          </a:p>
          <a:p>
            <a:pPr lvl="1" eaLnBrk="1" hangingPunct="1">
              <a:lnSpc>
                <a:spcPct val="90000"/>
              </a:lnSpc>
            </a:pPr>
            <a:r>
              <a:rPr lang="en-US" altLang="en-US" dirty="0"/>
              <a:t>SW radiation coming in is increasing after Dec 21 but overall it is a small amount</a:t>
            </a:r>
          </a:p>
          <a:p>
            <a:pPr eaLnBrk="1" hangingPunct="1">
              <a:lnSpc>
                <a:spcPct val="90000"/>
              </a:lnSpc>
            </a:pPr>
            <a:r>
              <a:rPr lang="en-US" altLang="en-US" dirty="0"/>
              <a:t>June 21</a:t>
            </a:r>
            <a:r>
              <a:rPr lang="en-US" altLang="en-US" baseline="30000" dirty="0"/>
              <a:t>st: </a:t>
            </a:r>
            <a:r>
              <a:rPr lang="en-US" altLang="en-US" dirty="0"/>
              <a:t> the longest day of the year but warmest temps aren’t until August</a:t>
            </a:r>
          </a:p>
          <a:p>
            <a:pPr lvl="1" eaLnBrk="1" hangingPunct="1">
              <a:lnSpc>
                <a:spcPct val="90000"/>
              </a:lnSpc>
            </a:pPr>
            <a:r>
              <a:rPr lang="en-US" altLang="en-US" dirty="0"/>
              <a:t>Peaks in incoming SW radiation are in June but it takes until August for all LW to be emitted to maximally warm the atmosphere</a:t>
            </a:r>
          </a:p>
          <a:p>
            <a:pPr eaLnBrk="1" hangingPunct="1">
              <a:lnSpc>
                <a:spcPct val="90000"/>
              </a:lnSpc>
            </a:pPr>
            <a:endParaRPr lang="en-US" altLang="en-US" sz="2800" dirty="0"/>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90000"/>
              </a:lnSpc>
              <a:buFontTx/>
              <a:buNone/>
            </a:pPr>
            <a:endParaRPr lang="en-US" altLang="en-US" sz="2400" dirty="0"/>
          </a:p>
        </p:txBody>
      </p:sp>
    </p:spTree>
    <p:extLst>
      <p:ext uri="{BB962C8B-B14F-4D97-AF65-F5344CB8AC3E}">
        <p14:creationId xmlns:p14="http://schemas.microsoft.com/office/powerpoint/2010/main" val="3991403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04_22">
            <a:extLst>
              <a:ext uri="{FF2B5EF4-FFF2-40B4-BE49-F238E27FC236}">
                <a16:creationId xmlns:a16="http://schemas.microsoft.com/office/drawing/2014/main" id="{30DED7C5-BA62-0371-EF6C-0F986EC9CDB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631" b="13043"/>
          <a:stretch/>
        </p:blipFill>
        <p:spPr>
          <a:xfrm>
            <a:off x="357457" y="2057400"/>
            <a:ext cx="11477085" cy="3962400"/>
          </a:xfrm>
          <a:noFill/>
        </p:spPr>
      </p:pic>
      <p:sp>
        <p:nvSpPr>
          <p:cNvPr id="2" name="Rectangle 2">
            <a:extLst>
              <a:ext uri="{FF2B5EF4-FFF2-40B4-BE49-F238E27FC236}">
                <a16:creationId xmlns:a16="http://schemas.microsoft.com/office/drawing/2014/main" id="{ADE606B2-8714-8A96-B29B-7D6459C694B7}"/>
              </a:ext>
            </a:extLst>
          </p:cNvPr>
          <p:cNvSpPr>
            <a:spLocks noGrp="1" noChangeArrowheads="1"/>
          </p:cNvSpPr>
          <p:nvPr>
            <p:ph type="title"/>
          </p:nvPr>
        </p:nvSpPr>
        <p:spPr>
          <a:xfrm>
            <a:off x="332057" y="457200"/>
            <a:ext cx="11210627" cy="1143000"/>
          </a:xfrm>
        </p:spPr>
        <p:txBody>
          <a:bodyPr/>
          <a:lstStyle/>
          <a:p>
            <a:pPr eaLnBrk="1" hangingPunct="1"/>
            <a:r>
              <a:rPr lang="en-US" altLang="en-US" sz="4000" dirty="0"/>
              <a:t>Other geographic factors impacting temperature: urban heat island effects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D465ED5-4060-A5B7-D032-4BB5A4158E58}"/>
              </a:ext>
            </a:extLst>
          </p:cNvPr>
          <p:cNvSpPr>
            <a:spLocks noGrp="1" noChangeArrowheads="1"/>
          </p:cNvSpPr>
          <p:nvPr>
            <p:ph type="title"/>
          </p:nvPr>
        </p:nvSpPr>
        <p:spPr>
          <a:xfrm>
            <a:off x="1981200" y="274638"/>
            <a:ext cx="9601200" cy="1143000"/>
          </a:xfrm>
        </p:spPr>
        <p:txBody>
          <a:bodyPr/>
          <a:lstStyle/>
          <a:p>
            <a:pPr eaLnBrk="1" hangingPunct="1"/>
            <a:r>
              <a:rPr lang="en-US" altLang="en-US" sz="4000" dirty="0"/>
              <a:t>Why are urban areas warmer?</a:t>
            </a:r>
          </a:p>
        </p:txBody>
      </p:sp>
      <p:sp>
        <p:nvSpPr>
          <p:cNvPr id="25603" name="Rectangle 3">
            <a:extLst>
              <a:ext uri="{FF2B5EF4-FFF2-40B4-BE49-F238E27FC236}">
                <a16:creationId xmlns:a16="http://schemas.microsoft.com/office/drawing/2014/main" id="{87E3D4F3-5988-D354-6652-381620B3066A}"/>
              </a:ext>
            </a:extLst>
          </p:cNvPr>
          <p:cNvSpPr>
            <a:spLocks noGrp="1" noChangeArrowheads="1"/>
          </p:cNvSpPr>
          <p:nvPr>
            <p:ph type="body" idx="1"/>
          </p:nvPr>
        </p:nvSpPr>
        <p:spPr>
          <a:xfrm>
            <a:off x="381000" y="1417638"/>
            <a:ext cx="7010400" cy="5165724"/>
          </a:xfrm>
        </p:spPr>
        <p:txBody>
          <a:bodyPr/>
          <a:lstStyle/>
          <a:p>
            <a:pPr eaLnBrk="1" hangingPunct="1">
              <a:buFont typeface="Arial" panose="020B0604020202020204" pitchFamily="34" charset="0"/>
              <a:buChar char="•"/>
            </a:pPr>
            <a:r>
              <a:rPr lang="en-US" altLang="en-US" sz="2600" dirty="0"/>
              <a:t>Greater release of sensible heat from the combustion of fuels for transport and industry</a:t>
            </a:r>
          </a:p>
          <a:p>
            <a:pPr eaLnBrk="1" hangingPunct="1">
              <a:buFont typeface="Arial" panose="020B0604020202020204" pitchFamily="34" charset="0"/>
              <a:buChar char="•"/>
            </a:pPr>
            <a:r>
              <a:rPr lang="en-US" altLang="en-US" sz="2600" dirty="0"/>
              <a:t>Conductive warming and transfer of heat among buildings and paved surfaces </a:t>
            </a:r>
          </a:p>
          <a:p>
            <a:pPr eaLnBrk="1" hangingPunct="1">
              <a:buFont typeface="Arial" panose="020B0604020202020204" pitchFamily="34" charset="0"/>
              <a:buChar char="•"/>
            </a:pPr>
            <a:r>
              <a:rPr lang="en-US" altLang="en-US" sz="2600" dirty="0"/>
              <a:t>Less conversion of sensible heat to latent heat because less water available for evaporation</a:t>
            </a:r>
          </a:p>
          <a:p>
            <a:pPr eaLnBrk="1" hangingPunct="1">
              <a:buFont typeface="Arial" panose="020B0604020202020204" pitchFamily="34" charset="0"/>
              <a:buChar char="•"/>
            </a:pPr>
            <a:r>
              <a:rPr lang="en-US" altLang="en-US" sz="2600" dirty="0"/>
              <a:t>Less escape of longwave radiation to space because of urban canyons and particulate matter air pollution</a:t>
            </a:r>
          </a:p>
          <a:p>
            <a:pPr eaLnBrk="1" hangingPunct="1">
              <a:buFont typeface="Arial" panose="020B0604020202020204" pitchFamily="34" charset="0"/>
              <a:buChar char="•"/>
            </a:pPr>
            <a:r>
              <a:rPr lang="en-US" altLang="en-US" sz="2600" dirty="0"/>
              <a:t>Greenhouse gas production is higher in cities</a:t>
            </a:r>
          </a:p>
          <a:p>
            <a:pPr marL="0" indent="0" eaLnBrk="1" hangingPunct="1">
              <a:buNone/>
            </a:pPr>
            <a:br>
              <a:rPr lang="en-US" altLang="en-US" sz="2600" dirty="0"/>
            </a:br>
            <a:endParaRPr lang="en-US" altLang="en-US" sz="2600" dirty="0"/>
          </a:p>
          <a:p>
            <a:pPr lvl="1" eaLnBrk="1" hangingPunct="1"/>
            <a:endParaRPr lang="en-US" altLang="en-US" dirty="0"/>
          </a:p>
        </p:txBody>
      </p:sp>
      <p:sp>
        <p:nvSpPr>
          <p:cNvPr id="2" name="TextBox 5">
            <a:extLst>
              <a:ext uri="{FF2B5EF4-FFF2-40B4-BE49-F238E27FC236}">
                <a16:creationId xmlns:a16="http://schemas.microsoft.com/office/drawing/2014/main" id="{EC5EE737-DF9A-E720-67A9-B38AE5DFB536}"/>
              </a:ext>
            </a:extLst>
          </p:cNvPr>
          <p:cNvSpPr txBox="1">
            <a:spLocks noChangeArrowheads="1"/>
          </p:cNvSpPr>
          <p:nvPr/>
        </p:nvSpPr>
        <p:spPr bwMode="auto">
          <a:xfrm>
            <a:off x="381000" y="381000"/>
            <a:ext cx="954107" cy="646331"/>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#12</a:t>
            </a:r>
          </a:p>
        </p:txBody>
      </p:sp>
      <p:pic>
        <p:nvPicPr>
          <p:cNvPr id="4" name="Picture 3" descr="A map of the north and south america&#10;&#10;Description automatically generated">
            <a:extLst>
              <a:ext uri="{FF2B5EF4-FFF2-40B4-BE49-F238E27FC236}">
                <a16:creationId xmlns:a16="http://schemas.microsoft.com/office/drawing/2014/main" id="{6EF82DC0-6FE0-B15C-E9CB-69F70C5A998E}"/>
              </a:ext>
            </a:extLst>
          </p:cNvPr>
          <p:cNvPicPr>
            <a:picLocks noChangeAspect="1"/>
          </p:cNvPicPr>
          <p:nvPr/>
        </p:nvPicPr>
        <p:blipFill>
          <a:blip r:embed="rId3">
            <a:extLst>
              <a:ext uri="{28A0092B-C50C-407E-A947-70E740481C1C}">
                <a14:useLocalDpi xmlns:a14="http://schemas.microsoft.com/office/drawing/2010/main" val="0"/>
              </a:ext>
            </a:extLst>
          </a:blip>
          <a:srcRect t="19026"/>
          <a:stretch/>
        </p:blipFill>
        <p:spPr>
          <a:xfrm>
            <a:off x="7378700" y="1895205"/>
            <a:ext cx="4724400" cy="3825558"/>
          </a:xfrm>
          <a:prstGeom prst="rect">
            <a:avLst/>
          </a:prstGeom>
          <a:solidFill>
            <a:schemeClr val="bg2"/>
          </a:solidFill>
        </p:spPr>
      </p:pic>
      <p:pic>
        <p:nvPicPr>
          <p:cNvPr id="6" name="Picture 5">
            <a:extLst>
              <a:ext uri="{FF2B5EF4-FFF2-40B4-BE49-F238E27FC236}">
                <a16:creationId xmlns:a16="http://schemas.microsoft.com/office/drawing/2014/main" id="{782FB44B-55A2-1322-8084-1B18AE7E2BE9}"/>
              </a:ext>
            </a:extLst>
          </p:cNvPr>
          <p:cNvPicPr>
            <a:picLocks noChangeAspect="1"/>
          </p:cNvPicPr>
          <p:nvPr/>
        </p:nvPicPr>
        <p:blipFill>
          <a:blip r:embed="rId4"/>
          <a:stretch>
            <a:fillRect/>
          </a:stretch>
        </p:blipFill>
        <p:spPr>
          <a:xfrm>
            <a:off x="7383574" y="5107300"/>
            <a:ext cx="4740051" cy="12269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fg03_15">
            <a:extLst>
              <a:ext uri="{FF2B5EF4-FFF2-40B4-BE49-F238E27FC236}">
                <a16:creationId xmlns:a16="http://schemas.microsoft.com/office/drawing/2014/main" id="{46B25210-CEEE-DC5B-E5EF-B343BD544125}"/>
              </a:ext>
            </a:extLst>
          </p:cNvPr>
          <p:cNvPicPr>
            <a:picLocks noGrp="1" noChangeAspect="1" noChangeArrowheads="1"/>
          </p:cNvPicPr>
          <p:nvPr>
            <p:ph/>
          </p:nvPr>
        </p:nvPicPr>
        <p:blipFill rotWithShape="1">
          <a:blip r:embed="rId3">
            <a:extLst>
              <a:ext uri="{28A0092B-C50C-407E-A947-70E740481C1C}">
                <a14:useLocalDpi xmlns:a14="http://schemas.microsoft.com/office/drawing/2010/main" val="0"/>
              </a:ext>
            </a:extLst>
          </a:blip>
          <a:srcRect t="18747" b="18747"/>
          <a:stretch/>
        </p:blipFill>
        <p:spPr>
          <a:xfrm>
            <a:off x="883179" y="451991"/>
            <a:ext cx="10425641" cy="4887218"/>
          </a:xfrm>
          <a:noFill/>
        </p:spPr>
      </p:pic>
      <p:sp>
        <p:nvSpPr>
          <p:cNvPr id="5123" name="Text Box 12">
            <a:extLst>
              <a:ext uri="{FF2B5EF4-FFF2-40B4-BE49-F238E27FC236}">
                <a16:creationId xmlns:a16="http://schemas.microsoft.com/office/drawing/2014/main" id="{7F4CEEB0-0F7B-5BEC-A930-6B118C4825F7}"/>
              </a:ext>
            </a:extLst>
          </p:cNvPr>
          <p:cNvSpPr txBox="1">
            <a:spLocks noChangeArrowheads="1"/>
          </p:cNvSpPr>
          <p:nvPr/>
        </p:nvSpPr>
        <p:spPr bwMode="auto">
          <a:xfrm>
            <a:off x="766128" y="5486400"/>
            <a:ext cx="10744194" cy="107721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Calibri Light (Headings)"/>
              </a:rPr>
              <a:t>What explains the packed isotherms and rapid turnover in </a:t>
            </a:r>
          </a:p>
          <a:p>
            <a:pPr eaLnBrk="1" hangingPunct="1"/>
            <a:r>
              <a:rPr lang="en-US" altLang="en-US" sz="3200" dirty="0">
                <a:latin typeface="Calibri Light (Headings)"/>
              </a:rPr>
              <a:t>temperature at this location?</a:t>
            </a:r>
          </a:p>
        </p:txBody>
      </p:sp>
      <p:sp>
        <p:nvSpPr>
          <p:cNvPr id="5124" name="Line 14">
            <a:extLst>
              <a:ext uri="{FF2B5EF4-FFF2-40B4-BE49-F238E27FC236}">
                <a16:creationId xmlns:a16="http://schemas.microsoft.com/office/drawing/2014/main" id="{A92356FA-F0B1-A980-D8EA-4E5B62959ACC}"/>
              </a:ext>
            </a:extLst>
          </p:cNvPr>
          <p:cNvSpPr>
            <a:spLocks noChangeShapeType="1"/>
          </p:cNvSpPr>
          <p:nvPr/>
        </p:nvSpPr>
        <p:spPr bwMode="auto">
          <a:xfrm flipV="1">
            <a:off x="1828800" y="2286000"/>
            <a:ext cx="0" cy="3200400"/>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5125" name="TextBox 4">
            <a:extLst>
              <a:ext uri="{FF2B5EF4-FFF2-40B4-BE49-F238E27FC236}">
                <a16:creationId xmlns:a16="http://schemas.microsoft.com/office/drawing/2014/main" id="{BAA5D170-F889-2EC7-1279-871DDF0BF551}"/>
              </a:ext>
            </a:extLst>
          </p:cNvPr>
          <p:cNvSpPr txBox="1">
            <a:spLocks noChangeArrowheads="1"/>
          </p:cNvSpPr>
          <p:nvPr/>
        </p:nvSpPr>
        <p:spPr bwMode="auto">
          <a:xfrm>
            <a:off x="685800" y="279142"/>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himalayas">
            <a:extLst>
              <a:ext uri="{FF2B5EF4-FFF2-40B4-BE49-F238E27FC236}">
                <a16:creationId xmlns:a16="http://schemas.microsoft.com/office/drawing/2014/main" id="{6C82A4F9-10EA-E91E-5B89-D3507542B54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971800" y="152400"/>
            <a:ext cx="6629400" cy="658495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different types of matter&#10;&#10;Description automatically generated">
            <a:extLst>
              <a:ext uri="{FF2B5EF4-FFF2-40B4-BE49-F238E27FC236}">
                <a16:creationId xmlns:a16="http://schemas.microsoft.com/office/drawing/2014/main" id="{D600F363-A98F-4A42-ECAD-711208B4F7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74638"/>
            <a:ext cx="6924675" cy="6381750"/>
          </a:xfrm>
          <a:prstGeom prst="rect">
            <a:avLst/>
          </a:prstGeom>
        </p:spPr>
      </p:pic>
      <p:sp>
        <p:nvSpPr>
          <p:cNvPr id="7170" name="Rectangle 2">
            <a:extLst>
              <a:ext uri="{FF2B5EF4-FFF2-40B4-BE49-F238E27FC236}">
                <a16:creationId xmlns:a16="http://schemas.microsoft.com/office/drawing/2014/main" id="{4DA63AF5-95E9-4A34-C0B2-661E8C16B087}"/>
              </a:ext>
            </a:extLst>
          </p:cNvPr>
          <p:cNvSpPr>
            <a:spLocks noGrp="1" noChangeArrowheads="1"/>
          </p:cNvSpPr>
          <p:nvPr>
            <p:ph type="title"/>
          </p:nvPr>
        </p:nvSpPr>
        <p:spPr>
          <a:xfrm>
            <a:off x="609600" y="274638"/>
            <a:ext cx="3810000" cy="1143000"/>
          </a:xfrm>
        </p:spPr>
        <p:txBody>
          <a:bodyPr/>
          <a:lstStyle/>
          <a:p>
            <a:pPr eaLnBrk="1" hangingPunct="1"/>
            <a:r>
              <a:rPr lang="en-US" altLang="en-US" dirty="0">
                <a:latin typeface="Calibri Light (Headings)"/>
              </a:rPr>
              <a:t>Altitude</a:t>
            </a:r>
          </a:p>
        </p:txBody>
      </p:sp>
      <p:sp>
        <p:nvSpPr>
          <p:cNvPr id="7171" name="Rectangle 3">
            <a:extLst>
              <a:ext uri="{FF2B5EF4-FFF2-40B4-BE49-F238E27FC236}">
                <a16:creationId xmlns:a16="http://schemas.microsoft.com/office/drawing/2014/main" id="{A8E55F7E-7E77-F9E9-E12C-AD9A8D9858A7}"/>
              </a:ext>
            </a:extLst>
          </p:cNvPr>
          <p:cNvSpPr>
            <a:spLocks noGrp="1" noChangeArrowheads="1"/>
          </p:cNvSpPr>
          <p:nvPr>
            <p:ph type="body" idx="1"/>
          </p:nvPr>
        </p:nvSpPr>
        <p:spPr>
          <a:xfrm>
            <a:off x="609600" y="1600201"/>
            <a:ext cx="4343400" cy="4525963"/>
          </a:xfrm>
        </p:spPr>
        <p:txBody>
          <a:bodyPr/>
          <a:lstStyle/>
          <a:p>
            <a:pPr eaLnBrk="1" hangingPunct="1"/>
            <a:r>
              <a:rPr lang="en-US" altLang="en-US" dirty="0">
                <a:latin typeface="Calibri Light (Headings)"/>
              </a:rPr>
              <a:t>As elevation increases, temperatures are cooler</a:t>
            </a:r>
          </a:p>
          <a:p>
            <a:pPr eaLnBrk="1" hangingPunct="1"/>
            <a:r>
              <a:rPr lang="en-US" altLang="en-US" dirty="0">
                <a:latin typeface="Calibri Light (Headings)"/>
              </a:rPr>
              <a:t>Higher altitude: lower air pressure: fewer molecules to absorb LW radiation (i.e. more radiative cooling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937DDBF-9A3C-9DA7-B464-ABDE66556D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445" b="5672"/>
          <a:stretch/>
        </p:blipFill>
        <p:spPr bwMode="auto">
          <a:xfrm>
            <a:off x="2804160" y="129914"/>
            <a:ext cx="9372600" cy="672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2">
            <a:extLst>
              <a:ext uri="{FF2B5EF4-FFF2-40B4-BE49-F238E27FC236}">
                <a16:creationId xmlns:a16="http://schemas.microsoft.com/office/drawing/2014/main" id="{AEAEEBB1-7D5F-138C-0DD3-CEF3D65071A1}"/>
              </a:ext>
            </a:extLst>
          </p:cNvPr>
          <p:cNvSpPr txBox="1">
            <a:spLocks noChangeArrowheads="1"/>
          </p:cNvSpPr>
          <p:nvPr/>
        </p:nvSpPr>
        <p:spPr bwMode="auto">
          <a:xfrm>
            <a:off x="457200" y="382012"/>
            <a:ext cx="3424872" cy="304698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Calibri Light (Headings)"/>
              </a:rPr>
              <a:t>What explains the colder January minimums and the lower July maximum temperatures?</a:t>
            </a:r>
          </a:p>
        </p:txBody>
      </p:sp>
      <p:sp>
        <p:nvSpPr>
          <p:cNvPr id="3" name="Rectangle 2">
            <a:extLst>
              <a:ext uri="{FF2B5EF4-FFF2-40B4-BE49-F238E27FC236}">
                <a16:creationId xmlns:a16="http://schemas.microsoft.com/office/drawing/2014/main" id="{3D4BE765-2C65-C421-CC96-166E88ECFF7F}"/>
              </a:ext>
            </a:extLst>
          </p:cNvPr>
          <p:cNvSpPr/>
          <p:nvPr/>
        </p:nvSpPr>
        <p:spPr>
          <a:xfrm>
            <a:off x="7848600" y="762000"/>
            <a:ext cx="1143000" cy="1066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5BC48B6-68EF-1C2B-47B6-17F49A3D57C6}"/>
              </a:ext>
            </a:extLst>
          </p:cNvPr>
          <p:cNvSpPr/>
          <p:nvPr/>
        </p:nvSpPr>
        <p:spPr>
          <a:xfrm>
            <a:off x="7848600" y="3962401"/>
            <a:ext cx="1143000" cy="10668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3">
            <a:extLst>
              <a:ext uri="{FF2B5EF4-FFF2-40B4-BE49-F238E27FC236}">
                <a16:creationId xmlns:a16="http://schemas.microsoft.com/office/drawing/2014/main" id="{AC9667F6-0F5D-31BA-5F64-A482AFA7B089}"/>
              </a:ext>
            </a:extLst>
          </p:cNvPr>
          <p:cNvSpPr txBox="1">
            <a:spLocks noChangeArrowheads="1"/>
          </p:cNvSpPr>
          <p:nvPr/>
        </p:nvSpPr>
        <p:spPr bwMode="auto">
          <a:xfrm>
            <a:off x="228600" y="5829875"/>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05_17">
            <a:extLst>
              <a:ext uri="{FF2B5EF4-FFF2-40B4-BE49-F238E27FC236}">
                <a16:creationId xmlns:a16="http://schemas.microsoft.com/office/drawing/2014/main" id="{670FF2F6-8278-842B-8D0F-682DBBB44BD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4254"/>
          <a:stretch/>
        </p:blipFill>
        <p:spPr>
          <a:xfrm>
            <a:off x="1524000" y="1274764"/>
            <a:ext cx="9144000" cy="5430836"/>
          </a:xfrm>
          <a:noFill/>
        </p:spPr>
      </p:pic>
      <p:sp>
        <p:nvSpPr>
          <p:cNvPr id="9219" name="Text Box 10">
            <a:extLst>
              <a:ext uri="{FF2B5EF4-FFF2-40B4-BE49-F238E27FC236}">
                <a16:creationId xmlns:a16="http://schemas.microsoft.com/office/drawing/2014/main" id="{653E1F79-886F-01A8-3009-E157A9CEBF5A}"/>
              </a:ext>
            </a:extLst>
          </p:cNvPr>
          <p:cNvSpPr txBox="1">
            <a:spLocks noChangeArrowheads="1"/>
          </p:cNvSpPr>
          <p:nvPr/>
        </p:nvSpPr>
        <p:spPr bwMode="auto">
          <a:xfrm>
            <a:off x="653257" y="187345"/>
            <a:ext cx="10929144" cy="107721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dirty="0">
                <a:latin typeface="Calibri Light (Headings)"/>
              </a:rPr>
              <a:t>Why are there large annual temperature ranges over interior Canada and Asia?</a:t>
            </a:r>
          </a:p>
        </p:txBody>
      </p:sp>
      <p:sp>
        <p:nvSpPr>
          <p:cNvPr id="9220" name="TextBox 3">
            <a:extLst>
              <a:ext uri="{FF2B5EF4-FFF2-40B4-BE49-F238E27FC236}">
                <a16:creationId xmlns:a16="http://schemas.microsoft.com/office/drawing/2014/main" id="{F8092E39-38E5-18C1-472F-7714C18A9241}"/>
              </a:ext>
            </a:extLst>
          </p:cNvPr>
          <p:cNvSpPr txBox="1">
            <a:spLocks noChangeArrowheads="1"/>
          </p:cNvSpPr>
          <p:nvPr/>
        </p:nvSpPr>
        <p:spPr bwMode="auto">
          <a:xfrm>
            <a:off x="304800" y="1447800"/>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anada_pol_94">
            <a:extLst>
              <a:ext uri="{FF2B5EF4-FFF2-40B4-BE49-F238E27FC236}">
                <a16:creationId xmlns:a16="http://schemas.microsoft.com/office/drawing/2014/main" id="{B4EA42F8-0A23-7098-0419-62053E7BF4AD}"/>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421" t="48545" r="5916" b="22223"/>
          <a:stretch/>
        </p:blipFill>
        <p:spPr>
          <a:xfrm>
            <a:off x="0" y="1676400"/>
            <a:ext cx="12208677" cy="4648200"/>
          </a:xfrm>
          <a:noFill/>
        </p:spPr>
      </p:pic>
      <p:sp>
        <p:nvSpPr>
          <p:cNvPr id="10243" name="Text Box 10">
            <a:extLst>
              <a:ext uri="{FF2B5EF4-FFF2-40B4-BE49-F238E27FC236}">
                <a16:creationId xmlns:a16="http://schemas.microsoft.com/office/drawing/2014/main" id="{FF912562-1A61-251E-39C9-73352BD42610}"/>
              </a:ext>
            </a:extLst>
          </p:cNvPr>
          <p:cNvSpPr txBox="1">
            <a:spLocks noChangeArrowheads="1"/>
          </p:cNvSpPr>
          <p:nvPr/>
        </p:nvSpPr>
        <p:spPr bwMode="auto">
          <a:xfrm>
            <a:off x="1600200" y="247948"/>
            <a:ext cx="9906000" cy="954107"/>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latin typeface="Calibri Light (Headings)"/>
              </a:rPr>
              <a:t>How would the annual temperature for Vancouver and Winnipeg</a:t>
            </a:r>
          </a:p>
          <a:p>
            <a:pPr eaLnBrk="1" hangingPunct="1"/>
            <a:r>
              <a:rPr lang="en-US" altLang="en-US" sz="2800" dirty="0">
                <a:latin typeface="Calibri Light (Headings)"/>
              </a:rPr>
              <a:t>differ?</a:t>
            </a:r>
          </a:p>
        </p:txBody>
      </p:sp>
      <p:sp>
        <p:nvSpPr>
          <p:cNvPr id="10244" name="TextBox 3">
            <a:extLst>
              <a:ext uri="{FF2B5EF4-FFF2-40B4-BE49-F238E27FC236}">
                <a16:creationId xmlns:a16="http://schemas.microsoft.com/office/drawing/2014/main" id="{BDDE5DBA-9A65-DDB6-A220-A34A7942DE67}"/>
              </a:ext>
            </a:extLst>
          </p:cNvPr>
          <p:cNvSpPr txBox="1">
            <a:spLocks noChangeArrowheads="1"/>
          </p:cNvSpPr>
          <p:nvPr/>
        </p:nvSpPr>
        <p:spPr bwMode="auto">
          <a:xfrm>
            <a:off x="304800" y="81598"/>
            <a:ext cx="696913" cy="646113"/>
          </a:xfrm>
          <a:prstGeom prst="rect">
            <a:avLst/>
          </a:prstGeom>
          <a:solidFill>
            <a:schemeClr val="accent1"/>
          </a:solidFill>
          <a:ln w="9525">
            <a:solidFill>
              <a:schemeClr val="tx1"/>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dirty="0"/>
              <a:t>#4</a:t>
            </a:r>
          </a:p>
        </p:txBody>
      </p:sp>
      <p:sp>
        <p:nvSpPr>
          <p:cNvPr id="2" name="Rectangle 1">
            <a:extLst>
              <a:ext uri="{FF2B5EF4-FFF2-40B4-BE49-F238E27FC236}">
                <a16:creationId xmlns:a16="http://schemas.microsoft.com/office/drawing/2014/main" id="{01B1A7D5-E958-340D-DA74-227A5DCA9312}"/>
              </a:ext>
            </a:extLst>
          </p:cNvPr>
          <p:cNvSpPr/>
          <p:nvPr/>
        </p:nvSpPr>
        <p:spPr>
          <a:xfrm>
            <a:off x="914400" y="2971800"/>
            <a:ext cx="914400" cy="4572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CF891CB-E18C-7A7D-2D7E-BB6F8BA37449}"/>
              </a:ext>
            </a:extLst>
          </p:cNvPr>
          <p:cNvSpPr/>
          <p:nvPr/>
        </p:nvSpPr>
        <p:spPr>
          <a:xfrm>
            <a:off x="4343400" y="4025900"/>
            <a:ext cx="914400" cy="4572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8C0F002-62C2-0646-7C8A-DD8FEE73DABC}"/>
              </a:ext>
            </a:extLst>
          </p:cNvPr>
          <p:cNvSpPr>
            <a:spLocks noGrp="1" noChangeArrowheads="1"/>
          </p:cNvSpPr>
          <p:nvPr>
            <p:ph type="title"/>
          </p:nvPr>
        </p:nvSpPr>
        <p:spPr/>
        <p:txBody>
          <a:bodyPr/>
          <a:lstStyle/>
          <a:p>
            <a:pPr eaLnBrk="1" hangingPunct="1"/>
            <a:r>
              <a:rPr lang="en-US" altLang="en-US" sz="4000" dirty="0"/>
              <a:t>Geographic location relative to land and water</a:t>
            </a:r>
          </a:p>
        </p:txBody>
      </p:sp>
      <p:sp>
        <p:nvSpPr>
          <p:cNvPr id="12291" name="Rectangle 3">
            <a:extLst>
              <a:ext uri="{FF2B5EF4-FFF2-40B4-BE49-F238E27FC236}">
                <a16:creationId xmlns:a16="http://schemas.microsoft.com/office/drawing/2014/main" id="{5D26EFFB-8335-A13D-0BEE-90733B7E4C8B}"/>
              </a:ext>
            </a:extLst>
          </p:cNvPr>
          <p:cNvSpPr>
            <a:spLocks noGrp="1" noChangeArrowheads="1"/>
          </p:cNvSpPr>
          <p:nvPr>
            <p:ph type="body" idx="1"/>
          </p:nvPr>
        </p:nvSpPr>
        <p:spPr/>
        <p:txBody>
          <a:bodyPr/>
          <a:lstStyle/>
          <a:p>
            <a:pPr eaLnBrk="1" hangingPunct="1"/>
            <a:r>
              <a:rPr lang="en-US" altLang="en-US" sz="3600" dirty="0"/>
              <a:t>Maritime effect </a:t>
            </a:r>
          </a:p>
          <a:p>
            <a:pPr lvl="1" eaLnBrk="1" hangingPunct="1"/>
            <a:r>
              <a:rPr lang="en-US" altLang="en-US" sz="3200" dirty="0"/>
              <a:t>Applies to locations near large bodies of water</a:t>
            </a:r>
          </a:p>
          <a:p>
            <a:pPr lvl="1" eaLnBrk="1" hangingPunct="1"/>
            <a:r>
              <a:rPr lang="en-US" altLang="en-US" sz="3200" dirty="0"/>
              <a:t>Here, temperature ranges are smaller </a:t>
            </a:r>
          </a:p>
          <a:p>
            <a:pPr eaLnBrk="1" hangingPunct="1"/>
            <a:r>
              <a:rPr lang="en-US" altLang="en-US" sz="3600" dirty="0"/>
              <a:t>Continentality</a:t>
            </a:r>
          </a:p>
          <a:p>
            <a:pPr lvl="1" eaLnBrk="1" hangingPunct="1"/>
            <a:r>
              <a:rPr lang="en-US" altLang="en-US" sz="3200" dirty="0"/>
              <a:t>Applies to locations distant from large bodies of water (i.e., landlocked and in the interior of continents)</a:t>
            </a:r>
          </a:p>
          <a:p>
            <a:pPr lvl="1" eaLnBrk="1" hangingPunct="1"/>
            <a:r>
              <a:rPr lang="en-US" altLang="en-US" sz="3200" dirty="0"/>
              <a:t>Larger temperature ranges can be found in Siberia</a:t>
            </a:r>
          </a:p>
          <a:p>
            <a:pPr lvl="1" eaLnBrk="1" hangingPunct="1">
              <a:buFontTx/>
              <a:buNone/>
            </a:pPr>
            <a:endParaRPr lang="en-US" altLang="en-US" dirty="0"/>
          </a:p>
          <a:p>
            <a:pPr lvl="1" eaLnBrk="1" hangingPunct="1"/>
            <a:endParaRPr lang="en-US" altLang="en-US" dirty="0"/>
          </a:p>
          <a:p>
            <a:pPr lvl="1" eaLnBrk="1" hangingPunct="1"/>
            <a:endParaRPr lang="en-US" altLang="en-US" dirty="0"/>
          </a:p>
        </p:txBody>
      </p:sp>
    </p:spTree>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0070C0"/>
      </a:folHlink>
    </a:clrScheme>
    <a:fontScheme name="Custom 7">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1089</Words>
  <Application>Microsoft Office PowerPoint</Application>
  <PresentationFormat>Widescreen</PresentationFormat>
  <Paragraphs>104</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 Light</vt:lpstr>
      <vt:lpstr>Calibri Light (Headings)</vt:lpstr>
      <vt:lpstr>Default Design</vt:lpstr>
      <vt:lpstr>Geographic controls that shape temperature</vt:lpstr>
      <vt:lpstr>Isotherms</vt:lpstr>
      <vt:lpstr>PowerPoint Presentation</vt:lpstr>
      <vt:lpstr>PowerPoint Presentation</vt:lpstr>
      <vt:lpstr>Altitude</vt:lpstr>
      <vt:lpstr>PowerPoint Presentation</vt:lpstr>
      <vt:lpstr>PowerPoint Presentation</vt:lpstr>
      <vt:lpstr>PowerPoint Presentation</vt:lpstr>
      <vt:lpstr>Geographic location relative to land and water</vt:lpstr>
      <vt:lpstr>PowerPoint Presentation</vt:lpstr>
      <vt:lpstr>PowerPoint Presentation</vt:lpstr>
      <vt:lpstr>PowerPoint Presentation</vt:lpstr>
      <vt:lpstr>PowerPoint Presentation</vt:lpstr>
      <vt:lpstr>How does cloud cover impact temperature?</vt:lpstr>
      <vt:lpstr>How does cloud height impacts temperature?</vt:lpstr>
      <vt:lpstr>PowerPoint Presentation</vt:lpstr>
      <vt:lpstr>Time of day temperature lags</vt:lpstr>
      <vt:lpstr>Time of day temperature lags</vt:lpstr>
      <vt:lpstr>Seasonal time lags in temperatures</vt:lpstr>
      <vt:lpstr>PowerPoint Presentation</vt:lpstr>
      <vt:lpstr>Other geographic factors impacting temperature: urban heat island effects</vt:lpstr>
      <vt:lpstr>Why are urban areas warmer?</vt:lpstr>
    </vt:vector>
  </TitlesOfParts>
  <Company>FSU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temperature patterns</dc:title>
  <dc:creator>Shawn Lewers</dc:creator>
  <cp:lastModifiedBy>Stallins, Jon A.</cp:lastModifiedBy>
  <cp:revision>97</cp:revision>
  <dcterms:created xsi:type="dcterms:W3CDTF">2006-07-01T19:42:40Z</dcterms:created>
  <dcterms:modified xsi:type="dcterms:W3CDTF">2025-02-04T21:55:38Z</dcterms:modified>
</cp:coreProperties>
</file>