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92" r:id="rId3"/>
    <p:sldId id="268" r:id="rId4"/>
    <p:sldId id="274" r:id="rId5"/>
    <p:sldId id="278" r:id="rId6"/>
    <p:sldId id="293" r:id="rId7"/>
    <p:sldId id="308" r:id="rId8"/>
    <p:sldId id="294" r:id="rId9"/>
    <p:sldId id="290" r:id="rId10"/>
    <p:sldId id="291" r:id="rId11"/>
    <p:sldId id="334" r:id="rId12"/>
    <p:sldId id="296" r:id="rId13"/>
    <p:sldId id="271" r:id="rId14"/>
    <p:sldId id="259" r:id="rId15"/>
    <p:sldId id="295" r:id="rId16"/>
    <p:sldId id="272" r:id="rId17"/>
    <p:sldId id="260" r:id="rId18"/>
    <p:sldId id="330" r:id="rId19"/>
    <p:sldId id="302" r:id="rId20"/>
    <p:sldId id="309" r:id="rId21"/>
    <p:sldId id="328" r:id="rId22"/>
    <p:sldId id="279" r:id="rId23"/>
    <p:sldId id="285" r:id="rId24"/>
    <p:sldId id="303" r:id="rId25"/>
    <p:sldId id="304" r:id="rId26"/>
    <p:sldId id="331" r:id="rId27"/>
    <p:sldId id="266" r:id="rId28"/>
    <p:sldId id="270" r:id="rId29"/>
    <p:sldId id="305" r:id="rId30"/>
    <p:sldId id="310" r:id="rId31"/>
    <p:sldId id="318" r:id="rId32"/>
    <p:sldId id="277" r:id="rId33"/>
    <p:sldId id="269" r:id="rId34"/>
    <p:sldId id="306" r:id="rId35"/>
    <p:sldId id="312" r:id="rId36"/>
    <p:sldId id="322" r:id="rId37"/>
    <p:sldId id="267" r:id="rId38"/>
    <p:sldId id="307" r:id="rId39"/>
    <p:sldId id="311" r:id="rId40"/>
    <p:sldId id="325" r:id="rId41"/>
    <p:sldId id="332" r:id="rId42"/>
    <p:sldId id="333" r:id="rId43"/>
    <p:sldId id="299" r:id="rId44"/>
    <p:sldId id="280" r:id="rId45"/>
    <p:sldId id="263" r:id="rId46"/>
    <p:sldId id="275" r:id="rId47"/>
    <p:sldId id="300" r:id="rId48"/>
    <p:sldId id="276" r:id="rId49"/>
    <p:sldId id="32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inental drift: origins of plate tectonics" id="{DD86BC0A-9353-4F2D-88ED-36624A7B747E}">
          <p14:sldIdLst>
            <p14:sldId id="257"/>
            <p14:sldId id="292"/>
            <p14:sldId id="268"/>
            <p14:sldId id="274"/>
            <p14:sldId id="278"/>
            <p14:sldId id="293"/>
            <p14:sldId id="308"/>
            <p14:sldId id="294"/>
            <p14:sldId id="290"/>
            <p14:sldId id="291"/>
            <p14:sldId id="334"/>
            <p14:sldId id="296"/>
            <p14:sldId id="271"/>
          </p14:sldIdLst>
        </p14:section>
        <p14:section name="Divergent plate boundary" id="{A0EC0B00-5A4E-469E-8FF0-023230C7695C}">
          <p14:sldIdLst>
            <p14:sldId id="259"/>
            <p14:sldId id="295"/>
            <p14:sldId id="272"/>
            <p14:sldId id="260"/>
            <p14:sldId id="330"/>
            <p14:sldId id="302"/>
            <p14:sldId id="309"/>
            <p14:sldId id="328"/>
            <p14:sldId id="279"/>
            <p14:sldId id="285"/>
            <p14:sldId id="303"/>
            <p14:sldId id="304"/>
            <p14:sldId id="331"/>
          </p14:sldIdLst>
        </p14:section>
        <p14:section name="Convergent plate boundary" id="{70FF1CA8-2BC9-475C-B36D-1C37D4150377}">
          <p14:sldIdLst>
            <p14:sldId id="266"/>
            <p14:sldId id="270"/>
            <p14:sldId id="305"/>
            <p14:sldId id="310"/>
            <p14:sldId id="318"/>
            <p14:sldId id="277"/>
            <p14:sldId id="269"/>
            <p14:sldId id="306"/>
            <p14:sldId id="312"/>
            <p14:sldId id="322"/>
          </p14:sldIdLst>
        </p14:section>
        <p14:section name="Transform plate boundaries" id="{64099B8A-A86A-4987-A57C-E16CE6EC9F44}">
          <p14:sldIdLst>
            <p14:sldId id="267"/>
            <p14:sldId id="307"/>
          </p14:sldIdLst>
        </p14:section>
        <p14:section name="Complexity of plate motion" id="{9A0A4939-F5AF-478B-BE1C-5301A7A5F5C5}">
          <p14:sldIdLst>
            <p14:sldId id="311"/>
            <p14:sldId id="325"/>
            <p14:sldId id="332"/>
            <p14:sldId id="333"/>
            <p14:sldId id="299"/>
          </p14:sldIdLst>
        </p14:section>
        <p14:section name="What drives movement of plates?" id="{B39D10BF-9BA2-4ABB-B08B-6367C0747FC4}">
          <p14:sldIdLst>
            <p14:sldId id="280"/>
          </p14:sldIdLst>
        </p14:section>
        <p14:section name="Hot spots" id="{E9C26E2A-84C7-4D2F-965C-F6B75C45AC81}">
          <p14:sldIdLst>
            <p14:sldId id="263"/>
            <p14:sldId id="275"/>
            <p14:sldId id="300"/>
            <p14:sldId id="276"/>
            <p14:sldId id="32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242" autoAdjust="0"/>
  </p:normalViewPr>
  <p:slideViewPr>
    <p:cSldViewPr snapToGrid="0">
      <p:cViewPr varScale="1">
        <p:scale>
          <a:sx n="40" d="100"/>
          <a:sy n="40" d="100"/>
        </p:scale>
        <p:origin x="1684" y="4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7551F-A56C-4FBF-AC9A-9CF90D882E63}"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5FCBD-8B28-4A75-9649-F13162257FB8}" type="slidenum">
              <a:rPr lang="en-US" smtClean="0"/>
              <a:t>‹#›</a:t>
            </a:fld>
            <a:endParaRPr lang="en-US"/>
          </a:p>
        </p:txBody>
      </p:sp>
    </p:spTree>
    <p:extLst>
      <p:ext uri="{BB962C8B-B14F-4D97-AF65-F5344CB8AC3E}">
        <p14:creationId xmlns:p14="http://schemas.microsoft.com/office/powerpoint/2010/main" val="57183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Wegener was a German meteorologist, geophysicist and polar researcher. In </a:t>
            </a:r>
            <a:r>
              <a:rPr lang="en-US" b="0" dirty="0"/>
              <a:t>1915</a:t>
            </a:r>
            <a:r>
              <a:rPr lang="en-US" dirty="0"/>
              <a:t> he published 'The Origin of Continents and Oceans', which outlined his theory of Continental Drift.</a:t>
            </a:r>
            <a:endParaRPr lang="en-US" sz="1200" b="0" i="0" u="none" strike="noStrike" baseline="0" dirty="0">
              <a:latin typeface="Arial" panose="020B0604020202020204" pitchFamily="34" charset="0"/>
            </a:endParaRPr>
          </a:p>
          <a:p>
            <a:endParaRPr lang="en-US" sz="1200" b="0" i="0" u="none" strike="noStrike" baseline="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2</a:t>
            </a:fld>
            <a:endParaRPr lang="en-US"/>
          </a:p>
        </p:txBody>
      </p:sp>
    </p:spTree>
    <p:extLst>
      <p:ext uri="{BB962C8B-B14F-4D97-AF65-F5344CB8AC3E}">
        <p14:creationId xmlns:p14="http://schemas.microsoft.com/office/powerpoint/2010/main" val="1891924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 Africa Rift Valley</a:t>
            </a:r>
            <a:br>
              <a:rPr lang="en-US" dirty="0"/>
            </a:br>
            <a:br>
              <a:rPr lang="en-US" dirty="0"/>
            </a:br>
            <a:r>
              <a:rPr lang="en-US" dirty="0"/>
              <a:t>https://youtu.be/b9FY57z2cXI?si=iZV_ZEzxHvY14go4</a:t>
            </a:r>
          </a:p>
        </p:txBody>
      </p:sp>
      <p:sp>
        <p:nvSpPr>
          <p:cNvPr id="4" name="Slide Number Placeholder 3"/>
          <p:cNvSpPr>
            <a:spLocks noGrp="1"/>
          </p:cNvSpPr>
          <p:nvPr>
            <p:ph type="sldNum" sz="quarter" idx="5"/>
          </p:nvPr>
        </p:nvSpPr>
        <p:spPr/>
        <p:txBody>
          <a:bodyPr/>
          <a:lstStyle/>
          <a:p>
            <a:fld id="{C0E5FCBD-8B28-4A75-9649-F13162257FB8}" type="slidenum">
              <a:rPr lang="en-US" smtClean="0"/>
              <a:t>24</a:t>
            </a:fld>
            <a:endParaRPr lang="en-US"/>
          </a:p>
        </p:txBody>
      </p:sp>
    </p:spTree>
    <p:extLst>
      <p:ext uri="{BB962C8B-B14F-4D97-AF65-F5344CB8AC3E}">
        <p14:creationId xmlns:p14="http://schemas.microsoft.com/office/powerpoint/2010/main" val="31795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Sea</a:t>
            </a:r>
          </a:p>
        </p:txBody>
      </p:sp>
      <p:sp>
        <p:nvSpPr>
          <p:cNvPr id="4" name="Slide Number Placeholder 3"/>
          <p:cNvSpPr>
            <a:spLocks noGrp="1"/>
          </p:cNvSpPr>
          <p:nvPr>
            <p:ph type="sldNum" sz="quarter" idx="5"/>
          </p:nvPr>
        </p:nvSpPr>
        <p:spPr/>
        <p:txBody>
          <a:bodyPr/>
          <a:lstStyle/>
          <a:p>
            <a:fld id="{C0E5FCBD-8B28-4A75-9649-F13162257FB8}" type="slidenum">
              <a:rPr lang="en-US" smtClean="0"/>
              <a:t>25</a:t>
            </a:fld>
            <a:endParaRPr lang="en-US"/>
          </a:p>
        </p:txBody>
      </p:sp>
    </p:spTree>
    <p:extLst>
      <p:ext uri="{BB962C8B-B14F-4D97-AF65-F5344CB8AC3E}">
        <p14:creationId xmlns:p14="http://schemas.microsoft.com/office/powerpoint/2010/main" val="3459024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Great Rift Valley of Africa </a:t>
            </a:r>
            <a:br>
              <a:rPr lang="en-US" b="0" dirty="0"/>
            </a:br>
            <a:br>
              <a:rPr lang="en-US" b="0" dirty="0"/>
            </a:br>
            <a:r>
              <a:rPr lang="en-US" b="0" dirty="0"/>
              <a:t>Lake Victoria: The largest lake in Africa and the second-largest freshwater lake in the world by surface area. It is shared by Tanzania, Uganda, and Kenya.</a:t>
            </a:r>
          </a:p>
          <a:p>
            <a:r>
              <a:rPr lang="en-US" b="0" dirty="0"/>
              <a:t>Lake Tanganyika: The second deepest and second-largest freshwater lake by volume in the world. It lies between Tanzania, the Democratic Republic of Congo (DRC), Burundi, and Zambia.</a:t>
            </a:r>
          </a:p>
          <a:p>
            <a:r>
              <a:rPr lang="en-US" b="0" dirty="0"/>
              <a:t>Lake Malawi: The third-largest lake in Africa and the ninth-largest in the world by area. It is located between Malawi, Mozambique, and Tanzania.</a:t>
            </a:r>
          </a:p>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26</a:t>
            </a:fld>
            <a:endParaRPr lang="en-US"/>
          </a:p>
        </p:txBody>
      </p:sp>
    </p:spTree>
    <p:extLst>
      <p:ext uri="{BB962C8B-B14F-4D97-AF65-F5344CB8AC3E}">
        <p14:creationId xmlns:p14="http://schemas.microsoft.com/office/powerpoint/2010/main" val="343980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Convergent plate boundary: oceanic crust colliding with continental crust. Ocean crust is denser and sinks underneath the continental crust, where heat and pressure will melt it. The magma can rise to the surface and form a continental volcanic arc.. The Cascade Mountains of the Pacific Northwest are a good example of this kind of a mountain chain</a:t>
            </a:r>
          </a:p>
          <a:p>
            <a:endParaRPr lang="en-US" dirty="0"/>
          </a:p>
          <a:p>
            <a:r>
              <a:rPr lang="en-US" dirty="0"/>
              <a:t>This volcanism adds material to the continent to offset that lost by erosion. </a:t>
            </a:r>
          </a:p>
        </p:txBody>
      </p:sp>
      <p:sp>
        <p:nvSpPr>
          <p:cNvPr id="4" name="Slide Number Placeholder 3"/>
          <p:cNvSpPr>
            <a:spLocks noGrp="1"/>
          </p:cNvSpPr>
          <p:nvPr>
            <p:ph type="sldNum" sz="quarter" idx="5"/>
          </p:nvPr>
        </p:nvSpPr>
        <p:spPr/>
        <p:txBody>
          <a:bodyPr/>
          <a:lstStyle/>
          <a:p>
            <a:fld id="{C0E5FCBD-8B28-4A75-9649-F13162257FB8}" type="slidenum">
              <a:rPr lang="en-US" smtClean="0"/>
              <a:t>28</a:t>
            </a:fld>
            <a:endParaRPr lang="en-US"/>
          </a:p>
        </p:txBody>
      </p:sp>
    </p:spTree>
    <p:extLst>
      <p:ext uri="{BB962C8B-B14F-4D97-AF65-F5344CB8AC3E}">
        <p14:creationId xmlns:p14="http://schemas.microsoft.com/office/powerpoint/2010/main" val="3829858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Cascades and the Andes are volcanic arcs that form at continental-ocean crust convergent plate boundaries</a:t>
            </a:r>
            <a:br>
              <a:rPr lang="en-US" dirty="0"/>
            </a:br>
            <a:br>
              <a:rPr lang="en-US" dirty="0"/>
            </a:br>
            <a:r>
              <a:rPr lang="en-US" dirty="0"/>
              <a:t>Above (Cascade Mountains)</a:t>
            </a:r>
          </a:p>
        </p:txBody>
      </p:sp>
      <p:sp>
        <p:nvSpPr>
          <p:cNvPr id="4" name="Slide Number Placeholder 3"/>
          <p:cNvSpPr>
            <a:spLocks noGrp="1"/>
          </p:cNvSpPr>
          <p:nvPr>
            <p:ph type="sldNum" sz="quarter" idx="5"/>
          </p:nvPr>
        </p:nvSpPr>
        <p:spPr/>
        <p:txBody>
          <a:bodyPr/>
          <a:lstStyle/>
          <a:p>
            <a:fld id="{C0E5FCBD-8B28-4A75-9649-F13162257FB8}" type="slidenum">
              <a:rPr lang="en-US" smtClean="0"/>
              <a:t>29</a:t>
            </a:fld>
            <a:endParaRPr lang="en-US"/>
          </a:p>
        </p:txBody>
      </p:sp>
    </p:spTree>
    <p:extLst>
      <p:ext uri="{BB962C8B-B14F-4D97-AF65-F5344CB8AC3E}">
        <p14:creationId xmlns:p14="http://schemas.microsoft.com/office/powerpoint/2010/main" val="1099251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Ocean-ocean crust convergent boundary. Oceanic crust is subducted underneath oceanic crust</a:t>
            </a:r>
          </a:p>
        </p:txBody>
      </p:sp>
      <p:sp>
        <p:nvSpPr>
          <p:cNvPr id="4" name="Slide Number Placeholder 3"/>
          <p:cNvSpPr>
            <a:spLocks noGrp="1"/>
          </p:cNvSpPr>
          <p:nvPr>
            <p:ph type="sldNum" sz="quarter" idx="5"/>
          </p:nvPr>
        </p:nvSpPr>
        <p:spPr/>
        <p:txBody>
          <a:bodyPr/>
          <a:lstStyle/>
          <a:p>
            <a:fld id="{C0E5FCBD-8B28-4A75-9649-F13162257FB8}" type="slidenum">
              <a:rPr lang="en-US" smtClean="0"/>
              <a:t>30</a:t>
            </a:fld>
            <a:endParaRPr lang="en-US"/>
          </a:p>
        </p:txBody>
      </p:sp>
    </p:spTree>
    <p:extLst>
      <p:ext uri="{BB962C8B-B14F-4D97-AF65-F5344CB8AC3E}">
        <p14:creationId xmlns:p14="http://schemas.microsoft.com/office/powerpoint/2010/main" val="1597568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Japan arc and the Aleutian arc are island arcs formed from a convergent plate boundary where oceanic crust is subducted under oceanic crust.</a:t>
            </a:r>
          </a:p>
        </p:txBody>
      </p:sp>
      <p:sp>
        <p:nvSpPr>
          <p:cNvPr id="4" name="Slide Number Placeholder 3"/>
          <p:cNvSpPr>
            <a:spLocks noGrp="1"/>
          </p:cNvSpPr>
          <p:nvPr>
            <p:ph type="sldNum" sz="quarter" idx="5"/>
          </p:nvPr>
        </p:nvSpPr>
        <p:spPr/>
        <p:txBody>
          <a:bodyPr/>
          <a:lstStyle/>
          <a:p>
            <a:fld id="{C0E5FCBD-8B28-4A75-9649-F13162257FB8}" type="slidenum">
              <a:rPr lang="en-US" smtClean="0"/>
              <a:t>31</a:t>
            </a:fld>
            <a:endParaRPr lang="en-US"/>
          </a:p>
        </p:txBody>
      </p:sp>
    </p:spTree>
    <p:extLst>
      <p:ext uri="{BB962C8B-B14F-4D97-AF65-F5344CB8AC3E}">
        <p14:creationId xmlns:p14="http://schemas.microsoft.com/office/powerpoint/2010/main" val="1895705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Convergent plate boundary: continental crust colliding with continental crust</a:t>
            </a:r>
            <a:br>
              <a:rPr lang="en-US" dirty="0"/>
            </a:br>
            <a:br>
              <a:rPr lang="en-US" dirty="0"/>
            </a:br>
            <a:r>
              <a:rPr lang="en-US" dirty="0"/>
              <a:t>The Himalayas are a good example of this type of plate boundary and collision type. We can this type of mountain range a collisional mountain range</a:t>
            </a:r>
            <a:br>
              <a:rPr lang="en-US" dirty="0"/>
            </a:br>
            <a:br>
              <a:rPr lang="en-US" dirty="0"/>
            </a:br>
            <a:r>
              <a:rPr lang="en-US" sz="1800" b="0" i="0" u="none" strike="noStrike" baseline="0" dirty="0">
                <a:latin typeface="Arial" panose="020B0604020202020204" pitchFamily="34" charset="0"/>
              </a:rPr>
              <a:t>Little to no subduction and volcanic activity with collisional mountain ranges. Much more sedimentary rock that has been piled and pushed up form the mountains. Volcanic arcs and island arcs will have far more igneous rock material and may even still be volcanically active</a:t>
            </a:r>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33</a:t>
            </a:fld>
            <a:endParaRPr lang="en-US"/>
          </a:p>
        </p:txBody>
      </p:sp>
    </p:spTree>
    <p:extLst>
      <p:ext uri="{BB962C8B-B14F-4D97-AF65-F5344CB8AC3E}">
        <p14:creationId xmlns:p14="http://schemas.microsoft.com/office/powerpoint/2010/main" val="2503507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https://youtu.be/d9bKXY0OMxc?si=jYV56CS0CeoOA67z</a:t>
            </a:r>
            <a:br>
              <a:rPr lang="en-US" dirty="0"/>
            </a:br>
            <a:br>
              <a:rPr lang="en-US" dirty="0"/>
            </a:br>
            <a:r>
              <a:rPr lang="en-US" dirty="0"/>
              <a:t>Start at 0:53</a:t>
            </a:r>
          </a:p>
        </p:txBody>
      </p:sp>
      <p:sp>
        <p:nvSpPr>
          <p:cNvPr id="4" name="Slide Number Placeholder 3"/>
          <p:cNvSpPr>
            <a:spLocks noGrp="1"/>
          </p:cNvSpPr>
          <p:nvPr>
            <p:ph type="sldNum" sz="quarter" idx="5"/>
          </p:nvPr>
        </p:nvSpPr>
        <p:spPr/>
        <p:txBody>
          <a:bodyPr/>
          <a:lstStyle/>
          <a:p>
            <a:fld id="{C0E5FCBD-8B28-4A75-9649-F13162257FB8}" type="slidenum">
              <a:rPr lang="en-US" smtClean="0"/>
              <a:t>34</a:t>
            </a:fld>
            <a:endParaRPr lang="en-US"/>
          </a:p>
        </p:txBody>
      </p:sp>
    </p:spTree>
    <p:extLst>
      <p:ext uri="{BB962C8B-B14F-4D97-AF65-F5344CB8AC3E}">
        <p14:creationId xmlns:p14="http://schemas.microsoft.com/office/powerpoint/2010/main" val="3119647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Himalayans, a collisional mountain range</a:t>
            </a:r>
          </a:p>
        </p:txBody>
      </p:sp>
      <p:sp>
        <p:nvSpPr>
          <p:cNvPr id="4" name="Slide Number Placeholder 3"/>
          <p:cNvSpPr>
            <a:spLocks noGrp="1"/>
          </p:cNvSpPr>
          <p:nvPr>
            <p:ph type="sldNum" sz="quarter" idx="5"/>
          </p:nvPr>
        </p:nvSpPr>
        <p:spPr/>
        <p:txBody>
          <a:bodyPr/>
          <a:lstStyle/>
          <a:p>
            <a:fld id="{C0E5FCBD-8B28-4A75-9649-F13162257FB8}" type="slidenum">
              <a:rPr lang="en-US" smtClean="0"/>
              <a:t>35</a:t>
            </a:fld>
            <a:endParaRPr lang="en-US"/>
          </a:p>
        </p:txBody>
      </p:sp>
    </p:spTree>
    <p:extLst>
      <p:ext uri="{BB962C8B-B14F-4D97-AF65-F5344CB8AC3E}">
        <p14:creationId xmlns:p14="http://schemas.microsoft.com/office/powerpoint/2010/main" val="3176019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Colors indicate distribution of an extinct plant or </a:t>
            </a:r>
            <a:r>
              <a:rPr lang="en-US"/>
              <a:t>animal taas </a:t>
            </a:r>
            <a:r>
              <a:rPr lang="en-US" dirty="0"/>
              <a:t>inferred from the fossil record</a:t>
            </a:r>
          </a:p>
        </p:txBody>
      </p:sp>
      <p:sp>
        <p:nvSpPr>
          <p:cNvPr id="4" name="Slide Number Placeholder 3"/>
          <p:cNvSpPr>
            <a:spLocks noGrp="1"/>
          </p:cNvSpPr>
          <p:nvPr>
            <p:ph type="sldNum" sz="quarter" idx="5"/>
          </p:nvPr>
        </p:nvSpPr>
        <p:spPr/>
        <p:txBody>
          <a:bodyPr/>
          <a:lstStyle/>
          <a:p>
            <a:fld id="{C0E5FCBD-8B28-4A75-9649-F13162257FB8}" type="slidenum">
              <a:rPr lang="en-US" smtClean="0"/>
              <a:t>4</a:t>
            </a:fld>
            <a:endParaRPr lang="en-US"/>
          </a:p>
        </p:txBody>
      </p:sp>
    </p:spTree>
    <p:extLst>
      <p:ext uri="{BB962C8B-B14F-4D97-AF65-F5344CB8AC3E}">
        <p14:creationId xmlns:p14="http://schemas.microsoft.com/office/powerpoint/2010/main" val="319567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Continent-continent convergent boundary and the formation of a collisional mountain range</a:t>
            </a:r>
            <a:endParaRPr lang="en-US" dirty="0"/>
          </a:p>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36</a:t>
            </a:fld>
            <a:endParaRPr lang="en-US"/>
          </a:p>
        </p:txBody>
      </p:sp>
    </p:spTree>
    <p:extLst>
      <p:ext uri="{BB962C8B-B14F-4D97-AF65-F5344CB8AC3E}">
        <p14:creationId xmlns:p14="http://schemas.microsoft.com/office/powerpoint/2010/main" val="1822657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Andreas fault</a:t>
            </a:r>
          </a:p>
        </p:txBody>
      </p:sp>
      <p:sp>
        <p:nvSpPr>
          <p:cNvPr id="4" name="Slide Number Placeholder 3"/>
          <p:cNvSpPr>
            <a:spLocks noGrp="1"/>
          </p:cNvSpPr>
          <p:nvPr>
            <p:ph type="sldNum" sz="quarter" idx="5"/>
          </p:nvPr>
        </p:nvSpPr>
        <p:spPr/>
        <p:txBody>
          <a:bodyPr/>
          <a:lstStyle/>
          <a:p>
            <a:fld id="{C0E5FCBD-8B28-4A75-9649-F13162257FB8}" type="slidenum">
              <a:rPr lang="en-US" smtClean="0"/>
              <a:t>38</a:t>
            </a:fld>
            <a:endParaRPr lang="en-US"/>
          </a:p>
        </p:txBody>
      </p:sp>
    </p:spTree>
    <p:extLst>
      <p:ext uri="{BB962C8B-B14F-4D97-AF65-F5344CB8AC3E}">
        <p14:creationId xmlns:p14="http://schemas.microsoft.com/office/powerpoint/2010/main" val="2046956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0178A05D-88FA-404E-5AAB-B4D04D4417BF}"/>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066B8D73-20C3-A1D6-0D88-C6BAA4D963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6564" name="Slide Number Placeholder 3">
            <a:extLst>
              <a:ext uri="{FF2B5EF4-FFF2-40B4-BE49-F238E27FC236}">
                <a16:creationId xmlns:a16="http://schemas.microsoft.com/office/drawing/2014/main" id="{E61B5F5F-E91C-35FF-39DF-57A66000A6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379004-7E01-477F-984A-7E4A0F693651}" type="slidenum">
              <a:rPr lang="en-US" altLang="en-US"/>
              <a:pPr/>
              <a:t>39</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F418F81-FF0E-DAFE-DBA7-489FAB7302C6}"/>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51EC96BA-0F3F-DD55-6E81-9FBEF4E7BB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https://www.usgs.gov/news/new-report-details-whats-harms-way-near-californias-volcanoes</a:t>
            </a:r>
          </a:p>
          <a:p>
            <a:endParaRPr lang="en-US" altLang="en-US" dirty="0">
              <a:latin typeface="Arial" panose="020B0604020202020204" pitchFamily="34" charset="0"/>
            </a:endParaRPr>
          </a:p>
          <a:p>
            <a:r>
              <a:rPr lang="en-US" altLang="en-US" dirty="0">
                <a:latin typeface="Arial" panose="020B0604020202020204" pitchFamily="34" charset="0"/>
              </a:rPr>
              <a:t>Salton Buttes volcanic activity is formed from divergent plate motion associated with spreading center along Gulf of California</a:t>
            </a:r>
          </a:p>
          <a:p>
            <a:endParaRPr lang="en-US" altLang="en-US" dirty="0">
              <a:latin typeface="Arial" panose="020B0604020202020204" pitchFamily="34" charset="0"/>
            </a:endParaRPr>
          </a:p>
          <a:p>
            <a:r>
              <a:rPr lang="en-US" altLang="en-US" dirty="0">
                <a:latin typeface="Arial" panose="020B0604020202020204" pitchFamily="34" charset="0"/>
              </a:rPr>
              <a:t>https://www.nasa.gov/image-article/salton-trough/</a:t>
            </a:r>
            <a:br>
              <a:rPr lang="en-US" altLang="en-US" dirty="0">
                <a:latin typeface="Arial" panose="020B0604020202020204" pitchFamily="34" charset="0"/>
              </a:rPr>
            </a:br>
            <a:br>
              <a:rPr lang="en-US" altLang="en-US" dirty="0">
                <a:latin typeface="Arial" panose="020B0604020202020204" pitchFamily="34" charset="0"/>
              </a:rPr>
            </a:br>
            <a:endParaRPr lang="en-US" altLang="en-US" dirty="0">
              <a:latin typeface="Arial" panose="020B0604020202020204" pitchFamily="34" charset="0"/>
            </a:endParaRPr>
          </a:p>
        </p:txBody>
      </p:sp>
      <p:sp>
        <p:nvSpPr>
          <p:cNvPr id="68612" name="Slide Number Placeholder 3">
            <a:extLst>
              <a:ext uri="{FF2B5EF4-FFF2-40B4-BE49-F238E27FC236}">
                <a16:creationId xmlns:a16="http://schemas.microsoft.com/office/drawing/2014/main" id="{17F1869C-BFFE-7C84-3252-4FA73E2E6E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15988C-C745-4B9D-9A7E-52C3AC7E897D}" type="slidenum">
              <a:rPr lang="en-US" altLang="en-US"/>
              <a:pPr/>
              <a:t>40</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Parts of the San Andreas Fault system have a divergent motion due to underlying volcanic activity. This is what leads to the volcanism and Salton Butte. </a:t>
            </a:r>
            <a:br>
              <a:rPr lang="en-US" dirty="0"/>
            </a:br>
            <a:br>
              <a:rPr lang="en-US" dirty="0"/>
            </a:br>
            <a:r>
              <a:rPr lang="en-US" dirty="0"/>
              <a:t>https://www.mbari.org/news/the-geologic-setting-of-the-gulf-of-california/</a:t>
            </a:r>
          </a:p>
        </p:txBody>
      </p:sp>
      <p:sp>
        <p:nvSpPr>
          <p:cNvPr id="4" name="Slide Number Placeholder 3"/>
          <p:cNvSpPr>
            <a:spLocks noGrp="1"/>
          </p:cNvSpPr>
          <p:nvPr>
            <p:ph type="sldNum" sz="quarter" idx="5"/>
          </p:nvPr>
        </p:nvSpPr>
        <p:spPr/>
        <p:txBody>
          <a:bodyPr/>
          <a:lstStyle/>
          <a:p>
            <a:fld id="{C0E5FCBD-8B28-4A75-9649-F13162257FB8}" type="slidenum">
              <a:rPr lang="en-US" smtClean="0"/>
              <a:t>41</a:t>
            </a:fld>
            <a:endParaRPr lang="en-US"/>
          </a:p>
        </p:txBody>
      </p:sp>
    </p:spTree>
    <p:extLst>
      <p:ext uri="{BB962C8B-B14F-4D97-AF65-F5344CB8AC3E}">
        <p14:creationId xmlns:p14="http://schemas.microsoft.com/office/powerpoint/2010/main" val="2709810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Salton Sea and the Salton Buttes are located within a unique tectonic transition zone between the divergent tectonics of parts of the Cocos Plate and the transform tectonics along the San Andreas fault system of the Pacific Plate</a:t>
            </a:r>
          </a:p>
        </p:txBody>
      </p:sp>
      <p:sp>
        <p:nvSpPr>
          <p:cNvPr id="4" name="Slide Number Placeholder 3"/>
          <p:cNvSpPr>
            <a:spLocks noGrp="1"/>
          </p:cNvSpPr>
          <p:nvPr>
            <p:ph type="sldNum" sz="quarter" idx="5"/>
          </p:nvPr>
        </p:nvSpPr>
        <p:spPr/>
        <p:txBody>
          <a:bodyPr/>
          <a:lstStyle/>
          <a:p>
            <a:fld id="{C0E5FCBD-8B28-4A75-9649-F13162257FB8}" type="slidenum">
              <a:rPr lang="en-US" smtClean="0"/>
              <a:t>42</a:t>
            </a:fld>
            <a:endParaRPr lang="en-US"/>
          </a:p>
        </p:txBody>
      </p:sp>
    </p:spTree>
    <p:extLst>
      <p:ext uri="{BB962C8B-B14F-4D97-AF65-F5344CB8AC3E}">
        <p14:creationId xmlns:p14="http://schemas.microsoft.com/office/powerpoint/2010/main" val="3969608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43</a:t>
            </a:fld>
            <a:endParaRPr lang="en-US"/>
          </a:p>
        </p:txBody>
      </p:sp>
    </p:spTree>
    <p:extLst>
      <p:ext uri="{BB962C8B-B14F-4D97-AF65-F5344CB8AC3E}">
        <p14:creationId xmlns:p14="http://schemas.microsoft.com/office/powerpoint/2010/main" val="1256645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48</a:t>
            </a:fld>
            <a:endParaRPr lang="en-US"/>
          </a:p>
        </p:txBody>
      </p:sp>
    </p:spTree>
    <p:extLst>
      <p:ext uri="{BB962C8B-B14F-4D97-AF65-F5344CB8AC3E}">
        <p14:creationId xmlns:p14="http://schemas.microsoft.com/office/powerpoint/2010/main" val="2452385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Iceland is a hotspot and is also located along a spreading mid-ocean ridge.</a:t>
            </a:r>
            <a:br>
              <a:rPr lang="en-US" dirty="0"/>
            </a:br>
            <a:br>
              <a:rPr lang="en-US" dirty="0"/>
            </a:br>
            <a:r>
              <a:rPr lang="en-US" dirty="0"/>
              <a:t>Iceland sits on a volcanic hotspot known as the Iceland Plume. This hotspot is a mantle plume, which is an upwelling of abnormally hot rock within the Earth's mantle. As the plume rises towards the surface, it causes extensive volcanic activity, leading to the formation of Iceland itself. The hotspot is responsible for the high volcanic activity seen in Iceland, with numerous active volcanoes.</a:t>
            </a:r>
            <a:br>
              <a:rPr lang="en-US" dirty="0"/>
            </a:br>
            <a:endParaRPr lang="en-US" dirty="0"/>
          </a:p>
          <a:p>
            <a:r>
              <a:rPr lang="en-US" dirty="0"/>
              <a:t>Iceland is also located at the boundary between the North American and Eurasian tectonic plates, which are diverging. The Mid-Atlantic Ridge, a divergent boundary, runs through Iceland, where the plates are pulling apart. This spreading causes the seafloor to spread and creates new crust as magma rises to the surface, forming new oceanic crust. In Iceland, the ridge is above sea level, making it one of the few places in the world where you can observe this geological process on land. The </a:t>
            </a:r>
            <a:r>
              <a:rPr lang="en-US" dirty="0" err="1"/>
              <a:t>Þingvellir</a:t>
            </a:r>
            <a:r>
              <a:rPr lang="en-US" dirty="0"/>
              <a:t> National Park is a famous location where the rift between these tectonic plates is visible.</a:t>
            </a:r>
          </a:p>
          <a:p>
            <a:endParaRPr lang="en-US" dirty="0"/>
          </a:p>
          <a:p>
            <a:r>
              <a:rPr lang="en-US" dirty="0"/>
              <a:t>The combination of the volcanic hotspot and the divergent plate boundary makes Iceland one of the most geologically active places on Earth.</a:t>
            </a:r>
          </a:p>
        </p:txBody>
      </p:sp>
      <p:sp>
        <p:nvSpPr>
          <p:cNvPr id="4" name="Slide Number Placeholder 3"/>
          <p:cNvSpPr>
            <a:spLocks noGrp="1"/>
          </p:cNvSpPr>
          <p:nvPr>
            <p:ph type="sldNum" sz="quarter" idx="5"/>
          </p:nvPr>
        </p:nvSpPr>
        <p:spPr/>
        <p:txBody>
          <a:bodyPr/>
          <a:lstStyle/>
          <a:p>
            <a:fld id="{C0E5FCBD-8B28-4A75-9649-F13162257FB8}" type="slidenum">
              <a:rPr lang="en-US" smtClean="0"/>
              <a:t>49</a:t>
            </a:fld>
            <a:endParaRPr lang="en-US"/>
          </a:p>
        </p:txBody>
      </p:sp>
    </p:spTree>
    <p:extLst>
      <p:ext uri="{BB962C8B-B14F-4D97-AF65-F5344CB8AC3E}">
        <p14:creationId xmlns:p14="http://schemas.microsoft.com/office/powerpoint/2010/main" val="102126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8</a:t>
            </a:fld>
            <a:endParaRPr lang="en-US"/>
          </a:p>
        </p:txBody>
      </p:sp>
    </p:spTree>
    <p:extLst>
      <p:ext uri="{BB962C8B-B14F-4D97-AF65-F5344CB8AC3E}">
        <p14:creationId xmlns:p14="http://schemas.microsoft.com/office/powerpoint/2010/main" val="357038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 plate be composed of both continental and oceanic crust? Yes.</a:t>
            </a:r>
          </a:p>
        </p:txBody>
      </p:sp>
      <p:sp>
        <p:nvSpPr>
          <p:cNvPr id="4" name="Slide Number Placeholder 3"/>
          <p:cNvSpPr>
            <a:spLocks noGrp="1"/>
          </p:cNvSpPr>
          <p:nvPr>
            <p:ph type="sldNum" sz="quarter" idx="5"/>
          </p:nvPr>
        </p:nvSpPr>
        <p:spPr/>
        <p:txBody>
          <a:bodyPr/>
          <a:lstStyle/>
          <a:p>
            <a:fld id="{C0E5FCBD-8B28-4A75-9649-F13162257FB8}" type="slidenum">
              <a:rPr lang="en-US" smtClean="0"/>
              <a:t>12</a:t>
            </a:fld>
            <a:endParaRPr lang="en-US"/>
          </a:p>
        </p:txBody>
      </p:sp>
    </p:spTree>
    <p:extLst>
      <p:ext uri="{BB962C8B-B14F-4D97-AF65-F5344CB8AC3E}">
        <p14:creationId xmlns:p14="http://schemas.microsoft.com/office/powerpoint/2010/main" val="29880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Divergent plate boundary, a spreading center at a mid-ocean ridge. New crust is being created along the ridge. The ridge is higher because the rock is hotter and less dense. Rocks shown in red are younger as they have been recently made along spreading center</a:t>
            </a:r>
          </a:p>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16</a:t>
            </a:fld>
            <a:endParaRPr lang="en-US"/>
          </a:p>
        </p:txBody>
      </p:sp>
    </p:spTree>
    <p:extLst>
      <p:ext uri="{BB962C8B-B14F-4D97-AF65-F5344CB8AC3E}">
        <p14:creationId xmlns:p14="http://schemas.microsoft.com/office/powerpoint/2010/main" val="2565862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Eruption along mid-Atlantic ridge spreading center</a:t>
            </a:r>
          </a:p>
        </p:txBody>
      </p:sp>
      <p:sp>
        <p:nvSpPr>
          <p:cNvPr id="4" name="Slide Number Placeholder 3"/>
          <p:cNvSpPr>
            <a:spLocks noGrp="1"/>
          </p:cNvSpPr>
          <p:nvPr>
            <p:ph type="sldNum" sz="quarter" idx="5"/>
          </p:nvPr>
        </p:nvSpPr>
        <p:spPr/>
        <p:txBody>
          <a:bodyPr/>
          <a:lstStyle/>
          <a:p>
            <a:fld id="{C0E5FCBD-8B28-4A75-9649-F13162257FB8}" type="slidenum">
              <a:rPr lang="en-US" smtClean="0"/>
              <a:t>18</a:t>
            </a:fld>
            <a:endParaRPr lang="en-US"/>
          </a:p>
        </p:txBody>
      </p:sp>
    </p:spTree>
    <p:extLst>
      <p:ext uri="{BB962C8B-B14F-4D97-AF65-F5344CB8AC3E}">
        <p14:creationId xmlns:p14="http://schemas.microsoft.com/office/powerpoint/2010/main" val="376219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Mid-ocean ridge volcanism</a:t>
            </a:r>
          </a:p>
        </p:txBody>
      </p:sp>
      <p:sp>
        <p:nvSpPr>
          <p:cNvPr id="4" name="Slide Number Placeholder 3"/>
          <p:cNvSpPr>
            <a:spLocks noGrp="1"/>
          </p:cNvSpPr>
          <p:nvPr>
            <p:ph type="sldNum" sz="quarter" idx="5"/>
          </p:nvPr>
        </p:nvSpPr>
        <p:spPr/>
        <p:txBody>
          <a:bodyPr/>
          <a:lstStyle/>
          <a:p>
            <a:fld id="{C0E5FCBD-8B28-4A75-9649-F13162257FB8}" type="slidenum">
              <a:rPr lang="en-US" smtClean="0"/>
              <a:t>19</a:t>
            </a:fld>
            <a:endParaRPr lang="en-US"/>
          </a:p>
        </p:txBody>
      </p:sp>
    </p:spTree>
    <p:extLst>
      <p:ext uri="{BB962C8B-B14F-4D97-AF65-F5344CB8AC3E}">
        <p14:creationId xmlns:p14="http://schemas.microsoft.com/office/powerpoint/2010/main" val="2160755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https://youtu.be/KtFFmDGIsa4?si=F7LskjdGp5Bei_rW</a:t>
            </a:r>
            <a:br>
              <a:rPr lang="en-US" dirty="0"/>
            </a:br>
            <a:br>
              <a:rPr lang="en-US" dirty="0"/>
            </a:br>
            <a:r>
              <a:rPr lang="en-US" dirty="0"/>
              <a:t>Black smoker, a hydrothermal vent found near mid-ocean ridges</a:t>
            </a:r>
          </a:p>
        </p:txBody>
      </p:sp>
      <p:sp>
        <p:nvSpPr>
          <p:cNvPr id="4" name="Slide Number Placeholder 3"/>
          <p:cNvSpPr>
            <a:spLocks noGrp="1"/>
          </p:cNvSpPr>
          <p:nvPr>
            <p:ph type="sldNum" sz="quarter" idx="5"/>
          </p:nvPr>
        </p:nvSpPr>
        <p:spPr/>
        <p:txBody>
          <a:bodyPr/>
          <a:lstStyle/>
          <a:p>
            <a:fld id="{C0E5FCBD-8B28-4A75-9649-F13162257FB8}" type="slidenum">
              <a:rPr lang="en-US" smtClean="0"/>
              <a:t>21</a:t>
            </a:fld>
            <a:endParaRPr lang="en-US"/>
          </a:p>
        </p:txBody>
      </p:sp>
    </p:spTree>
    <p:extLst>
      <p:ext uri="{BB962C8B-B14F-4D97-AF65-F5344CB8AC3E}">
        <p14:creationId xmlns:p14="http://schemas.microsoft.com/office/powerpoint/2010/main" val="4036173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Rift valley</a:t>
            </a:r>
          </a:p>
        </p:txBody>
      </p:sp>
      <p:sp>
        <p:nvSpPr>
          <p:cNvPr id="4" name="Slide Number Placeholder 3"/>
          <p:cNvSpPr>
            <a:spLocks noGrp="1"/>
          </p:cNvSpPr>
          <p:nvPr>
            <p:ph type="sldNum" sz="quarter" idx="5"/>
          </p:nvPr>
        </p:nvSpPr>
        <p:spPr/>
        <p:txBody>
          <a:bodyPr/>
          <a:lstStyle/>
          <a:p>
            <a:fld id="{C0E5FCBD-8B28-4A75-9649-F13162257FB8}" type="slidenum">
              <a:rPr lang="en-US" smtClean="0"/>
              <a:t>22</a:t>
            </a:fld>
            <a:endParaRPr lang="en-US"/>
          </a:p>
        </p:txBody>
      </p:sp>
    </p:spTree>
    <p:extLst>
      <p:ext uri="{BB962C8B-B14F-4D97-AF65-F5344CB8AC3E}">
        <p14:creationId xmlns:p14="http://schemas.microsoft.com/office/powerpoint/2010/main" val="177642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EC00-502D-ADE1-BE34-B7A7C51B2D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601F5D-9E3A-A734-559F-1500A27B93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8B86D-DF3B-5A47-1C2F-9077E5241A97}"/>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5" name="Footer Placeholder 4">
            <a:extLst>
              <a:ext uri="{FF2B5EF4-FFF2-40B4-BE49-F238E27FC236}">
                <a16:creationId xmlns:a16="http://schemas.microsoft.com/office/drawing/2014/main" id="{0404CEB0-02DD-7DD9-9AB5-F4C086AD9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9D5F8-7E93-4AB6-6A03-8B9A9D8039FE}"/>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3574450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DDCA-2F7C-78CE-FA03-BE692C9A0B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3739D0-66D9-3567-60F4-9ECCD6CEEB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14799-D248-25C2-CE1E-3B2E97A86A38}"/>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5" name="Footer Placeholder 4">
            <a:extLst>
              <a:ext uri="{FF2B5EF4-FFF2-40B4-BE49-F238E27FC236}">
                <a16:creationId xmlns:a16="http://schemas.microsoft.com/office/drawing/2014/main" id="{320E7706-6E7E-0CAD-7F23-695E1B634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0FEC0-741C-CFCD-14BD-B2A143DDFE2F}"/>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791118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D0A85-66AF-350D-45F2-E839C87AB7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742F47-E83E-9857-D233-58816BB2B7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4683D-BEF7-3736-5E9A-BAB22FBA1E26}"/>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5" name="Footer Placeholder 4">
            <a:extLst>
              <a:ext uri="{FF2B5EF4-FFF2-40B4-BE49-F238E27FC236}">
                <a16:creationId xmlns:a16="http://schemas.microsoft.com/office/drawing/2014/main" id="{AABBF188-7C01-4281-5E3D-845B4AF54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CBE61-8ED6-7E67-401C-CD91D55EA8C1}"/>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365347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67EE-EB78-0E74-D67F-EE5BA9C243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CB8975-1A8A-FEED-A560-4064B4092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232EE-1096-572B-9380-E75DE7E0DD2B}"/>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5" name="Footer Placeholder 4">
            <a:extLst>
              <a:ext uri="{FF2B5EF4-FFF2-40B4-BE49-F238E27FC236}">
                <a16:creationId xmlns:a16="http://schemas.microsoft.com/office/drawing/2014/main" id="{A950DCF7-EFBF-9A76-2408-66958DA2C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CC638-A498-B5D3-B584-11885CC41ECB}"/>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15495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A05E-2668-B225-D88B-99912DF99F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246B06-77F6-3DB2-072D-6830672941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C7EA28-B120-A0B4-D4A3-9075203C830D}"/>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5" name="Footer Placeholder 4">
            <a:extLst>
              <a:ext uri="{FF2B5EF4-FFF2-40B4-BE49-F238E27FC236}">
                <a16:creationId xmlns:a16="http://schemas.microsoft.com/office/drawing/2014/main" id="{DCB83EF3-1E9B-EC64-CE26-82FF123FB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D279F-57B5-146C-3A0E-CCCF28AF3DED}"/>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753897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37A9-F93C-BF02-F106-DD483E2D02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19C12D-70EB-8394-9DE7-6C6018357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E922D7-7E9F-EA60-5BA9-AD5484B87C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8835CA-CFF6-77E4-8AD6-B1DCA46893CB}"/>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6" name="Footer Placeholder 5">
            <a:extLst>
              <a:ext uri="{FF2B5EF4-FFF2-40B4-BE49-F238E27FC236}">
                <a16:creationId xmlns:a16="http://schemas.microsoft.com/office/drawing/2014/main" id="{0720E5CC-CC18-2DE6-46A5-769F3A38F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5B1D9-7CDF-1F13-A5C4-E72849AD1DF1}"/>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1909718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4AB0-677D-89B9-3E5F-2DBB59081B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B8977E-F4CA-7EA0-C888-52FB5BC89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5C42CA-0E1C-C2AD-96BE-232B2BA732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19A119-1DCC-F47D-41BD-E408206F16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2BA7E6-137E-B3C2-9DF9-65EE59F37B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E74FAF-0557-7485-53C3-414B6C7F2473}"/>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8" name="Footer Placeholder 7">
            <a:extLst>
              <a:ext uri="{FF2B5EF4-FFF2-40B4-BE49-F238E27FC236}">
                <a16:creationId xmlns:a16="http://schemas.microsoft.com/office/drawing/2014/main" id="{B9981F28-F2B4-D060-EB9F-C50F2146DB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3AD0F6-F7FD-AA59-E130-D640988F0046}"/>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208946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09E0-D2AA-B8EE-8AAA-AD2A6D8546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39A67E-2846-4B5A-EE42-D5C7CB55D8C7}"/>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4" name="Footer Placeholder 3">
            <a:extLst>
              <a:ext uri="{FF2B5EF4-FFF2-40B4-BE49-F238E27FC236}">
                <a16:creationId xmlns:a16="http://schemas.microsoft.com/office/drawing/2014/main" id="{0DDE1927-FAD1-58B5-3618-4C8BDC6C90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9DBBDA-33E6-7AE9-C0A2-19013B2BE8C3}"/>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45808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4FB06-95CE-4E74-1C50-E8B4B8BB0EAD}"/>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3" name="Footer Placeholder 2">
            <a:extLst>
              <a:ext uri="{FF2B5EF4-FFF2-40B4-BE49-F238E27FC236}">
                <a16:creationId xmlns:a16="http://schemas.microsoft.com/office/drawing/2014/main" id="{295FE22B-3F81-298B-9A67-8CB970A9FB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C9218-8A4C-CF94-D080-A32E4EEAFEFD}"/>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2806921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ABE4-3015-64DC-56F3-60087B3197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8F34EC-5041-05F9-802A-48E96B0D91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ABB96F-2BF2-4C62-046D-556CF4CD9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79982-B6DB-DDE6-4B52-CBD22BD20A77}"/>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6" name="Footer Placeholder 5">
            <a:extLst>
              <a:ext uri="{FF2B5EF4-FFF2-40B4-BE49-F238E27FC236}">
                <a16:creationId xmlns:a16="http://schemas.microsoft.com/office/drawing/2014/main" id="{5E9637FF-F741-0693-B22C-A9562A168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AAA55-7370-3C37-3FF1-2E12CC2F9F27}"/>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23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14F4-3E52-EB8A-FD98-C6C58DE01F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3394D2-1A2D-BDE7-1433-1BF80C28BD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61FD19-ABEB-CE11-12C5-4C597D03D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8495FE-F87F-58B3-2004-6752E26E65B9}"/>
              </a:ext>
            </a:extLst>
          </p:cNvPr>
          <p:cNvSpPr>
            <a:spLocks noGrp="1"/>
          </p:cNvSpPr>
          <p:nvPr>
            <p:ph type="dt" sz="half" idx="10"/>
          </p:nvPr>
        </p:nvSpPr>
        <p:spPr/>
        <p:txBody>
          <a:bodyPr/>
          <a:lstStyle/>
          <a:p>
            <a:fld id="{59C4E446-3A32-495B-9FCE-917947E8A007}" type="datetimeFigureOut">
              <a:rPr lang="en-US" smtClean="0"/>
              <a:t>4/12/2025</a:t>
            </a:fld>
            <a:endParaRPr lang="en-US"/>
          </a:p>
        </p:txBody>
      </p:sp>
      <p:sp>
        <p:nvSpPr>
          <p:cNvPr id="6" name="Footer Placeholder 5">
            <a:extLst>
              <a:ext uri="{FF2B5EF4-FFF2-40B4-BE49-F238E27FC236}">
                <a16:creationId xmlns:a16="http://schemas.microsoft.com/office/drawing/2014/main" id="{9A3517E6-5AEC-E188-2631-521FBD620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FDEDC-78E7-FBB5-B0E6-78F961D22649}"/>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116631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C54E53-2686-BEB7-4AC4-590C4A5F16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D72588-BE68-59D5-B3AC-BF51E48D5E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4380B-DFE7-C462-35CD-982D360E54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C4E446-3A32-495B-9FCE-917947E8A007}" type="datetimeFigureOut">
              <a:rPr lang="en-US" smtClean="0"/>
              <a:t>4/12/2025</a:t>
            </a:fld>
            <a:endParaRPr lang="en-US"/>
          </a:p>
        </p:txBody>
      </p:sp>
      <p:sp>
        <p:nvSpPr>
          <p:cNvPr id="5" name="Footer Placeholder 4">
            <a:extLst>
              <a:ext uri="{FF2B5EF4-FFF2-40B4-BE49-F238E27FC236}">
                <a16:creationId xmlns:a16="http://schemas.microsoft.com/office/drawing/2014/main" id="{099DBB53-EB78-AB2F-AFB0-A87ED64D0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54F3F7-2CDA-B1FB-1FA7-72283D1C8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EBBCE7-DD88-4163-9FF1-CCA95BA6F01E}" type="slidenum">
              <a:rPr lang="en-US" smtClean="0"/>
              <a:t>‹#›</a:t>
            </a:fld>
            <a:endParaRPr lang="en-US"/>
          </a:p>
        </p:txBody>
      </p:sp>
    </p:spTree>
    <p:extLst>
      <p:ext uri="{BB962C8B-B14F-4D97-AF65-F5344CB8AC3E}">
        <p14:creationId xmlns:p14="http://schemas.microsoft.com/office/powerpoint/2010/main" val="2962177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ZBlUFvdWmT0?feature=oembed" TargetMode="Externa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sgDM6m0lUGY?feature=oembed" TargetMode="Externa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U3eT0qmPJbw?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KtFFmDGIsa4?feature=oembed" TargetMode="Externa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b9FY57z2cXI?feature=oembed" TargetMode="Externa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ov"/><Relationship Id="rId1" Type="http://schemas.microsoft.com/office/2007/relationships/media" Target="../media/media7.mov"/><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ov"/><Relationship Id="rId1" Type="http://schemas.microsoft.com/office/2007/relationships/media" Target="../media/media8.mov"/><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ov"/><Relationship Id="rId1" Type="http://schemas.microsoft.com/office/2007/relationships/media" Target="../media/media9.mov"/><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d9bKXY0OMxc?feature=oembed" TargetMode="Externa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ov"/><Relationship Id="rId1" Type="http://schemas.microsoft.com/office/2007/relationships/media" Target="../media/media10.mov"/><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ov"/><Relationship Id="rId1" Type="http://schemas.microsoft.com/office/2007/relationships/media" Target="../media/media11.mov"/><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ov"/><Relationship Id="rId1" Type="http://schemas.microsoft.com/office/2007/relationships/media" Target="../media/media12.mov"/><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ov"/><Relationship Id="rId1" Type="http://schemas.microsoft.com/office/2007/relationships/media" Target="../media/media13.mov"/><Relationship Id="rId5" Type="http://schemas.openxmlformats.org/officeDocument/2006/relationships/image" Target="../media/image53.png"/><Relationship Id="rId4"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TgfYjS0OTWw?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dnJ32dQJDNU?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6F706B-3B0B-4CA8-F36F-299D9B71FE77}"/>
              </a:ext>
            </a:extLst>
          </p:cNvPr>
          <p:cNvPicPr>
            <a:picLocks noGrp="1" noChangeAspect="1"/>
          </p:cNvPicPr>
          <p:nvPr>
            <p:ph idx="1"/>
          </p:nvPr>
        </p:nvPicPr>
        <p:blipFill>
          <a:blip r:embed="rId2"/>
          <a:stretch>
            <a:fillRect/>
          </a:stretch>
        </p:blipFill>
        <p:spPr>
          <a:xfrm>
            <a:off x="5937504" y="0"/>
            <a:ext cx="4681490" cy="6575455"/>
          </a:xfrm>
        </p:spPr>
      </p:pic>
      <p:pic>
        <p:nvPicPr>
          <p:cNvPr id="3" name="Picture 2" descr="A person in a raincoat&#10;&#10;Description automatically generated">
            <a:extLst>
              <a:ext uri="{FF2B5EF4-FFF2-40B4-BE49-F238E27FC236}">
                <a16:creationId xmlns:a16="http://schemas.microsoft.com/office/drawing/2014/main" id="{A8FAD13F-62DB-D7D5-E023-0A52B8EAE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888" y="179728"/>
            <a:ext cx="4547616" cy="6498544"/>
          </a:xfrm>
          <a:prstGeom prst="rect">
            <a:avLst/>
          </a:prstGeom>
        </p:spPr>
      </p:pic>
    </p:spTree>
    <p:extLst>
      <p:ext uri="{BB962C8B-B14F-4D97-AF65-F5344CB8AC3E}">
        <p14:creationId xmlns:p14="http://schemas.microsoft.com/office/powerpoint/2010/main" val="3599828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4F43DA-704E-A7FB-777C-7B9537C51CC9}"/>
              </a:ext>
            </a:extLst>
          </p:cNvPr>
          <p:cNvSpPr>
            <a:spLocks noGrp="1"/>
          </p:cNvSpPr>
          <p:nvPr>
            <p:ph idx="1"/>
          </p:nvPr>
        </p:nvSpPr>
        <p:spPr>
          <a:xfrm>
            <a:off x="252984" y="295656"/>
            <a:ext cx="3770376" cy="6562344"/>
          </a:xfrm>
        </p:spPr>
        <p:txBody>
          <a:bodyPr>
            <a:normAutofit fontScale="92500" lnSpcReduction="10000"/>
          </a:bodyPr>
          <a:lstStyle/>
          <a:p>
            <a:r>
              <a:rPr lang="en-US" sz="3200" b="0" i="0" u="none" strike="noStrike" baseline="0" dirty="0">
                <a:latin typeface="+mj-lt"/>
              </a:rPr>
              <a:t>Mantle</a:t>
            </a:r>
          </a:p>
          <a:p>
            <a:pPr lvl="1"/>
            <a:r>
              <a:rPr lang="en-US" sz="2800" b="0" i="0" u="none" strike="noStrike" baseline="0" dirty="0">
                <a:latin typeface="+mj-lt"/>
              </a:rPr>
              <a:t>Top of upper mantle is solid (dark brown) but lower part (purple) is molten and is called the asthenosphere</a:t>
            </a:r>
          </a:p>
          <a:p>
            <a:pPr lvl="1"/>
            <a:r>
              <a:rPr lang="en-US" sz="2800" b="0" i="0" u="none" strike="noStrike" baseline="0" dirty="0">
                <a:latin typeface="+mj-lt"/>
              </a:rPr>
              <a:t>Mantle becomes progressively more molten with depth</a:t>
            </a:r>
          </a:p>
          <a:p>
            <a:r>
              <a:rPr lang="en-US" sz="3200" b="0" i="0" u="none" strike="noStrike" baseline="0" dirty="0">
                <a:latin typeface="+mj-lt"/>
              </a:rPr>
              <a:t>Lithosphere</a:t>
            </a:r>
          </a:p>
          <a:p>
            <a:pPr lvl="1"/>
            <a:r>
              <a:rPr lang="en-US" sz="2800" b="0" i="0" u="none" strike="noStrike" baseline="0" dirty="0">
                <a:latin typeface="+mj-lt"/>
              </a:rPr>
              <a:t>The crust (light brown) and the upper mantle form the </a:t>
            </a:r>
            <a:r>
              <a:rPr lang="en-US" sz="2800" u="none" strike="noStrike" baseline="0" dirty="0">
                <a:latin typeface="+mj-lt"/>
              </a:rPr>
              <a:t>lithosphere</a:t>
            </a:r>
          </a:p>
          <a:p>
            <a:pPr lvl="1"/>
            <a:r>
              <a:rPr lang="en-US" sz="2800" b="0" i="0" u="none" strike="noStrike" baseline="0" dirty="0">
                <a:latin typeface="+mj-lt"/>
              </a:rPr>
              <a:t>The lithosphere is broken up into tectonic plates</a:t>
            </a:r>
          </a:p>
          <a:p>
            <a:pPr marL="0" indent="0">
              <a:buNone/>
            </a:pPr>
            <a:endParaRPr lang="en-US" dirty="0"/>
          </a:p>
        </p:txBody>
      </p:sp>
      <p:pic>
        <p:nvPicPr>
          <p:cNvPr id="4" name="Picture 3" descr="Layers of a structure of the earth&#10;&#10;Description automatically generated">
            <a:extLst>
              <a:ext uri="{FF2B5EF4-FFF2-40B4-BE49-F238E27FC236}">
                <a16:creationId xmlns:a16="http://schemas.microsoft.com/office/drawing/2014/main" id="{D07605DE-10F8-E8AF-5E7E-B1F1F2F03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212" y="946804"/>
            <a:ext cx="8427788" cy="4682763"/>
          </a:xfrm>
          <a:prstGeom prst="rect">
            <a:avLst/>
          </a:prstGeom>
        </p:spPr>
      </p:pic>
    </p:spTree>
    <p:extLst>
      <p:ext uri="{BB962C8B-B14F-4D97-AF65-F5344CB8AC3E}">
        <p14:creationId xmlns:p14="http://schemas.microsoft.com/office/powerpoint/2010/main" val="1844540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A7C3B5-1627-1A65-05FA-783CB7FFFDC3}"/>
              </a:ext>
            </a:extLst>
          </p:cNvPr>
          <p:cNvPicPr>
            <a:picLocks noGrp="1" noChangeAspect="1"/>
          </p:cNvPicPr>
          <p:nvPr>
            <p:ph idx="1"/>
          </p:nvPr>
        </p:nvPicPr>
        <p:blipFill>
          <a:blip r:embed="rId2"/>
          <a:srcRect l="50000"/>
          <a:stretch/>
        </p:blipFill>
        <p:spPr>
          <a:xfrm>
            <a:off x="4441234" y="1231231"/>
            <a:ext cx="7750766" cy="4395537"/>
          </a:xfrm>
        </p:spPr>
      </p:pic>
      <p:sp>
        <p:nvSpPr>
          <p:cNvPr id="6" name="Content Placeholder 2">
            <a:extLst>
              <a:ext uri="{FF2B5EF4-FFF2-40B4-BE49-F238E27FC236}">
                <a16:creationId xmlns:a16="http://schemas.microsoft.com/office/drawing/2014/main" id="{04D2BB54-44D1-012F-6D45-CEFC43853F39}"/>
              </a:ext>
            </a:extLst>
          </p:cNvPr>
          <p:cNvSpPr txBox="1">
            <a:spLocks/>
          </p:cNvSpPr>
          <p:nvPr/>
        </p:nvSpPr>
        <p:spPr>
          <a:xfrm>
            <a:off x="252984" y="295656"/>
            <a:ext cx="3770376" cy="6562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Continental crust</a:t>
            </a:r>
          </a:p>
          <a:p>
            <a:pPr lvl="1"/>
            <a:r>
              <a:rPr lang="en-US" sz="2800" dirty="0">
                <a:latin typeface="+mj-lt"/>
              </a:rPr>
              <a:t>Shown in brown and darker blue</a:t>
            </a:r>
          </a:p>
          <a:p>
            <a:pPr lvl="1"/>
            <a:r>
              <a:rPr lang="en-US" sz="2800" dirty="0">
                <a:latin typeface="+mj-lt"/>
              </a:rPr>
              <a:t>Some of the continental crust is under the sea but is not oceanic crust – it is part of the continental crust that is underwater</a:t>
            </a:r>
          </a:p>
          <a:p>
            <a:r>
              <a:rPr lang="en-US" sz="3200" dirty="0">
                <a:latin typeface="+mj-lt"/>
              </a:rPr>
              <a:t>Oceanic crust</a:t>
            </a:r>
          </a:p>
          <a:p>
            <a:pPr lvl="1"/>
            <a:r>
              <a:rPr lang="en-US" sz="2800" dirty="0">
                <a:latin typeface="+mj-lt"/>
              </a:rPr>
              <a:t>Shown in light blue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975575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754FB9A-CBDE-E44C-2A0A-2597E1ED90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418" y="97535"/>
            <a:ext cx="11713510" cy="5948267"/>
          </a:xfrm>
          <a:prstGeom prst="rect">
            <a:avLst/>
          </a:prstGeom>
        </p:spPr>
      </p:pic>
      <p:pic>
        <p:nvPicPr>
          <p:cNvPr id="5" name="Picture 4">
            <a:extLst>
              <a:ext uri="{FF2B5EF4-FFF2-40B4-BE49-F238E27FC236}">
                <a16:creationId xmlns:a16="http://schemas.microsoft.com/office/drawing/2014/main" id="{612AA034-5E32-8AEB-D638-DB22AAE4C553}"/>
              </a:ext>
            </a:extLst>
          </p:cNvPr>
          <p:cNvPicPr>
            <a:picLocks noChangeAspect="1"/>
          </p:cNvPicPr>
          <p:nvPr/>
        </p:nvPicPr>
        <p:blipFill>
          <a:blip r:embed="rId5"/>
          <a:stretch>
            <a:fillRect/>
          </a:stretch>
        </p:blipFill>
        <p:spPr>
          <a:xfrm>
            <a:off x="1" y="4108704"/>
            <a:ext cx="2494658" cy="2749296"/>
          </a:xfrm>
          <a:prstGeom prst="rect">
            <a:avLst/>
          </a:prstGeom>
        </p:spPr>
      </p:pic>
    </p:spTree>
    <p:extLst>
      <p:ext uri="{BB962C8B-B14F-4D97-AF65-F5344CB8AC3E}">
        <p14:creationId xmlns:p14="http://schemas.microsoft.com/office/powerpoint/2010/main" val="4027752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inentalDrift">
            <a:hlinkClick r:id="" action="ppaction://media"/>
            <a:extLst>
              <a:ext uri="{FF2B5EF4-FFF2-40B4-BE49-F238E27FC236}">
                <a16:creationId xmlns:a16="http://schemas.microsoft.com/office/drawing/2014/main" id="{82275032-FB6A-6065-7467-AE85688A5A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583" y="295656"/>
            <a:ext cx="12126417" cy="6266688"/>
          </a:xfrm>
        </p:spPr>
      </p:pic>
    </p:spTree>
    <p:extLst>
      <p:ext uri="{BB962C8B-B14F-4D97-AF65-F5344CB8AC3E}">
        <p14:creationId xmlns:p14="http://schemas.microsoft.com/office/powerpoint/2010/main" val="267804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FABB388-3185-7820-356C-E6739902182F}"/>
              </a:ext>
            </a:extLst>
          </p:cNvPr>
          <p:cNvSpPr txBox="1">
            <a:spLocks/>
          </p:cNvSpPr>
          <p:nvPr/>
        </p:nvSpPr>
        <p:spPr>
          <a:xfrm>
            <a:off x="207799" y="573024"/>
            <a:ext cx="5705745" cy="589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Three general categories of plate boundaries</a:t>
            </a:r>
          </a:p>
          <a:p>
            <a:pPr lvl="1"/>
            <a:r>
              <a:rPr lang="en-US" sz="2800" b="1" dirty="0">
                <a:latin typeface="+mj-lt"/>
              </a:rPr>
              <a:t>Divergent</a:t>
            </a:r>
            <a:r>
              <a:rPr lang="en-US" sz="2800" dirty="0">
                <a:latin typeface="+mj-lt"/>
              </a:rPr>
              <a:t> – plates spreading apart, new crust created</a:t>
            </a:r>
          </a:p>
          <a:p>
            <a:pPr lvl="1"/>
            <a:r>
              <a:rPr lang="en-US" sz="2800" b="1" dirty="0">
                <a:latin typeface="+mj-lt"/>
              </a:rPr>
              <a:t>Convergent</a:t>
            </a:r>
            <a:r>
              <a:rPr lang="en-US" sz="2800" dirty="0">
                <a:latin typeface="+mj-lt"/>
              </a:rPr>
              <a:t> – plates colliding, crust may potentially be melted through subduction at trench</a:t>
            </a:r>
          </a:p>
          <a:p>
            <a:pPr lvl="1"/>
            <a:r>
              <a:rPr lang="en-US" sz="2800" b="1" dirty="0">
                <a:latin typeface="+mj-lt"/>
              </a:rPr>
              <a:t>Transform</a:t>
            </a:r>
            <a:r>
              <a:rPr lang="en-US" sz="2800" dirty="0">
                <a:latin typeface="+mj-lt"/>
              </a:rPr>
              <a:t> – plates rub against each other side to side</a:t>
            </a:r>
          </a:p>
        </p:txBody>
      </p:sp>
      <p:pic>
        <p:nvPicPr>
          <p:cNvPr id="5" name="Picture 4">
            <a:extLst>
              <a:ext uri="{FF2B5EF4-FFF2-40B4-BE49-F238E27FC236}">
                <a16:creationId xmlns:a16="http://schemas.microsoft.com/office/drawing/2014/main" id="{EA5655B0-376B-96FA-70ED-FB270436E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544" y="0"/>
            <a:ext cx="4801730" cy="6858000"/>
          </a:xfrm>
          <a:prstGeom prst="rect">
            <a:avLst/>
          </a:prstGeom>
        </p:spPr>
      </p:pic>
    </p:spTree>
    <p:extLst>
      <p:ext uri="{BB962C8B-B14F-4D97-AF65-F5344CB8AC3E}">
        <p14:creationId xmlns:p14="http://schemas.microsoft.com/office/powerpoint/2010/main" val="411740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5574-542A-7908-CA99-E61F8D89C670}"/>
              </a:ext>
            </a:extLst>
          </p:cNvPr>
          <p:cNvSpPr>
            <a:spLocks noGrp="1"/>
          </p:cNvSpPr>
          <p:nvPr>
            <p:ph type="title"/>
          </p:nvPr>
        </p:nvSpPr>
        <p:spPr>
          <a:xfrm>
            <a:off x="170689" y="365125"/>
            <a:ext cx="4608575" cy="1325563"/>
          </a:xfrm>
        </p:spPr>
        <p:txBody>
          <a:bodyPr/>
          <a:lstStyle/>
          <a:p>
            <a:r>
              <a:rPr lang="en-US" dirty="0"/>
              <a:t>Divergent plate boundary types</a:t>
            </a:r>
          </a:p>
        </p:txBody>
      </p:sp>
      <p:sp>
        <p:nvSpPr>
          <p:cNvPr id="3" name="Content Placeholder 2">
            <a:extLst>
              <a:ext uri="{FF2B5EF4-FFF2-40B4-BE49-F238E27FC236}">
                <a16:creationId xmlns:a16="http://schemas.microsoft.com/office/drawing/2014/main" id="{CE4036B7-D3B6-C2D3-FE88-1345142115E8}"/>
              </a:ext>
            </a:extLst>
          </p:cNvPr>
          <p:cNvSpPr>
            <a:spLocks noGrp="1"/>
          </p:cNvSpPr>
          <p:nvPr>
            <p:ph idx="1"/>
          </p:nvPr>
        </p:nvSpPr>
        <p:spPr>
          <a:xfrm>
            <a:off x="304800" y="1825625"/>
            <a:ext cx="3450336" cy="4667250"/>
          </a:xfrm>
        </p:spPr>
        <p:txBody>
          <a:bodyPr>
            <a:normAutofit fontScale="92500" lnSpcReduction="20000"/>
          </a:bodyPr>
          <a:lstStyle/>
          <a:p>
            <a:r>
              <a:rPr lang="en-US" dirty="0">
                <a:latin typeface="+mj-lt"/>
              </a:rPr>
              <a:t>All have divergent spreading motion from newly created crust</a:t>
            </a:r>
          </a:p>
          <a:p>
            <a:r>
              <a:rPr lang="en-US" b="1" dirty="0">
                <a:latin typeface="+mj-lt"/>
              </a:rPr>
              <a:t>Mid-ocean ridge </a:t>
            </a:r>
            <a:r>
              <a:rPr lang="en-US" dirty="0">
                <a:latin typeface="+mj-lt"/>
              </a:rPr>
              <a:t>(occurs in ocean crust)</a:t>
            </a:r>
          </a:p>
          <a:p>
            <a:r>
              <a:rPr lang="en-US" b="1" dirty="0">
                <a:latin typeface="+mj-lt"/>
              </a:rPr>
              <a:t>Rift valley </a:t>
            </a:r>
            <a:r>
              <a:rPr lang="en-US" dirty="0">
                <a:latin typeface="+mj-lt"/>
              </a:rPr>
              <a:t>(occurs in continental crust)</a:t>
            </a:r>
          </a:p>
          <a:p>
            <a:r>
              <a:rPr lang="en-US" dirty="0">
                <a:latin typeface="+mj-lt"/>
              </a:rPr>
              <a:t>On land, rift valleys can be dry, form large lakes, and if they become big enough they can become seas and eventually oceans</a:t>
            </a:r>
          </a:p>
        </p:txBody>
      </p:sp>
      <p:pic>
        <p:nvPicPr>
          <p:cNvPr id="4" name="SeafloorDikes">
            <a:hlinkClick r:id="" action="ppaction://media"/>
            <a:extLst>
              <a:ext uri="{FF2B5EF4-FFF2-40B4-BE49-F238E27FC236}">
                <a16:creationId xmlns:a16="http://schemas.microsoft.com/office/drawing/2014/main" id="{88C69DE6-5C17-B324-59D6-92693FEC91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9663" y="612225"/>
            <a:ext cx="7851648" cy="5423733"/>
          </a:xfrm>
          <a:prstGeom prst="rect">
            <a:avLst/>
          </a:prstGeom>
        </p:spPr>
      </p:pic>
    </p:spTree>
    <p:extLst>
      <p:ext uri="{BB962C8B-B14F-4D97-AF65-F5344CB8AC3E}">
        <p14:creationId xmlns:p14="http://schemas.microsoft.com/office/powerpoint/2010/main" val="407010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vergentBoundary">
            <a:hlinkClick r:id="" action="ppaction://media"/>
            <a:extLst>
              <a:ext uri="{FF2B5EF4-FFF2-40B4-BE49-F238E27FC236}">
                <a16:creationId xmlns:a16="http://schemas.microsoft.com/office/drawing/2014/main" id="{9B5064E7-6E1F-0221-655D-8C9F17CE75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9120" y="223943"/>
            <a:ext cx="8545258" cy="6410114"/>
          </a:xfrm>
        </p:spPr>
      </p:pic>
      <p:pic>
        <p:nvPicPr>
          <p:cNvPr id="2" name="Content Placeholder 8">
            <a:extLst>
              <a:ext uri="{FF2B5EF4-FFF2-40B4-BE49-F238E27FC236}">
                <a16:creationId xmlns:a16="http://schemas.microsoft.com/office/drawing/2014/main" id="{57031197-52D2-BBD1-AB8C-B822029968D9}"/>
              </a:ext>
            </a:extLst>
          </p:cNvPr>
          <p:cNvPicPr>
            <a:picLocks noChangeAspect="1"/>
          </p:cNvPicPr>
          <p:nvPr/>
        </p:nvPicPr>
        <p:blipFill rotWithShape="1">
          <a:blip r:embed="rId6"/>
          <a:srcRect l="23409" t="8579" r="6855"/>
          <a:stretch/>
        </p:blipFill>
        <p:spPr>
          <a:xfrm>
            <a:off x="8117631" y="223942"/>
            <a:ext cx="4310745" cy="6634057"/>
          </a:xfrm>
          <a:prstGeom prst="rect">
            <a:avLst/>
          </a:prstGeom>
        </p:spPr>
      </p:pic>
    </p:spTree>
    <p:extLst>
      <p:ext uri="{BB962C8B-B14F-4D97-AF65-F5344CB8AC3E}">
        <p14:creationId xmlns:p14="http://schemas.microsoft.com/office/powerpoint/2010/main" val="130565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B0A558-E9DF-7CE5-5C3F-4CA1111E2EF0}"/>
              </a:ext>
            </a:extLst>
          </p:cNvPr>
          <p:cNvPicPr>
            <a:picLocks noGrp="1" noChangeAspect="1"/>
          </p:cNvPicPr>
          <p:nvPr>
            <p:ph idx="1"/>
          </p:nvPr>
        </p:nvPicPr>
        <p:blipFill>
          <a:blip r:embed="rId2"/>
          <a:stretch>
            <a:fillRect/>
          </a:stretch>
        </p:blipFill>
        <p:spPr>
          <a:xfrm>
            <a:off x="158913" y="433886"/>
            <a:ext cx="11656356" cy="5990227"/>
          </a:xfrm>
        </p:spPr>
      </p:pic>
    </p:spTree>
    <p:extLst>
      <p:ext uri="{BB962C8B-B14F-4D97-AF65-F5344CB8AC3E}">
        <p14:creationId xmlns:p14="http://schemas.microsoft.com/office/powerpoint/2010/main" val="3921174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id Atlantic ridge volcanic eruption">
            <a:hlinkClick r:id="" action="ppaction://media"/>
            <a:extLst>
              <a:ext uri="{FF2B5EF4-FFF2-40B4-BE49-F238E27FC236}">
                <a16:creationId xmlns:a16="http://schemas.microsoft.com/office/drawing/2014/main" id="{0C158AAD-E669-1788-C640-9DDF0B308596}"/>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308967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Mid-Atlantic Ridge">
            <a:hlinkClick r:id="" action="ppaction://media"/>
            <a:extLst>
              <a:ext uri="{FF2B5EF4-FFF2-40B4-BE49-F238E27FC236}">
                <a16:creationId xmlns:a16="http://schemas.microsoft.com/office/drawing/2014/main" id="{49D9A026-2901-49F4-EE36-929EBC806F9C}"/>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341683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B2D3-0491-9691-E25B-05172C21646E}"/>
              </a:ext>
            </a:extLst>
          </p:cNvPr>
          <p:cNvSpPr>
            <a:spLocks noGrp="1"/>
          </p:cNvSpPr>
          <p:nvPr>
            <p:ph type="title"/>
          </p:nvPr>
        </p:nvSpPr>
        <p:spPr/>
        <p:txBody>
          <a:bodyPr/>
          <a:lstStyle/>
          <a:p>
            <a:r>
              <a:rPr lang="en-US" dirty="0"/>
              <a:t>Continental drift</a:t>
            </a:r>
          </a:p>
        </p:txBody>
      </p:sp>
      <p:sp>
        <p:nvSpPr>
          <p:cNvPr id="3" name="Content Placeholder 2">
            <a:extLst>
              <a:ext uri="{FF2B5EF4-FFF2-40B4-BE49-F238E27FC236}">
                <a16:creationId xmlns:a16="http://schemas.microsoft.com/office/drawing/2014/main" id="{8099BBFB-062E-99BF-0F57-1C865E875003}"/>
              </a:ext>
            </a:extLst>
          </p:cNvPr>
          <p:cNvSpPr>
            <a:spLocks noGrp="1"/>
          </p:cNvSpPr>
          <p:nvPr>
            <p:ph idx="1"/>
          </p:nvPr>
        </p:nvSpPr>
        <p:spPr/>
        <p:txBody>
          <a:bodyPr>
            <a:normAutofit/>
          </a:bodyPr>
          <a:lstStyle/>
          <a:p>
            <a:r>
              <a:rPr lang="en-US" b="0" i="0" u="none" strike="noStrike" baseline="0" dirty="0">
                <a:latin typeface="+mj-lt"/>
              </a:rPr>
              <a:t>In 1915, Alfred Wegener published his ideas that the continents moved, or drifted, through time based on:</a:t>
            </a:r>
          </a:p>
          <a:p>
            <a:pPr lvl="1"/>
            <a:r>
              <a:rPr lang="en-US" dirty="0">
                <a:latin typeface="+mj-lt"/>
              </a:rPr>
              <a:t>Fit of continental shorelines: coastlines of South America and Africa match</a:t>
            </a:r>
          </a:p>
          <a:p>
            <a:pPr lvl="1"/>
            <a:r>
              <a:rPr lang="en-US" dirty="0">
                <a:latin typeface="+mj-lt"/>
              </a:rPr>
              <a:t>Mountains that were geologically similar on different continents</a:t>
            </a:r>
          </a:p>
          <a:p>
            <a:pPr lvl="1"/>
            <a:r>
              <a:rPr lang="en-US" dirty="0">
                <a:latin typeface="+mj-lt"/>
              </a:rPr>
              <a:t>Identical plant and animal fossils found on widely separated continents</a:t>
            </a:r>
          </a:p>
          <a:p>
            <a:r>
              <a:rPr lang="en-US" b="0" i="0" u="none" strike="noStrike" baseline="0" dirty="0">
                <a:latin typeface="+mj-lt"/>
              </a:rPr>
              <a:t>He postulated the existence of earlier configurations of continents including:</a:t>
            </a:r>
          </a:p>
          <a:p>
            <a:pPr lvl="1"/>
            <a:r>
              <a:rPr lang="en-US" dirty="0">
                <a:latin typeface="+mj-lt"/>
              </a:rPr>
              <a:t>The supercontinent Pangaea and its two smaller landmasses </a:t>
            </a:r>
            <a:r>
              <a:rPr lang="en-US" b="0" i="0" u="none" strike="noStrike" baseline="0" dirty="0">
                <a:latin typeface="+mj-lt"/>
              </a:rPr>
              <a:t>Laurasia (North America, Asia, Greenland, Europe) and Gondwana (South America, Africa, Australia, India, Antarctica)</a:t>
            </a:r>
          </a:p>
          <a:p>
            <a:endParaRPr lang="en-US" dirty="0">
              <a:latin typeface="+mj-lt"/>
            </a:endParaRPr>
          </a:p>
        </p:txBody>
      </p:sp>
    </p:spTree>
    <p:extLst>
      <p:ext uri="{BB962C8B-B14F-4D97-AF65-F5344CB8AC3E}">
        <p14:creationId xmlns:p14="http://schemas.microsoft.com/office/powerpoint/2010/main" val="1576119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ere the Earth Drifts Apart - A Waterlust Film About Diving Silfra, Iceland">
            <a:hlinkClick r:id="" action="ppaction://media"/>
            <a:extLst>
              <a:ext uri="{FF2B5EF4-FFF2-40B4-BE49-F238E27FC236}">
                <a16:creationId xmlns:a16="http://schemas.microsoft.com/office/drawing/2014/main" id="{1BE22E64-998D-71C0-0DE7-475EF1F0AA54}"/>
              </a:ext>
            </a:extLst>
          </p:cNvPr>
          <p:cNvPicPr>
            <a:picLocks noGrp="1" noRot="1" noChangeAspect="1"/>
          </p:cNvPicPr>
          <p:nvPr>
            <p:ph idx="1"/>
            <a:videoFile r:link="rId1"/>
          </p:nvPr>
        </p:nvPicPr>
        <p:blipFill>
          <a:blip r:embed="rId3"/>
          <a:stretch>
            <a:fillRect/>
          </a:stretch>
        </p:blipFill>
        <p:spPr>
          <a:xfrm>
            <a:off x="0" y="0"/>
            <a:ext cx="12192000" cy="6883270"/>
          </a:xfrm>
          <a:prstGeom prst="rect">
            <a:avLst/>
          </a:prstGeom>
        </p:spPr>
      </p:pic>
    </p:spTree>
    <p:extLst>
      <p:ext uri="{BB962C8B-B14F-4D97-AF65-F5344CB8AC3E}">
        <p14:creationId xmlns:p14="http://schemas.microsoft.com/office/powerpoint/2010/main" val="1588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Giant Black Smoker Hydrothermal Vent | Nautilus Live">
            <a:hlinkClick r:id="" action="ppaction://media"/>
            <a:extLst>
              <a:ext uri="{FF2B5EF4-FFF2-40B4-BE49-F238E27FC236}">
                <a16:creationId xmlns:a16="http://schemas.microsoft.com/office/drawing/2014/main" id="{FC8CC626-F4C8-C17D-443F-2D968B67FB9E}"/>
              </a:ext>
            </a:extLst>
          </p:cNvPr>
          <p:cNvPicPr>
            <a:picLocks noGrp="1" noRot="1" noChangeAspect="1"/>
          </p:cNvPicPr>
          <p:nvPr>
            <p:ph idx="1"/>
            <a:videoFile r:link="rId1"/>
          </p:nvPr>
        </p:nvPicPr>
        <p:blipFill>
          <a:blip r:embed="rId4"/>
          <a:stretch>
            <a:fillRect/>
          </a:stretch>
        </p:blipFill>
        <p:spPr>
          <a:xfrm>
            <a:off x="0" y="0"/>
            <a:ext cx="12075886" cy="6817715"/>
          </a:xfrm>
          <a:prstGeom prst="rect">
            <a:avLst/>
          </a:prstGeom>
        </p:spPr>
      </p:pic>
    </p:spTree>
    <p:extLst>
      <p:ext uri="{BB962C8B-B14F-4D97-AF65-F5344CB8AC3E}">
        <p14:creationId xmlns:p14="http://schemas.microsoft.com/office/powerpoint/2010/main" val="40935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iftValley">
            <a:hlinkClick r:id="" action="ppaction://media"/>
            <a:extLst>
              <a:ext uri="{FF2B5EF4-FFF2-40B4-BE49-F238E27FC236}">
                <a16:creationId xmlns:a16="http://schemas.microsoft.com/office/drawing/2014/main" id="{811CA941-DFAD-CD6A-7C4A-3D24A5116F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2332" y="0"/>
            <a:ext cx="9147335" cy="6858000"/>
          </a:xfrm>
        </p:spPr>
      </p:pic>
    </p:spTree>
    <p:extLst>
      <p:ext uri="{BB962C8B-B14F-4D97-AF65-F5344CB8AC3E}">
        <p14:creationId xmlns:p14="http://schemas.microsoft.com/office/powerpoint/2010/main" val="21580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C75C9B-9453-00B6-79AB-1032BA92FD09}"/>
              </a:ext>
            </a:extLst>
          </p:cNvPr>
          <p:cNvPicPr>
            <a:picLocks noGrp="1" noChangeAspect="1"/>
          </p:cNvPicPr>
          <p:nvPr>
            <p:ph idx="1"/>
          </p:nvPr>
        </p:nvPicPr>
        <p:blipFill>
          <a:blip r:embed="rId2"/>
          <a:stretch>
            <a:fillRect/>
          </a:stretch>
        </p:blipFill>
        <p:spPr>
          <a:xfrm>
            <a:off x="3396221" y="94653"/>
            <a:ext cx="5808740" cy="6668694"/>
          </a:xfrm>
        </p:spPr>
      </p:pic>
    </p:spTree>
    <p:extLst>
      <p:ext uri="{BB962C8B-B14F-4D97-AF65-F5344CB8AC3E}">
        <p14:creationId xmlns:p14="http://schemas.microsoft.com/office/powerpoint/2010/main" val="1499527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frica is Slowly Creating a New Ocean">
            <a:hlinkClick r:id="" action="ppaction://media"/>
            <a:extLst>
              <a:ext uri="{FF2B5EF4-FFF2-40B4-BE49-F238E27FC236}">
                <a16:creationId xmlns:a16="http://schemas.microsoft.com/office/drawing/2014/main" id="{6F297D8E-6ABD-EDAB-6835-FACBE145916F}"/>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Tree>
    <p:extLst>
      <p:ext uri="{BB962C8B-B14F-4D97-AF65-F5344CB8AC3E}">
        <p14:creationId xmlns:p14="http://schemas.microsoft.com/office/powerpoint/2010/main" val="250526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middle east&#10;&#10;Description automatically generated">
            <a:extLst>
              <a:ext uri="{FF2B5EF4-FFF2-40B4-BE49-F238E27FC236}">
                <a16:creationId xmlns:a16="http://schemas.microsoft.com/office/drawing/2014/main" id="{4ECEBD9E-2682-5116-51BE-17DACA1729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0857" y="0"/>
            <a:ext cx="5225143" cy="6858000"/>
          </a:xfrm>
        </p:spPr>
      </p:pic>
      <p:pic>
        <p:nvPicPr>
          <p:cNvPr id="9" name="Picture 8" descr="A map of africa with cities&#10;&#10;Description automatically generated">
            <a:extLst>
              <a:ext uri="{FF2B5EF4-FFF2-40B4-BE49-F238E27FC236}">
                <a16:creationId xmlns:a16="http://schemas.microsoft.com/office/drawing/2014/main" id="{167F9E4D-D254-D4B1-7F90-B4F1A62F983E}"/>
              </a:ext>
            </a:extLst>
          </p:cNvPr>
          <p:cNvPicPr>
            <a:picLocks noChangeAspect="1"/>
          </p:cNvPicPr>
          <p:nvPr/>
        </p:nvPicPr>
        <p:blipFill rotWithShape="1">
          <a:blip r:embed="rId4">
            <a:extLst>
              <a:ext uri="{28A0092B-C50C-407E-A947-70E740481C1C}">
                <a14:useLocalDpi xmlns:a14="http://schemas.microsoft.com/office/drawing/2010/main" val="0"/>
              </a:ext>
            </a:extLst>
          </a:blip>
          <a:srcRect b="17823"/>
          <a:stretch/>
        </p:blipFill>
        <p:spPr>
          <a:xfrm>
            <a:off x="6096000" y="0"/>
            <a:ext cx="5544485" cy="6858000"/>
          </a:xfrm>
          <a:prstGeom prst="rect">
            <a:avLst/>
          </a:prstGeom>
        </p:spPr>
      </p:pic>
    </p:spTree>
    <p:extLst>
      <p:ext uri="{BB962C8B-B14F-4D97-AF65-F5344CB8AC3E}">
        <p14:creationId xmlns:p14="http://schemas.microsoft.com/office/powerpoint/2010/main" val="3875335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00E9DB-7C1E-F933-52FD-C817017B6F79}"/>
              </a:ext>
            </a:extLst>
          </p:cNvPr>
          <p:cNvPicPr>
            <a:picLocks noGrp="1" noChangeAspect="1"/>
          </p:cNvPicPr>
          <p:nvPr>
            <p:ph idx="1"/>
          </p:nvPr>
        </p:nvPicPr>
        <p:blipFill>
          <a:blip r:embed="rId3"/>
          <a:stretch>
            <a:fillRect/>
          </a:stretch>
        </p:blipFill>
        <p:spPr>
          <a:xfrm>
            <a:off x="1320799" y="-92665"/>
            <a:ext cx="9100457" cy="7043330"/>
          </a:xfrm>
        </p:spPr>
      </p:pic>
    </p:spTree>
    <p:extLst>
      <p:ext uri="{BB962C8B-B14F-4D97-AF65-F5344CB8AC3E}">
        <p14:creationId xmlns:p14="http://schemas.microsoft.com/office/powerpoint/2010/main" val="2010430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083D78-EB11-A98A-D2BD-115A39686E29}"/>
              </a:ext>
            </a:extLst>
          </p:cNvPr>
          <p:cNvPicPr>
            <a:picLocks noGrp="1" noChangeAspect="1"/>
          </p:cNvPicPr>
          <p:nvPr>
            <p:ph idx="1"/>
          </p:nvPr>
        </p:nvPicPr>
        <p:blipFill rotWithShape="1">
          <a:blip r:embed="rId2"/>
          <a:srcRect l="4152"/>
          <a:stretch/>
        </p:blipFill>
        <p:spPr>
          <a:xfrm>
            <a:off x="7359664" y="370226"/>
            <a:ext cx="5025367" cy="6243895"/>
          </a:xfrm>
        </p:spPr>
      </p:pic>
      <p:sp>
        <p:nvSpPr>
          <p:cNvPr id="3" name="Content Placeholder 2">
            <a:extLst>
              <a:ext uri="{FF2B5EF4-FFF2-40B4-BE49-F238E27FC236}">
                <a16:creationId xmlns:a16="http://schemas.microsoft.com/office/drawing/2014/main" id="{158B3C3A-0706-31D6-83BE-C8B6C13B86E8}"/>
              </a:ext>
            </a:extLst>
          </p:cNvPr>
          <p:cNvSpPr txBox="1">
            <a:spLocks/>
          </p:cNvSpPr>
          <p:nvPr/>
        </p:nvSpPr>
        <p:spPr>
          <a:xfrm>
            <a:off x="261257" y="1584921"/>
            <a:ext cx="7098407" cy="4833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latin typeface="+mj-lt"/>
              </a:rPr>
              <a:t>Ocean-continent </a:t>
            </a:r>
          </a:p>
          <a:p>
            <a:pPr lvl="1"/>
            <a:r>
              <a:rPr lang="en-US" dirty="0">
                <a:latin typeface="+mj-lt"/>
              </a:rPr>
              <a:t>Oceanic crust is subducted under continental crust to form </a:t>
            </a:r>
            <a:r>
              <a:rPr lang="en-US" b="1" dirty="0">
                <a:latin typeface="+mj-lt"/>
              </a:rPr>
              <a:t>volcanic arcs </a:t>
            </a:r>
            <a:r>
              <a:rPr lang="en-US" dirty="0">
                <a:latin typeface="+mj-lt"/>
              </a:rPr>
              <a:t>(Cascade Mts, Andes Mts)</a:t>
            </a:r>
          </a:p>
          <a:p>
            <a:r>
              <a:rPr lang="en-US" sz="2500" dirty="0">
                <a:latin typeface="+mj-lt"/>
              </a:rPr>
              <a:t>Ocean-ocean </a:t>
            </a:r>
          </a:p>
          <a:p>
            <a:pPr lvl="1"/>
            <a:r>
              <a:rPr lang="en-US" dirty="0">
                <a:latin typeface="+mj-lt"/>
              </a:rPr>
              <a:t>Oceanic crust is subducted under continental crust to form </a:t>
            </a:r>
            <a:r>
              <a:rPr lang="en-US" b="1" dirty="0">
                <a:latin typeface="+mj-lt"/>
              </a:rPr>
              <a:t>island arcs </a:t>
            </a:r>
            <a:r>
              <a:rPr lang="en-US" dirty="0">
                <a:latin typeface="+mj-lt"/>
              </a:rPr>
              <a:t>(Aleutian Islands, Japanese Archipelago)</a:t>
            </a:r>
          </a:p>
          <a:p>
            <a:r>
              <a:rPr lang="en-US" sz="2500" dirty="0">
                <a:latin typeface="+mj-lt"/>
              </a:rPr>
              <a:t>Continent-continent </a:t>
            </a:r>
          </a:p>
          <a:p>
            <a:pPr lvl="1"/>
            <a:r>
              <a:rPr lang="en-US" dirty="0">
                <a:latin typeface="+mj-lt"/>
              </a:rPr>
              <a:t>Continental crust collides with continental crust</a:t>
            </a:r>
          </a:p>
          <a:p>
            <a:pPr lvl="1"/>
            <a:r>
              <a:rPr lang="en-US" dirty="0">
                <a:latin typeface="+mj-lt"/>
              </a:rPr>
              <a:t>Form </a:t>
            </a:r>
            <a:r>
              <a:rPr lang="en-US" b="1" dirty="0">
                <a:latin typeface="+mj-lt"/>
              </a:rPr>
              <a:t>collisional mountain ranges </a:t>
            </a:r>
            <a:r>
              <a:rPr lang="en-US" dirty="0">
                <a:latin typeface="+mj-lt"/>
              </a:rPr>
              <a:t>like Himalayas</a:t>
            </a:r>
            <a:endParaRPr lang="en-US" b="1" dirty="0">
              <a:latin typeface="+mj-lt"/>
            </a:endParaRPr>
          </a:p>
          <a:p>
            <a:pPr lvl="1"/>
            <a:r>
              <a:rPr lang="en-US" dirty="0">
                <a:latin typeface="+mj-lt"/>
              </a:rPr>
              <a:t>Little subduction: lighter density granitic continental crust not readily subducted</a:t>
            </a:r>
          </a:p>
          <a:p>
            <a:pPr lvl="1"/>
            <a:r>
              <a:rPr lang="en-US" dirty="0">
                <a:latin typeface="+mj-lt"/>
              </a:rPr>
              <a:t>Little volcanic activity</a:t>
            </a:r>
          </a:p>
        </p:txBody>
      </p:sp>
      <p:sp>
        <p:nvSpPr>
          <p:cNvPr id="2" name="Title 1">
            <a:extLst>
              <a:ext uri="{FF2B5EF4-FFF2-40B4-BE49-F238E27FC236}">
                <a16:creationId xmlns:a16="http://schemas.microsoft.com/office/drawing/2014/main" id="{C7A54903-576F-49E6-B8FC-626DE52EBE0B}"/>
              </a:ext>
            </a:extLst>
          </p:cNvPr>
          <p:cNvSpPr>
            <a:spLocks noGrp="1"/>
          </p:cNvSpPr>
          <p:nvPr>
            <p:ph type="title"/>
          </p:nvPr>
        </p:nvSpPr>
        <p:spPr>
          <a:xfrm>
            <a:off x="261257" y="174171"/>
            <a:ext cx="7697942" cy="1325563"/>
          </a:xfrm>
        </p:spPr>
        <p:txBody>
          <a:bodyPr/>
          <a:lstStyle/>
          <a:p>
            <a:r>
              <a:rPr lang="en-US" dirty="0"/>
              <a:t>Convergent plate boundary types</a:t>
            </a:r>
          </a:p>
        </p:txBody>
      </p:sp>
    </p:spTree>
    <p:extLst>
      <p:ext uri="{BB962C8B-B14F-4D97-AF65-F5344CB8AC3E}">
        <p14:creationId xmlns:p14="http://schemas.microsoft.com/office/powerpoint/2010/main" val="170538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vergentPlateMargins">
            <a:hlinkClick r:id="" action="ppaction://media"/>
            <a:extLst>
              <a:ext uri="{FF2B5EF4-FFF2-40B4-BE49-F238E27FC236}">
                <a16:creationId xmlns:a16="http://schemas.microsoft.com/office/drawing/2014/main" id="{00B4D187-CB25-72C0-77B8-9BB4224DC0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25295" y="126428"/>
            <a:ext cx="8810069" cy="6605143"/>
          </a:xfrm>
        </p:spPr>
      </p:pic>
      <p:sp>
        <p:nvSpPr>
          <p:cNvPr id="3" name="TextBox 2">
            <a:extLst>
              <a:ext uri="{FF2B5EF4-FFF2-40B4-BE49-F238E27FC236}">
                <a16:creationId xmlns:a16="http://schemas.microsoft.com/office/drawing/2014/main" id="{E28A5748-BFA5-3E42-EE8E-CB72DB8D17FD}"/>
              </a:ext>
            </a:extLst>
          </p:cNvPr>
          <p:cNvSpPr txBox="1"/>
          <p:nvPr/>
        </p:nvSpPr>
        <p:spPr>
          <a:xfrm>
            <a:off x="277660" y="126428"/>
            <a:ext cx="3046562" cy="1631216"/>
          </a:xfrm>
          <a:prstGeom prst="rect">
            <a:avLst/>
          </a:prstGeom>
          <a:noFill/>
        </p:spPr>
        <p:txBody>
          <a:bodyPr wrap="square">
            <a:spAutoFit/>
          </a:bodyPr>
          <a:lstStyle/>
          <a:p>
            <a:r>
              <a:rPr lang="en-US" sz="2500" dirty="0">
                <a:latin typeface="+mj-lt"/>
              </a:rPr>
              <a:t>Ocean-continent convergent boundary and the formation of a volcanic arc</a:t>
            </a:r>
            <a:endParaRPr lang="en-US" dirty="0"/>
          </a:p>
        </p:txBody>
      </p:sp>
    </p:spTree>
    <p:extLst>
      <p:ext uri="{BB962C8B-B14F-4D97-AF65-F5344CB8AC3E}">
        <p14:creationId xmlns:p14="http://schemas.microsoft.com/office/powerpoint/2010/main" val="31177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geological formation&#10;&#10;Description automatically generated">
            <a:extLst>
              <a:ext uri="{FF2B5EF4-FFF2-40B4-BE49-F238E27FC236}">
                <a16:creationId xmlns:a16="http://schemas.microsoft.com/office/drawing/2014/main" id="{0D87AD60-108A-B04F-16DB-C58A1CC4A94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86" t="1483" r="1299" b="2749"/>
          <a:stretch/>
        </p:blipFill>
        <p:spPr>
          <a:xfrm>
            <a:off x="645705" y="1757644"/>
            <a:ext cx="11268635" cy="4961965"/>
          </a:xfrm>
        </p:spPr>
      </p:pic>
      <p:sp>
        <p:nvSpPr>
          <p:cNvPr id="2" name="TextBox 1">
            <a:extLst>
              <a:ext uri="{FF2B5EF4-FFF2-40B4-BE49-F238E27FC236}">
                <a16:creationId xmlns:a16="http://schemas.microsoft.com/office/drawing/2014/main" id="{70B7027F-5D93-23D4-1560-D3CBB1EA4AE8}"/>
              </a:ext>
            </a:extLst>
          </p:cNvPr>
          <p:cNvSpPr txBox="1"/>
          <p:nvPr/>
        </p:nvSpPr>
        <p:spPr>
          <a:xfrm>
            <a:off x="277660" y="126428"/>
            <a:ext cx="3046562" cy="1631216"/>
          </a:xfrm>
          <a:prstGeom prst="rect">
            <a:avLst/>
          </a:prstGeom>
          <a:noFill/>
        </p:spPr>
        <p:txBody>
          <a:bodyPr wrap="square">
            <a:spAutoFit/>
          </a:bodyPr>
          <a:lstStyle/>
          <a:p>
            <a:r>
              <a:rPr lang="en-US" sz="2500" dirty="0">
                <a:latin typeface="+mj-lt"/>
              </a:rPr>
              <a:t>Ocean-continent convergent boundary and the formation of a volcanic arc</a:t>
            </a:r>
            <a:endParaRPr lang="en-US" dirty="0"/>
          </a:p>
        </p:txBody>
      </p:sp>
    </p:spTree>
    <p:extLst>
      <p:ext uri="{BB962C8B-B14F-4D97-AF65-F5344CB8AC3E}">
        <p14:creationId xmlns:p14="http://schemas.microsoft.com/office/powerpoint/2010/main" val="3560867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8E0793-10EF-58D8-4B04-2769D61AB7AF}"/>
              </a:ext>
            </a:extLst>
          </p:cNvPr>
          <p:cNvPicPr>
            <a:picLocks noChangeAspect="1"/>
          </p:cNvPicPr>
          <p:nvPr/>
        </p:nvPicPr>
        <p:blipFill rotWithShape="1">
          <a:blip r:embed="rId2"/>
          <a:srcRect r="4400"/>
          <a:stretch/>
        </p:blipFill>
        <p:spPr>
          <a:xfrm>
            <a:off x="1854381" y="-180988"/>
            <a:ext cx="8538576" cy="7203580"/>
          </a:xfrm>
          <a:prstGeom prst="rect">
            <a:avLst/>
          </a:prstGeom>
        </p:spPr>
      </p:pic>
    </p:spTree>
    <p:extLst>
      <p:ext uri="{BB962C8B-B14F-4D97-AF65-F5344CB8AC3E}">
        <p14:creationId xmlns:p14="http://schemas.microsoft.com/office/powerpoint/2010/main" val="2073985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a volcano&#10;&#10;Description automatically generated">
            <a:extLst>
              <a:ext uri="{FF2B5EF4-FFF2-40B4-BE49-F238E27FC236}">
                <a16:creationId xmlns:a16="http://schemas.microsoft.com/office/drawing/2014/main" id="{C3875182-5585-749A-788F-CBCB508E3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31" y="1290917"/>
            <a:ext cx="11702569" cy="5019869"/>
          </a:xfrm>
          <a:prstGeom prst="rect">
            <a:avLst/>
          </a:prstGeom>
        </p:spPr>
      </p:pic>
      <p:sp>
        <p:nvSpPr>
          <p:cNvPr id="2" name="TextBox 1">
            <a:extLst>
              <a:ext uri="{FF2B5EF4-FFF2-40B4-BE49-F238E27FC236}">
                <a16:creationId xmlns:a16="http://schemas.microsoft.com/office/drawing/2014/main" id="{6786CFAF-B512-1A41-1EF2-D1BF8EF84824}"/>
              </a:ext>
            </a:extLst>
          </p:cNvPr>
          <p:cNvSpPr txBox="1"/>
          <p:nvPr/>
        </p:nvSpPr>
        <p:spPr>
          <a:xfrm>
            <a:off x="277660" y="126428"/>
            <a:ext cx="3046562" cy="1631216"/>
          </a:xfrm>
          <a:prstGeom prst="rect">
            <a:avLst/>
          </a:prstGeom>
          <a:noFill/>
        </p:spPr>
        <p:txBody>
          <a:bodyPr wrap="square">
            <a:spAutoFit/>
          </a:bodyPr>
          <a:lstStyle/>
          <a:p>
            <a:r>
              <a:rPr lang="en-US" sz="2500" dirty="0">
                <a:latin typeface="+mj-lt"/>
              </a:rPr>
              <a:t>Ocean-ocean convergent boundary and the formation of </a:t>
            </a:r>
          </a:p>
          <a:p>
            <a:r>
              <a:rPr lang="en-US" sz="2500" dirty="0">
                <a:latin typeface="+mj-lt"/>
              </a:rPr>
              <a:t>an island arc</a:t>
            </a:r>
            <a:endParaRPr lang="en-US" dirty="0"/>
          </a:p>
        </p:txBody>
      </p:sp>
    </p:spTree>
    <p:extLst>
      <p:ext uri="{BB962C8B-B14F-4D97-AF65-F5344CB8AC3E}">
        <p14:creationId xmlns:p14="http://schemas.microsoft.com/office/powerpoint/2010/main" val="2224441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pacific ocean&#10;&#10;Description automatically generated">
            <a:extLst>
              <a:ext uri="{FF2B5EF4-FFF2-40B4-BE49-F238E27FC236}">
                <a16:creationId xmlns:a16="http://schemas.microsoft.com/office/drawing/2014/main" id="{E0DBFD16-57AD-7E8C-3A4A-60D9F26030C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212"/>
          <a:stretch/>
        </p:blipFill>
        <p:spPr>
          <a:xfrm>
            <a:off x="0" y="1815426"/>
            <a:ext cx="5840963" cy="4805265"/>
          </a:xfrm>
        </p:spPr>
      </p:pic>
      <p:pic>
        <p:nvPicPr>
          <p:cNvPr id="3" name="Picture 2" descr="A map of the earth&#10;&#10;Description automatically generated">
            <a:extLst>
              <a:ext uri="{FF2B5EF4-FFF2-40B4-BE49-F238E27FC236}">
                <a16:creationId xmlns:a16="http://schemas.microsoft.com/office/drawing/2014/main" id="{5A12A22C-DA32-CE55-810C-287549D60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0963" y="1815426"/>
            <a:ext cx="6412761" cy="4805265"/>
          </a:xfrm>
          <a:prstGeom prst="rect">
            <a:avLst/>
          </a:prstGeom>
        </p:spPr>
      </p:pic>
      <p:sp>
        <p:nvSpPr>
          <p:cNvPr id="2" name="TextBox 1">
            <a:extLst>
              <a:ext uri="{FF2B5EF4-FFF2-40B4-BE49-F238E27FC236}">
                <a16:creationId xmlns:a16="http://schemas.microsoft.com/office/drawing/2014/main" id="{0B81869D-FB7D-786B-7598-28C9FC100413}"/>
              </a:ext>
            </a:extLst>
          </p:cNvPr>
          <p:cNvSpPr txBox="1"/>
          <p:nvPr/>
        </p:nvSpPr>
        <p:spPr>
          <a:xfrm>
            <a:off x="277660" y="126428"/>
            <a:ext cx="3046562" cy="1631216"/>
          </a:xfrm>
          <a:prstGeom prst="rect">
            <a:avLst/>
          </a:prstGeom>
          <a:noFill/>
        </p:spPr>
        <p:txBody>
          <a:bodyPr wrap="square">
            <a:spAutoFit/>
          </a:bodyPr>
          <a:lstStyle/>
          <a:p>
            <a:r>
              <a:rPr lang="en-US" sz="2500" dirty="0">
                <a:latin typeface="+mj-lt"/>
              </a:rPr>
              <a:t>Ocean-ocean convergent boundary and the formation of </a:t>
            </a:r>
          </a:p>
          <a:p>
            <a:r>
              <a:rPr lang="en-US" sz="2500" dirty="0">
                <a:latin typeface="+mj-lt"/>
              </a:rPr>
              <a:t>an island arc</a:t>
            </a:r>
            <a:endParaRPr lang="en-US" dirty="0"/>
          </a:p>
        </p:txBody>
      </p:sp>
    </p:spTree>
    <p:extLst>
      <p:ext uri="{BB962C8B-B14F-4D97-AF65-F5344CB8AC3E}">
        <p14:creationId xmlns:p14="http://schemas.microsoft.com/office/powerpoint/2010/main" val="802786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diaHitsAsia">
            <a:hlinkClick r:id="" action="ppaction://media"/>
            <a:extLst>
              <a:ext uri="{FF2B5EF4-FFF2-40B4-BE49-F238E27FC236}">
                <a16:creationId xmlns:a16="http://schemas.microsoft.com/office/drawing/2014/main" id="{DFE2E911-6CA2-7E06-9405-BD063C0E73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2332" y="0"/>
            <a:ext cx="9147335" cy="6858000"/>
          </a:xfrm>
        </p:spPr>
      </p:pic>
    </p:spTree>
    <p:extLst>
      <p:ext uri="{BB962C8B-B14F-4D97-AF65-F5344CB8AC3E}">
        <p14:creationId xmlns:p14="http://schemas.microsoft.com/office/powerpoint/2010/main" val="321332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imalayaMountains">
            <a:hlinkClick r:id="" action="ppaction://media"/>
            <a:extLst>
              <a:ext uri="{FF2B5EF4-FFF2-40B4-BE49-F238E27FC236}">
                <a16:creationId xmlns:a16="http://schemas.microsoft.com/office/drawing/2014/main" id="{79B60CD2-A056-B949-1F44-AF3EC90F70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72862" y="167515"/>
            <a:ext cx="8700464" cy="6522969"/>
          </a:xfrm>
        </p:spPr>
      </p:pic>
      <p:sp>
        <p:nvSpPr>
          <p:cNvPr id="2" name="TextBox 1">
            <a:extLst>
              <a:ext uri="{FF2B5EF4-FFF2-40B4-BE49-F238E27FC236}">
                <a16:creationId xmlns:a16="http://schemas.microsoft.com/office/drawing/2014/main" id="{6C60ABFF-64ED-1EFD-338D-54A08F25AB56}"/>
              </a:ext>
            </a:extLst>
          </p:cNvPr>
          <p:cNvSpPr txBox="1"/>
          <p:nvPr/>
        </p:nvSpPr>
        <p:spPr>
          <a:xfrm>
            <a:off x="277660" y="126428"/>
            <a:ext cx="3046562" cy="2015936"/>
          </a:xfrm>
          <a:prstGeom prst="rect">
            <a:avLst/>
          </a:prstGeom>
          <a:noFill/>
        </p:spPr>
        <p:txBody>
          <a:bodyPr wrap="square">
            <a:spAutoFit/>
          </a:bodyPr>
          <a:lstStyle/>
          <a:p>
            <a:r>
              <a:rPr lang="en-US" sz="2500" dirty="0">
                <a:latin typeface="+mj-lt"/>
              </a:rPr>
              <a:t>Continent-continent convergent boundary and the formation of </a:t>
            </a:r>
          </a:p>
          <a:p>
            <a:r>
              <a:rPr lang="en-US" sz="2500" dirty="0">
                <a:latin typeface="+mj-lt"/>
              </a:rPr>
              <a:t>a collisional mountain range</a:t>
            </a:r>
            <a:endParaRPr lang="en-US" dirty="0"/>
          </a:p>
        </p:txBody>
      </p:sp>
    </p:spTree>
    <p:extLst>
      <p:ext uri="{BB962C8B-B14F-4D97-AF65-F5344CB8AC3E}">
        <p14:creationId xmlns:p14="http://schemas.microsoft.com/office/powerpoint/2010/main" val="378815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late Tectonics - How Mountains are Made">
            <a:hlinkClick r:id="" action="ppaction://media"/>
            <a:extLst>
              <a:ext uri="{FF2B5EF4-FFF2-40B4-BE49-F238E27FC236}">
                <a16:creationId xmlns:a16="http://schemas.microsoft.com/office/drawing/2014/main" id="{98F0C86B-9562-3491-C256-E40E887B27C2}"/>
              </a:ext>
            </a:extLst>
          </p:cNvPr>
          <p:cNvPicPr>
            <a:picLocks noGrp="1" noRot="1" noChangeAspect="1"/>
          </p:cNvPicPr>
          <p:nvPr>
            <p:ph idx="1"/>
            <a:videoFile r:link="rId1"/>
          </p:nvPr>
        </p:nvPicPr>
        <p:blipFill>
          <a:blip r:embed="rId4"/>
          <a:stretch>
            <a:fillRect/>
          </a:stretch>
        </p:blipFill>
        <p:spPr>
          <a:xfrm>
            <a:off x="307403" y="160917"/>
            <a:ext cx="11577193" cy="6536166"/>
          </a:xfrm>
          <a:prstGeom prst="rect">
            <a:avLst/>
          </a:prstGeom>
        </p:spPr>
      </p:pic>
      <p:sp>
        <p:nvSpPr>
          <p:cNvPr id="2" name="TextBox 1">
            <a:extLst>
              <a:ext uri="{FF2B5EF4-FFF2-40B4-BE49-F238E27FC236}">
                <a16:creationId xmlns:a16="http://schemas.microsoft.com/office/drawing/2014/main" id="{A3DBE782-6506-3B25-C8B6-DC7DA34F01A2}"/>
              </a:ext>
            </a:extLst>
          </p:cNvPr>
          <p:cNvSpPr txBox="1"/>
          <p:nvPr/>
        </p:nvSpPr>
        <p:spPr>
          <a:xfrm>
            <a:off x="277660" y="126428"/>
            <a:ext cx="3046562" cy="2015936"/>
          </a:xfrm>
          <a:prstGeom prst="rect">
            <a:avLst/>
          </a:prstGeom>
          <a:solidFill>
            <a:schemeClr val="bg1"/>
          </a:solidFill>
        </p:spPr>
        <p:txBody>
          <a:bodyPr wrap="square">
            <a:spAutoFit/>
          </a:bodyPr>
          <a:lstStyle/>
          <a:p>
            <a:r>
              <a:rPr lang="en-US" sz="2500" dirty="0">
                <a:latin typeface="+mj-lt"/>
              </a:rPr>
              <a:t>Continent-continent convergent boundary and the formation of </a:t>
            </a:r>
          </a:p>
          <a:p>
            <a:r>
              <a:rPr lang="en-US" sz="2500" dirty="0">
                <a:latin typeface="+mj-lt"/>
              </a:rPr>
              <a:t>a collisional mountain range</a:t>
            </a:r>
            <a:endParaRPr lang="en-US" dirty="0"/>
          </a:p>
        </p:txBody>
      </p:sp>
    </p:spTree>
    <p:extLst>
      <p:ext uri="{BB962C8B-B14F-4D97-AF65-F5344CB8AC3E}">
        <p14:creationId xmlns:p14="http://schemas.microsoft.com/office/powerpoint/2010/main" val="89076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atellite view of a land&#10;&#10;Description automatically generated">
            <a:extLst>
              <a:ext uri="{FF2B5EF4-FFF2-40B4-BE49-F238E27FC236}">
                <a16:creationId xmlns:a16="http://schemas.microsoft.com/office/drawing/2014/main" id="{F7BF9E70-33EE-3338-6F3E-E19CF25100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2433" y="0"/>
            <a:ext cx="10151706" cy="6763897"/>
          </a:xfrm>
        </p:spPr>
      </p:pic>
      <p:sp>
        <p:nvSpPr>
          <p:cNvPr id="2" name="TextBox 1">
            <a:extLst>
              <a:ext uri="{FF2B5EF4-FFF2-40B4-BE49-F238E27FC236}">
                <a16:creationId xmlns:a16="http://schemas.microsoft.com/office/drawing/2014/main" id="{0FA1CFBD-0D7F-C267-6503-F6DC718E5443}"/>
              </a:ext>
            </a:extLst>
          </p:cNvPr>
          <p:cNvSpPr txBox="1"/>
          <p:nvPr/>
        </p:nvSpPr>
        <p:spPr>
          <a:xfrm>
            <a:off x="277660" y="126428"/>
            <a:ext cx="3046562" cy="2015936"/>
          </a:xfrm>
          <a:prstGeom prst="rect">
            <a:avLst/>
          </a:prstGeom>
          <a:solidFill>
            <a:schemeClr val="bg1"/>
          </a:solidFill>
        </p:spPr>
        <p:txBody>
          <a:bodyPr wrap="square">
            <a:spAutoFit/>
          </a:bodyPr>
          <a:lstStyle/>
          <a:p>
            <a:r>
              <a:rPr lang="en-US" sz="2500" dirty="0">
                <a:latin typeface="+mj-lt"/>
              </a:rPr>
              <a:t>Continent-continent convergent boundary and the formation of </a:t>
            </a:r>
          </a:p>
          <a:p>
            <a:r>
              <a:rPr lang="en-US" sz="2500" dirty="0">
                <a:latin typeface="+mj-lt"/>
              </a:rPr>
              <a:t>a collisional mountain range</a:t>
            </a:r>
            <a:endParaRPr lang="en-US" dirty="0"/>
          </a:p>
        </p:txBody>
      </p:sp>
    </p:spTree>
    <p:extLst>
      <p:ext uri="{BB962C8B-B14F-4D97-AF65-F5344CB8AC3E}">
        <p14:creationId xmlns:p14="http://schemas.microsoft.com/office/powerpoint/2010/main" val="4098283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011B995-3131-DD35-E132-1B9D83AD1E5E}"/>
              </a:ext>
            </a:extLst>
          </p:cNvPr>
          <p:cNvPicPr>
            <a:picLocks noGrp="1" noChangeAspect="1"/>
          </p:cNvPicPr>
          <p:nvPr>
            <p:ph idx="1"/>
          </p:nvPr>
        </p:nvPicPr>
        <p:blipFill>
          <a:blip r:embed="rId3"/>
          <a:stretch>
            <a:fillRect/>
          </a:stretch>
        </p:blipFill>
        <p:spPr>
          <a:xfrm>
            <a:off x="707571" y="3429000"/>
            <a:ext cx="10515600" cy="3161432"/>
          </a:xfrm>
        </p:spPr>
      </p:pic>
      <p:pic>
        <p:nvPicPr>
          <p:cNvPr id="11" name="Picture 10">
            <a:extLst>
              <a:ext uri="{FF2B5EF4-FFF2-40B4-BE49-F238E27FC236}">
                <a16:creationId xmlns:a16="http://schemas.microsoft.com/office/drawing/2014/main" id="{7111FC20-D2BE-7877-4B5A-F04C7FF973F1}"/>
              </a:ext>
            </a:extLst>
          </p:cNvPr>
          <p:cNvPicPr>
            <a:picLocks noChangeAspect="1"/>
          </p:cNvPicPr>
          <p:nvPr/>
        </p:nvPicPr>
        <p:blipFill>
          <a:blip r:embed="rId4"/>
          <a:stretch>
            <a:fillRect/>
          </a:stretch>
        </p:blipFill>
        <p:spPr>
          <a:xfrm>
            <a:off x="628711" y="-186613"/>
            <a:ext cx="10934578" cy="3373017"/>
          </a:xfrm>
          <a:prstGeom prst="rect">
            <a:avLst/>
          </a:prstGeom>
        </p:spPr>
      </p:pic>
    </p:spTree>
    <p:extLst>
      <p:ext uri="{BB962C8B-B14F-4D97-AF65-F5344CB8AC3E}">
        <p14:creationId xmlns:p14="http://schemas.microsoft.com/office/powerpoint/2010/main" val="2600852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BF3C1D-0965-1BB3-64AC-8D7ABDFEAD98}"/>
              </a:ext>
            </a:extLst>
          </p:cNvPr>
          <p:cNvPicPr>
            <a:picLocks noGrp="1" noChangeAspect="1"/>
          </p:cNvPicPr>
          <p:nvPr>
            <p:ph idx="1"/>
          </p:nvPr>
        </p:nvPicPr>
        <p:blipFill>
          <a:blip r:embed="rId4"/>
          <a:stretch>
            <a:fillRect/>
          </a:stretch>
        </p:blipFill>
        <p:spPr>
          <a:xfrm>
            <a:off x="8374219" y="294709"/>
            <a:ext cx="3491832" cy="6268582"/>
          </a:xfrm>
        </p:spPr>
      </p:pic>
      <p:pic>
        <p:nvPicPr>
          <p:cNvPr id="2" name="TransformBoundary">
            <a:hlinkClick r:id="" action="ppaction://media"/>
            <a:extLst>
              <a:ext uri="{FF2B5EF4-FFF2-40B4-BE49-F238E27FC236}">
                <a16:creationId xmlns:a16="http://schemas.microsoft.com/office/drawing/2014/main" id="{B968662F-A1A0-8598-E2F6-19C046AB74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118" y="1664332"/>
            <a:ext cx="8343216" cy="4761349"/>
          </a:xfrm>
          <a:prstGeom prst="rect">
            <a:avLst/>
          </a:prstGeom>
        </p:spPr>
      </p:pic>
      <p:sp>
        <p:nvSpPr>
          <p:cNvPr id="3" name="Title 1">
            <a:extLst>
              <a:ext uri="{FF2B5EF4-FFF2-40B4-BE49-F238E27FC236}">
                <a16:creationId xmlns:a16="http://schemas.microsoft.com/office/drawing/2014/main" id="{C444FA5C-1655-669D-C47D-526BA46327E3}"/>
              </a:ext>
            </a:extLst>
          </p:cNvPr>
          <p:cNvSpPr>
            <a:spLocks noGrp="1" noChangeArrowheads="1"/>
          </p:cNvSpPr>
          <p:nvPr>
            <p:ph type="title"/>
          </p:nvPr>
        </p:nvSpPr>
        <p:spPr>
          <a:xfrm>
            <a:off x="184281" y="54429"/>
            <a:ext cx="8306054" cy="1143000"/>
          </a:xfrm>
        </p:spPr>
        <p:txBody>
          <a:bodyPr>
            <a:normAutofit/>
          </a:bodyPr>
          <a:lstStyle/>
          <a:p>
            <a:pPr algn="ctr"/>
            <a:r>
              <a:rPr lang="en-US" altLang="en-US" dirty="0"/>
              <a:t>Transform plate boundaries</a:t>
            </a:r>
          </a:p>
        </p:txBody>
      </p:sp>
    </p:spTree>
    <p:extLst>
      <p:ext uri="{BB962C8B-B14F-4D97-AF65-F5344CB8AC3E}">
        <p14:creationId xmlns:p14="http://schemas.microsoft.com/office/powerpoint/2010/main" val="17933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body of water with a red line&#10;&#10;Description automatically generated">
            <a:extLst>
              <a:ext uri="{FF2B5EF4-FFF2-40B4-BE49-F238E27FC236}">
                <a16:creationId xmlns:a16="http://schemas.microsoft.com/office/drawing/2014/main" id="{B4428F02-CF80-B69E-F7DF-8AD327BAA2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7978" y="-7857"/>
            <a:ext cx="6865857" cy="6865857"/>
          </a:xfrm>
        </p:spPr>
      </p:pic>
    </p:spTree>
    <p:extLst>
      <p:ext uri="{BB962C8B-B14F-4D97-AF65-F5344CB8AC3E}">
        <p14:creationId xmlns:p14="http://schemas.microsoft.com/office/powerpoint/2010/main" val="2831473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Tony Stallins\Desktop\cascades.jpg">
            <a:extLst>
              <a:ext uri="{FF2B5EF4-FFF2-40B4-BE49-F238E27FC236}">
                <a16:creationId xmlns:a16="http://schemas.microsoft.com/office/drawing/2014/main" id="{3A8602FA-6B25-0998-0523-F46204307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81" y="1371600"/>
            <a:ext cx="836898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1">
            <a:extLst>
              <a:ext uri="{FF2B5EF4-FFF2-40B4-BE49-F238E27FC236}">
                <a16:creationId xmlns:a16="http://schemas.microsoft.com/office/drawing/2014/main" id="{BFDA2460-C12E-B000-75B8-C056334DED5E}"/>
              </a:ext>
            </a:extLst>
          </p:cNvPr>
          <p:cNvSpPr>
            <a:spLocks noGrp="1" noChangeArrowheads="1"/>
          </p:cNvSpPr>
          <p:nvPr>
            <p:ph type="title"/>
          </p:nvPr>
        </p:nvSpPr>
        <p:spPr>
          <a:xfrm>
            <a:off x="184280" y="54429"/>
            <a:ext cx="12007719" cy="1143000"/>
          </a:xfrm>
        </p:spPr>
        <p:txBody>
          <a:bodyPr>
            <a:normAutofit/>
          </a:bodyPr>
          <a:lstStyle/>
          <a:p>
            <a:pPr algn="ctr"/>
            <a:r>
              <a:rPr lang="en-US" altLang="en-US" dirty="0"/>
              <a:t>Pacific coast of North America</a:t>
            </a:r>
          </a:p>
        </p:txBody>
      </p:sp>
      <p:sp>
        <p:nvSpPr>
          <p:cNvPr id="65540" name="Content Placeholder 2">
            <a:extLst>
              <a:ext uri="{FF2B5EF4-FFF2-40B4-BE49-F238E27FC236}">
                <a16:creationId xmlns:a16="http://schemas.microsoft.com/office/drawing/2014/main" id="{2600B606-FE91-B9A1-4947-13C1C029940E}"/>
              </a:ext>
            </a:extLst>
          </p:cNvPr>
          <p:cNvSpPr>
            <a:spLocks noGrp="1" noChangeArrowheads="1"/>
          </p:cNvSpPr>
          <p:nvPr>
            <p:ph idx="1"/>
          </p:nvPr>
        </p:nvSpPr>
        <p:spPr>
          <a:xfrm>
            <a:off x="8665027" y="1371600"/>
            <a:ext cx="3342691" cy="4738914"/>
          </a:xfrm>
        </p:spPr>
        <p:txBody>
          <a:bodyPr>
            <a:normAutofit/>
          </a:bodyPr>
          <a:lstStyle/>
          <a:p>
            <a:r>
              <a:rPr lang="en-US" altLang="en-US" sz="2400" dirty="0"/>
              <a:t>Convergent plate motion and subduction is active along the coasts of northern California, Oregon and Washington</a:t>
            </a:r>
          </a:p>
          <a:p>
            <a:r>
              <a:rPr lang="en-US" altLang="en-US" sz="2400" dirty="0"/>
              <a:t>Sierra Nevada Mts, to the south, have strike-slip motion and no present day subduction</a:t>
            </a:r>
            <a:endParaRPr lang="en-US" alt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ossilEvidence">
            <a:hlinkClick r:id="" action="ppaction://media"/>
            <a:extLst>
              <a:ext uri="{FF2B5EF4-FFF2-40B4-BE49-F238E27FC236}">
                <a16:creationId xmlns:a16="http://schemas.microsoft.com/office/drawing/2014/main" id="{2871E9D4-3141-FC55-B6F1-674E4FB8FD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15604" y="316992"/>
            <a:ext cx="9304409" cy="6541008"/>
          </a:xfrm>
        </p:spPr>
      </p:pic>
    </p:spTree>
    <p:extLst>
      <p:ext uri="{BB962C8B-B14F-4D97-AF65-F5344CB8AC3E}">
        <p14:creationId xmlns:p14="http://schemas.microsoft.com/office/powerpoint/2010/main" val="21416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C491A99E-63A1-325B-B184-2F300E2182ED}"/>
              </a:ext>
            </a:extLst>
          </p:cNvPr>
          <p:cNvSpPr>
            <a:spLocks noGrp="1" noChangeArrowheads="1"/>
          </p:cNvSpPr>
          <p:nvPr>
            <p:ph type="title"/>
          </p:nvPr>
        </p:nvSpPr>
        <p:spPr>
          <a:xfrm>
            <a:off x="319315" y="417513"/>
            <a:ext cx="4441372" cy="1143000"/>
          </a:xfrm>
        </p:spPr>
        <p:txBody>
          <a:bodyPr>
            <a:normAutofit fontScale="90000"/>
          </a:bodyPr>
          <a:lstStyle/>
          <a:p>
            <a:pPr algn="ctr"/>
            <a:r>
              <a:rPr lang="en-US" altLang="en-US" sz="4000" dirty="0"/>
              <a:t>A volcanic eruption in Los Angeles?</a:t>
            </a:r>
          </a:p>
        </p:txBody>
      </p:sp>
      <p:sp>
        <p:nvSpPr>
          <p:cNvPr id="2" name="Content Placeholder 2">
            <a:extLst>
              <a:ext uri="{FF2B5EF4-FFF2-40B4-BE49-F238E27FC236}">
                <a16:creationId xmlns:a16="http://schemas.microsoft.com/office/drawing/2014/main" id="{0FBD1B5B-B5D2-7541-F9D3-9AE3C855096A}"/>
              </a:ext>
            </a:extLst>
          </p:cNvPr>
          <p:cNvSpPr>
            <a:spLocks noGrp="1"/>
          </p:cNvSpPr>
          <p:nvPr>
            <p:ph idx="1"/>
          </p:nvPr>
        </p:nvSpPr>
        <p:spPr>
          <a:xfrm>
            <a:off x="319315" y="1825625"/>
            <a:ext cx="4644572" cy="4351338"/>
          </a:xfrm>
        </p:spPr>
        <p:txBody>
          <a:bodyPr/>
          <a:lstStyle/>
          <a:p>
            <a:r>
              <a:rPr lang="en-US" altLang="en-US" sz="2800" dirty="0"/>
              <a:t>You will not have volcanic eruptions in Los Angeles because there is no longer active subduction</a:t>
            </a:r>
          </a:p>
          <a:p>
            <a:r>
              <a:rPr lang="en-US" altLang="en-US" dirty="0"/>
              <a:t>However </a:t>
            </a:r>
            <a:r>
              <a:rPr lang="en-US" altLang="en-US" sz="2800" dirty="0"/>
              <a:t>there are areas outside of Los Angeles that still have volcanic features that occasionally vent but would not destroy Los Angeles</a:t>
            </a:r>
          </a:p>
          <a:p>
            <a:endParaRPr lang="en-US" dirty="0"/>
          </a:p>
        </p:txBody>
      </p:sp>
      <p:pic>
        <p:nvPicPr>
          <p:cNvPr id="6" name="Picture 5">
            <a:extLst>
              <a:ext uri="{FF2B5EF4-FFF2-40B4-BE49-F238E27FC236}">
                <a16:creationId xmlns:a16="http://schemas.microsoft.com/office/drawing/2014/main" id="{5752B7B1-5718-E59E-03C3-9269E1B78536}"/>
              </a:ext>
            </a:extLst>
          </p:cNvPr>
          <p:cNvPicPr>
            <a:picLocks noChangeAspect="1"/>
          </p:cNvPicPr>
          <p:nvPr/>
        </p:nvPicPr>
        <p:blipFill>
          <a:blip r:embed="rId3"/>
          <a:stretch>
            <a:fillRect/>
          </a:stretch>
        </p:blipFill>
        <p:spPr>
          <a:xfrm>
            <a:off x="5623062" y="344970"/>
            <a:ext cx="5730737" cy="608128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E6C04F-0483-D06A-E48C-641935FEC1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19193" y="124739"/>
            <a:ext cx="5798978" cy="6608522"/>
          </a:xfrm>
        </p:spPr>
      </p:pic>
    </p:spTree>
    <p:extLst>
      <p:ext uri="{BB962C8B-B14F-4D97-AF65-F5344CB8AC3E}">
        <p14:creationId xmlns:p14="http://schemas.microsoft.com/office/powerpoint/2010/main" val="3013346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639D30-FD20-9A58-7B7F-2AD4784FFEBB}"/>
              </a:ext>
            </a:extLst>
          </p:cNvPr>
          <p:cNvPicPr>
            <a:picLocks noGrp="1" noChangeAspect="1"/>
          </p:cNvPicPr>
          <p:nvPr>
            <p:ph idx="1"/>
          </p:nvPr>
        </p:nvPicPr>
        <p:blipFill>
          <a:blip r:embed="rId3"/>
          <a:stretch>
            <a:fillRect/>
          </a:stretch>
        </p:blipFill>
        <p:spPr>
          <a:xfrm>
            <a:off x="1567542" y="-70029"/>
            <a:ext cx="8766629" cy="6998058"/>
          </a:xfrm>
        </p:spPr>
      </p:pic>
    </p:spTree>
    <p:extLst>
      <p:ext uri="{BB962C8B-B14F-4D97-AF65-F5344CB8AC3E}">
        <p14:creationId xmlns:p14="http://schemas.microsoft.com/office/powerpoint/2010/main" val="2185505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FECD50-E21A-1F47-870C-E0951E80E39D}"/>
              </a:ext>
            </a:extLst>
          </p:cNvPr>
          <p:cNvSpPr>
            <a:spLocks noGrp="1"/>
          </p:cNvSpPr>
          <p:nvPr>
            <p:ph idx="1"/>
          </p:nvPr>
        </p:nvSpPr>
        <p:spPr>
          <a:xfrm>
            <a:off x="383220" y="1792224"/>
            <a:ext cx="7712268" cy="4572000"/>
          </a:xfrm>
        </p:spPr>
        <p:txBody>
          <a:bodyPr>
            <a:normAutofit lnSpcReduction="10000"/>
          </a:bodyPr>
          <a:lstStyle/>
          <a:p>
            <a:r>
              <a:rPr lang="en-US" sz="3200" dirty="0"/>
              <a:t>Has all three plate boundary types in close proximity</a:t>
            </a:r>
          </a:p>
          <a:p>
            <a:pPr lvl="1"/>
            <a:r>
              <a:rPr lang="en-US" sz="2800" dirty="0"/>
              <a:t>Spreading centers (divergent boundary)</a:t>
            </a:r>
          </a:p>
          <a:p>
            <a:pPr lvl="1"/>
            <a:r>
              <a:rPr lang="en-US" sz="2800" dirty="0"/>
              <a:t>Subduction zone (convergent boundary)</a:t>
            </a:r>
          </a:p>
          <a:p>
            <a:pPr lvl="1"/>
            <a:r>
              <a:rPr lang="en-US" sz="2800" dirty="0"/>
              <a:t>Oceanic transform faults (transform boundary)</a:t>
            </a:r>
          </a:p>
          <a:p>
            <a:pPr lvl="1"/>
            <a:r>
              <a:rPr lang="en-US" sz="2800" dirty="0"/>
              <a:t>Spreading centers vary in their rate of spread </a:t>
            </a:r>
          </a:p>
          <a:p>
            <a:pPr lvl="1"/>
            <a:r>
              <a:rPr lang="en-US" sz="2800" dirty="0"/>
              <a:t>This creates transform faults between different parts of the newly created sea floor</a:t>
            </a:r>
          </a:p>
          <a:p>
            <a:pPr lvl="1"/>
            <a:r>
              <a:rPr lang="en-US" sz="2800" dirty="0"/>
              <a:t>Continental transform faults (transform boundary) as exemplified by the San Andrea fault</a:t>
            </a:r>
          </a:p>
        </p:txBody>
      </p:sp>
      <p:pic>
        <p:nvPicPr>
          <p:cNvPr id="4" name="Content Placeholder 4">
            <a:extLst>
              <a:ext uri="{FF2B5EF4-FFF2-40B4-BE49-F238E27FC236}">
                <a16:creationId xmlns:a16="http://schemas.microsoft.com/office/drawing/2014/main" id="{04C6B675-E0D2-3FA3-EF72-91EE8644C599}"/>
              </a:ext>
            </a:extLst>
          </p:cNvPr>
          <p:cNvPicPr>
            <a:picLocks noChangeAspect="1"/>
          </p:cNvPicPr>
          <p:nvPr/>
        </p:nvPicPr>
        <p:blipFill rotWithShape="1">
          <a:blip r:embed="rId3"/>
          <a:srcRect b="10596"/>
          <a:stretch/>
        </p:blipFill>
        <p:spPr>
          <a:xfrm>
            <a:off x="8046720" y="0"/>
            <a:ext cx="4145280" cy="6653184"/>
          </a:xfrm>
          <a:prstGeom prst="rect">
            <a:avLst/>
          </a:prstGeom>
        </p:spPr>
      </p:pic>
      <p:sp>
        <p:nvSpPr>
          <p:cNvPr id="5" name="Title 1">
            <a:extLst>
              <a:ext uri="{FF2B5EF4-FFF2-40B4-BE49-F238E27FC236}">
                <a16:creationId xmlns:a16="http://schemas.microsoft.com/office/drawing/2014/main" id="{BEA05C3D-11EE-9EC6-40EE-C59DCB4FB402}"/>
              </a:ext>
            </a:extLst>
          </p:cNvPr>
          <p:cNvSpPr>
            <a:spLocks noGrp="1"/>
          </p:cNvSpPr>
          <p:nvPr>
            <p:ph type="title"/>
          </p:nvPr>
        </p:nvSpPr>
        <p:spPr>
          <a:xfrm>
            <a:off x="838200" y="365125"/>
            <a:ext cx="7208520" cy="1325563"/>
          </a:xfrm>
        </p:spPr>
        <p:txBody>
          <a:bodyPr>
            <a:normAutofit/>
          </a:bodyPr>
          <a:lstStyle/>
          <a:p>
            <a:r>
              <a:rPr lang="en-US" dirty="0"/>
              <a:t>Pacific coast of North America </a:t>
            </a:r>
          </a:p>
        </p:txBody>
      </p:sp>
    </p:spTree>
    <p:extLst>
      <p:ext uri="{BB962C8B-B14F-4D97-AF65-F5344CB8AC3E}">
        <p14:creationId xmlns:p14="http://schemas.microsoft.com/office/powerpoint/2010/main" val="2695399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1B3DB-5CBF-1E70-3252-E6639A3D0194}"/>
              </a:ext>
            </a:extLst>
          </p:cNvPr>
          <p:cNvSpPr>
            <a:spLocks noGrp="1"/>
          </p:cNvSpPr>
          <p:nvPr>
            <p:ph type="title"/>
          </p:nvPr>
        </p:nvSpPr>
        <p:spPr/>
        <p:txBody>
          <a:bodyPr/>
          <a:lstStyle/>
          <a:p>
            <a:r>
              <a:rPr lang="en-US" dirty="0"/>
              <a:t>Mechanisms of plate motion		</a:t>
            </a:r>
          </a:p>
        </p:txBody>
      </p:sp>
      <p:pic>
        <p:nvPicPr>
          <p:cNvPr id="4" name="SeaFloorDescends">
            <a:hlinkClick r:id="" action="ppaction://media"/>
            <a:extLst>
              <a:ext uri="{FF2B5EF4-FFF2-40B4-BE49-F238E27FC236}">
                <a16:creationId xmlns:a16="http://schemas.microsoft.com/office/drawing/2014/main" id="{B64B34A2-B37F-356A-586B-00DB5F9115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03138" y="1776857"/>
            <a:ext cx="5803900" cy="4351338"/>
          </a:xfrm>
        </p:spPr>
      </p:pic>
      <p:sp>
        <p:nvSpPr>
          <p:cNvPr id="6" name="Content Placeholder 2">
            <a:extLst>
              <a:ext uri="{FF2B5EF4-FFF2-40B4-BE49-F238E27FC236}">
                <a16:creationId xmlns:a16="http://schemas.microsoft.com/office/drawing/2014/main" id="{66EDB7F8-0DA0-7766-950F-06212FC6D3C1}"/>
              </a:ext>
            </a:extLst>
          </p:cNvPr>
          <p:cNvSpPr txBox="1">
            <a:spLocks/>
          </p:cNvSpPr>
          <p:nvPr/>
        </p:nvSpPr>
        <p:spPr>
          <a:xfrm>
            <a:off x="838200" y="1825625"/>
            <a:ext cx="47091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Energy released from radioactive decay and high pressures melts rock to form convective currents in molten interior of Earth</a:t>
            </a:r>
          </a:p>
          <a:p>
            <a:pPr lvl="1"/>
            <a:r>
              <a:rPr lang="en-US" dirty="0">
                <a:latin typeface="+mj-lt"/>
              </a:rPr>
              <a:t>Mantle drag-convection currents drag plates along</a:t>
            </a:r>
          </a:p>
          <a:p>
            <a:pPr lvl="1"/>
            <a:r>
              <a:rPr lang="en-US" dirty="0">
                <a:latin typeface="+mj-lt"/>
              </a:rPr>
              <a:t>Slab pull-weight of subducted plate pulls rest of plate along</a:t>
            </a:r>
          </a:p>
          <a:p>
            <a:pPr lvl="1"/>
            <a:r>
              <a:rPr lang="en-US" dirty="0">
                <a:latin typeface="+mj-lt"/>
              </a:rPr>
              <a:t>Ridge push-creation of new crust pushes older crust</a:t>
            </a:r>
          </a:p>
          <a:p>
            <a:endParaRPr lang="en-US" dirty="0">
              <a:latin typeface="+mj-lt"/>
            </a:endParaRPr>
          </a:p>
        </p:txBody>
      </p:sp>
    </p:spTree>
    <p:extLst>
      <p:ext uri="{BB962C8B-B14F-4D97-AF65-F5344CB8AC3E}">
        <p14:creationId xmlns:p14="http://schemas.microsoft.com/office/powerpoint/2010/main" val="35656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BFFAA1-CC1E-3D1B-40BF-5E4932BC7EB3}"/>
              </a:ext>
            </a:extLst>
          </p:cNvPr>
          <p:cNvPicPr>
            <a:picLocks noGrp="1" noChangeAspect="1"/>
          </p:cNvPicPr>
          <p:nvPr>
            <p:ph idx="1"/>
          </p:nvPr>
        </p:nvPicPr>
        <p:blipFill>
          <a:blip r:embed="rId2"/>
          <a:stretch>
            <a:fillRect/>
          </a:stretch>
        </p:blipFill>
        <p:spPr>
          <a:xfrm>
            <a:off x="707503" y="503239"/>
            <a:ext cx="11274020" cy="6196140"/>
          </a:xfrm>
        </p:spPr>
      </p:pic>
    </p:spTree>
    <p:extLst>
      <p:ext uri="{BB962C8B-B14F-4D97-AF65-F5344CB8AC3E}">
        <p14:creationId xmlns:p14="http://schemas.microsoft.com/office/powerpoint/2010/main" val="2142599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waiianEmperorSeamount">
            <a:hlinkClick r:id="" action="ppaction://media"/>
            <a:extLst>
              <a:ext uri="{FF2B5EF4-FFF2-40B4-BE49-F238E27FC236}">
                <a16:creationId xmlns:a16="http://schemas.microsoft.com/office/drawing/2014/main" id="{D13A14EC-6971-098D-251B-4D1430A6F20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8090" y="223050"/>
            <a:ext cx="8552317" cy="6411899"/>
          </a:xfrm>
        </p:spPr>
      </p:pic>
    </p:spTree>
    <p:extLst>
      <p:ext uri="{BB962C8B-B14F-4D97-AF65-F5344CB8AC3E}">
        <p14:creationId xmlns:p14="http://schemas.microsoft.com/office/powerpoint/2010/main" val="392030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503-3A26-8304-35FF-E9451AB4A511}"/>
              </a:ext>
            </a:extLst>
          </p:cNvPr>
          <p:cNvSpPr>
            <a:spLocks noGrp="1"/>
          </p:cNvSpPr>
          <p:nvPr>
            <p:ph type="title"/>
          </p:nvPr>
        </p:nvSpPr>
        <p:spPr/>
        <p:txBody>
          <a:bodyPr/>
          <a:lstStyle/>
          <a:p>
            <a:r>
              <a:rPr lang="en-US" dirty="0"/>
              <a:t>Hot spots</a:t>
            </a:r>
          </a:p>
        </p:txBody>
      </p:sp>
      <p:sp>
        <p:nvSpPr>
          <p:cNvPr id="3" name="Content Placeholder 2">
            <a:extLst>
              <a:ext uri="{FF2B5EF4-FFF2-40B4-BE49-F238E27FC236}">
                <a16:creationId xmlns:a16="http://schemas.microsoft.com/office/drawing/2014/main" id="{6DD2AC3D-B5A2-70F3-AFDE-9DFF30BEB795}"/>
              </a:ext>
            </a:extLst>
          </p:cNvPr>
          <p:cNvSpPr>
            <a:spLocks noGrp="1"/>
          </p:cNvSpPr>
          <p:nvPr>
            <p:ph idx="1"/>
          </p:nvPr>
        </p:nvSpPr>
        <p:spPr/>
        <p:txBody>
          <a:bodyPr>
            <a:noAutofit/>
          </a:bodyPr>
          <a:lstStyle/>
          <a:p>
            <a:r>
              <a:rPr lang="en-US" sz="3200" b="0" i="0" u="none" strike="noStrike" baseline="0" dirty="0">
                <a:latin typeface="+mj-lt"/>
              </a:rPr>
              <a:t>Plumes of magma that rise up through the middle of oceanic or continental crust</a:t>
            </a:r>
          </a:p>
          <a:p>
            <a:r>
              <a:rPr lang="en-US" sz="3200" dirty="0">
                <a:latin typeface="+mj-lt"/>
              </a:rPr>
              <a:t>Not located near a divergent plate boundary and a spreading center</a:t>
            </a:r>
          </a:p>
          <a:p>
            <a:r>
              <a:rPr lang="en-US" sz="3200" b="0" i="0" u="none" strike="noStrike" baseline="0" dirty="0">
                <a:latin typeface="+mj-lt"/>
              </a:rPr>
              <a:t>Plates move over a mantle plume, the source of the magma</a:t>
            </a:r>
          </a:p>
          <a:p>
            <a:r>
              <a:rPr lang="en-US" sz="3200" dirty="0">
                <a:latin typeface="+mj-lt"/>
              </a:rPr>
              <a:t>Motion of plate creates an island chain in the ocean, as seen in the Hawaiian Islands</a:t>
            </a:r>
          </a:p>
          <a:p>
            <a:r>
              <a:rPr lang="en-US" sz="3200" dirty="0"/>
              <a:t>Hotspots can form under continental crust too, as exemplified in Yellowstone National Park</a:t>
            </a:r>
            <a:endParaRPr lang="en-US" sz="3200" dirty="0">
              <a:latin typeface="+mj-lt"/>
            </a:endParaRPr>
          </a:p>
          <a:p>
            <a:endParaRPr lang="en-US" sz="3200" dirty="0">
              <a:latin typeface="+mj-lt"/>
            </a:endParaRPr>
          </a:p>
        </p:txBody>
      </p:sp>
    </p:spTree>
    <p:extLst>
      <p:ext uri="{BB962C8B-B14F-4D97-AF65-F5344CB8AC3E}">
        <p14:creationId xmlns:p14="http://schemas.microsoft.com/office/powerpoint/2010/main" val="1580284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waiianIslandBuilding">
            <a:hlinkClick r:id="" action="ppaction://media"/>
            <a:extLst>
              <a:ext uri="{FF2B5EF4-FFF2-40B4-BE49-F238E27FC236}">
                <a16:creationId xmlns:a16="http://schemas.microsoft.com/office/drawing/2014/main" id="{C30BE715-8384-AAD3-8953-8674123324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96750" y="217361"/>
            <a:ext cx="8567493" cy="6423277"/>
          </a:xfrm>
        </p:spPr>
      </p:pic>
    </p:spTree>
    <p:extLst>
      <p:ext uri="{BB962C8B-B14F-4D97-AF65-F5344CB8AC3E}">
        <p14:creationId xmlns:p14="http://schemas.microsoft.com/office/powerpoint/2010/main" val="314345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C76BA6-ED1D-A4EF-7CBD-6C4B59C24E8A}"/>
              </a:ext>
            </a:extLst>
          </p:cNvPr>
          <p:cNvPicPr>
            <a:picLocks noGrp="1" noChangeAspect="1"/>
          </p:cNvPicPr>
          <p:nvPr>
            <p:ph idx="1"/>
          </p:nvPr>
        </p:nvPicPr>
        <p:blipFill>
          <a:blip r:embed="rId3"/>
          <a:stretch>
            <a:fillRect/>
          </a:stretch>
        </p:blipFill>
        <p:spPr>
          <a:xfrm>
            <a:off x="522514" y="214538"/>
            <a:ext cx="10493829" cy="6175381"/>
          </a:xfrm>
        </p:spPr>
      </p:pic>
    </p:spTree>
    <p:extLst>
      <p:ext uri="{BB962C8B-B14F-4D97-AF65-F5344CB8AC3E}">
        <p14:creationId xmlns:p14="http://schemas.microsoft.com/office/powerpoint/2010/main" val="399739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untainRanges">
            <a:hlinkClick r:id="" action="ppaction://media"/>
            <a:extLst>
              <a:ext uri="{FF2B5EF4-FFF2-40B4-BE49-F238E27FC236}">
                <a16:creationId xmlns:a16="http://schemas.microsoft.com/office/drawing/2014/main" id="{2C9F2597-1792-DA91-9D3C-6878D417ED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49977" y="0"/>
            <a:ext cx="9147335" cy="6858000"/>
          </a:xfrm>
        </p:spPr>
      </p:pic>
    </p:spTree>
    <p:extLst>
      <p:ext uri="{BB962C8B-B14F-4D97-AF65-F5344CB8AC3E}">
        <p14:creationId xmlns:p14="http://schemas.microsoft.com/office/powerpoint/2010/main" val="26874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B919A4-4895-78E7-8886-A81D589DE77E}"/>
              </a:ext>
            </a:extLst>
          </p:cNvPr>
          <p:cNvPicPr>
            <a:picLocks noGrp="1" noChangeAspect="1"/>
          </p:cNvPicPr>
          <p:nvPr>
            <p:ph idx="1"/>
          </p:nvPr>
        </p:nvPicPr>
        <p:blipFill rotWithShape="1">
          <a:blip r:embed="rId2"/>
          <a:srcRect l="-1" r="-1600"/>
          <a:stretch/>
        </p:blipFill>
        <p:spPr>
          <a:xfrm>
            <a:off x="0" y="0"/>
            <a:ext cx="12387072" cy="6956682"/>
          </a:xfrm>
        </p:spPr>
      </p:pic>
    </p:spTree>
    <p:extLst>
      <p:ext uri="{BB962C8B-B14F-4D97-AF65-F5344CB8AC3E}">
        <p14:creationId xmlns:p14="http://schemas.microsoft.com/office/powerpoint/2010/main" val="2380927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arie Tharp: Uncovering the Secrets of the Ocean Floor - with Helen Czerski">
            <a:hlinkClick r:id="" action="ppaction://media"/>
            <a:extLst>
              <a:ext uri="{FF2B5EF4-FFF2-40B4-BE49-F238E27FC236}">
                <a16:creationId xmlns:a16="http://schemas.microsoft.com/office/drawing/2014/main" id="{FA4DB4FC-933A-52D4-982F-49D5D3414E62}"/>
              </a:ext>
            </a:extLst>
          </p:cNvPr>
          <p:cNvPicPr>
            <a:picLocks noGrp="1" noRot="1" noChangeAspect="1"/>
          </p:cNvPicPr>
          <p:nvPr>
            <p:ph idx="1"/>
            <a:videoFile r:link="rId1"/>
          </p:nvPr>
        </p:nvPicPr>
        <p:blipFill>
          <a:blip r:embed="rId3"/>
          <a:stretch>
            <a:fillRect/>
          </a:stretch>
        </p:blipFill>
        <p:spPr>
          <a:xfrm>
            <a:off x="0" y="0"/>
            <a:ext cx="12045696" cy="6800670"/>
          </a:xfrm>
          <a:prstGeom prst="rect">
            <a:avLst/>
          </a:prstGeom>
        </p:spPr>
      </p:pic>
    </p:spTree>
    <p:extLst>
      <p:ext uri="{BB962C8B-B14F-4D97-AF65-F5344CB8AC3E}">
        <p14:creationId xmlns:p14="http://schemas.microsoft.com/office/powerpoint/2010/main" val="167025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555B-68F1-3F89-1BF9-83DDC9D275E9}"/>
              </a:ext>
            </a:extLst>
          </p:cNvPr>
          <p:cNvSpPr>
            <a:spLocks noGrp="1"/>
          </p:cNvSpPr>
          <p:nvPr>
            <p:ph type="title"/>
          </p:nvPr>
        </p:nvSpPr>
        <p:spPr/>
        <p:txBody>
          <a:bodyPr/>
          <a:lstStyle/>
          <a:p>
            <a:pPr algn="ctr"/>
            <a:r>
              <a:rPr lang="en-US" dirty="0"/>
              <a:t>The emergence of plate tectonics theory</a:t>
            </a:r>
          </a:p>
        </p:txBody>
      </p:sp>
      <p:sp>
        <p:nvSpPr>
          <p:cNvPr id="3" name="Content Placeholder 2">
            <a:extLst>
              <a:ext uri="{FF2B5EF4-FFF2-40B4-BE49-F238E27FC236}">
                <a16:creationId xmlns:a16="http://schemas.microsoft.com/office/drawing/2014/main" id="{15D1F6CA-60C4-E6B2-840E-F9B1C7992977}"/>
              </a:ext>
            </a:extLst>
          </p:cNvPr>
          <p:cNvSpPr>
            <a:spLocks noGrp="1"/>
          </p:cNvSpPr>
          <p:nvPr>
            <p:ph idx="1"/>
          </p:nvPr>
        </p:nvSpPr>
        <p:spPr>
          <a:xfrm>
            <a:off x="326136" y="1734820"/>
            <a:ext cx="6245352" cy="4758055"/>
          </a:xfrm>
        </p:spPr>
        <p:txBody>
          <a:bodyPr>
            <a:normAutofit lnSpcReduction="10000"/>
          </a:bodyPr>
          <a:lstStyle/>
          <a:p>
            <a:r>
              <a:rPr lang="en-US" b="0" i="0" u="none" strike="noStrike" baseline="0" dirty="0">
                <a:latin typeface="+mj-lt"/>
              </a:rPr>
              <a:t>Continental drift theory was ignored because there was no mechanism to explain motion. </a:t>
            </a:r>
          </a:p>
          <a:p>
            <a:r>
              <a:rPr lang="en-US" b="0" i="0" u="none" strike="noStrike" baseline="0" dirty="0">
                <a:latin typeface="+mj-lt"/>
              </a:rPr>
              <a:t>Mechanisms proposed as ‘plate tectonics’ in 1960s </a:t>
            </a:r>
            <a:r>
              <a:rPr lang="en-US" dirty="0">
                <a:latin typeface="+mj-lt"/>
              </a:rPr>
              <a:t>based on:</a:t>
            </a:r>
          </a:p>
          <a:p>
            <a:pPr lvl="1"/>
            <a:r>
              <a:rPr lang="en-US" dirty="0">
                <a:latin typeface="+mj-lt"/>
              </a:rPr>
              <a:t>Mapping of the sea floor and discovery of mid-ocean ridges, sea floor spreading, and deep trenches</a:t>
            </a:r>
            <a:endParaRPr lang="en-US" sz="1600" dirty="0">
              <a:latin typeface="Arial" panose="020B0604020202020204" pitchFamily="34" charset="0"/>
            </a:endParaRPr>
          </a:p>
          <a:p>
            <a:pPr lvl="1"/>
            <a:r>
              <a:rPr lang="en-US" dirty="0">
                <a:latin typeface="+mj-lt"/>
              </a:rPr>
              <a:t>Better understanding of the geologic structure of the Earth’s interior </a:t>
            </a:r>
          </a:p>
          <a:p>
            <a:pPr lvl="1"/>
            <a:r>
              <a:rPr lang="en-US" b="0" i="0" u="none" strike="noStrike" baseline="0" dirty="0">
                <a:latin typeface="+mj-lt"/>
              </a:rPr>
              <a:t>Paleomagnetism in iron-containing basaltic sea floor </a:t>
            </a:r>
            <a:r>
              <a:rPr lang="en-US" dirty="0">
                <a:latin typeface="+mj-lt"/>
              </a:rPr>
              <a:t>rocks could be used to reconstruct movement of continents through time</a:t>
            </a:r>
          </a:p>
        </p:txBody>
      </p:sp>
      <p:pic>
        <p:nvPicPr>
          <p:cNvPr id="5" name="Picture 4" descr="A large ship in the water&#10;&#10;Description automatically generated">
            <a:extLst>
              <a:ext uri="{FF2B5EF4-FFF2-40B4-BE49-F238E27FC236}">
                <a16:creationId xmlns:a16="http://schemas.microsoft.com/office/drawing/2014/main" id="{10224CB2-448D-5824-AA4E-93FEAE453A31}"/>
              </a:ext>
            </a:extLst>
          </p:cNvPr>
          <p:cNvPicPr>
            <a:picLocks noChangeAspect="1"/>
          </p:cNvPicPr>
          <p:nvPr/>
        </p:nvPicPr>
        <p:blipFill rotWithShape="1">
          <a:blip r:embed="rId3">
            <a:extLst>
              <a:ext uri="{28A0092B-C50C-407E-A947-70E740481C1C}">
                <a14:useLocalDpi xmlns:a14="http://schemas.microsoft.com/office/drawing/2010/main" val="0"/>
              </a:ext>
            </a:extLst>
          </a:blip>
          <a:srcRect l="4106" r="-4106"/>
          <a:stretch/>
        </p:blipFill>
        <p:spPr>
          <a:xfrm>
            <a:off x="6796618" y="1690688"/>
            <a:ext cx="5562831" cy="4412710"/>
          </a:xfrm>
          <a:prstGeom prst="rect">
            <a:avLst/>
          </a:prstGeom>
        </p:spPr>
      </p:pic>
    </p:spTree>
    <p:extLst>
      <p:ext uri="{BB962C8B-B14F-4D97-AF65-F5344CB8AC3E}">
        <p14:creationId xmlns:p14="http://schemas.microsoft.com/office/powerpoint/2010/main" val="41421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C0D8-E701-0EDA-42C3-51DF3B25DB2A}"/>
              </a:ext>
            </a:extLst>
          </p:cNvPr>
          <p:cNvSpPr>
            <a:spLocks noGrp="1"/>
          </p:cNvSpPr>
          <p:nvPr>
            <p:ph type="title"/>
          </p:nvPr>
        </p:nvSpPr>
        <p:spPr/>
        <p:txBody>
          <a:bodyPr/>
          <a:lstStyle/>
          <a:p>
            <a:r>
              <a:rPr lang="en-US" sz="4400" b="0" i="0" u="none" strike="noStrike" baseline="0" dirty="0"/>
              <a:t>Two kinds of crust</a:t>
            </a:r>
          </a:p>
        </p:txBody>
      </p:sp>
      <p:sp>
        <p:nvSpPr>
          <p:cNvPr id="3" name="Content Placeholder 2">
            <a:extLst>
              <a:ext uri="{FF2B5EF4-FFF2-40B4-BE49-F238E27FC236}">
                <a16:creationId xmlns:a16="http://schemas.microsoft.com/office/drawing/2014/main" id="{7A9A9F7B-CAF9-2038-C3F2-BAE963580F19}"/>
              </a:ext>
            </a:extLst>
          </p:cNvPr>
          <p:cNvSpPr>
            <a:spLocks noGrp="1"/>
          </p:cNvSpPr>
          <p:nvPr>
            <p:ph idx="1"/>
          </p:nvPr>
        </p:nvSpPr>
        <p:spPr>
          <a:xfrm>
            <a:off x="838200" y="1825625"/>
            <a:ext cx="4367784" cy="4351338"/>
          </a:xfrm>
        </p:spPr>
        <p:txBody>
          <a:bodyPr>
            <a:normAutofit/>
          </a:bodyPr>
          <a:lstStyle/>
          <a:p>
            <a:r>
              <a:rPr lang="en-US" sz="3200" b="0" i="0" u="none" strike="noStrike" baseline="0" dirty="0">
                <a:latin typeface="+mj-lt"/>
              </a:rPr>
              <a:t>Oceanic</a:t>
            </a:r>
          </a:p>
          <a:p>
            <a:pPr lvl="1"/>
            <a:r>
              <a:rPr lang="en-US" sz="2800" b="0" i="0" u="none" strike="noStrike" baseline="0" dirty="0">
                <a:latin typeface="+mj-lt"/>
              </a:rPr>
              <a:t>Thin and dense</a:t>
            </a:r>
          </a:p>
          <a:p>
            <a:pPr lvl="1"/>
            <a:r>
              <a:rPr lang="en-US" sz="2800" b="0" i="0" u="none" strike="noStrike" baseline="0" dirty="0">
                <a:latin typeface="+mj-lt"/>
              </a:rPr>
              <a:t>Dominant rock is basaltic </a:t>
            </a:r>
            <a:r>
              <a:rPr lang="en-US" sz="2800" b="0" i="0" u="none" strike="noStrike" baseline="0">
                <a:latin typeface="+mj-lt"/>
              </a:rPr>
              <a:t>in character</a:t>
            </a:r>
            <a:endParaRPr lang="en-US" sz="2800" b="0" i="0" u="none" strike="noStrike" baseline="0" dirty="0">
              <a:latin typeface="+mj-lt"/>
            </a:endParaRPr>
          </a:p>
          <a:p>
            <a:r>
              <a:rPr lang="en-US" sz="3200" b="0" i="0" u="none" strike="noStrike" baseline="0" dirty="0">
                <a:latin typeface="+mj-lt"/>
              </a:rPr>
              <a:t>Continental</a:t>
            </a:r>
          </a:p>
          <a:p>
            <a:pPr lvl="1"/>
            <a:r>
              <a:rPr lang="en-US" sz="2800" b="0" i="0" u="none" strike="noStrike" baseline="0" dirty="0">
                <a:latin typeface="+mj-lt"/>
              </a:rPr>
              <a:t>Thick and less dense</a:t>
            </a:r>
          </a:p>
          <a:p>
            <a:pPr lvl="1"/>
            <a:r>
              <a:rPr lang="en-US" sz="2800" b="0" i="0" u="none" strike="noStrike" baseline="0" dirty="0">
                <a:latin typeface="+mj-lt"/>
              </a:rPr>
              <a:t>Dominant rock is granit</a:t>
            </a:r>
            <a:r>
              <a:rPr lang="en-US" sz="2800" dirty="0">
                <a:latin typeface="+mj-lt"/>
              </a:rPr>
              <a:t>ic in character</a:t>
            </a:r>
            <a:endParaRPr lang="en-US" sz="2800" b="0" i="0" u="none" strike="noStrike" baseline="0" dirty="0">
              <a:latin typeface="+mj-lt"/>
            </a:endParaRPr>
          </a:p>
        </p:txBody>
      </p:sp>
      <p:pic>
        <p:nvPicPr>
          <p:cNvPr id="4" name="Online Media 3" title="Types of Crust">
            <a:hlinkClick r:id="" action="ppaction://media"/>
            <a:extLst>
              <a:ext uri="{FF2B5EF4-FFF2-40B4-BE49-F238E27FC236}">
                <a16:creationId xmlns:a16="http://schemas.microsoft.com/office/drawing/2014/main" id="{CAF9BD48-87BB-E6B6-D170-898A66E71512}"/>
              </a:ext>
            </a:extLst>
          </p:cNvPr>
          <p:cNvPicPr>
            <a:picLocks noRot="1" noChangeAspect="1"/>
          </p:cNvPicPr>
          <p:nvPr>
            <a:videoFile r:link="rId1"/>
          </p:nvPr>
        </p:nvPicPr>
        <p:blipFill>
          <a:blip r:embed="rId3"/>
          <a:stretch>
            <a:fillRect/>
          </a:stretch>
        </p:blipFill>
        <p:spPr>
          <a:xfrm>
            <a:off x="5471981" y="1825625"/>
            <a:ext cx="6575874" cy="3712464"/>
          </a:xfrm>
          <a:prstGeom prst="rect">
            <a:avLst/>
          </a:prstGeom>
        </p:spPr>
      </p:pic>
    </p:spTree>
    <p:extLst>
      <p:ext uri="{BB962C8B-B14F-4D97-AF65-F5344CB8AC3E}">
        <p14:creationId xmlns:p14="http://schemas.microsoft.com/office/powerpoint/2010/main" val="15308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4">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1888</TotalTime>
  <Words>1698</Words>
  <Application>Microsoft Office PowerPoint</Application>
  <PresentationFormat>Widescreen</PresentationFormat>
  <Paragraphs>151</Paragraphs>
  <Slides>49</Slides>
  <Notes>28</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Aptos</vt:lpstr>
      <vt:lpstr>Arial</vt:lpstr>
      <vt:lpstr>Calibri Light</vt:lpstr>
      <vt:lpstr>Office Theme</vt:lpstr>
      <vt:lpstr>PowerPoint Presentation</vt:lpstr>
      <vt:lpstr>Continental drift</vt:lpstr>
      <vt:lpstr>PowerPoint Presentation</vt:lpstr>
      <vt:lpstr>PowerPoint Presentation</vt:lpstr>
      <vt:lpstr>PowerPoint Presentation</vt:lpstr>
      <vt:lpstr>PowerPoint Presentation</vt:lpstr>
      <vt:lpstr>PowerPoint Presentation</vt:lpstr>
      <vt:lpstr>The emergence of plate tectonics theory</vt:lpstr>
      <vt:lpstr>Two kinds of crust</vt:lpstr>
      <vt:lpstr>PowerPoint Presentation</vt:lpstr>
      <vt:lpstr>PowerPoint Presentation</vt:lpstr>
      <vt:lpstr>PowerPoint Presentation</vt:lpstr>
      <vt:lpstr>PowerPoint Presentation</vt:lpstr>
      <vt:lpstr>PowerPoint Presentation</vt:lpstr>
      <vt:lpstr>Divergent plate boundary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Convergent plate boundary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 plate boundaries</vt:lpstr>
      <vt:lpstr>PowerPoint Presentation</vt:lpstr>
      <vt:lpstr>Pacific coast of North America</vt:lpstr>
      <vt:lpstr>A volcanic eruption in Los Angeles?</vt:lpstr>
      <vt:lpstr>PowerPoint Presentation</vt:lpstr>
      <vt:lpstr>PowerPoint Presentation</vt:lpstr>
      <vt:lpstr>Pacific coast of North America </vt:lpstr>
      <vt:lpstr>Mechanisms of plate motion  </vt:lpstr>
      <vt:lpstr>PowerPoint Presentation</vt:lpstr>
      <vt:lpstr>PowerPoint Presentation</vt:lpstr>
      <vt:lpstr>Hot spots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45</cp:revision>
  <dcterms:created xsi:type="dcterms:W3CDTF">2024-03-25T15:54:07Z</dcterms:created>
  <dcterms:modified xsi:type="dcterms:W3CDTF">2025-04-12T18:37:57Z</dcterms:modified>
</cp:coreProperties>
</file>