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9" r:id="rId3"/>
    <p:sldId id="351" r:id="rId4"/>
    <p:sldId id="352" r:id="rId5"/>
    <p:sldId id="267" r:id="rId6"/>
    <p:sldId id="272" r:id="rId7"/>
    <p:sldId id="318" r:id="rId8"/>
    <p:sldId id="354" r:id="rId9"/>
    <p:sldId id="320" r:id="rId10"/>
    <p:sldId id="321" r:id="rId11"/>
    <p:sldId id="322" r:id="rId12"/>
    <p:sldId id="336" r:id="rId13"/>
    <p:sldId id="337" r:id="rId14"/>
    <p:sldId id="341" r:id="rId15"/>
    <p:sldId id="355" r:id="rId16"/>
    <p:sldId id="338" r:id="rId17"/>
    <p:sldId id="343" r:id="rId18"/>
    <p:sldId id="342" r:id="rId19"/>
    <p:sldId id="339" r:id="rId20"/>
    <p:sldId id="340" r:id="rId21"/>
    <p:sldId id="344" r:id="rId22"/>
    <p:sldId id="345" r:id="rId23"/>
    <p:sldId id="356" r:id="rId24"/>
    <p:sldId id="326" r:id="rId25"/>
    <p:sldId id="348" r:id="rId26"/>
    <p:sldId id="329" r:id="rId27"/>
    <p:sldId id="332" r:id="rId28"/>
    <p:sldId id="333" r:id="rId29"/>
    <p:sldId id="334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80516" autoAdjust="0"/>
  </p:normalViewPr>
  <p:slideViewPr>
    <p:cSldViewPr>
      <p:cViewPr varScale="1">
        <p:scale>
          <a:sx n="66" d="100"/>
          <a:sy n="66" d="100"/>
        </p:scale>
        <p:origin x="1219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62C25E-CAD4-9BD1-0E34-F27BB89217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351D39-C4F2-F0A7-6FD8-0FAF78BE4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039445-0EBF-A27E-C552-47F588725F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F01B587-5E3E-E9B4-D31C-7927CF2E60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74063A8-EF9A-47C2-59D7-9F99758DFB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FE72BE8-15AA-F594-FB72-AAA878218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EAC204-6A7A-47DC-BF24-3100353F99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697C774-500C-7BBC-DEEF-C307C75B0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1E9E5-DE44-4181-B3E7-49682176F5D1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5C3A577-085D-5482-2C6E-1FC32C376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5FB78DE-D9D7-6DC9-A755-F4C514014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C02EAFB-F420-132C-6592-4AD4220FA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C5373-2E67-48FE-8F81-A8952EDCDBD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D727CEF-872C-417D-126C-A92674871F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9B3F66B-8CE6-93DB-055D-CE0024A46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ITCZ, zone of wind convergence and surface heating leading to low pressure and cloud formation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C9CC0CC-796E-01EB-DEAE-B2C8D141F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6D1F07-BB0D-4055-B15C-B20C02725C5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80EBA9B-26CA-D8E5-D0C1-17CE166CD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0DED032-D26B-D842-2592-93ED4E3C9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0C0FB33-6009-FC30-1E9D-F2018421F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30925-DAFC-45BF-B534-8DB8AFF5353C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D994098-7631-6C9A-3DB2-7B2CC1584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9CF949-36DE-0500-0158-1FA3EE68F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08FFE9C-1C5E-B811-2972-525F6F7FA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6B77F5-7CFB-4FA8-A23A-93793D1276D2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62DAF87-36FD-3884-28EE-6607D601E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13B118B-F269-65F0-2E8B-1BDBA7F11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71D61F4-641B-1046-DBDB-4EB181174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76A34-7F07-451C-A16C-D4BC59EFCE97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4DC8D76-C7C8-BD41-219E-2674826B2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DEC1526-0252-774C-495D-013272A3E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9FE99B-1D89-9E85-5321-C6994E4D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7CE156-D3DC-4AD3-8F3C-BBDFD041F86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627C545-D5D1-0D6C-44EA-9938871DE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09FE5F7-264B-27D3-6145-755CDCAE1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Rainshadow effects on Hawaii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061A35D-6CBC-E8CF-002A-2727876E1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17B47F-0BDF-4F2D-B5AC-AD565650798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EA7CBA6-1193-A711-951C-62781A6F5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1B55458-4259-4F3F-2A02-A88AAACF0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Rainshadow effects in Washington State. 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74DD294-CBED-6C83-DB22-56ED72774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2606A7-AB76-469D-9E6E-A8EEBC6A0694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69E4C93-71C7-5FE0-9408-1BF5EB24B9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2F9E2E4-C81B-D240-B497-56511AFF6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Topography of Washington state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620B76-D6A1-E1FF-CE4D-FA9B9EB5B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4E6BFB-A2B5-45EF-9E87-A8C2EEF23E2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A91E87E-0110-0E5B-AE48-519BB5AB8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14DFEC9-A5AA-5D0B-A098-0802ECF0E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Cold front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BE8E94E-6481-10E5-73FD-4E8C4604E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EBFF9-FB80-468B-8544-93F479815DC9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68759D2-03EA-6194-6759-DF74EA512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5C0B70-85CD-8F12-387A-B9221106E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2351677-C7D4-A3AF-A334-089DA58D9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9B50876-CB4F-0324-595B-25E1F1996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E6C087F-9FA0-B979-534B-07B745147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913ED-68DC-42F3-8B2E-C004CF3C938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D1A67F2-0610-D340-A303-EE3AF584D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9AFD257-6783-D5F1-8FBF-F888D55AC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Tracking the temperature and dew point of a parcel of air as it is lifted through the atmosphere can be visualized in a skew-t plot, a common tool of meteorologists.   Clouds are likely to form at the 700 mb level, several thousand feet up.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2C7BADA-EEDA-09E5-9497-3E2DF9C14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0E3411-511A-4D75-B338-AC20FFBFB8F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5903648-6197-1395-A96B-AF50C4063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DD3CA-AABB-4689-B6ED-629CBE47061C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5DF59DF-ECE9-E64B-56C6-B2F8D7A1D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955E601-5BD8-0766-17F9-5EC068F1B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62B0ADDC-942B-CD72-35EC-D8A5F36C5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9ABEFC61-77C1-5448-0F91-07BCDA45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Plastic bottle sealed at 14,000 feet, at 9000 feet, and 1000 ft (in Hawaii). Where would the air in the bottle be the coolest?  The warmest?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What would happen to temperature in the bottle as you went down in altitude?  As you went up?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212E64B-74CF-F103-C7A6-D82CD7929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E1D2FD-F832-4CD4-B8DE-E559F14B873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FFB1487-0840-89D8-9587-11D0C8B90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69D476-83BA-4E84-B104-8468DEDF1A54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CAFEBFE-CE81-B555-BFFE-98BC6210C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9245D8F-7759-ED0F-2811-5C5548F53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No heat is added from outside in adiabatic processes – temperature change is a function of changing air pressure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0687AB1-30A2-5ED7-490D-BE346F6BD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AD8581-44AB-43F7-BF60-D340D79F25B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65541B1-575A-8451-13A3-14333AFA1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C60398B-5986-D0D6-6278-50318C8B9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Cumulonimbus clouds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07F426F-DD96-9BA3-B44B-6A2DB1F1B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D09981-0A09-4C8D-A77B-F716BBCCC272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D983DA9-3B73-5415-835C-20BDB3B04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FE8762B-77AA-84B5-E634-0237C4F96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50EA064-DC1C-C426-627A-30F3A45FA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699ED3-BD38-48A7-98F6-E6BC994D6F2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727134F-82AF-1D87-53A1-77DC2EA3B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FB4D216-BDCD-94E4-1FEF-37BB18717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kern="0" dirty="0"/>
              <a:t>Risk of heat exhaustion or heat stroke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33FEED6-DBA9-78C8-3E6C-8AA64FB22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9F1700-1834-4939-BFC2-BCD0BC11414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FBD83C8-B795-23D2-42DA-FC44B015C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16F7563-6D6E-9B2F-5305-B2F9C935F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6EF9086-9E17-98CB-A657-88BE15549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E149AF8-EC4A-105D-DE10-252CD93F9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High clouds can be comprised of ice particles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E47E413-83B6-2189-2AB1-3C2E915EC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12166F-151F-493D-A52E-63CDB364B01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D017A42-BF52-44D9-835A-9EFE358DF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19F11C-B8DE-4141-872F-573CCC6F527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8CD4FA9-E95B-17A5-A562-D78F7A351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F6AFE1A-DD01-39C9-50ED-E085190B8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5D8DEFB-4D4F-5851-C8A7-3FD4AF344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0CA91-56B4-42EC-BA42-4A433FCBF47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A9B5F53-7A36-8524-3F66-7C4D33CF4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AC9A29D-28BC-5D4A-6521-77E9EFEF9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C46E2BB-5958-3804-45CE-EEFACD54D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EFF5076-12D6-F7E3-1E41-E9695424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2617D23-0CE2-9D07-91D0-241A85A3A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217E78-0311-48A5-A18A-3E739714279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05B4FC3-85FC-514F-BC2C-676263FCE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B0F44D-2BB5-4827-BBCD-1F232BBC31A2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DFA0C3D-36AE-D03E-4F33-D5C0A75C7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B9C0B56-CD3E-BAA3-2856-2E8D1A934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E7D1C2-CEBB-4018-2526-225B4793A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013C3-D9CF-A948-A4EC-C70CD177C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FDF9F-82AF-1E0C-043C-91DA995AC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022B2-6FD8-4781-A4A6-4B44EB3B7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60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678D64-53F6-FB5E-4F3A-B17BBC066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4B7053-894E-AED3-80B1-985914D45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FFAE0-BC9F-E29B-0317-93A4FC4A8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40D1-5545-47A9-A982-D9440C2D45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6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4E9E3-C00A-7ACF-57D0-7A2544C8E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BC383F-700B-DF16-897C-EFF0E6285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34FA1-56CF-136A-4D4F-B0D830CF4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033F1-4C8A-4996-8A13-CB2E9119C8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747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50F22-74D2-3DE6-6FDE-F7F952644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898B5-61A8-CA8B-091E-2F4734C4D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B3E7E-A2A8-EF2F-EF60-1733E75D6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F2AB-992E-4815-B0B6-969D0FB96F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70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C0762C-1525-5476-ADCD-08F59B291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CEFDD-B806-BF98-230C-50EB66C8C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8508C4-3EC6-64DB-11B3-EBBB6B866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E23B-B4B2-474B-A888-5F4F4A3B40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021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EAA437-479E-E8EA-EDF3-F488A1CD6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10EDF8-9C11-3255-3FC9-0D1A2B73F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0E902C5-47AE-95FE-5E56-567510F3D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DCA3-BD65-44D0-B159-A6338146B4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4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C95321-BEEA-7FCB-474C-98F04D74F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CEEE93-64B3-B577-607D-9BA2E4D9C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D95E1-3101-5F8F-6908-83767B514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3692-A682-45B3-99A3-17A5C8944A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435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A090A-ED99-24E8-746A-B3546656C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83F67-1A82-B889-9D1C-4DEFC8AE1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5B2019-FB1C-D5AD-D09B-FFA2B0027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7A66-3617-413A-8437-93213011E1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93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0E018-F440-8AC8-1A66-BF97FC946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B099B-0090-7B22-4BAD-FB12D20B3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84449-D6B4-A519-0C7D-5D226F79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1BA0-DD7D-4A5D-8587-84897C6148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24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C805B0-BBFF-7689-C425-BF2A07F82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2F7039-02C1-81C4-1506-F35AE54B6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8A7B78-F882-A092-8940-600A2E86C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E4D1-9B1C-4010-97B7-625BC62304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02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54FD15-1DC5-5618-11DD-73FB4E6A8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8E62AE-D39F-EF82-6F91-063ECBEFA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9ABDC1-BFB4-53FE-9DB4-413FC9A9C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276C-3630-4344-9065-B7DC52A6C5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49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5D66D6-455D-C7C9-8A88-7EBD05DDF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879C9B-E9FF-3D1B-4DF7-EB9A0C043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908071-A465-BAEB-EA8B-D25B60254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0FE8-64A8-4D8F-939F-5F8892C853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015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2ADA2-C32E-BDB1-0E07-6D09EFDB9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7BA31-9645-1190-D8BE-93E7E6905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88C3D-AF7F-CC10-61D3-44B9845D7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FCC7-A3AF-4114-98BF-1BEE535061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24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903E4-306F-3477-D2BC-E99445D66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EE58A-AC4A-9FA2-C7BB-F6480B5D3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7A5A8-B2ED-34F1-F423-072175BE0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CD85-CCA6-48A8-A942-183A1E0594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181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797AA8-3769-6D5C-68D8-222DCAC4B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2EAA5E-90DC-D8FB-CABC-B7C03D825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18D2BA-7188-1D05-C139-9AD2CE6383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CCA48F-9E5C-2074-72ED-ED658AC2B4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DDB604-A8F7-C59A-2B32-2B388273AC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CA3BA6-0085-4C8D-9F58-A4430FE862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C31F150-D5BD-C2E2-EECC-BBE7614C6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/>
              <a:t>Humidity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7D2864-6405-38A8-E4A3-8619FA7B50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Measure of the quantity of water vapor in the air</a:t>
            </a:r>
          </a:p>
          <a:p>
            <a:pPr eaLnBrk="1" hangingPunct="1"/>
            <a:r>
              <a:rPr lang="en-US" altLang="en-US" dirty="0"/>
              <a:t>Overall atmosphere is 78% nitrogen, 21% oxygen, and only 1% water vapor.</a:t>
            </a:r>
          </a:p>
          <a:p>
            <a:pPr eaLnBrk="1" hangingPunct="1"/>
            <a:r>
              <a:rPr lang="en-US" altLang="en-US" dirty="0"/>
              <a:t>Warm air can hold more water vapor than cold air</a:t>
            </a:r>
          </a:p>
        </p:txBody>
      </p:sp>
      <p:pic>
        <p:nvPicPr>
          <p:cNvPr id="3076" name="Picture 4" descr="air_parcel">
            <a:extLst>
              <a:ext uri="{FF2B5EF4-FFF2-40B4-BE49-F238E27FC236}">
                <a16:creationId xmlns:a16="http://schemas.microsoft.com/office/drawing/2014/main" id="{55A365BF-869D-DA6A-6967-115AA793B1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46063"/>
            <a:ext cx="5791200" cy="5588000"/>
          </a:xfrm>
          <a:noFill/>
        </p:spPr>
      </p:pic>
      <p:sp>
        <p:nvSpPr>
          <p:cNvPr id="4101" name="TextBox 4">
            <a:extLst>
              <a:ext uri="{FF2B5EF4-FFF2-40B4-BE49-F238E27FC236}">
                <a16:creationId xmlns:a16="http://schemas.microsoft.com/office/drawing/2014/main" id="{A536CBC1-27B8-70CE-6364-E05D6F96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5892800"/>
            <a:ext cx="6019800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Idealized representation of the atmosphere: a “parcel” of air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xL_H2O_Mixing_Ratio_">
            <a:extLst>
              <a:ext uri="{FF2B5EF4-FFF2-40B4-BE49-F238E27FC236}">
                <a16:creationId xmlns:a16="http://schemas.microsoft.com/office/drawing/2014/main" id="{E282740A-2A71-C0DA-D2E7-43240A747E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b="3867"/>
          <a:stretch>
            <a:fillRect/>
          </a:stretch>
        </p:blipFill>
        <p:spPr>
          <a:xfrm>
            <a:off x="5410200" y="762000"/>
            <a:ext cx="6096000" cy="5040313"/>
          </a:xfrm>
          <a:noFill/>
        </p:spPr>
      </p:pic>
      <p:sp>
        <p:nvSpPr>
          <p:cNvPr id="21507" name="Line 16">
            <a:extLst>
              <a:ext uri="{FF2B5EF4-FFF2-40B4-BE49-F238E27FC236}">
                <a16:creationId xmlns:a16="http://schemas.microsoft.com/office/drawing/2014/main" id="{6A01FC64-F707-D842-15F6-47B7E31AE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876800"/>
            <a:ext cx="304800" cy="762000"/>
          </a:xfrm>
          <a:prstGeom prst="line">
            <a:avLst/>
          </a:prstGeom>
          <a:noFill/>
          <a:ln w="412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11">
            <a:extLst>
              <a:ext uri="{FF2B5EF4-FFF2-40B4-BE49-F238E27FC236}">
                <a16:creationId xmlns:a16="http://schemas.microsoft.com/office/drawing/2014/main" id="{69CDF4D8-FD8D-A373-54E9-AE04E0E6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4958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Surface</a:t>
            </a:r>
          </a:p>
        </p:txBody>
      </p:sp>
      <p:sp>
        <p:nvSpPr>
          <p:cNvPr id="23558" name="Text Box 12">
            <a:extLst>
              <a:ext uri="{FF2B5EF4-FFF2-40B4-BE49-F238E27FC236}">
                <a16:creationId xmlns:a16="http://schemas.microsoft.com/office/drawing/2014/main" id="{C372831A-707E-51DE-5B57-84F51E1FF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048000"/>
            <a:ext cx="14478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Cooler aloft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FC99D4-4040-69BC-7599-9DB5852A19FF}"/>
              </a:ext>
            </a:extLst>
          </p:cNvPr>
          <p:cNvCxnSpPr/>
          <p:nvPr/>
        </p:nvCxnSpPr>
        <p:spPr>
          <a:xfrm rot="5400000" flipH="1" flipV="1">
            <a:off x="9687719" y="3923506"/>
            <a:ext cx="990600" cy="1588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TextBox 7">
            <a:extLst>
              <a:ext uri="{FF2B5EF4-FFF2-40B4-BE49-F238E27FC236}">
                <a16:creationId xmlns:a16="http://schemas.microsoft.com/office/drawing/2014/main" id="{3F7BDF2A-3737-6E00-469C-44FA9B8E4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572000"/>
            <a:ext cx="11033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Surface</a:t>
            </a:r>
          </a:p>
        </p:txBody>
      </p:sp>
      <p:sp>
        <p:nvSpPr>
          <p:cNvPr id="23561" name="TextBox 9">
            <a:extLst>
              <a:ext uri="{FF2B5EF4-FFF2-40B4-BE49-F238E27FC236}">
                <a16:creationId xmlns:a16="http://schemas.microsoft.com/office/drawing/2014/main" id="{738107DC-ACFC-FBD0-1630-C8E5FFBA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219200"/>
            <a:ext cx="1711325" cy="830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Upper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troposphere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E38C7-F9DF-95BB-8556-6A8D45AD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238250"/>
            <a:ext cx="3228975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 </a:t>
            </a:r>
            <a:r>
              <a:rPr lang="en-US" altLang="en-US" b="1" dirty="0"/>
              <a:t>lifting mechanism </a:t>
            </a:r>
            <a:r>
              <a:rPr lang="en-US" altLang="en-US" dirty="0"/>
              <a:t>is needed: If you can get the surface air with water vapor to rise, cool down to its dew point temperature and condensate to form clouds</a:t>
            </a:r>
            <a:endParaRPr lang="en-US" altLang="en-US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Tony Stallins\Desktop\lifting.jpg">
            <a:extLst>
              <a:ext uri="{FF2B5EF4-FFF2-40B4-BE49-F238E27FC236}">
                <a16:creationId xmlns:a16="http://schemas.microsoft.com/office/drawing/2014/main" id="{A1C51174-504D-FE37-49A9-D9C03F98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59765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78B4C7-0441-2AD6-EC09-B353B7BE6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546100"/>
            <a:ext cx="44958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4000" kern="0" dirty="0">
                <a:latin typeface="+mn-lt"/>
              </a:rPr>
              <a:t>Lifting mechanisms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A77250B-FA39-E27A-B717-7D4B74285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700213"/>
            <a:ext cx="3228975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Wind convergence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kern="0" dirty="0"/>
              <a:t>Convectional heating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kern="0" dirty="0"/>
              <a:t>Orographic lifting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kern="0" dirty="0"/>
              <a:t>Frontal lifting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ouds and shuttle">
            <a:extLst>
              <a:ext uri="{FF2B5EF4-FFF2-40B4-BE49-F238E27FC236}">
                <a16:creationId xmlns:a16="http://schemas.microsoft.com/office/drawing/2014/main" id="{7F83E725-5665-6C29-FB53-F35350F8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6175"/>
            <a:ext cx="64008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9BF6E4C1-95A0-D4BA-B83E-5C9E0110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867400"/>
            <a:ext cx="20986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Surface heating</a:t>
            </a: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EC4821C3-5EDC-EDAC-B298-D8CEF346B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-1524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/>
              <a:t>Lifting mechanisms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TCZ">
            <a:extLst>
              <a:ext uri="{FF2B5EF4-FFF2-40B4-BE49-F238E27FC236}">
                <a16:creationId xmlns:a16="http://schemas.microsoft.com/office/drawing/2014/main" id="{7BA8A4AB-F836-3DFA-F1F5-36D8E9C0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057275"/>
            <a:ext cx="595947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21D695FC-BE62-B34F-A687-F06A10156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105400"/>
            <a:ext cx="4408488" cy="157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Wind convergence and surface heating along the ITCZ, the Intertropical Convergence Zone, on the Equator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B8E6AF-1DA8-1CE2-2517-F1FB148F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-85725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Lifting mechanisms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57B5D6-7A53-94C2-E479-DFAC68E8D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/>
              <a:t>Orographic lifting, also known as the rainshadow effect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0DFA5CB-8477-258B-7112-6C12A3AB7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/>
              <a:t>Rain falls on one side of mountain range but not the other</a:t>
            </a:r>
          </a:p>
          <a:p>
            <a:pPr eaLnBrk="1" hangingPunct="1"/>
            <a:r>
              <a:rPr lang="en-US" altLang="en-US"/>
              <a:t>This side typically faces the prevailing winds coming off of an ocean</a:t>
            </a:r>
          </a:p>
          <a:p>
            <a:pPr eaLnBrk="1" hangingPunct="1"/>
            <a:r>
              <a:rPr lang="en-US" altLang="en-US"/>
              <a:t>Air is rising and cooling on windward side of mountain to produce rain</a:t>
            </a:r>
          </a:p>
          <a:p>
            <a:pPr eaLnBrk="1" hangingPunct="1"/>
            <a:r>
              <a:rPr lang="en-US" altLang="en-US"/>
              <a:t>Air is sinking and warming on leeward side </a:t>
            </a:r>
          </a:p>
          <a:p>
            <a:pPr eaLnBrk="1" hangingPunct="1"/>
            <a:r>
              <a:rPr lang="en-US" altLang="en-US"/>
              <a:t>Can produce rainshadow deserts like those found in Eastern Oregon and Western Washington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ainshadow">
            <a:extLst>
              <a:ext uri="{FF2B5EF4-FFF2-40B4-BE49-F238E27FC236}">
                <a16:creationId xmlns:a16="http://schemas.microsoft.com/office/drawing/2014/main" id="{042811E0-6EB3-E56F-F0E4-F93EFA3517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248" b="9467"/>
          <a:stretch>
            <a:fillRect/>
          </a:stretch>
        </p:blipFill>
        <p:spPr>
          <a:xfrm>
            <a:off x="685800" y="76200"/>
            <a:ext cx="10528300" cy="61722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rainshadow">
            <a:extLst>
              <a:ext uri="{FF2B5EF4-FFF2-40B4-BE49-F238E27FC236}">
                <a16:creationId xmlns:a16="http://schemas.microsoft.com/office/drawing/2014/main" id="{D1E8E3F1-7C8E-CD60-2F6B-8CA2B210B5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-41275"/>
            <a:ext cx="9906000" cy="69405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Wind convergence-Hawaii">
            <a:extLst>
              <a:ext uri="{FF2B5EF4-FFF2-40B4-BE49-F238E27FC236}">
                <a16:creationId xmlns:a16="http://schemas.microsoft.com/office/drawing/2014/main" id="{5143D2BE-10B5-7829-7D23-0C916E622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013"/>
            <a:ext cx="9144000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B8B08FE2-D0DC-294D-E54E-18917F09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6781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latin typeface="+mj-lt"/>
              </a:rPr>
              <a:t>Orographic lifting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275B46-4D96-7F64-A069-8787F554A50E}"/>
              </a:ext>
            </a:extLst>
          </p:cNvPr>
          <p:cNvCxnSpPr/>
          <p:nvPr/>
        </p:nvCxnSpPr>
        <p:spPr>
          <a:xfrm flipH="1">
            <a:off x="8763000" y="3429000"/>
            <a:ext cx="1752600" cy="0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TextBox 6">
            <a:extLst>
              <a:ext uri="{FF2B5EF4-FFF2-40B4-BE49-F238E27FC236}">
                <a16:creationId xmlns:a16="http://schemas.microsoft.com/office/drawing/2014/main" id="{1BAAA972-D2A5-AF3F-AB59-B66AB2A3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657600"/>
            <a:ext cx="1752600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j-lt"/>
              </a:rPr>
              <a:t>Direction that predominant winds are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j-lt"/>
              </a:rPr>
              <a:t>blowing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awaiippt2">
            <a:extLst>
              <a:ext uri="{FF2B5EF4-FFF2-40B4-BE49-F238E27FC236}">
                <a16:creationId xmlns:a16="http://schemas.microsoft.com/office/drawing/2014/main" id="{D9298421-CE1F-62EA-4414-BFDEF9F1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050"/>
            <a:ext cx="66294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ED4EB630-A7CB-2F06-7DA6-589AB5F6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6781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latin typeface="+mj-lt"/>
              </a:rPr>
              <a:t>Orographic lifting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recipitation_map">
            <a:extLst>
              <a:ext uri="{FF2B5EF4-FFF2-40B4-BE49-F238E27FC236}">
                <a16:creationId xmlns:a16="http://schemas.microsoft.com/office/drawing/2014/main" id="{92461CDE-110B-F6F3-3458-0D2FE7C2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7467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Tony Stallins\Desktop\1.jpg">
            <a:extLst>
              <a:ext uri="{FF2B5EF4-FFF2-40B4-BE49-F238E27FC236}">
                <a16:creationId xmlns:a16="http://schemas.microsoft.com/office/drawing/2014/main" id="{37FDB139-00E3-4DAD-FF38-58200D9C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/>
          <a:stretch>
            <a:fillRect/>
          </a:stretch>
        </p:blipFill>
        <p:spPr bwMode="auto">
          <a:xfrm>
            <a:off x="2286000" y="1382713"/>
            <a:ext cx="71659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191753AF-DE0C-088D-4910-DC5FC4B60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 are our diurnal patterns of humidity?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a">
            <a:extLst>
              <a:ext uri="{FF2B5EF4-FFF2-40B4-BE49-F238E27FC236}">
                <a16:creationId xmlns:a16="http://schemas.microsoft.com/office/drawing/2014/main" id="{5FFB0F27-4EA9-3564-E495-1970BDC1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81000"/>
            <a:ext cx="8572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793">
            <a:extLst>
              <a:ext uri="{FF2B5EF4-FFF2-40B4-BE49-F238E27FC236}">
                <a16:creationId xmlns:a16="http://schemas.microsoft.com/office/drawing/2014/main" id="{AC91B714-58E5-ECC4-0214-AB3C5AF98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82BBA539-6A06-EC59-52CA-0C8A4A93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19399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Frontal lifting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oes8ir">
            <a:extLst>
              <a:ext uri="{FF2B5EF4-FFF2-40B4-BE49-F238E27FC236}">
                <a16:creationId xmlns:a16="http://schemas.microsoft.com/office/drawing/2014/main" id="{D466470E-18EC-7517-457C-20DE364D2921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-228600"/>
            <a:ext cx="9753600" cy="73152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102F206-E2CA-2BE0-3EF4-738C9D3EE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4267200" cy="1143000"/>
          </a:xfrm>
        </p:spPr>
        <p:txBody>
          <a:bodyPr/>
          <a:lstStyle/>
          <a:p>
            <a:r>
              <a:rPr lang="en-US" altLang="en-US" dirty="0"/>
              <a:t>Skew t plots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BF80449A-61A1-D650-5A57-F394641EF5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8768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Used by meteorologists to predict the weather.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red line shows air temp and the blue line shows dew point temp as it changes going up in the atmosphere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Clouds are likely to form where dew point equals the air temperature</a:t>
            </a:r>
          </a:p>
          <a:p>
            <a:endParaRPr lang="en-US" altLang="en-US" dirty="0"/>
          </a:p>
        </p:txBody>
      </p:sp>
      <p:pic>
        <p:nvPicPr>
          <p:cNvPr id="48132" name="Picture 2" descr="tlh">
            <a:extLst>
              <a:ext uri="{FF2B5EF4-FFF2-40B4-BE49-F238E27FC236}">
                <a16:creationId xmlns:a16="http://schemas.microsoft.com/office/drawing/2014/main" id="{DD3EEDC1-5C58-5A9A-96D9-E80EFAB4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r="22221" b="1389"/>
          <a:stretch>
            <a:fillRect/>
          </a:stretch>
        </p:blipFill>
        <p:spPr bwMode="auto">
          <a:xfrm>
            <a:off x="6705600" y="914400"/>
            <a:ext cx="533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2DC3247-A9C9-9E8A-4DDC-235F3C1C204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14081" y="3104357"/>
            <a:ext cx="3133725" cy="401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Air pressure in millibars (mb)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6D6AD90-66F5-D46B-FE2B-DCBE08EB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5522913"/>
            <a:ext cx="947738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Surface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6BEB8A4-D15B-6E89-EBCC-BD084DF9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762000"/>
            <a:ext cx="1454150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Upper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troposphere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2AAD1C2D-A9A3-0D10-FD33-E70B45F8ED40}"/>
              </a:ext>
            </a:extLst>
          </p:cNvPr>
          <p:cNvSpPr/>
          <p:nvPr/>
        </p:nvSpPr>
        <p:spPr>
          <a:xfrm>
            <a:off x="10591800" y="5149528"/>
            <a:ext cx="381000" cy="9144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5D8CE4E-E3C8-795B-C2DC-4F6A7D482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n-US"/>
              <a:t>Atmospheric stability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0D7E80F-FA72-FD64-D9C8-05C5B8734E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6096000" cy="472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measure of the probability of cloud formation</a:t>
            </a:r>
          </a:p>
          <a:p>
            <a:pPr eaLnBrk="1" hangingPunct="1"/>
            <a:r>
              <a:rPr lang="en-US" altLang="en-US" sz="2800" dirty="0"/>
              <a:t>Weather prediction is predicated upon knowing whether lifting is likely to be promoted or resisted</a:t>
            </a:r>
            <a:endParaRPr lang="en-US" altLang="en-US" sz="2800" b="1" dirty="0"/>
          </a:p>
          <a:p>
            <a:pPr lvl="1" eaLnBrk="1" hangingPunct="1"/>
            <a:r>
              <a:rPr lang="en-US" altLang="en-US" sz="2400" b="1" u="sng" dirty="0"/>
              <a:t>Unstable </a:t>
            </a:r>
            <a:r>
              <a:rPr lang="en-US" altLang="en-US" sz="2400" dirty="0"/>
              <a:t>atmosphere – lifting is promoted, air rises, cools, condensates and forms clouds, and potentially, rainfall. </a:t>
            </a:r>
          </a:p>
          <a:p>
            <a:pPr lvl="1" eaLnBrk="1" hangingPunct="1"/>
            <a:r>
              <a:rPr lang="en-US" altLang="en-US" sz="2400" b="1" u="sng" dirty="0"/>
              <a:t>Stable</a:t>
            </a:r>
            <a:r>
              <a:rPr lang="en-US" altLang="en-US" sz="2400" b="1" dirty="0"/>
              <a:t> </a:t>
            </a:r>
            <a:r>
              <a:rPr lang="en-US" altLang="en-US" sz="2400" dirty="0"/>
              <a:t>atmosphere – lifting is resisted, even if lifted, air will not continue to rise but will sink. No clouds, clear conditions. </a:t>
            </a:r>
          </a:p>
        </p:txBody>
      </p:sp>
      <p:pic>
        <p:nvPicPr>
          <p:cNvPr id="50180" name="Picture 4" descr="cumulonimbus_bob_jewell_470">
            <a:extLst>
              <a:ext uri="{FF2B5EF4-FFF2-40B4-BE49-F238E27FC236}">
                <a16:creationId xmlns:a16="http://schemas.microsoft.com/office/drawing/2014/main" id="{D83BB68E-BC51-60A2-2F7C-EECC0DB8A9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228600"/>
            <a:ext cx="4683125" cy="62484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JAS\Desktop\Lectures\Humidity\Plastic_bottle_at_14000_feet,_9000_feet_and_1000_feet,_sealed_at_14000_feet.png">
            <a:extLst>
              <a:ext uri="{FF2B5EF4-FFF2-40B4-BE49-F238E27FC236}">
                <a16:creationId xmlns:a16="http://schemas.microsoft.com/office/drawing/2014/main" id="{9C6321C8-8362-6F8B-1E46-5235C0795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33400"/>
            <a:ext cx="11887200" cy="6096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ttp://www.freecomputerguides.com/images/compressedair.jpg">
            <a:extLst>
              <a:ext uri="{FF2B5EF4-FFF2-40B4-BE49-F238E27FC236}">
                <a16:creationId xmlns:a16="http://schemas.microsoft.com/office/drawing/2014/main" id="{9297DE1E-D891-48FB-7D5F-520C181E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74638"/>
            <a:ext cx="31559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>
            <a:extLst>
              <a:ext uri="{FF2B5EF4-FFF2-40B4-BE49-F238E27FC236}">
                <a16:creationId xmlns:a16="http://schemas.microsoft.com/office/drawing/2014/main" id="{2B89EA91-C91E-C83E-771B-3A805C3EB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55675" y="5461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/>
              <a:t>Adiabatic cooling and warming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6B26D3F-1E83-5DA3-6BAE-7E1AEACDC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463" y="19050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/>
              <a:t>Changing the temperature of a parcel of air by changing air pressure </a:t>
            </a:r>
          </a:p>
          <a:p>
            <a:pPr lvl="1" eaLnBrk="1" hangingPunct="1"/>
            <a:r>
              <a:rPr lang="en-US" altLang="en-US" b="1">
                <a:solidFill>
                  <a:srgbClr val="0070C0"/>
                </a:solidFill>
              </a:rPr>
              <a:t>Adiabatic cooling</a:t>
            </a:r>
            <a:r>
              <a:rPr lang="en-US" altLang="en-US"/>
              <a:t>:  parcel is lifted, surrounding air pressure decreases, and air parcel expands, parcel temp decreases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Adiabatic warming</a:t>
            </a:r>
            <a:r>
              <a:rPr lang="en-US" altLang="en-US"/>
              <a:t>:  parcel descends, surrounding air pressure increases, parcel contracts, parcel temp increases</a:t>
            </a:r>
          </a:p>
        </p:txBody>
      </p:sp>
      <p:pic>
        <p:nvPicPr>
          <p:cNvPr id="54277" name="Picture 8" descr="http://www.performancebike.com/images/performance/products/large/40-3901-NCL-ANGLE.jpg">
            <a:extLst>
              <a:ext uri="{FF2B5EF4-FFF2-40B4-BE49-F238E27FC236}">
                <a16:creationId xmlns:a16="http://schemas.microsoft.com/office/drawing/2014/main" id="{2CB026A0-378F-48A8-69AB-4F2D4CE0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32143"/>
          <a:stretch>
            <a:fillRect/>
          </a:stretch>
        </p:blipFill>
        <p:spPr bwMode="auto">
          <a:xfrm>
            <a:off x="8869363" y="2514600"/>
            <a:ext cx="16002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tony\Desktop\DSCF0040.JPG">
            <a:extLst>
              <a:ext uri="{FF2B5EF4-FFF2-40B4-BE49-F238E27FC236}">
                <a16:creationId xmlns:a16="http://schemas.microsoft.com/office/drawing/2014/main" id="{57958899-7C27-B3B7-55C4-7B70DA0A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868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>
            <a:extLst>
              <a:ext uri="{FF2B5EF4-FFF2-40B4-BE49-F238E27FC236}">
                <a16:creationId xmlns:a16="http://schemas.microsoft.com/office/drawing/2014/main" id="{010D93BC-4F32-4390-E443-5FA1086E8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Stable atmospheric conditions</a:t>
            </a: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592B0F0C-2047-CE82-A823-E95F5D48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27738"/>
            <a:ext cx="7159625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Clear skies; any rising motion is resisted. Low to no cloud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development. If clouds develop, high and thin.</a:t>
            </a:r>
          </a:p>
        </p:txBody>
      </p:sp>
      <p:pic>
        <p:nvPicPr>
          <p:cNvPr id="60421" name="Picture 3" descr="C:\Documents and Settings\tony\Desktop\pretty-blue-sky-by-halima-ahkdar.jpg">
            <a:extLst>
              <a:ext uri="{FF2B5EF4-FFF2-40B4-BE49-F238E27FC236}">
                <a16:creationId xmlns:a16="http://schemas.microsoft.com/office/drawing/2014/main" id="{66A17C8E-DA17-FE4A-C7D6-EEF60110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624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Picture1.jpg">
            <a:extLst>
              <a:ext uri="{FF2B5EF4-FFF2-40B4-BE49-F238E27FC236}">
                <a16:creationId xmlns:a16="http://schemas.microsoft.com/office/drawing/2014/main" id="{DBC4804E-B535-3D9E-AC66-BFFA234DC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5FF9B167-9BD1-0928-2FF2-AE0245BC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62600"/>
            <a:ext cx="6858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A thunderstorm, a hallmark of </a:t>
            </a:r>
            <a:r>
              <a:rPr lang="en-US" altLang="en-US" sz="2400" b="1" dirty="0">
                <a:latin typeface="+mj-lt"/>
              </a:rPr>
              <a:t>unstable atmospheric conditions.</a:t>
            </a:r>
            <a:r>
              <a:rPr lang="en-US" altLang="en-US" sz="2400" dirty="0">
                <a:latin typeface="+mj-lt"/>
              </a:rPr>
              <a:t> Atmosphere promotes vertical motion and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cloud formation.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4FB771-D44A-CF9C-4A40-ED297028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Unstable atmospheric conditions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1AD52CE-9749-581A-9D6F-02318AECF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Conditional instability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0CCD06B-5B53-0CE4-7A49-4949D6097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257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Conditional instability is the most common state of the atmosphere.</a:t>
            </a:r>
          </a:p>
          <a:p>
            <a:pPr eaLnBrk="1" hangingPunct="1"/>
            <a:r>
              <a:rPr lang="en-US" altLang="en-US" dirty="0"/>
              <a:t>Air is stable at the surface, but with enough lifting it can become unstable and rise on its own. 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74F6943-101D-FECA-28B5-862B97551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RH = 100%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12C86EA-FD7F-F5EF-D379-2229F35256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Air temp = dew point</a:t>
            </a:r>
          </a:p>
          <a:p>
            <a:pPr eaLnBrk="1" hangingPunct="1"/>
            <a:r>
              <a:rPr lang="en-US" altLang="en-US"/>
              <a:t>AMR = SMR</a:t>
            </a:r>
          </a:p>
          <a:p>
            <a:pPr eaLnBrk="1" hangingPunct="1"/>
            <a:r>
              <a:rPr lang="en-US" altLang="en-US"/>
              <a:t>Air is saturated with water vapor</a:t>
            </a:r>
          </a:p>
          <a:p>
            <a:pPr eaLnBrk="1" hangingPunct="1"/>
            <a:r>
              <a:rPr lang="en-US" altLang="en-US"/>
              <a:t>Water condensates out of air</a:t>
            </a:r>
          </a:p>
          <a:p>
            <a:pPr eaLnBrk="1" hangingPunct="1"/>
            <a:r>
              <a:rPr lang="en-US" altLang="en-US"/>
              <a:t>Suspended liquid water droplets form in the air, creating the potential for dew, frost, fog, and clouds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E15149B-B321-0990-296F-E68C364D9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reach RH = 100%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1284079-8A44-D411-3442-06B0067B2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 more water vapor to the air</a:t>
            </a:r>
          </a:p>
          <a:p>
            <a:pPr eaLnBrk="1" hangingPunct="1"/>
            <a:r>
              <a:rPr lang="en-US" altLang="en-US"/>
              <a:t>Cool the air down to its dew point temperature</a:t>
            </a:r>
          </a:p>
          <a:p>
            <a:pPr eaLnBrk="1" hangingPunct="1"/>
            <a:r>
              <a:rPr lang="en-US" altLang="en-US"/>
              <a:t>Lower the air pressure of the parcel which would lower its temperature. This is called adiabatic cooling.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04A9A89-0E56-8A44-B456-A4D6AFCB7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0198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Heat index</a:t>
            </a:r>
          </a:p>
        </p:txBody>
      </p:sp>
      <p:pic>
        <p:nvPicPr>
          <p:cNvPr id="12291" name="Picture 2" descr="C:\Users\JAS\Desktop\Peak_Heat_Indices.gif">
            <a:extLst>
              <a:ext uri="{FF2B5EF4-FFF2-40B4-BE49-F238E27FC236}">
                <a16:creationId xmlns:a16="http://schemas.microsoft.com/office/drawing/2014/main" id="{421B860C-C11C-5769-0289-42D23DF9C6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3038"/>
            <a:ext cx="6543675" cy="4906962"/>
          </a:xfrm>
          <a:noFill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C5D4F8-9C76-067D-9E84-049CF433EEA1}"/>
              </a:ext>
            </a:extLst>
          </p:cNvPr>
          <p:cNvSpPr txBox="1">
            <a:spLocks/>
          </p:cNvSpPr>
          <p:nvPr/>
        </p:nvSpPr>
        <p:spPr bwMode="auto">
          <a:xfrm>
            <a:off x="7391400" y="379413"/>
            <a:ext cx="45720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When RH is high, air is near dew point temperature and is close to the maximum amount of water vapor it can hold</a:t>
            </a:r>
          </a:p>
          <a:p>
            <a:pPr eaLnBrk="1" hangingPunct="1">
              <a:defRPr/>
            </a:pPr>
            <a:r>
              <a:rPr lang="en-US" altLang="en-US" kern="0" dirty="0"/>
              <a:t>Inefficient evaporative cooling for humans</a:t>
            </a:r>
          </a:p>
          <a:p>
            <a:pPr eaLnBrk="1" hangingPunct="1">
              <a:defRPr/>
            </a:pPr>
            <a:r>
              <a:rPr lang="en-US" altLang="en-US" kern="0" dirty="0"/>
              <a:t>Temp experienced by humans is higher than air temp</a:t>
            </a: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FBB4434-CD7D-67C2-59A8-5CD10AB05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10744200" cy="1143000"/>
          </a:xfrm>
        </p:spPr>
        <p:txBody>
          <a:bodyPr/>
          <a:lstStyle/>
          <a:p>
            <a:pPr eaLnBrk="1" hangingPunct="1"/>
            <a:r>
              <a:rPr lang="en-US" altLang="en-US"/>
              <a:t>Dew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560BE66-E0DC-29C8-D6F8-0672D6832A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600200"/>
            <a:ext cx="5486400" cy="6153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High humidities during the day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Clear night with radiative cooling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Air temp cools to dew point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Condensation forms right at surface as dew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/>
          </a:p>
        </p:txBody>
      </p:sp>
      <p:pic>
        <p:nvPicPr>
          <p:cNvPr id="14340" name="Picture 4" descr="horror%20frost%20and%20hills">
            <a:extLst>
              <a:ext uri="{FF2B5EF4-FFF2-40B4-BE49-F238E27FC236}">
                <a16:creationId xmlns:a16="http://schemas.microsoft.com/office/drawing/2014/main" id="{B860F0A9-E12A-FA52-A226-9C5924107D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4175" y="1600200"/>
            <a:ext cx="2914650" cy="2185988"/>
          </a:xfrm>
          <a:noFill/>
        </p:spPr>
      </p:pic>
      <p:pic>
        <p:nvPicPr>
          <p:cNvPr id="14341" name="Picture 6" descr="Grass-Dew">
            <a:extLst>
              <a:ext uri="{FF2B5EF4-FFF2-40B4-BE49-F238E27FC236}">
                <a16:creationId xmlns:a16="http://schemas.microsoft.com/office/drawing/2014/main" id="{0EB47963-F009-3F0F-37F3-E03706AE475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7" b="11168"/>
          <a:stretch>
            <a:fillRect/>
          </a:stretch>
        </p:blipFill>
        <p:spPr>
          <a:xfrm>
            <a:off x="5978525" y="1600200"/>
            <a:ext cx="6213475" cy="4191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0423FF0-F8AB-22AD-1119-C0D800850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/>
              <a:t>Frost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75B4ABC1-64D6-0206-07BB-F459EF95BCB1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533400" y="1219200"/>
            <a:ext cx="6324600" cy="5486400"/>
          </a:xfrm>
        </p:spPr>
        <p:txBody>
          <a:bodyPr/>
          <a:lstStyle/>
          <a:p>
            <a:pPr>
              <a:buSzPts val="2400"/>
            </a:pPr>
            <a:r>
              <a:rPr lang="en-US" altLang="en-US" sz="2800">
                <a:solidFill>
                  <a:srgbClr val="000000"/>
                </a:solidFill>
              </a:rPr>
              <a:t>Radiation frost</a:t>
            </a:r>
          </a:p>
          <a:p>
            <a:pPr lvl="1">
              <a:buSzPts val="2400"/>
            </a:pPr>
            <a:r>
              <a:rPr lang="en-US" altLang="en-US" sz="2400">
                <a:solidFill>
                  <a:srgbClr val="000000"/>
                </a:solidFill>
              </a:rPr>
              <a:t>Occurs on days with high humidities and clear calm nights </a:t>
            </a:r>
          </a:p>
          <a:p>
            <a:pPr lvl="1">
              <a:buSzPts val="2400"/>
            </a:pPr>
            <a:r>
              <a:rPr lang="en-US" altLang="en-US" sz="2400">
                <a:solidFill>
                  <a:srgbClr val="000000"/>
                </a:solidFill>
              </a:rPr>
              <a:t>Dew point temperature goes below freezing a few inches above the surface</a:t>
            </a:r>
          </a:p>
          <a:p>
            <a:r>
              <a:rPr lang="en-US" altLang="en-US" sz="2800"/>
              <a:t>Advection frost</a:t>
            </a:r>
          </a:p>
          <a:p>
            <a:pPr lvl="1"/>
            <a:r>
              <a:rPr lang="en-US" altLang="en-US" sz="2400"/>
              <a:t>More common on cloudy, windy nights with strong cold air advection </a:t>
            </a:r>
          </a:p>
          <a:p>
            <a:pPr lvl="1"/>
            <a:r>
              <a:rPr lang="en-US" altLang="en-US" sz="2400"/>
              <a:t>Dew point temps go below freezing </a:t>
            </a:r>
          </a:p>
          <a:p>
            <a:pPr lvl="1"/>
            <a:r>
              <a:rPr lang="en-US" altLang="en-US" sz="2400"/>
              <a:t>Deeper freezing layer coats ground and trees</a:t>
            </a:r>
          </a:p>
          <a:p>
            <a:endParaRPr lang="en-US" altLang="en-US"/>
          </a:p>
        </p:txBody>
      </p:sp>
      <p:pic>
        <p:nvPicPr>
          <p:cNvPr id="16388" name="Picture 4" descr="horror%20frost%20and%20hills">
            <a:extLst>
              <a:ext uri="{FF2B5EF4-FFF2-40B4-BE49-F238E27FC236}">
                <a16:creationId xmlns:a16="http://schemas.microsoft.com/office/drawing/2014/main" id="{2970C5B1-ED15-43C4-FB34-45381221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6858000" y="37338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p1.pichost.me/i/42/1652546.jpg">
            <a:extLst>
              <a:ext uri="{FF2B5EF4-FFF2-40B4-BE49-F238E27FC236}">
                <a16:creationId xmlns:a16="http://schemas.microsoft.com/office/drawing/2014/main" id="{F93B3A48-3682-58C7-9665-C167378C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37480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8A48A53-11CD-8E2E-D1C1-4DC62718E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75" y="304800"/>
            <a:ext cx="4495800" cy="1143000"/>
          </a:xfrm>
        </p:spPr>
        <p:txBody>
          <a:bodyPr/>
          <a:lstStyle/>
          <a:p>
            <a:r>
              <a:rPr lang="en-US" altLang="en-US"/>
              <a:t>Clouds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122B8C77-D121-9A01-868D-EFCA40569F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429000" cy="4525963"/>
          </a:xfrm>
        </p:spPr>
        <p:txBody>
          <a:bodyPr/>
          <a:lstStyle/>
          <a:p>
            <a:r>
              <a:rPr lang="en-US" altLang="en-US"/>
              <a:t>Clouds are liquid water droplets formed from the condensation of water vapor when air is cooled to its dew point </a:t>
            </a:r>
          </a:p>
        </p:txBody>
      </p:sp>
      <p:pic>
        <p:nvPicPr>
          <p:cNvPr id="17412" name="Picture 2" descr="C:\Documents and Settings\Tony Stallins\Desktop\clouds.jpg">
            <a:extLst>
              <a:ext uri="{FF2B5EF4-FFF2-40B4-BE49-F238E27FC236}">
                <a16:creationId xmlns:a16="http://schemas.microsoft.com/office/drawing/2014/main" id="{3988F870-3B5C-91C1-9C35-C771711D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31838"/>
            <a:ext cx="762000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xL_H2O_Mixing_Ratio_">
            <a:extLst>
              <a:ext uri="{FF2B5EF4-FFF2-40B4-BE49-F238E27FC236}">
                <a16:creationId xmlns:a16="http://schemas.microsoft.com/office/drawing/2014/main" id="{5E6B6DF8-8DF0-99FE-5692-C76542766A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8720" b="3867"/>
          <a:stretch>
            <a:fillRect/>
          </a:stretch>
        </p:blipFill>
        <p:spPr>
          <a:xfrm>
            <a:off x="5154613" y="381000"/>
            <a:ext cx="6665912" cy="5011738"/>
          </a:xfrm>
          <a:noFill/>
        </p:spPr>
      </p:pic>
      <p:sp>
        <p:nvSpPr>
          <p:cNvPr id="21508" name="Text Box 15">
            <a:extLst>
              <a:ext uri="{FF2B5EF4-FFF2-40B4-BE49-F238E27FC236}">
                <a16:creationId xmlns:a16="http://schemas.microsoft.com/office/drawing/2014/main" id="{E6496563-18E2-F74C-FA39-679C12A6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5635625"/>
            <a:ext cx="672782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Water vapor at surface shown in red.  The y-axis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denotes altitude above the surface as a function of air pressure.</a:t>
            </a:r>
            <a:endParaRPr lang="en-US" altLang="en-US" sz="1400" dirty="0">
              <a:latin typeface="+mj-lt"/>
            </a:endParaRPr>
          </a:p>
        </p:txBody>
      </p:sp>
      <p:sp>
        <p:nvSpPr>
          <p:cNvPr id="19460" name="Line 16">
            <a:extLst>
              <a:ext uri="{FF2B5EF4-FFF2-40B4-BE49-F238E27FC236}">
                <a16:creationId xmlns:a16="http://schemas.microsoft.com/office/drawing/2014/main" id="{42370071-6E31-BA17-4B8B-F585DC635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0925" y="4441825"/>
            <a:ext cx="533400" cy="1193800"/>
          </a:xfrm>
          <a:prstGeom prst="line">
            <a:avLst/>
          </a:prstGeom>
          <a:noFill/>
          <a:ln w="412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7BA5C4DC-09FC-CEA3-8E37-1D58FB8D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91050"/>
            <a:ext cx="1101725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Surface</a:t>
            </a:r>
          </a:p>
        </p:txBody>
      </p:sp>
      <p:sp>
        <p:nvSpPr>
          <p:cNvPr id="21511" name="TextBox 8">
            <a:extLst>
              <a:ext uri="{FF2B5EF4-FFF2-40B4-BE49-F238E27FC236}">
                <a16:creationId xmlns:a16="http://schemas.microsoft.com/office/drawing/2014/main" id="{A47BF216-9862-13DB-BF54-A085074F8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1238250"/>
            <a:ext cx="1712913" cy="830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Upper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troposphere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61054C4-E1C1-35C3-D668-B6ECB888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035050"/>
            <a:ext cx="336550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Most of the water vapor is at the surface  How can we get this surface water vapor to cool, condensate, and form clouds up high? </a:t>
            </a:r>
          </a:p>
          <a:p>
            <a:pPr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62672"/>
      </a:hlink>
      <a:folHlink>
        <a:srgbClr val="262672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944</Words>
  <Application>Microsoft Office PowerPoint</Application>
  <PresentationFormat>Widescreen</PresentationFormat>
  <Paragraphs>129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 Light</vt:lpstr>
      <vt:lpstr>Default Design</vt:lpstr>
      <vt:lpstr>Humidity </vt:lpstr>
      <vt:lpstr>What are our diurnal patterns of humidity?</vt:lpstr>
      <vt:lpstr>When RH = 100%</vt:lpstr>
      <vt:lpstr>To reach RH = 100%</vt:lpstr>
      <vt:lpstr>Heat index</vt:lpstr>
      <vt:lpstr>Dew</vt:lpstr>
      <vt:lpstr>Frost</vt:lpstr>
      <vt:lpstr>Clouds</vt:lpstr>
      <vt:lpstr>PowerPoint Presentation</vt:lpstr>
      <vt:lpstr>PowerPoint Presentation</vt:lpstr>
      <vt:lpstr>PowerPoint Presentation</vt:lpstr>
      <vt:lpstr>Lifting mechanisms</vt:lpstr>
      <vt:lpstr>PowerPoint Presentation</vt:lpstr>
      <vt:lpstr>Orographic lifting, also known as the rainshadow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Skew t plots</vt:lpstr>
      <vt:lpstr>Atmospheric stability</vt:lpstr>
      <vt:lpstr>PowerPoint Presentation</vt:lpstr>
      <vt:lpstr>Adiabatic cooling and warming</vt:lpstr>
      <vt:lpstr>Stable atmospheric conditions</vt:lpstr>
      <vt:lpstr>PowerPoint Presentation</vt:lpstr>
      <vt:lpstr>Conditional instability</vt:lpstr>
    </vt:vector>
  </TitlesOfParts>
  <Company>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Lewers</dc:creator>
  <cp:lastModifiedBy>Stallins, Jon A.</cp:lastModifiedBy>
  <cp:revision>105</cp:revision>
  <dcterms:created xsi:type="dcterms:W3CDTF">2006-07-06T08:44:01Z</dcterms:created>
  <dcterms:modified xsi:type="dcterms:W3CDTF">2025-02-06T15:57:16Z</dcterms:modified>
</cp:coreProperties>
</file>