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817" r:id="rId2"/>
    <p:sldId id="812" r:id="rId3"/>
    <p:sldId id="320" r:id="rId4"/>
    <p:sldId id="805" r:id="rId5"/>
    <p:sldId id="810" r:id="rId6"/>
    <p:sldId id="345" r:id="rId7"/>
    <p:sldId id="329" r:id="rId8"/>
    <p:sldId id="330" r:id="rId9"/>
    <p:sldId id="811" r:id="rId10"/>
    <p:sldId id="260" r:id="rId11"/>
    <p:sldId id="815" r:id="rId12"/>
    <p:sldId id="336" r:id="rId13"/>
    <p:sldId id="808" r:id="rId14"/>
    <p:sldId id="287" r:id="rId15"/>
    <p:sldId id="346" r:id="rId16"/>
    <p:sldId id="299" r:id="rId17"/>
    <p:sldId id="809" r:id="rId18"/>
    <p:sldId id="335" r:id="rId19"/>
    <p:sldId id="813" r:id="rId20"/>
    <p:sldId id="258" r:id="rId21"/>
    <p:sldId id="332" r:id="rId22"/>
    <p:sldId id="331" r:id="rId2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D5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6256" autoAdjust="0"/>
  </p:normalViewPr>
  <p:slideViewPr>
    <p:cSldViewPr>
      <p:cViewPr varScale="1">
        <p:scale>
          <a:sx n="63" d="100"/>
          <a:sy n="63" d="100"/>
        </p:scale>
        <p:origin x="1426" y="38"/>
      </p:cViewPr>
      <p:guideLst>
        <p:guide orient="horz" pos="2160"/>
        <p:guide pos="3840"/>
      </p:guideLst>
    </p:cSldViewPr>
  </p:slideViewPr>
  <p:outlineViewPr>
    <p:cViewPr>
      <p:scale>
        <a:sx n="33" d="100"/>
        <a:sy n="33" d="100"/>
      </p:scale>
      <p:origin x="0" y="84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39FE89D5-7F8B-02E6-2617-BF6A7C8FA9E1}"/>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a:latin typeface="Arial" charset="0"/>
              </a:defRPr>
            </a:lvl1pPr>
          </a:lstStyle>
          <a:p>
            <a:pPr>
              <a:defRPr/>
            </a:pPr>
            <a:endParaRPr lang="en-US"/>
          </a:p>
        </p:txBody>
      </p:sp>
      <p:sp>
        <p:nvSpPr>
          <p:cNvPr id="124931" name="Rectangle 3">
            <a:extLst>
              <a:ext uri="{FF2B5EF4-FFF2-40B4-BE49-F238E27FC236}">
                <a16:creationId xmlns:a16="http://schemas.microsoft.com/office/drawing/2014/main" id="{6AD100CB-95A9-3D8C-8019-846CC80F81E3}"/>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atin typeface="Arial" charset="0"/>
              </a:defRPr>
            </a:lvl1pPr>
          </a:lstStyle>
          <a:p>
            <a:pPr>
              <a:defRPr/>
            </a:pPr>
            <a:fld id="{09B8BB36-E022-48D7-8B6B-A6780D1679A4}" type="datetimeFigureOut">
              <a:rPr lang="en-US"/>
              <a:pPr>
                <a:defRPr/>
              </a:pPr>
              <a:t>1/28/2025</a:t>
            </a:fld>
            <a:endParaRPr lang="en-US" dirty="0"/>
          </a:p>
        </p:txBody>
      </p:sp>
      <p:sp>
        <p:nvSpPr>
          <p:cNvPr id="124932" name="Rectangle 4">
            <a:extLst>
              <a:ext uri="{FF2B5EF4-FFF2-40B4-BE49-F238E27FC236}">
                <a16:creationId xmlns:a16="http://schemas.microsoft.com/office/drawing/2014/main" id="{0249E56C-CC0D-6770-A751-896B16BF16CA}"/>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atin typeface="Arial" charset="0"/>
              </a:defRPr>
            </a:lvl1pPr>
          </a:lstStyle>
          <a:p>
            <a:pPr>
              <a:defRPr/>
            </a:pPr>
            <a:endParaRPr lang="en-US"/>
          </a:p>
        </p:txBody>
      </p:sp>
      <p:sp>
        <p:nvSpPr>
          <p:cNvPr id="124933" name="Rectangle 5">
            <a:extLst>
              <a:ext uri="{FF2B5EF4-FFF2-40B4-BE49-F238E27FC236}">
                <a16:creationId xmlns:a16="http://schemas.microsoft.com/office/drawing/2014/main" id="{44E4242C-4BB5-B28B-548E-56FE2AC82D51}"/>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FBEFF18C-3434-4A96-8656-5C9B707C0D82}"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13D066-76A4-247E-2C86-A6CA5E0186DA}"/>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7171" name="Rectangle 3">
            <a:extLst>
              <a:ext uri="{FF2B5EF4-FFF2-40B4-BE49-F238E27FC236}">
                <a16:creationId xmlns:a16="http://schemas.microsoft.com/office/drawing/2014/main" id="{C171C2A2-B27D-EB77-2445-A4ED3E7F03C9}"/>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1A21ADFD-D288-2C65-C6DD-A4A7E5E546DB}"/>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2DB6F1C7-7336-19C9-26BC-1954F00B7E5A}"/>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46AF1894-3BF7-15E3-E58A-32C12AD3239E}"/>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7175" name="Rectangle 7">
            <a:extLst>
              <a:ext uri="{FF2B5EF4-FFF2-40B4-BE49-F238E27FC236}">
                <a16:creationId xmlns:a16="http://schemas.microsoft.com/office/drawing/2014/main" id="{B5E247CF-56FC-1E10-E431-3FB19CE96A24}"/>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B6998B8A-DC31-48DA-BD29-2ED408626D7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Insolation – incoming solar radiation</a:t>
            </a:r>
          </a:p>
        </p:txBody>
      </p:sp>
      <p:sp>
        <p:nvSpPr>
          <p:cNvPr id="4" name="Slide Number Placeholder 3"/>
          <p:cNvSpPr>
            <a:spLocks noGrp="1"/>
          </p:cNvSpPr>
          <p:nvPr>
            <p:ph type="sldNum" sz="quarter" idx="5"/>
          </p:nvPr>
        </p:nvSpPr>
        <p:spPr/>
        <p:txBody>
          <a:bodyPr/>
          <a:lstStyle/>
          <a:p>
            <a:pPr>
              <a:defRPr/>
            </a:pPr>
            <a:fld id="{B6998B8A-DC31-48DA-BD29-2ED408626D7A}" type="slidenum">
              <a:rPr lang="en-US" altLang="en-US" smtClean="0"/>
              <a:pPr>
                <a:defRPr/>
              </a:pPr>
              <a:t>1</a:t>
            </a:fld>
            <a:endParaRPr lang="en-US" altLang="en-US" dirty="0"/>
          </a:p>
        </p:txBody>
      </p:sp>
    </p:spTree>
    <p:extLst>
      <p:ext uri="{BB962C8B-B14F-4D97-AF65-F5344CB8AC3E}">
        <p14:creationId xmlns:p14="http://schemas.microsoft.com/office/powerpoint/2010/main" val="3965793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6998B8A-DC31-48DA-BD29-2ED408626D7A}" type="slidenum">
              <a:rPr lang="en-US" altLang="en-US" smtClean="0"/>
              <a:pPr>
                <a:defRPr/>
              </a:pPr>
              <a:t>11</a:t>
            </a:fld>
            <a:endParaRPr lang="en-US" altLang="en-US" dirty="0"/>
          </a:p>
        </p:txBody>
      </p:sp>
    </p:spTree>
    <p:extLst>
      <p:ext uri="{BB962C8B-B14F-4D97-AF65-F5344CB8AC3E}">
        <p14:creationId xmlns:p14="http://schemas.microsoft.com/office/powerpoint/2010/main" val="228575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Column C goes through more atmosphere and the insolation reaching the ground is weaker. </a:t>
            </a:r>
            <a:br>
              <a:rPr lang="en-US" dirty="0"/>
            </a:br>
            <a:r>
              <a:rPr lang="en-US" dirty="0"/>
              <a:t>Column A goes through less atmosphere and the insolation reaching the ground is stronger. </a:t>
            </a:r>
            <a:br>
              <a:rPr lang="en-US" dirty="0"/>
            </a:br>
            <a:r>
              <a:rPr lang="en-US" dirty="0"/>
              <a:t>Column B is intermediate in terms of the strength of its solar radiation</a:t>
            </a:r>
            <a:br>
              <a:rPr lang="en-US" dirty="0"/>
            </a:br>
            <a:br>
              <a:rPr lang="en-US" dirty="0"/>
            </a:br>
            <a:r>
              <a:rPr lang="en-US" dirty="0" err="1"/>
              <a:t>Whe</a:t>
            </a:r>
            <a:r>
              <a:rPr lang="en-US" dirty="0"/>
              <a:t> you shine your headlights through fog, the light is reflected back to you. The thicker the fog (the more atmospheric particles there are) the more light is reflected back to you – and less penetrates down the road. </a:t>
            </a:r>
          </a:p>
        </p:txBody>
      </p:sp>
      <p:sp>
        <p:nvSpPr>
          <p:cNvPr id="4" name="Slide Number Placeholder 3"/>
          <p:cNvSpPr>
            <a:spLocks noGrp="1"/>
          </p:cNvSpPr>
          <p:nvPr>
            <p:ph type="sldNum" sz="quarter" idx="5"/>
          </p:nvPr>
        </p:nvSpPr>
        <p:spPr/>
        <p:txBody>
          <a:bodyPr/>
          <a:lstStyle/>
          <a:p>
            <a:pPr>
              <a:defRPr/>
            </a:pPr>
            <a:fld id="{B6998B8A-DC31-48DA-BD29-2ED408626D7A}" type="slidenum">
              <a:rPr lang="en-US" altLang="en-US" smtClean="0"/>
              <a:pPr>
                <a:defRPr/>
              </a:pPr>
              <a:t>12</a:t>
            </a:fld>
            <a:endParaRPr lang="en-US" altLang="en-US" dirty="0"/>
          </a:p>
        </p:txBody>
      </p:sp>
    </p:spTree>
    <p:extLst>
      <p:ext uri="{BB962C8B-B14F-4D97-AF65-F5344CB8AC3E}">
        <p14:creationId xmlns:p14="http://schemas.microsoft.com/office/powerpoint/2010/main" val="293825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1CFCF51-C153-DA4E-F6DB-E67BE6850354}"/>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3BF8BE00-7118-52A8-B9A6-36CAB173E0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FD0669C6-D0CF-D355-9292-71BDC7F61E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B0784E0-CF75-4533-8B66-363B920AF0EC}" type="slidenum">
              <a:rPr lang="en-US" altLang="en-US" smtClean="0"/>
              <a:pPr/>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BC71D75-884E-DF49-1FE0-241962992D66}"/>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443F6D0E-0ED7-F9D8-4471-5841B3BB73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Maximum sun angles occur summer, minimums in winter. </a:t>
            </a:r>
          </a:p>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Declination</a:t>
            </a:r>
          </a:p>
        </p:txBody>
      </p:sp>
      <p:sp>
        <p:nvSpPr>
          <p:cNvPr id="4" name="Slide Number Placeholder 3"/>
          <p:cNvSpPr>
            <a:spLocks noGrp="1"/>
          </p:cNvSpPr>
          <p:nvPr>
            <p:ph type="sldNum" sz="quarter" idx="5"/>
          </p:nvPr>
        </p:nvSpPr>
        <p:spPr/>
        <p:txBody>
          <a:bodyPr/>
          <a:lstStyle/>
          <a:p>
            <a:pPr>
              <a:defRPr/>
            </a:pPr>
            <a:fld id="{B6998B8A-DC31-48DA-BD29-2ED408626D7A}" type="slidenum">
              <a:rPr lang="en-US" altLang="en-US" smtClean="0"/>
              <a:pPr>
                <a:defRPr/>
              </a:pPr>
              <a:t>18</a:t>
            </a:fld>
            <a:endParaRPr lang="en-US" altLang="en-US" dirty="0"/>
          </a:p>
        </p:txBody>
      </p:sp>
    </p:spTree>
    <p:extLst>
      <p:ext uri="{BB962C8B-B14F-4D97-AF65-F5344CB8AC3E}">
        <p14:creationId xmlns:p14="http://schemas.microsoft.com/office/powerpoint/2010/main" val="820452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0044092-74F7-E5E0-9DC7-B53C5B8EFAD5}"/>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C7368536-425D-E90E-8E48-C3C905B618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5844" name="Slide Number Placeholder 3">
            <a:extLst>
              <a:ext uri="{FF2B5EF4-FFF2-40B4-BE49-F238E27FC236}">
                <a16:creationId xmlns:a16="http://schemas.microsoft.com/office/drawing/2014/main" id="{62895FA1-502D-65F3-03AF-E64F565971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13A9A25-7277-4864-A556-10502755B844}" type="slidenum">
              <a:rPr lang="en-US" altLang="en-US" smtClean="0"/>
              <a:pPr/>
              <a:t>20</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B2251B1-22EE-81C5-AEE5-C2ECC342B12E}"/>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E072CC37-5D6F-2B54-6320-7FF6B5E744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solidFill>
                  <a:srgbClr val="7030A0"/>
                </a:solidFill>
                <a:latin typeface="Arial" panose="020B0604020202020204" pitchFamily="34" charset="0"/>
              </a:rPr>
              <a:t>The radiation imbalance between tropics and poles drives circulation of heat in the atmosphere and ocean.</a:t>
            </a:r>
          </a:p>
        </p:txBody>
      </p:sp>
      <p:sp>
        <p:nvSpPr>
          <p:cNvPr id="37892" name="Slide Number Placeholder 3">
            <a:extLst>
              <a:ext uri="{FF2B5EF4-FFF2-40B4-BE49-F238E27FC236}">
                <a16:creationId xmlns:a16="http://schemas.microsoft.com/office/drawing/2014/main" id="{2DF97A55-2B5D-09B9-2C87-9DDFCD9F841A}"/>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283898E-7877-4221-8B7D-FC57F7700EC8}" type="slidenum">
              <a:rPr lang="en-US" altLang="en-US" sz="1200"/>
              <a:pPr algn="r" eaLnBrk="1" hangingPunct="1"/>
              <a:t>21</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835966C-9E72-45FE-0C4D-61E3B3CF4CD7}"/>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EC0B0728-FA06-6111-38B0-EB2B687BA1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7030A0"/>
                </a:solidFill>
                <a:latin typeface="Arial" panose="020B0604020202020204" pitchFamily="34" charset="0"/>
              </a:rPr>
              <a:t>As this radiation imbalance shifts back forth over a year (in response to the Earth revolving around the Sun), we experience it as the march of the seasons – the change from warm to cold, from summer to winter</a:t>
            </a:r>
          </a:p>
          <a:p>
            <a:pPr eaLnBrk="1" hangingPunct="1"/>
            <a:endParaRPr lang="en-US" altLang="en-US" dirty="0">
              <a:solidFill>
                <a:srgbClr val="7030A0"/>
              </a:solidFill>
              <a:latin typeface="Arial" panose="020B0604020202020204" pitchFamily="34" charset="0"/>
            </a:endParaRPr>
          </a:p>
          <a:p>
            <a:pPr eaLnBrk="1" hangingPunct="1"/>
            <a:r>
              <a:rPr lang="en-US" altLang="en-US" dirty="0">
                <a:latin typeface="Arial" panose="020B0604020202020204" pitchFamily="34" charset="0"/>
              </a:rPr>
              <a:t>http://www.vets.ucar.edu/vg/thornton/movies/ustmax1997.mpg</a:t>
            </a:r>
          </a:p>
          <a:p>
            <a:pPr eaLnBrk="1" hangingPunct="1"/>
            <a:endParaRPr lang="en-US" altLang="en-US" dirty="0">
              <a:solidFill>
                <a:srgbClr val="7030A0"/>
              </a:solidFill>
              <a:latin typeface="Arial" panose="020B0604020202020204" pitchFamily="34" charset="0"/>
            </a:endParaRPr>
          </a:p>
          <a:p>
            <a:pPr eaLnBrk="1" hangingPunct="1"/>
            <a:endParaRPr lang="en-US" altLang="en-US" dirty="0">
              <a:latin typeface="Arial" panose="020B0604020202020204" pitchFamily="34" charset="0"/>
            </a:endParaRPr>
          </a:p>
        </p:txBody>
      </p:sp>
      <p:sp>
        <p:nvSpPr>
          <p:cNvPr id="39940" name="Slide Number Placeholder 3">
            <a:extLst>
              <a:ext uri="{FF2B5EF4-FFF2-40B4-BE49-F238E27FC236}">
                <a16:creationId xmlns:a16="http://schemas.microsoft.com/office/drawing/2014/main" id="{8C407297-D20D-1164-A384-06B7EB916C0D}"/>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98197E8-994F-4AFF-9EEF-2C2B31E8CF27}" type="slidenum">
              <a:rPr lang="en-US" altLang="en-US" sz="1200"/>
              <a:pPr algn="r" eaLnBrk="1" hangingPunct="1"/>
              <a:t>22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75CA7C00-D0FD-3F3A-C9D3-F31E1FA6129F}"/>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C04B3DA0-D495-21D6-9028-EED6C557F8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Make sure you know how the basics of latitude and longitude. Your teachers in the past taught it. </a:t>
            </a:r>
          </a:p>
        </p:txBody>
      </p:sp>
      <p:sp>
        <p:nvSpPr>
          <p:cNvPr id="5124" name="Slide Number Placeholder 3">
            <a:extLst>
              <a:ext uri="{FF2B5EF4-FFF2-40B4-BE49-F238E27FC236}">
                <a16:creationId xmlns:a16="http://schemas.microsoft.com/office/drawing/2014/main" id="{87CE7A09-CF9A-FFDA-471C-7024901FB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E8384E3-4A2E-4239-8C06-551DAEC49363}"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E6005D1-2FCC-750C-220D-CC3A0C7ECC2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B0DB3B69-5A26-8A62-BC8C-C6B81AE26C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BE3DC84A-663F-5AB7-641C-F40FFFAA07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6FDA1F5-8AF5-4813-B3EC-BDF5FB293086}"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12E8E9E8-35BE-E903-D66B-83F2C2EBD46B}"/>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CD832737-094B-F0BB-B14D-975A3FF6B8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Equinoxes have 12 hours of daylight and 12 hours of night everywhere on Earth</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Solstices mark the longest amount of daylight or the longest amount of night. </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Be careful with the switching of the hemispheres – our winter solstice marks the shortest day and longest night in the Northern Hemisphere. But in the Southern hemisphere, this date would mark the summer solstice and their longest day and their shortest night. </a:t>
            </a:r>
          </a:p>
        </p:txBody>
      </p:sp>
      <p:sp>
        <p:nvSpPr>
          <p:cNvPr id="11268" name="Slide Number Placeholder 3">
            <a:extLst>
              <a:ext uri="{FF2B5EF4-FFF2-40B4-BE49-F238E27FC236}">
                <a16:creationId xmlns:a16="http://schemas.microsoft.com/office/drawing/2014/main" id="{BF549216-CCAA-0D11-F6EB-C165C052F5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AA25B9D-984E-4B80-AD04-297312365FC3}"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Insolation – incoming solar radiation</a:t>
            </a:r>
          </a:p>
          <a:p>
            <a:endParaRPr lang="en-US" dirty="0"/>
          </a:p>
        </p:txBody>
      </p:sp>
      <p:sp>
        <p:nvSpPr>
          <p:cNvPr id="4" name="Slide Number Placeholder 3"/>
          <p:cNvSpPr>
            <a:spLocks noGrp="1"/>
          </p:cNvSpPr>
          <p:nvPr>
            <p:ph type="sldNum" sz="quarter" idx="5"/>
          </p:nvPr>
        </p:nvSpPr>
        <p:spPr/>
        <p:txBody>
          <a:bodyPr/>
          <a:lstStyle/>
          <a:p>
            <a:pPr>
              <a:defRPr/>
            </a:pPr>
            <a:fld id="{B6998B8A-DC31-48DA-BD29-2ED408626D7A}" type="slidenum">
              <a:rPr lang="en-US" altLang="en-US" smtClean="0"/>
              <a:pPr>
                <a:defRPr/>
              </a:pPr>
              <a:t>6</a:t>
            </a:fld>
            <a:endParaRPr lang="en-US" altLang="en-US" dirty="0"/>
          </a:p>
        </p:txBody>
      </p:sp>
    </p:spTree>
    <p:extLst>
      <p:ext uri="{BB962C8B-B14F-4D97-AF65-F5344CB8AC3E}">
        <p14:creationId xmlns:p14="http://schemas.microsoft.com/office/powerpoint/2010/main" val="203300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2CBF2CE9-49C6-18EC-2243-6287A269E7EF}"/>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36186AA8-1213-F221-55EB-B6E2EE540E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Tilt - </a:t>
            </a:r>
          </a:p>
        </p:txBody>
      </p:sp>
      <p:sp>
        <p:nvSpPr>
          <p:cNvPr id="9220" name="Slide Number Placeholder 3">
            <a:extLst>
              <a:ext uri="{FF2B5EF4-FFF2-40B4-BE49-F238E27FC236}">
                <a16:creationId xmlns:a16="http://schemas.microsoft.com/office/drawing/2014/main" id="{E2770EA1-AEBF-2B3A-ACF2-7F2FFEFA0C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039E1BA-2832-4BE9-BA34-3C617F7EDF67}" type="slidenum">
              <a:rPr lang="en-US" altLang="en-US" smtClean="0"/>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98CD903-C2DF-E4D9-1465-60ABA0A83484}"/>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E1B9D555-D1CF-927D-D4B0-009F02453B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Titled toward the Sun in summer in the NH, tilted away from the sun in the NH winter.</a:t>
            </a:r>
          </a:p>
          <a:p>
            <a:endParaRPr lang="en-US" altLang="en-US">
              <a:latin typeface="Arial" panose="020B0604020202020204" pitchFamily="34" charset="0"/>
            </a:endParaRPr>
          </a:p>
          <a:p>
            <a:r>
              <a:rPr lang="en-US" altLang="en-US">
                <a:latin typeface="Arial" panose="020B0604020202020204" pitchFamily="34" charset="0"/>
              </a:rPr>
              <a:t>Axis points toward North Star in Northern Hemisphere and Southern Cross in Southern Hemisphere.</a:t>
            </a:r>
            <a:br>
              <a:rPr lang="en-US" altLang="en-US">
                <a:latin typeface="Arial" panose="020B0604020202020204" pitchFamily="34" charset="0"/>
              </a:rPr>
            </a:br>
            <a:br>
              <a:rPr lang="en-US" altLang="en-US">
                <a:latin typeface="Arial" panose="020B0604020202020204" pitchFamily="34" charset="0"/>
              </a:rPr>
            </a:br>
            <a:r>
              <a:rPr lang="en-US" altLang="en-US">
                <a:solidFill>
                  <a:srgbClr val="FF0000"/>
                </a:solidFill>
                <a:latin typeface="Arial" panose="020B0604020202020204" pitchFamily="34" charset="0"/>
              </a:rPr>
              <a:t>Tilt is more relevant for the march of the seasons at the scale of human lifespans</a:t>
            </a:r>
            <a:br>
              <a:rPr lang="en-US" altLang="en-US">
                <a:latin typeface="Arial" panose="020B0604020202020204" pitchFamily="34" charset="0"/>
              </a:rPr>
            </a:br>
            <a:br>
              <a:rPr lang="en-US" altLang="en-US">
                <a:latin typeface="Arial" panose="020B0604020202020204" pitchFamily="34" charset="0"/>
              </a:rPr>
            </a:br>
            <a:endParaRPr lang="en-US" altLang="en-US">
              <a:latin typeface="Arial" panose="020B0604020202020204" pitchFamily="34" charset="0"/>
            </a:endParaRPr>
          </a:p>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00EB4EAB-EA17-DF2D-7C7A-ABA1D62658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60015C3-6D18-493E-948D-83363FFEA27A}" type="slidenum">
              <a:rPr lang="en-US" altLang="en-US" smtClean="0"/>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B4F15E9-B85E-98A1-D80E-C82F95AF32EF}"/>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19B16CAB-429E-B34F-C018-13356B2A31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https://www.youtube.com/watch/d53BDqVGn1Y</a:t>
            </a:r>
          </a:p>
        </p:txBody>
      </p:sp>
      <p:sp>
        <p:nvSpPr>
          <p:cNvPr id="21508" name="Slide Number Placeholder 3">
            <a:extLst>
              <a:ext uri="{FF2B5EF4-FFF2-40B4-BE49-F238E27FC236}">
                <a16:creationId xmlns:a16="http://schemas.microsoft.com/office/drawing/2014/main" id="{97354AB9-3C48-ABC6-E4F7-9CCEBF5BD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90A399F-A1B9-484B-BF3F-45ED565CA13F}" type="slidenum">
              <a:rPr lang="en-US" altLang="en-US" smtClean="0"/>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307DEB0-E4E6-DC54-49EF-6A9C2AE0294D}"/>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B71333DB-8D5E-EF57-FB9F-53C66A6DB1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Same amount of insolation is spread over a larger area—more diffuse. Flashlight  effect </a:t>
            </a:r>
          </a:p>
        </p:txBody>
      </p:sp>
      <p:sp>
        <p:nvSpPr>
          <p:cNvPr id="24580" name="Slide Number Placeholder 3">
            <a:extLst>
              <a:ext uri="{FF2B5EF4-FFF2-40B4-BE49-F238E27FC236}">
                <a16:creationId xmlns:a16="http://schemas.microsoft.com/office/drawing/2014/main" id="{D6E9F25C-1354-3F83-ED63-432920102D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B9EF8DA-DBBD-4C68-883A-6CA33D2D8EF8}" type="slidenum">
              <a:rPr lang="en-US" altLang="en-US" smtClean="0"/>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A9721FA-39E6-6C3D-B3D8-FA71D067E5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D9B426-31A4-4FD8-4E39-02A446C887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7CD483-F160-444B-13CD-63F331F27845}"/>
              </a:ext>
            </a:extLst>
          </p:cNvPr>
          <p:cNvSpPr>
            <a:spLocks noGrp="1" noChangeArrowheads="1"/>
          </p:cNvSpPr>
          <p:nvPr>
            <p:ph type="sldNum" sz="quarter" idx="12"/>
          </p:nvPr>
        </p:nvSpPr>
        <p:spPr>
          <a:ln/>
        </p:spPr>
        <p:txBody>
          <a:bodyPr/>
          <a:lstStyle>
            <a:lvl1pPr>
              <a:defRPr/>
            </a:lvl1pPr>
          </a:lstStyle>
          <a:p>
            <a:pPr>
              <a:defRPr/>
            </a:pPr>
            <a:fld id="{DB766CE1-66A5-4231-82AD-E4C8FE45F3C7}" type="slidenum">
              <a:rPr lang="en-US" altLang="en-US"/>
              <a:pPr>
                <a:defRPr/>
              </a:pPr>
              <a:t>‹#›</a:t>
            </a:fld>
            <a:endParaRPr lang="en-US" altLang="en-US" dirty="0"/>
          </a:p>
        </p:txBody>
      </p:sp>
    </p:spTree>
    <p:extLst>
      <p:ext uri="{BB962C8B-B14F-4D97-AF65-F5344CB8AC3E}">
        <p14:creationId xmlns:p14="http://schemas.microsoft.com/office/powerpoint/2010/main" val="416095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595EEA-0598-7066-AC1D-759A6DE4FC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117E7A-CBB8-C575-A265-42DEB837A1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FD6E3B-757F-98EB-E269-5A64AB687B34}"/>
              </a:ext>
            </a:extLst>
          </p:cNvPr>
          <p:cNvSpPr>
            <a:spLocks noGrp="1" noChangeArrowheads="1"/>
          </p:cNvSpPr>
          <p:nvPr>
            <p:ph type="sldNum" sz="quarter" idx="12"/>
          </p:nvPr>
        </p:nvSpPr>
        <p:spPr>
          <a:ln/>
        </p:spPr>
        <p:txBody>
          <a:bodyPr/>
          <a:lstStyle>
            <a:lvl1pPr>
              <a:defRPr/>
            </a:lvl1pPr>
          </a:lstStyle>
          <a:p>
            <a:pPr>
              <a:defRPr/>
            </a:pPr>
            <a:fld id="{1A82D98B-9D56-487B-A319-BFDB0CF6BB5C}" type="slidenum">
              <a:rPr lang="en-US" altLang="en-US"/>
              <a:pPr>
                <a:defRPr/>
              </a:pPr>
              <a:t>‹#›</a:t>
            </a:fld>
            <a:endParaRPr lang="en-US" altLang="en-US" dirty="0"/>
          </a:p>
        </p:txBody>
      </p:sp>
    </p:spTree>
    <p:extLst>
      <p:ext uri="{BB962C8B-B14F-4D97-AF65-F5344CB8AC3E}">
        <p14:creationId xmlns:p14="http://schemas.microsoft.com/office/powerpoint/2010/main" val="191911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4C4917-E4AE-80F8-6395-F212337BF8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2B7251-1544-EC06-0CC0-03DE651C90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1D1FA2-B790-670F-FAB1-BE64670FAE67}"/>
              </a:ext>
            </a:extLst>
          </p:cNvPr>
          <p:cNvSpPr>
            <a:spLocks noGrp="1" noChangeArrowheads="1"/>
          </p:cNvSpPr>
          <p:nvPr>
            <p:ph type="sldNum" sz="quarter" idx="12"/>
          </p:nvPr>
        </p:nvSpPr>
        <p:spPr>
          <a:ln/>
        </p:spPr>
        <p:txBody>
          <a:bodyPr/>
          <a:lstStyle>
            <a:lvl1pPr>
              <a:defRPr/>
            </a:lvl1pPr>
          </a:lstStyle>
          <a:p>
            <a:pPr>
              <a:defRPr/>
            </a:pPr>
            <a:fld id="{43EFB4E7-1C6E-4108-BF07-E18D01DDFD77}" type="slidenum">
              <a:rPr lang="en-US" altLang="en-US"/>
              <a:pPr>
                <a:defRPr/>
              </a:pPr>
              <a:t>‹#›</a:t>
            </a:fld>
            <a:endParaRPr lang="en-US" altLang="en-US" dirty="0"/>
          </a:p>
        </p:txBody>
      </p:sp>
    </p:spTree>
    <p:extLst>
      <p:ext uri="{BB962C8B-B14F-4D97-AF65-F5344CB8AC3E}">
        <p14:creationId xmlns:p14="http://schemas.microsoft.com/office/powerpoint/2010/main" val="2675830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EE8B50-BCDD-4264-5408-7310E266FDE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AFA6DC6-CEB9-7F10-A40D-099514AA50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820E976-1A22-4CA3-3D54-884070A7F4D2}"/>
              </a:ext>
            </a:extLst>
          </p:cNvPr>
          <p:cNvSpPr>
            <a:spLocks noGrp="1" noChangeArrowheads="1"/>
          </p:cNvSpPr>
          <p:nvPr>
            <p:ph type="sldNum" sz="quarter" idx="12"/>
          </p:nvPr>
        </p:nvSpPr>
        <p:spPr>
          <a:ln/>
        </p:spPr>
        <p:txBody>
          <a:bodyPr/>
          <a:lstStyle>
            <a:lvl1pPr>
              <a:defRPr/>
            </a:lvl1pPr>
          </a:lstStyle>
          <a:p>
            <a:pPr>
              <a:defRPr/>
            </a:pPr>
            <a:fld id="{C75B33D0-0BBD-4F37-AA66-8ADA9F4B8D66}" type="slidenum">
              <a:rPr lang="en-US" altLang="en-US"/>
              <a:pPr>
                <a:defRPr/>
              </a:pPr>
              <a:t>‹#›</a:t>
            </a:fld>
            <a:endParaRPr lang="en-US" altLang="en-US" dirty="0"/>
          </a:p>
        </p:txBody>
      </p:sp>
    </p:spTree>
    <p:extLst>
      <p:ext uri="{BB962C8B-B14F-4D97-AF65-F5344CB8AC3E}">
        <p14:creationId xmlns:p14="http://schemas.microsoft.com/office/powerpoint/2010/main" val="29114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E77A2DA-9952-7D5C-86F3-92E11EE2E0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94D8D0-5466-533D-DD57-E5047062D5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84BBDD-47B3-7EB6-74F7-0E5FA2E99CD5}"/>
              </a:ext>
            </a:extLst>
          </p:cNvPr>
          <p:cNvSpPr>
            <a:spLocks noGrp="1" noChangeArrowheads="1"/>
          </p:cNvSpPr>
          <p:nvPr>
            <p:ph type="sldNum" sz="quarter" idx="12"/>
          </p:nvPr>
        </p:nvSpPr>
        <p:spPr>
          <a:ln/>
        </p:spPr>
        <p:txBody>
          <a:bodyPr/>
          <a:lstStyle>
            <a:lvl1pPr>
              <a:defRPr/>
            </a:lvl1pPr>
          </a:lstStyle>
          <a:p>
            <a:pPr>
              <a:defRPr/>
            </a:pPr>
            <a:fld id="{49097B22-8D19-4E54-8F54-6A583770F734}" type="slidenum">
              <a:rPr lang="en-US" altLang="en-US"/>
              <a:pPr>
                <a:defRPr/>
              </a:pPr>
              <a:t>‹#›</a:t>
            </a:fld>
            <a:endParaRPr lang="en-US" altLang="en-US" dirty="0"/>
          </a:p>
        </p:txBody>
      </p:sp>
    </p:spTree>
    <p:extLst>
      <p:ext uri="{BB962C8B-B14F-4D97-AF65-F5344CB8AC3E}">
        <p14:creationId xmlns:p14="http://schemas.microsoft.com/office/powerpoint/2010/main" val="264527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6226F3D-9414-4B08-0014-3E98C63E3F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CC8F22-B268-67E7-6F3A-7533F5F400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32EC15-16A1-CED4-0D8C-19AC04E81128}"/>
              </a:ext>
            </a:extLst>
          </p:cNvPr>
          <p:cNvSpPr>
            <a:spLocks noGrp="1" noChangeArrowheads="1"/>
          </p:cNvSpPr>
          <p:nvPr>
            <p:ph type="sldNum" sz="quarter" idx="12"/>
          </p:nvPr>
        </p:nvSpPr>
        <p:spPr>
          <a:ln/>
        </p:spPr>
        <p:txBody>
          <a:bodyPr/>
          <a:lstStyle>
            <a:lvl1pPr>
              <a:defRPr/>
            </a:lvl1pPr>
          </a:lstStyle>
          <a:p>
            <a:pPr>
              <a:defRPr/>
            </a:pPr>
            <a:fld id="{D788D28C-362B-4465-9759-CCF17957ABCA}" type="slidenum">
              <a:rPr lang="en-US" altLang="en-US"/>
              <a:pPr>
                <a:defRPr/>
              </a:pPr>
              <a:t>‹#›</a:t>
            </a:fld>
            <a:endParaRPr lang="en-US" altLang="en-US" dirty="0"/>
          </a:p>
        </p:txBody>
      </p:sp>
    </p:spTree>
    <p:extLst>
      <p:ext uri="{BB962C8B-B14F-4D97-AF65-F5344CB8AC3E}">
        <p14:creationId xmlns:p14="http://schemas.microsoft.com/office/powerpoint/2010/main" val="38098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D904F34-C42F-7D09-5C82-2E2F4522B5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C864DA4-AA98-9702-504E-0BFBF288F1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DEBD810-801C-673D-30BA-337FE80B6AA9}"/>
              </a:ext>
            </a:extLst>
          </p:cNvPr>
          <p:cNvSpPr>
            <a:spLocks noGrp="1" noChangeArrowheads="1"/>
          </p:cNvSpPr>
          <p:nvPr>
            <p:ph type="sldNum" sz="quarter" idx="12"/>
          </p:nvPr>
        </p:nvSpPr>
        <p:spPr>
          <a:ln/>
        </p:spPr>
        <p:txBody>
          <a:bodyPr/>
          <a:lstStyle>
            <a:lvl1pPr>
              <a:defRPr/>
            </a:lvl1pPr>
          </a:lstStyle>
          <a:p>
            <a:pPr>
              <a:defRPr/>
            </a:pPr>
            <a:fld id="{533716B2-46F4-4759-997F-891DE16AE258}" type="slidenum">
              <a:rPr lang="en-US" altLang="en-US"/>
              <a:pPr>
                <a:defRPr/>
              </a:pPr>
              <a:t>‹#›</a:t>
            </a:fld>
            <a:endParaRPr lang="en-US" altLang="en-US" dirty="0"/>
          </a:p>
        </p:txBody>
      </p:sp>
    </p:spTree>
    <p:extLst>
      <p:ext uri="{BB962C8B-B14F-4D97-AF65-F5344CB8AC3E}">
        <p14:creationId xmlns:p14="http://schemas.microsoft.com/office/powerpoint/2010/main" val="341121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544607D-9E86-37AF-0F08-B1BD88EBBBC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9169DDC-F4D8-169C-1428-91595EE0CF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6CF4457-3F72-EF0A-2218-23D2D5325A05}"/>
              </a:ext>
            </a:extLst>
          </p:cNvPr>
          <p:cNvSpPr>
            <a:spLocks noGrp="1" noChangeArrowheads="1"/>
          </p:cNvSpPr>
          <p:nvPr>
            <p:ph type="sldNum" sz="quarter" idx="12"/>
          </p:nvPr>
        </p:nvSpPr>
        <p:spPr>
          <a:ln/>
        </p:spPr>
        <p:txBody>
          <a:bodyPr/>
          <a:lstStyle>
            <a:lvl1pPr>
              <a:defRPr/>
            </a:lvl1pPr>
          </a:lstStyle>
          <a:p>
            <a:pPr>
              <a:defRPr/>
            </a:pPr>
            <a:fld id="{5FA98AFC-2F05-43E5-A373-240D7EEDC06A}" type="slidenum">
              <a:rPr lang="en-US" altLang="en-US"/>
              <a:pPr>
                <a:defRPr/>
              </a:pPr>
              <a:t>‹#›</a:t>
            </a:fld>
            <a:endParaRPr lang="en-US" altLang="en-US" dirty="0"/>
          </a:p>
        </p:txBody>
      </p:sp>
    </p:spTree>
    <p:extLst>
      <p:ext uri="{BB962C8B-B14F-4D97-AF65-F5344CB8AC3E}">
        <p14:creationId xmlns:p14="http://schemas.microsoft.com/office/powerpoint/2010/main" val="409845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3FCB21B-DD53-3261-8297-006B5CDFA6A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82AB857-4594-1013-A429-5FED86F855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7F14E2C-C61B-5B78-197A-A60AB408E64D}"/>
              </a:ext>
            </a:extLst>
          </p:cNvPr>
          <p:cNvSpPr>
            <a:spLocks noGrp="1" noChangeArrowheads="1"/>
          </p:cNvSpPr>
          <p:nvPr>
            <p:ph type="sldNum" sz="quarter" idx="12"/>
          </p:nvPr>
        </p:nvSpPr>
        <p:spPr>
          <a:ln/>
        </p:spPr>
        <p:txBody>
          <a:bodyPr/>
          <a:lstStyle>
            <a:lvl1pPr>
              <a:defRPr/>
            </a:lvl1pPr>
          </a:lstStyle>
          <a:p>
            <a:pPr>
              <a:defRPr/>
            </a:pPr>
            <a:fld id="{C4FF582E-0227-4EDE-9AD1-B648322FCC48}" type="slidenum">
              <a:rPr lang="en-US" altLang="en-US"/>
              <a:pPr>
                <a:defRPr/>
              </a:pPr>
              <a:t>‹#›</a:t>
            </a:fld>
            <a:endParaRPr lang="en-US" altLang="en-US" dirty="0"/>
          </a:p>
        </p:txBody>
      </p:sp>
    </p:spTree>
    <p:extLst>
      <p:ext uri="{BB962C8B-B14F-4D97-AF65-F5344CB8AC3E}">
        <p14:creationId xmlns:p14="http://schemas.microsoft.com/office/powerpoint/2010/main" val="134300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A3F050E-221F-97B5-4B95-82DCDC75B88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A8A6B07-CA71-33D5-C8C9-9CB95C9B8B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301F0F5-625B-4790-FAC6-C216BF4BE660}"/>
              </a:ext>
            </a:extLst>
          </p:cNvPr>
          <p:cNvSpPr>
            <a:spLocks noGrp="1" noChangeArrowheads="1"/>
          </p:cNvSpPr>
          <p:nvPr>
            <p:ph type="sldNum" sz="quarter" idx="12"/>
          </p:nvPr>
        </p:nvSpPr>
        <p:spPr>
          <a:ln/>
        </p:spPr>
        <p:txBody>
          <a:bodyPr/>
          <a:lstStyle>
            <a:lvl1pPr>
              <a:defRPr/>
            </a:lvl1pPr>
          </a:lstStyle>
          <a:p>
            <a:pPr>
              <a:defRPr/>
            </a:pPr>
            <a:fld id="{9B9B7CA0-8999-404F-B346-6C38BC82E162}" type="slidenum">
              <a:rPr lang="en-US" altLang="en-US"/>
              <a:pPr>
                <a:defRPr/>
              </a:pPr>
              <a:t>‹#›</a:t>
            </a:fld>
            <a:endParaRPr lang="en-US" altLang="en-US" dirty="0"/>
          </a:p>
        </p:txBody>
      </p:sp>
    </p:spTree>
    <p:extLst>
      <p:ext uri="{BB962C8B-B14F-4D97-AF65-F5344CB8AC3E}">
        <p14:creationId xmlns:p14="http://schemas.microsoft.com/office/powerpoint/2010/main" val="411896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65621B7-4660-3819-E472-02E12CBE23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23561F0-8801-CB04-D90F-2627986347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A83BF5-B365-3AD3-E8BE-6927A8A99BD7}"/>
              </a:ext>
            </a:extLst>
          </p:cNvPr>
          <p:cNvSpPr>
            <a:spLocks noGrp="1" noChangeArrowheads="1"/>
          </p:cNvSpPr>
          <p:nvPr>
            <p:ph type="sldNum" sz="quarter" idx="12"/>
          </p:nvPr>
        </p:nvSpPr>
        <p:spPr>
          <a:ln/>
        </p:spPr>
        <p:txBody>
          <a:bodyPr/>
          <a:lstStyle>
            <a:lvl1pPr>
              <a:defRPr/>
            </a:lvl1pPr>
          </a:lstStyle>
          <a:p>
            <a:pPr>
              <a:defRPr/>
            </a:pPr>
            <a:fld id="{C9BF28B1-DBCC-4907-97E1-0517471A5FC7}" type="slidenum">
              <a:rPr lang="en-US" altLang="en-US"/>
              <a:pPr>
                <a:defRPr/>
              </a:pPr>
              <a:t>‹#›</a:t>
            </a:fld>
            <a:endParaRPr lang="en-US" altLang="en-US" dirty="0"/>
          </a:p>
        </p:txBody>
      </p:sp>
    </p:spTree>
    <p:extLst>
      <p:ext uri="{BB962C8B-B14F-4D97-AF65-F5344CB8AC3E}">
        <p14:creationId xmlns:p14="http://schemas.microsoft.com/office/powerpoint/2010/main" val="192311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30AB377-7FF3-BC71-F5F3-C8652E86C3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804CF0-C838-6193-F21A-B5720B792D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9870878-C843-565F-044B-FC0BD4FCC9B0}"/>
              </a:ext>
            </a:extLst>
          </p:cNvPr>
          <p:cNvSpPr>
            <a:spLocks noGrp="1" noChangeArrowheads="1"/>
          </p:cNvSpPr>
          <p:nvPr>
            <p:ph type="sldNum" sz="quarter" idx="12"/>
          </p:nvPr>
        </p:nvSpPr>
        <p:spPr>
          <a:ln/>
        </p:spPr>
        <p:txBody>
          <a:bodyPr/>
          <a:lstStyle>
            <a:lvl1pPr>
              <a:defRPr/>
            </a:lvl1pPr>
          </a:lstStyle>
          <a:p>
            <a:pPr>
              <a:defRPr/>
            </a:pPr>
            <a:fld id="{4F534DED-57F6-47AF-93EF-179F41336D95}" type="slidenum">
              <a:rPr lang="en-US" altLang="en-US"/>
              <a:pPr>
                <a:defRPr/>
              </a:pPr>
              <a:t>‹#›</a:t>
            </a:fld>
            <a:endParaRPr lang="en-US" altLang="en-US" dirty="0"/>
          </a:p>
        </p:txBody>
      </p:sp>
    </p:spTree>
    <p:extLst>
      <p:ext uri="{BB962C8B-B14F-4D97-AF65-F5344CB8AC3E}">
        <p14:creationId xmlns:p14="http://schemas.microsoft.com/office/powerpoint/2010/main" val="102547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A0B9E6A-8475-2E11-E197-88F7C2CBC15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1A398D8-EDFB-5860-EC64-CEABD1806DDF}"/>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C6A1824-BFCA-F129-7626-5BE8FB2E6875}"/>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80AFD87B-E45F-B5EC-B591-445C66ED2740}"/>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9314F9E6-0168-16EB-FDE8-9CF16AB7771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B98FC06-9CFE-42B0-93F5-128456ECAF2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imeanddate.com/sun/usa/lexington-fayette"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astro.unl.edu/naap/motion3/animations/sunmotion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WgHmqv_-UbQ?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kSNbLYHRrU8?feature=oembed"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65QSLpJHt3Y?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d53BDqVGn1Y?feature=oembed"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177C-8EA8-0F85-9C03-2C5C96933BEA}"/>
              </a:ext>
            </a:extLst>
          </p:cNvPr>
          <p:cNvSpPr>
            <a:spLocks noGrp="1"/>
          </p:cNvSpPr>
          <p:nvPr>
            <p:ph type="title"/>
          </p:nvPr>
        </p:nvSpPr>
        <p:spPr/>
        <p:txBody>
          <a:bodyPr/>
          <a:lstStyle/>
          <a:p>
            <a:r>
              <a:rPr lang="en-US" dirty="0"/>
              <a:t>What are seasons?</a:t>
            </a:r>
          </a:p>
        </p:txBody>
      </p:sp>
      <p:sp>
        <p:nvSpPr>
          <p:cNvPr id="3" name="Content Placeholder 2">
            <a:extLst>
              <a:ext uri="{FF2B5EF4-FFF2-40B4-BE49-F238E27FC236}">
                <a16:creationId xmlns:a16="http://schemas.microsoft.com/office/drawing/2014/main" id="{BE59AD92-8E0B-1EEB-D6E4-80357DCD5B8F}"/>
              </a:ext>
            </a:extLst>
          </p:cNvPr>
          <p:cNvSpPr>
            <a:spLocks noGrp="1"/>
          </p:cNvSpPr>
          <p:nvPr>
            <p:ph idx="1"/>
          </p:nvPr>
        </p:nvSpPr>
        <p:spPr/>
        <p:txBody>
          <a:bodyPr/>
          <a:lstStyle/>
          <a:p>
            <a:r>
              <a:rPr lang="en-US" sz="2600" dirty="0"/>
              <a:t>The seasons result from the annual redistribution of heat generated by the unequal distribution of insolation (incoming solar radiation) between the tropics and the poles over a year. </a:t>
            </a:r>
          </a:p>
          <a:p>
            <a:r>
              <a:rPr lang="en-US" sz="2600" dirty="0"/>
              <a:t>The Earth’s tilt along with differences in angle of the sun in the sky and length of daylight set up a surplus of radiation and heat in the tropics and a deficit in them toward the poles. </a:t>
            </a:r>
          </a:p>
          <a:p>
            <a:r>
              <a:rPr lang="en-US" sz="2600" dirty="0"/>
              <a:t>The location of this surplus shifts southward during the Northern Hemisphere winter and no </a:t>
            </a:r>
            <a:r>
              <a:rPr lang="en-US" sz="2600" dirty="0" err="1"/>
              <a:t>rthward</a:t>
            </a:r>
            <a:r>
              <a:rPr lang="en-US" sz="2600" dirty="0"/>
              <a:t> during the Northern Hemisphere summer. </a:t>
            </a:r>
          </a:p>
          <a:p>
            <a:r>
              <a:rPr lang="en-US" sz="2600" dirty="0"/>
              <a:t>We experiences these shifts over a year as seasonal changes in temperature and rainfall (along with other weather phenomena)</a:t>
            </a:r>
          </a:p>
          <a:p>
            <a:endParaRPr lang="en-US" dirty="0"/>
          </a:p>
        </p:txBody>
      </p:sp>
    </p:spTree>
    <p:extLst>
      <p:ext uri="{BB962C8B-B14F-4D97-AF65-F5344CB8AC3E}">
        <p14:creationId xmlns:p14="http://schemas.microsoft.com/office/powerpoint/2010/main" val="9613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Tony Stallins\Desktop\new-3.jpg">
            <a:extLst>
              <a:ext uri="{FF2B5EF4-FFF2-40B4-BE49-F238E27FC236}">
                <a16:creationId xmlns:a16="http://schemas.microsoft.com/office/drawing/2014/main" id="{38605A56-D1AF-5F3F-8106-FC113E11A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975"/>
          <a:stretch>
            <a:fillRect/>
          </a:stretch>
        </p:blipFill>
        <p:spPr bwMode="auto">
          <a:xfrm>
            <a:off x="1728788" y="1600200"/>
            <a:ext cx="8863012"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a:extLst>
              <a:ext uri="{FF2B5EF4-FFF2-40B4-BE49-F238E27FC236}">
                <a16:creationId xmlns:a16="http://schemas.microsoft.com/office/drawing/2014/main" id="{15F1A634-4356-FDC6-9C92-F6E420FDD5D2}"/>
              </a:ext>
            </a:extLst>
          </p:cNvPr>
          <p:cNvSpPr txBox="1">
            <a:spLocks noChangeArrowheads="1"/>
          </p:cNvSpPr>
          <p:nvPr/>
        </p:nvSpPr>
        <p:spPr bwMode="auto">
          <a:xfrm>
            <a:off x="2041525" y="5192713"/>
            <a:ext cx="26241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TROPICS </a:t>
            </a:r>
          </a:p>
          <a:p>
            <a:pPr eaLnBrk="1" hangingPunct="1">
              <a:spcBef>
                <a:spcPct val="0"/>
              </a:spcBef>
              <a:buFontTx/>
              <a:buNone/>
            </a:pPr>
            <a:endParaRPr lang="en-US" altLang="en-US" sz="2000"/>
          </a:p>
          <a:p>
            <a:pPr eaLnBrk="1" hangingPunct="1">
              <a:spcBef>
                <a:spcPct val="0"/>
              </a:spcBef>
              <a:buFontTx/>
              <a:buNone/>
            </a:pPr>
            <a:r>
              <a:rPr lang="en-US" altLang="en-US" sz="2000"/>
              <a:t>High sun angle:</a:t>
            </a:r>
          </a:p>
          <a:p>
            <a:pPr eaLnBrk="1" hangingPunct="1">
              <a:spcBef>
                <a:spcPct val="0"/>
              </a:spcBef>
              <a:buFontTx/>
              <a:buNone/>
            </a:pPr>
            <a:r>
              <a:rPr lang="en-US" altLang="en-US" sz="2000"/>
              <a:t>Larger concentration</a:t>
            </a:r>
          </a:p>
          <a:p>
            <a:pPr eaLnBrk="1" hangingPunct="1">
              <a:spcBef>
                <a:spcPct val="0"/>
              </a:spcBef>
              <a:buFontTx/>
              <a:buNone/>
            </a:pPr>
            <a:r>
              <a:rPr lang="en-US" altLang="en-US" sz="2000"/>
              <a:t>of insolation per area </a:t>
            </a:r>
          </a:p>
        </p:txBody>
      </p:sp>
      <p:sp>
        <p:nvSpPr>
          <p:cNvPr id="23556" name="Text Box 6">
            <a:extLst>
              <a:ext uri="{FF2B5EF4-FFF2-40B4-BE49-F238E27FC236}">
                <a16:creationId xmlns:a16="http://schemas.microsoft.com/office/drawing/2014/main" id="{B28DCFF7-0B5E-6E47-12A3-E0AC1CBEF52D}"/>
              </a:ext>
            </a:extLst>
          </p:cNvPr>
          <p:cNvSpPr txBox="1">
            <a:spLocks noChangeArrowheads="1"/>
          </p:cNvSpPr>
          <p:nvPr/>
        </p:nvSpPr>
        <p:spPr bwMode="auto">
          <a:xfrm>
            <a:off x="4708525" y="5192713"/>
            <a:ext cx="2176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a:t>
            </a:r>
            <a:r>
              <a:rPr lang="en-US" altLang="en-US" sz="2000"/>
              <a:t>MIDLATITUDES</a:t>
            </a:r>
          </a:p>
        </p:txBody>
      </p:sp>
      <p:sp>
        <p:nvSpPr>
          <p:cNvPr id="23557" name="Text Box 7">
            <a:extLst>
              <a:ext uri="{FF2B5EF4-FFF2-40B4-BE49-F238E27FC236}">
                <a16:creationId xmlns:a16="http://schemas.microsoft.com/office/drawing/2014/main" id="{FDF5CA9E-6631-1C9E-FC8F-C336D7E41CAE}"/>
              </a:ext>
            </a:extLst>
          </p:cNvPr>
          <p:cNvSpPr txBox="1">
            <a:spLocks noChangeArrowheads="1"/>
          </p:cNvSpPr>
          <p:nvPr/>
        </p:nvSpPr>
        <p:spPr bwMode="auto">
          <a:xfrm>
            <a:off x="4800600" y="5867400"/>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Intermediate sun angle</a:t>
            </a:r>
          </a:p>
        </p:txBody>
      </p:sp>
      <p:sp>
        <p:nvSpPr>
          <p:cNvPr id="23558" name="Text Box 8">
            <a:extLst>
              <a:ext uri="{FF2B5EF4-FFF2-40B4-BE49-F238E27FC236}">
                <a16:creationId xmlns:a16="http://schemas.microsoft.com/office/drawing/2014/main" id="{5BDC6C76-66CA-7B99-DDC6-4BCCB44325AE}"/>
              </a:ext>
            </a:extLst>
          </p:cNvPr>
          <p:cNvSpPr txBox="1">
            <a:spLocks noChangeArrowheads="1"/>
          </p:cNvSpPr>
          <p:nvPr/>
        </p:nvSpPr>
        <p:spPr bwMode="auto">
          <a:xfrm>
            <a:off x="7756525" y="5218113"/>
            <a:ext cx="207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HIGH LATITUDES</a:t>
            </a:r>
          </a:p>
        </p:txBody>
      </p:sp>
      <p:sp>
        <p:nvSpPr>
          <p:cNvPr id="23559" name="Text Box 9">
            <a:extLst>
              <a:ext uri="{FF2B5EF4-FFF2-40B4-BE49-F238E27FC236}">
                <a16:creationId xmlns:a16="http://schemas.microsoft.com/office/drawing/2014/main" id="{1745FE63-CD18-C404-C9DC-5C4C85E7B41A}"/>
              </a:ext>
            </a:extLst>
          </p:cNvPr>
          <p:cNvSpPr txBox="1">
            <a:spLocks noChangeArrowheads="1"/>
          </p:cNvSpPr>
          <p:nvPr/>
        </p:nvSpPr>
        <p:spPr bwMode="auto">
          <a:xfrm>
            <a:off x="7677150" y="5867400"/>
            <a:ext cx="2990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Low sun angle:</a:t>
            </a:r>
          </a:p>
          <a:p>
            <a:pPr eaLnBrk="1" hangingPunct="1">
              <a:spcBef>
                <a:spcPct val="0"/>
              </a:spcBef>
              <a:buFontTx/>
              <a:buNone/>
            </a:pPr>
            <a:r>
              <a:rPr lang="en-US" altLang="en-US" sz="2000"/>
              <a:t>Smaller concentration of </a:t>
            </a:r>
          </a:p>
          <a:p>
            <a:pPr eaLnBrk="1" hangingPunct="1">
              <a:spcBef>
                <a:spcPct val="0"/>
              </a:spcBef>
              <a:buFontTx/>
              <a:buNone/>
            </a:pPr>
            <a:r>
              <a:rPr lang="en-US" altLang="en-US" sz="2000"/>
              <a:t>insolation per area.</a:t>
            </a:r>
          </a:p>
        </p:txBody>
      </p:sp>
      <p:sp>
        <p:nvSpPr>
          <p:cNvPr id="23560" name="Title 1">
            <a:extLst>
              <a:ext uri="{FF2B5EF4-FFF2-40B4-BE49-F238E27FC236}">
                <a16:creationId xmlns:a16="http://schemas.microsoft.com/office/drawing/2014/main" id="{755160A1-A864-EF2A-738E-2FE0FD182693}"/>
              </a:ext>
            </a:extLst>
          </p:cNvPr>
          <p:cNvSpPr>
            <a:spLocks noGrp="1" noChangeArrowheads="1"/>
          </p:cNvSpPr>
          <p:nvPr>
            <p:ph type="title"/>
          </p:nvPr>
        </p:nvSpPr>
        <p:spPr>
          <a:xfrm>
            <a:off x="1981200" y="152400"/>
            <a:ext cx="8229600" cy="1143000"/>
          </a:xfrm>
        </p:spPr>
        <p:txBody>
          <a:bodyPr/>
          <a:lstStyle/>
          <a:p>
            <a:r>
              <a:rPr lang="en-US" altLang="en-US" sz="4000" dirty="0"/>
              <a:t>2. Flashlight effect</a:t>
            </a:r>
          </a:p>
        </p:txBody>
      </p:sp>
      <p:pic>
        <p:nvPicPr>
          <p:cNvPr id="3" name="Picture 2" descr="A close up of a flashlight&#10;&#10;Description automatically generated">
            <a:extLst>
              <a:ext uri="{FF2B5EF4-FFF2-40B4-BE49-F238E27FC236}">
                <a16:creationId xmlns:a16="http://schemas.microsoft.com/office/drawing/2014/main" id="{224D31A2-F00E-F7E1-C168-75C8D8DC6168}"/>
              </a:ext>
            </a:extLst>
          </p:cNvPr>
          <p:cNvPicPr>
            <a:picLocks noChangeAspect="1"/>
          </p:cNvPicPr>
          <p:nvPr/>
        </p:nvPicPr>
        <p:blipFill>
          <a:blip r:embed="rId4">
            <a:extLst>
              <a:ext uri="{28A0092B-C50C-407E-A947-70E740481C1C}">
                <a14:useLocalDpi xmlns:a14="http://schemas.microsoft.com/office/drawing/2010/main" val="0"/>
              </a:ext>
            </a:extLst>
          </a:blip>
          <a:srcRect l="6250" t="29053" r="59375"/>
          <a:stretch/>
        </p:blipFill>
        <p:spPr>
          <a:xfrm>
            <a:off x="0" y="188119"/>
            <a:ext cx="2203471" cy="2462212"/>
          </a:xfrm>
          <a:prstGeom prst="rect">
            <a:avLst/>
          </a:prstGeom>
        </p:spPr>
      </p:pic>
      <p:pic>
        <p:nvPicPr>
          <p:cNvPr id="4" name="Picture 3" descr="A close up of a flashlight&#10;&#10;Description automatically generated">
            <a:extLst>
              <a:ext uri="{FF2B5EF4-FFF2-40B4-BE49-F238E27FC236}">
                <a16:creationId xmlns:a16="http://schemas.microsoft.com/office/drawing/2014/main" id="{6F828478-E323-B07F-ED63-BC23A5D3B645}"/>
              </a:ext>
            </a:extLst>
          </p:cNvPr>
          <p:cNvPicPr>
            <a:picLocks noChangeAspect="1"/>
          </p:cNvPicPr>
          <p:nvPr/>
        </p:nvPicPr>
        <p:blipFill>
          <a:blip r:embed="rId4">
            <a:extLst>
              <a:ext uri="{28A0092B-C50C-407E-A947-70E740481C1C}">
                <a14:useLocalDpi xmlns:a14="http://schemas.microsoft.com/office/drawing/2010/main" val="0"/>
              </a:ext>
            </a:extLst>
          </a:blip>
          <a:srcRect l="46875" t="361" r="625" b="1"/>
          <a:stretch/>
        </p:blipFill>
        <p:spPr>
          <a:xfrm>
            <a:off x="9802419" y="152400"/>
            <a:ext cx="2368245" cy="24334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view of earth from space&#10;&#10;Description automatically generated">
            <a:extLst>
              <a:ext uri="{FF2B5EF4-FFF2-40B4-BE49-F238E27FC236}">
                <a16:creationId xmlns:a16="http://schemas.microsoft.com/office/drawing/2014/main" id="{CFEDE236-08E2-CEE7-66F9-4050403398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15" y="228600"/>
            <a:ext cx="12211261" cy="6071616"/>
          </a:xfrm>
        </p:spPr>
      </p:pic>
      <p:sp>
        <p:nvSpPr>
          <p:cNvPr id="6" name="Rectangle 5">
            <a:extLst>
              <a:ext uri="{FF2B5EF4-FFF2-40B4-BE49-F238E27FC236}">
                <a16:creationId xmlns:a16="http://schemas.microsoft.com/office/drawing/2014/main" id="{862D4D65-79DA-D7B0-BBB0-96B4B6A4C953}"/>
              </a:ext>
            </a:extLst>
          </p:cNvPr>
          <p:cNvSpPr/>
          <p:nvPr/>
        </p:nvSpPr>
        <p:spPr>
          <a:xfrm>
            <a:off x="6477000" y="4876800"/>
            <a:ext cx="533400" cy="304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61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D81C8D7-8AC1-6809-E3B7-5CBE151EAF1D}"/>
              </a:ext>
            </a:extLst>
          </p:cNvPr>
          <p:cNvSpPr>
            <a:spLocks noGrp="1" noChangeArrowheads="1"/>
          </p:cNvSpPr>
          <p:nvPr>
            <p:ph type="title"/>
          </p:nvPr>
        </p:nvSpPr>
        <p:spPr>
          <a:xfrm>
            <a:off x="1981200" y="0"/>
            <a:ext cx="8229600" cy="1143000"/>
          </a:xfrm>
        </p:spPr>
        <p:txBody>
          <a:bodyPr/>
          <a:lstStyle/>
          <a:p>
            <a:r>
              <a:rPr lang="en-US" altLang="en-US" sz="4000" dirty="0"/>
              <a:t>3. Headlights effect</a:t>
            </a:r>
          </a:p>
        </p:txBody>
      </p:sp>
      <p:pic>
        <p:nvPicPr>
          <p:cNvPr id="22531" name="Picture 2" descr="C:\Users\JAS\Desktop\fog_on_the_roads44.jpg">
            <a:extLst>
              <a:ext uri="{FF2B5EF4-FFF2-40B4-BE49-F238E27FC236}">
                <a16:creationId xmlns:a16="http://schemas.microsoft.com/office/drawing/2014/main" id="{D3B7AED1-68DD-59A6-251D-2DF25076E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C:\Documents and Settings\Tony Stallins\Desktop\new-2.jpg">
            <a:extLst>
              <a:ext uri="{FF2B5EF4-FFF2-40B4-BE49-F238E27FC236}">
                <a16:creationId xmlns:a16="http://schemas.microsoft.com/office/drawing/2014/main" id="{A2D5B598-0C80-04BF-A93C-12C93B662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40" t="4762" r="3166" b="3175"/>
          <a:stretch>
            <a:fillRect/>
          </a:stretch>
        </p:blipFill>
        <p:spPr bwMode="auto">
          <a:xfrm>
            <a:off x="5867400" y="1219200"/>
            <a:ext cx="61722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270B658-C385-0B98-EDF3-867ABA91F190}"/>
              </a:ext>
            </a:extLst>
          </p:cNvPr>
          <p:cNvSpPr>
            <a:spLocks noGrp="1" noChangeArrowheads="1"/>
          </p:cNvSpPr>
          <p:nvPr>
            <p:ph type="title"/>
          </p:nvPr>
        </p:nvSpPr>
        <p:spPr/>
        <p:txBody>
          <a:bodyPr/>
          <a:lstStyle/>
          <a:p>
            <a:r>
              <a:rPr lang="en-US" altLang="en-US"/>
              <a:t>4. Variation in day length over a year</a:t>
            </a:r>
          </a:p>
        </p:txBody>
      </p:sp>
      <p:sp>
        <p:nvSpPr>
          <p:cNvPr id="25603" name="Content Placeholder 2">
            <a:extLst>
              <a:ext uri="{FF2B5EF4-FFF2-40B4-BE49-F238E27FC236}">
                <a16:creationId xmlns:a16="http://schemas.microsoft.com/office/drawing/2014/main" id="{B0D7E232-D6F5-5320-FDFE-7864E23E658D}"/>
              </a:ext>
            </a:extLst>
          </p:cNvPr>
          <p:cNvSpPr>
            <a:spLocks noGrp="1" noChangeArrowheads="1"/>
          </p:cNvSpPr>
          <p:nvPr>
            <p:ph idx="1"/>
          </p:nvPr>
        </p:nvSpPr>
        <p:spPr>
          <a:xfrm>
            <a:off x="990600" y="1438275"/>
            <a:ext cx="10591800" cy="4525963"/>
          </a:xfrm>
        </p:spPr>
        <p:txBody>
          <a:bodyPr/>
          <a:lstStyle/>
          <a:p>
            <a:r>
              <a:rPr lang="en-US" altLang="en-US" sz="2400"/>
              <a:t>As the Earth revolves around the Sun, tilt creates variation in day and night lengths over the duration of a calendar year</a:t>
            </a:r>
            <a:endParaRPr lang="en-US" altLang="en-US"/>
          </a:p>
        </p:txBody>
      </p:sp>
      <p:pic>
        <p:nvPicPr>
          <p:cNvPr id="25604" name="Picture 6">
            <a:extLst>
              <a:ext uri="{FF2B5EF4-FFF2-40B4-BE49-F238E27FC236}">
                <a16:creationId xmlns:a16="http://schemas.microsoft.com/office/drawing/2014/main" id="{E4680FF2-A710-7CDD-C2F1-1A182E375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32038"/>
            <a:ext cx="52816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a:extLst>
              <a:ext uri="{FF2B5EF4-FFF2-40B4-BE49-F238E27FC236}">
                <a16:creationId xmlns:a16="http://schemas.microsoft.com/office/drawing/2014/main" id="{A2A7B544-A4D5-C59F-F41C-7E60CFD9E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800" y="25146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a:extLst>
              <a:ext uri="{FF2B5EF4-FFF2-40B4-BE49-F238E27FC236}">
                <a16:creationId xmlns:a16="http://schemas.microsoft.com/office/drawing/2014/main" id="{307F1E60-B845-1A0F-B3EE-70E47E55A4B8}"/>
              </a:ext>
            </a:extLst>
          </p:cNvPr>
          <p:cNvSpPr txBox="1">
            <a:spLocks noChangeArrowheads="1"/>
          </p:cNvSpPr>
          <p:nvPr/>
        </p:nvSpPr>
        <p:spPr bwMode="auto">
          <a:xfrm>
            <a:off x="793750" y="5830888"/>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What day of the year is this?</a:t>
            </a:r>
          </a:p>
        </p:txBody>
      </p:sp>
      <p:sp>
        <p:nvSpPr>
          <p:cNvPr id="25607" name="TextBox 7">
            <a:extLst>
              <a:ext uri="{FF2B5EF4-FFF2-40B4-BE49-F238E27FC236}">
                <a16:creationId xmlns:a16="http://schemas.microsoft.com/office/drawing/2014/main" id="{279C06A1-FFE0-76BA-E883-BD23635AEA85}"/>
              </a:ext>
            </a:extLst>
          </p:cNvPr>
          <p:cNvSpPr txBox="1">
            <a:spLocks noChangeArrowheads="1"/>
          </p:cNvSpPr>
          <p:nvPr/>
        </p:nvSpPr>
        <p:spPr bwMode="auto">
          <a:xfrm>
            <a:off x="5514975" y="6027738"/>
            <a:ext cx="2249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Circle of illumination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Users\JAS\Desktop\EarthSun\daylight by latitude.JPG">
            <a:extLst>
              <a:ext uri="{FF2B5EF4-FFF2-40B4-BE49-F238E27FC236}">
                <a16:creationId xmlns:a16="http://schemas.microsoft.com/office/drawing/2014/main" id="{3AEAA0D1-5476-0091-DCA6-F399534E4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61" b="14713"/>
          <a:stretch>
            <a:fillRect/>
          </a:stretch>
        </p:blipFill>
        <p:spPr bwMode="auto">
          <a:xfrm>
            <a:off x="2057400" y="149225"/>
            <a:ext cx="7086600" cy="655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hlinkClick r:id="rId2"/>
            <a:extLst>
              <a:ext uri="{FF2B5EF4-FFF2-40B4-BE49-F238E27FC236}">
                <a16:creationId xmlns:a16="http://schemas.microsoft.com/office/drawing/2014/main" id="{4A813AED-0B22-D60B-8744-B50CD7B13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905000"/>
            <a:ext cx="12014200" cy="289560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hlinkClick r:id="rId3"/>
            <a:extLst>
              <a:ext uri="{FF2B5EF4-FFF2-40B4-BE49-F238E27FC236}">
                <a16:creationId xmlns:a16="http://schemas.microsoft.com/office/drawing/2014/main" id="{026EE343-8324-029A-FE7D-4C436372E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47800"/>
            <a:ext cx="7162800" cy="506095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9699" name="Title 1">
            <a:extLst>
              <a:ext uri="{FF2B5EF4-FFF2-40B4-BE49-F238E27FC236}">
                <a16:creationId xmlns:a16="http://schemas.microsoft.com/office/drawing/2014/main" id="{A3268693-8CA1-A74A-97C7-95A0E005606E}"/>
              </a:ext>
            </a:extLst>
          </p:cNvPr>
          <p:cNvSpPr>
            <a:spLocks noGrp="1" noChangeArrowheads="1"/>
          </p:cNvSpPr>
          <p:nvPr>
            <p:ph type="title"/>
          </p:nvPr>
        </p:nvSpPr>
        <p:spPr>
          <a:xfrm>
            <a:off x="609600" y="152400"/>
            <a:ext cx="10972800" cy="1143000"/>
          </a:xfrm>
        </p:spPr>
        <p:txBody>
          <a:bodyPr/>
          <a:lstStyle/>
          <a:p>
            <a:r>
              <a:rPr lang="en-US" altLang="en-US"/>
              <a:t>5. Changing sun angles over a year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04BD1E1-14A3-E1B0-944C-4E21DF188ED7}"/>
              </a:ext>
            </a:extLst>
          </p:cNvPr>
          <p:cNvSpPr>
            <a:spLocks noGrp="1" noChangeArrowheads="1"/>
          </p:cNvSpPr>
          <p:nvPr>
            <p:ph type="title"/>
          </p:nvPr>
        </p:nvSpPr>
        <p:spPr/>
        <p:txBody>
          <a:bodyPr/>
          <a:lstStyle/>
          <a:p>
            <a:r>
              <a:rPr lang="en-US" altLang="en-US"/>
              <a:t>Solar declination</a:t>
            </a:r>
          </a:p>
        </p:txBody>
      </p:sp>
      <p:sp>
        <p:nvSpPr>
          <p:cNvPr id="32771" name="Content Placeholder 2">
            <a:extLst>
              <a:ext uri="{FF2B5EF4-FFF2-40B4-BE49-F238E27FC236}">
                <a16:creationId xmlns:a16="http://schemas.microsoft.com/office/drawing/2014/main" id="{1F36E7E0-65E4-969B-D15D-2751429D9835}"/>
              </a:ext>
            </a:extLst>
          </p:cNvPr>
          <p:cNvSpPr>
            <a:spLocks noGrp="1" noChangeArrowheads="1"/>
          </p:cNvSpPr>
          <p:nvPr>
            <p:ph idx="1"/>
          </p:nvPr>
        </p:nvSpPr>
        <p:spPr>
          <a:xfrm>
            <a:off x="609600" y="1600200"/>
            <a:ext cx="10134600" cy="4525963"/>
          </a:xfrm>
        </p:spPr>
        <p:txBody>
          <a:bodyPr/>
          <a:lstStyle/>
          <a:p>
            <a:r>
              <a:rPr lang="en-US" altLang="en-US"/>
              <a:t>Latitude that receives insolation directly overhead (90 degrees) </a:t>
            </a:r>
          </a:p>
          <a:p>
            <a:r>
              <a:rPr lang="en-US" altLang="en-US"/>
              <a:t>Declination, migrates annually from Tropic of Cancer (+23.5</a:t>
            </a:r>
            <a:r>
              <a:rPr lang="en-US" altLang="en-US">
                <a:cs typeface="Arial" panose="020B0604020202020204" pitchFamily="34" charset="0"/>
              </a:rPr>
              <a:t>° N) to Tropic of Capricorn (-23.5°S). </a:t>
            </a:r>
          </a:p>
          <a:p>
            <a:r>
              <a:rPr lang="en-US" altLang="en-US">
                <a:cs typeface="Arial" panose="020B0604020202020204" pitchFamily="34" charset="0"/>
              </a:rPr>
              <a:t>Locations between these two latitudes are the only locations on Earth that get sunlight directly overhead at some point during the year.</a:t>
            </a:r>
            <a:endParaRPr lang="en-US" altLang="en-US">
              <a:solidFill>
                <a:srgbClr val="FF0000"/>
              </a:solidFill>
              <a:cs typeface="Arial" panose="020B0604020202020204" pitchFamily="34" charset="0"/>
            </a:endParaRPr>
          </a:p>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tony\Desktop\solardec.gif">
            <a:extLst>
              <a:ext uri="{FF2B5EF4-FFF2-40B4-BE49-F238E27FC236}">
                <a16:creationId xmlns:a16="http://schemas.microsoft.com/office/drawing/2014/main" id="{CC31869E-46BF-E812-B526-8531467B0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374" t="14285"/>
          <a:stretch>
            <a:fillRect/>
          </a:stretch>
        </p:blipFill>
        <p:spPr bwMode="auto">
          <a:xfrm>
            <a:off x="609600" y="3048"/>
            <a:ext cx="10812334" cy="685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y Do We Have Different Seasons? | California Academy of Sciences">
            <a:hlinkClick r:id="" action="ppaction://media"/>
            <a:extLst>
              <a:ext uri="{FF2B5EF4-FFF2-40B4-BE49-F238E27FC236}">
                <a16:creationId xmlns:a16="http://schemas.microsoft.com/office/drawing/2014/main" id="{978C1E09-1C4A-78CB-0F2B-F7C67714086B}"/>
              </a:ext>
            </a:extLst>
          </p:cNvPr>
          <p:cNvPicPr>
            <a:picLocks noGrp="1" noRot="1" noChangeAspect="1"/>
          </p:cNvPicPr>
          <p:nvPr>
            <p:ph idx="1"/>
            <a:videoFile r:link="rId1"/>
          </p:nvPr>
        </p:nvPicPr>
        <p:blipFill>
          <a:blip r:embed="rId3"/>
          <a:stretch>
            <a:fillRect/>
          </a:stretch>
        </p:blipFill>
        <p:spPr>
          <a:xfrm>
            <a:off x="0" y="0"/>
            <a:ext cx="12147550" cy="685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A globes with lines and numbers&#10;&#10;Description automatically generated with medium confidence">
            <a:extLst>
              <a:ext uri="{FF2B5EF4-FFF2-40B4-BE49-F238E27FC236}">
                <a16:creationId xmlns:a16="http://schemas.microsoft.com/office/drawing/2014/main" id="{7E428278-E012-12BC-DB0A-1DCC2CE8D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201"/>
          <a:stretch>
            <a:fillRect/>
          </a:stretch>
        </p:blipFill>
        <p:spPr bwMode="auto">
          <a:xfrm>
            <a:off x="457200" y="152400"/>
            <a:ext cx="11506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38E3FE5-51B7-F62D-BC02-43AF6BB987B4}"/>
              </a:ext>
            </a:extLst>
          </p:cNvPr>
          <p:cNvSpPr/>
          <p:nvPr/>
        </p:nvSpPr>
        <p:spPr>
          <a:xfrm>
            <a:off x="533400" y="5943600"/>
            <a:ext cx="2286000" cy="4572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anchor="ctr"/>
          <a:lstStyle/>
          <a:p>
            <a:pPr algn="ct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Tony Stallins\Desktop\new-1.jpg">
            <a:extLst>
              <a:ext uri="{FF2B5EF4-FFF2-40B4-BE49-F238E27FC236}">
                <a16:creationId xmlns:a16="http://schemas.microsoft.com/office/drawing/2014/main" id="{36C131B2-2F32-CA69-AE5A-1A8C4ADCC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
            <a:ext cx="830580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Tony Stallins\Desktop\new-5.jpg">
            <a:extLst>
              <a:ext uri="{FF2B5EF4-FFF2-40B4-BE49-F238E27FC236}">
                <a16:creationId xmlns:a16="http://schemas.microsoft.com/office/drawing/2014/main" id="{A8C92723-EB71-37DA-EA9D-44173CF1A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195"/>
          <a:stretch>
            <a:fillRect/>
          </a:stretch>
        </p:blipFill>
        <p:spPr bwMode="auto">
          <a:xfrm>
            <a:off x="3605213" y="1295400"/>
            <a:ext cx="49815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B1715D00-8A7D-BA98-6B0C-BCF629990ED9}"/>
              </a:ext>
            </a:extLst>
          </p:cNvPr>
          <p:cNvSpPr txBox="1">
            <a:spLocks/>
          </p:cNvSpPr>
          <p:nvPr/>
        </p:nvSpPr>
        <p:spPr bwMode="auto">
          <a:xfrm>
            <a:off x="0" y="152400"/>
            <a:ext cx="11811000" cy="1143000"/>
          </a:xfrm>
          <a:prstGeom prst="rect">
            <a:avLst/>
          </a:prstGeom>
          <a:noFill/>
          <a:ln w="9525">
            <a:noFill/>
            <a:miter lim="800000"/>
            <a:headEnd/>
            <a:tailEnd/>
          </a:ln>
        </p:spPr>
        <p:txBody>
          <a:bodyPr anchor="ctr"/>
          <a:lstStyle/>
          <a:p>
            <a:pPr algn="ctr" eaLnBrk="1" hangingPunct="1">
              <a:defRPr/>
            </a:pPr>
            <a:r>
              <a:rPr lang="en-US" sz="3600" kern="0" dirty="0">
                <a:solidFill>
                  <a:schemeClr val="tx2"/>
                </a:solidFill>
                <a:latin typeface="+mj-lt"/>
                <a:ea typeface="+mj-ea"/>
                <a:cs typeface="+mj-cs"/>
              </a:rPr>
              <a:t>6. These Earth-Sun relationships create a radiation and heat imbalance between tropics and poles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C:\Users\JAS\Desktop\nswrs_web.gif">
            <a:extLst>
              <a:ext uri="{FF2B5EF4-FFF2-40B4-BE49-F238E27FC236}">
                <a16:creationId xmlns:a16="http://schemas.microsoft.com/office/drawing/2014/main" id="{4FFB0D35-B9AD-7D44-32B7-A190B90972B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
            <a:ext cx="9982200" cy="67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Earth Breathes as Seasons Change">
            <a:hlinkClick r:id="" action="ppaction://media"/>
            <a:extLst>
              <a:ext uri="{FF2B5EF4-FFF2-40B4-BE49-F238E27FC236}">
                <a16:creationId xmlns:a16="http://schemas.microsoft.com/office/drawing/2014/main" id="{2EFCF779-3393-81C6-1BDE-695243F6235C}"/>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AB6B096-7EFB-1EE0-8D23-2492E9C22A42}"/>
              </a:ext>
            </a:extLst>
          </p:cNvPr>
          <p:cNvSpPr>
            <a:spLocks noGrp="1" noChangeArrowheads="1"/>
          </p:cNvSpPr>
          <p:nvPr>
            <p:ph type="title"/>
          </p:nvPr>
        </p:nvSpPr>
        <p:spPr>
          <a:xfrm>
            <a:off x="228600" y="274638"/>
            <a:ext cx="6400800" cy="1143000"/>
          </a:xfrm>
        </p:spPr>
        <p:txBody>
          <a:bodyPr/>
          <a:lstStyle/>
          <a:p>
            <a:r>
              <a:rPr lang="en-US" altLang="en-US" dirty="0"/>
              <a:t>March of the seasons for the N. Hemisphere</a:t>
            </a:r>
          </a:p>
        </p:txBody>
      </p:sp>
      <p:sp>
        <p:nvSpPr>
          <p:cNvPr id="10243" name="Content Placeholder 2">
            <a:extLst>
              <a:ext uri="{FF2B5EF4-FFF2-40B4-BE49-F238E27FC236}">
                <a16:creationId xmlns:a16="http://schemas.microsoft.com/office/drawing/2014/main" id="{8ADB36FC-7F56-E0E0-1289-D053ACB76D7A}"/>
              </a:ext>
            </a:extLst>
          </p:cNvPr>
          <p:cNvSpPr>
            <a:spLocks noGrp="1" noChangeArrowheads="1"/>
          </p:cNvSpPr>
          <p:nvPr>
            <p:ph idx="1"/>
          </p:nvPr>
        </p:nvSpPr>
        <p:spPr>
          <a:xfrm>
            <a:off x="592138" y="1752600"/>
            <a:ext cx="10972800" cy="4525963"/>
          </a:xfrm>
        </p:spPr>
        <p:txBody>
          <a:bodyPr/>
          <a:lstStyle/>
          <a:p>
            <a:r>
              <a:rPr lang="en-US" altLang="en-US"/>
              <a:t>Spring equinox</a:t>
            </a:r>
          </a:p>
          <a:p>
            <a:pPr lvl="1"/>
            <a:r>
              <a:rPr lang="en-US" altLang="en-US"/>
              <a:t>March 21</a:t>
            </a:r>
          </a:p>
          <a:p>
            <a:r>
              <a:rPr lang="en-US" altLang="en-US"/>
              <a:t>Summer solstice</a:t>
            </a:r>
          </a:p>
          <a:p>
            <a:pPr lvl="1"/>
            <a:r>
              <a:rPr lang="en-US" altLang="en-US"/>
              <a:t>June 22</a:t>
            </a:r>
          </a:p>
          <a:p>
            <a:r>
              <a:rPr lang="en-US" altLang="en-US"/>
              <a:t>Fall equinox</a:t>
            </a:r>
          </a:p>
          <a:p>
            <a:pPr lvl="1"/>
            <a:r>
              <a:rPr lang="en-US" altLang="en-US"/>
              <a:t>Sept 23</a:t>
            </a:r>
          </a:p>
          <a:p>
            <a:r>
              <a:rPr lang="en-US" altLang="en-US"/>
              <a:t>Winter solstice</a:t>
            </a:r>
          </a:p>
          <a:p>
            <a:pPr lvl="1"/>
            <a:r>
              <a:rPr lang="en-US" altLang="en-US"/>
              <a:t>Dec 22</a:t>
            </a:r>
          </a:p>
        </p:txBody>
      </p:sp>
      <p:pic>
        <p:nvPicPr>
          <p:cNvPr id="10244" name="Picture 2" descr="C:\Documents and Settings\Tony Stallins\Desktop\new-4.jpg">
            <a:extLst>
              <a:ext uri="{FF2B5EF4-FFF2-40B4-BE49-F238E27FC236}">
                <a16:creationId xmlns:a16="http://schemas.microsoft.com/office/drawing/2014/main" id="{A0CC5FAB-22C5-3EED-7050-15C3AA82B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9863"/>
            <a:ext cx="4724400"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rowds celebrate Christmas on Australia beach | ABS-CBN News">
            <a:hlinkClick r:id="" action="ppaction://media"/>
            <a:extLst>
              <a:ext uri="{FF2B5EF4-FFF2-40B4-BE49-F238E27FC236}">
                <a16:creationId xmlns:a16="http://schemas.microsoft.com/office/drawing/2014/main" id="{3A3891DA-96DA-9863-9E28-A3016C34BC83}"/>
              </a:ext>
            </a:extLst>
          </p:cNvPr>
          <p:cNvPicPr>
            <a:picLocks noGrp="1" noRot="1" noChangeAspect="1"/>
          </p:cNvPicPr>
          <p:nvPr>
            <p:ph idx="1"/>
            <a:videoFile r:link="rId1"/>
          </p:nvPr>
        </p:nvPicPr>
        <p:blipFill>
          <a:blip r:embed="rId3"/>
          <a:stretch>
            <a:fillRect/>
          </a:stretch>
        </p:blipFill>
        <p:spPr>
          <a:xfrm>
            <a:off x="0" y="26988"/>
            <a:ext cx="12039600" cy="67960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2FF8781-45C3-A986-6E9D-D5273C47E312}"/>
              </a:ext>
            </a:extLst>
          </p:cNvPr>
          <p:cNvSpPr>
            <a:spLocks noGrp="1" noChangeArrowheads="1"/>
          </p:cNvSpPr>
          <p:nvPr>
            <p:ph type="title"/>
          </p:nvPr>
        </p:nvSpPr>
        <p:spPr/>
        <p:txBody>
          <a:bodyPr/>
          <a:lstStyle/>
          <a:p>
            <a:r>
              <a:rPr lang="en-US" altLang="en-US"/>
              <a:t>What determines the march of the seasons?</a:t>
            </a:r>
          </a:p>
        </p:txBody>
      </p:sp>
      <p:sp>
        <p:nvSpPr>
          <p:cNvPr id="13315" name="Content Placeholder 2">
            <a:extLst>
              <a:ext uri="{FF2B5EF4-FFF2-40B4-BE49-F238E27FC236}">
                <a16:creationId xmlns:a16="http://schemas.microsoft.com/office/drawing/2014/main" id="{02731B99-1CAE-7065-441F-27AF1D842675}"/>
              </a:ext>
            </a:extLst>
          </p:cNvPr>
          <p:cNvSpPr>
            <a:spLocks noGrp="1" noChangeArrowheads="1"/>
          </p:cNvSpPr>
          <p:nvPr>
            <p:ph sz="half" idx="1"/>
          </p:nvPr>
        </p:nvSpPr>
        <p:spPr>
          <a:xfrm>
            <a:off x="609599" y="1600200"/>
            <a:ext cx="6324591" cy="4525963"/>
          </a:xfrm>
        </p:spPr>
        <p:txBody>
          <a:bodyPr/>
          <a:lstStyle/>
          <a:p>
            <a:pPr marL="514350" indent="-514350">
              <a:buFontTx/>
              <a:buAutoNum type="arabicPeriod"/>
            </a:pPr>
            <a:r>
              <a:rPr lang="en-US" altLang="en-US" dirty="0"/>
              <a:t>Tilt</a:t>
            </a:r>
          </a:p>
          <a:p>
            <a:pPr marL="514350" indent="-514350">
              <a:buFontTx/>
              <a:buAutoNum type="arabicPeriod"/>
            </a:pPr>
            <a:r>
              <a:rPr lang="en-US" altLang="en-US" dirty="0"/>
              <a:t>Flashlight effect</a:t>
            </a:r>
          </a:p>
          <a:p>
            <a:pPr marL="514350" indent="-514350">
              <a:buFontTx/>
              <a:buAutoNum type="arabicPeriod"/>
            </a:pPr>
            <a:r>
              <a:rPr lang="en-US" altLang="en-US" dirty="0"/>
              <a:t>Headlights effect</a:t>
            </a:r>
          </a:p>
          <a:p>
            <a:pPr marL="514350" indent="-514350">
              <a:buFontTx/>
              <a:buAutoNum type="arabicPeriod"/>
            </a:pPr>
            <a:r>
              <a:rPr lang="en-US" altLang="en-US" dirty="0"/>
              <a:t>Variation in day length over a year</a:t>
            </a:r>
          </a:p>
          <a:p>
            <a:pPr marL="514350" indent="-514350">
              <a:buFontTx/>
              <a:buAutoNum type="arabicPeriod"/>
            </a:pPr>
            <a:r>
              <a:rPr lang="en-US" altLang="en-US" dirty="0"/>
              <a:t>Changing sun angles over a year</a:t>
            </a:r>
          </a:p>
          <a:p>
            <a:pPr marL="514350" indent="-514350">
              <a:buFontTx/>
              <a:buAutoNum type="arabicPeriod"/>
            </a:pPr>
            <a:r>
              <a:rPr lang="en-US" altLang="en-US" dirty="0"/>
              <a:t>Unequal distribution of insolation</a:t>
            </a:r>
          </a:p>
          <a:p>
            <a:pPr marL="514350" indent="-514350">
              <a:buFontTx/>
              <a:buAutoNum type="arabicPeriod"/>
            </a:pPr>
            <a:r>
              <a:rPr lang="en-US" altLang="en-US" dirty="0"/>
              <a:t>Shifting redistribution of heat </a:t>
            </a:r>
          </a:p>
        </p:txBody>
      </p:sp>
      <p:cxnSp>
        <p:nvCxnSpPr>
          <p:cNvPr id="6" name="Straight Arrow Connector 5">
            <a:extLst>
              <a:ext uri="{FF2B5EF4-FFF2-40B4-BE49-F238E27FC236}">
                <a16:creationId xmlns:a16="http://schemas.microsoft.com/office/drawing/2014/main" id="{2BD19A1C-CC49-5DCF-8CAA-86F120F59AD2}"/>
              </a:ext>
            </a:extLst>
          </p:cNvPr>
          <p:cNvCxnSpPr>
            <a:cxnSpLocks/>
          </p:cNvCxnSpPr>
          <p:nvPr/>
        </p:nvCxnSpPr>
        <p:spPr>
          <a:xfrm>
            <a:off x="8839200" y="2098675"/>
            <a:ext cx="0" cy="3627438"/>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317" name="TextBox 8">
            <a:extLst>
              <a:ext uri="{FF2B5EF4-FFF2-40B4-BE49-F238E27FC236}">
                <a16:creationId xmlns:a16="http://schemas.microsoft.com/office/drawing/2014/main" id="{BB26986E-E26B-F66A-3C3B-7FB9D5074E87}"/>
              </a:ext>
            </a:extLst>
          </p:cNvPr>
          <p:cNvSpPr txBox="1">
            <a:spLocks noChangeArrowheads="1"/>
          </p:cNvSpPr>
          <p:nvPr/>
        </p:nvSpPr>
        <p:spPr bwMode="auto">
          <a:xfrm>
            <a:off x="7494588" y="1528763"/>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t>Ultimate causes</a:t>
            </a:r>
          </a:p>
        </p:txBody>
      </p:sp>
      <p:sp>
        <p:nvSpPr>
          <p:cNvPr id="13318" name="TextBox 9">
            <a:extLst>
              <a:ext uri="{FF2B5EF4-FFF2-40B4-BE49-F238E27FC236}">
                <a16:creationId xmlns:a16="http://schemas.microsoft.com/office/drawing/2014/main" id="{50D9852E-2693-BC33-E57B-811F66E8D091}"/>
              </a:ext>
            </a:extLst>
          </p:cNvPr>
          <p:cNvSpPr txBox="1">
            <a:spLocks noChangeArrowheads="1"/>
          </p:cNvSpPr>
          <p:nvPr/>
        </p:nvSpPr>
        <p:spPr bwMode="auto">
          <a:xfrm>
            <a:off x="7372350" y="5726113"/>
            <a:ext cx="3043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t>Proximate causes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9C2F99C-75C0-3005-A21C-454DCC182A7A}"/>
              </a:ext>
            </a:extLst>
          </p:cNvPr>
          <p:cNvSpPr>
            <a:spLocks noGrp="1" noChangeArrowheads="1"/>
          </p:cNvSpPr>
          <p:nvPr>
            <p:ph type="title"/>
          </p:nvPr>
        </p:nvSpPr>
        <p:spPr/>
        <p:txBody>
          <a:bodyPr/>
          <a:lstStyle/>
          <a:p>
            <a:r>
              <a:rPr lang="en-US" altLang="en-US" sz="3600" dirty="0"/>
              <a:t>Tilt of the Earth, not distance to the Sun is a much greater influence on our annual seasons</a:t>
            </a:r>
          </a:p>
        </p:txBody>
      </p:sp>
      <p:pic>
        <p:nvPicPr>
          <p:cNvPr id="8195" name="Picture 5" descr="The image “http://www.uwsp.edu/geO/faculty/ritter/images/atmosphere/energy/elliptical_orbit.jpg” cannot be displayed, because it contains errors.">
            <a:extLst>
              <a:ext uri="{FF2B5EF4-FFF2-40B4-BE49-F238E27FC236}">
                <a16:creationId xmlns:a16="http://schemas.microsoft.com/office/drawing/2014/main" id="{B65208E8-35E7-0AF7-ABFC-78FFEB071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9" t="10811" r="742" b="8109"/>
          <a:stretch>
            <a:fillRect/>
          </a:stretch>
        </p:blipFill>
        <p:spPr bwMode="auto">
          <a:xfrm>
            <a:off x="-76200" y="1600200"/>
            <a:ext cx="12141200"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a:extLst>
              <a:ext uri="{FF2B5EF4-FFF2-40B4-BE49-F238E27FC236}">
                <a16:creationId xmlns:a16="http://schemas.microsoft.com/office/drawing/2014/main" id="{C02814F7-E2F0-E3CF-AAE0-36E4CC980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69342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a:extLst>
              <a:ext uri="{FF2B5EF4-FFF2-40B4-BE49-F238E27FC236}">
                <a16:creationId xmlns:a16="http://schemas.microsoft.com/office/drawing/2014/main" id="{EDDFF517-3038-90E8-DF0A-113EF28B210C}"/>
              </a:ext>
            </a:extLst>
          </p:cNvPr>
          <p:cNvSpPr>
            <a:spLocks noGrp="1" noChangeArrowheads="1"/>
          </p:cNvSpPr>
          <p:nvPr>
            <p:ph type="title"/>
          </p:nvPr>
        </p:nvSpPr>
        <p:spPr>
          <a:xfrm>
            <a:off x="1981200" y="0"/>
            <a:ext cx="8229600" cy="1143000"/>
          </a:xfrm>
        </p:spPr>
        <p:txBody>
          <a:bodyPr/>
          <a:lstStyle/>
          <a:p>
            <a:r>
              <a:rPr lang="en-US" altLang="en-US" sz="4000"/>
              <a:t>1. Tilt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ime lapse shows shifting angle of the Sun as Earth rotates over the past year">
            <a:hlinkClick r:id="" action="ppaction://media"/>
            <a:extLst>
              <a:ext uri="{FF2B5EF4-FFF2-40B4-BE49-F238E27FC236}">
                <a16:creationId xmlns:a16="http://schemas.microsoft.com/office/drawing/2014/main" id="{0204AA39-230B-CDD6-7779-732B1411E0F1}"/>
              </a:ext>
            </a:extLst>
          </p:cNvPr>
          <p:cNvPicPr>
            <a:picLocks noGrp="1" noRot="1" noChangeAspect="1"/>
          </p:cNvPicPr>
          <p:nvPr>
            <p:ph idx="1"/>
            <a:videoFile r:link="rId1"/>
          </p:nvPr>
        </p:nvPicPr>
        <p:blipFill>
          <a:blip r:embed="rId4"/>
          <a:stretch>
            <a:fillRect/>
          </a:stretch>
        </p:blipFill>
        <p:spPr>
          <a:xfrm>
            <a:off x="0" y="0"/>
            <a:ext cx="12192000" cy="68834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748</Words>
  <Application>Microsoft Office PowerPoint</Application>
  <PresentationFormat>Widescreen</PresentationFormat>
  <Paragraphs>82</Paragraphs>
  <Slides>22</Slides>
  <Notes>17</Notes>
  <HiddenSlides>0</HiddenSlides>
  <MMClips>4</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Default Design</vt:lpstr>
      <vt:lpstr>What are seasons?</vt:lpstr>
      <vt:lpstr>PowerPoint Presentation</vt:lpstr>
      <vt:lpstr>PowerPoint Presentation</vt:lpstr>
      <vt:lpstr>March of the seasons for the N. Hemisphere</vt:lpstr>
      <vt:lpstr>PowerPoint Presentation</vt:lpstr>
      <vt:lpstr>What determines the march of the seasons?</vt:lpstr>
      <vt:lpstr>Tilt of the Earth, not distance to the Sun is a much greater influence on our annual seasons</vt:lpstr>
      <vt:lpstr>1. Tilt</vt:lpstr>
      <vt:lpstr>PowerPoint Presentation</vt:lpstr>
      <vt:lpstr>2. Flashlight effect</vt:lpstr>
      <vt:lpstr>PowerPoint Presentation</vt:lpstr>
      <vt:lpstr>3. Headlights effect</vt:lpstr>
      <vt:lpstr>4. Variation in day length over a year</vt:lpstr>
      <vt:lpstr>PowerPoint Presentation</vt:lpstr>
      <vt:lpstr>PowerPoint Presentation</vt:lpstr>
      <vt:lpstr>5. Changing sun angles over a year</vt:lpstr>
      <vt:lpstr>Solar declination</vt:lpstr>
      <vt:lpstr>PowerPoint Presentation</vt:lpstr>
      <vt:lpstr>PowerPoint Presentation</vt:lpstr>
      <vt:lpstr>PowerPoint Presentation</vt:lpstr>
      <vt:lpstr>PowerPoint Presentation</vt:lpstr>
      <vt:lpstr>PowerPoint Presentation</vt:lpstr>
    </vt:vector>
  </TitlesOfParts>
  <Company>FSU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dc:creator>
  <cp:lastModifiedBy>Stallins, Jon A.</cp:lastModifiedBy>
  <cp:revision>112</cp:revision>
  <cp:lastPrinted>2025-01-23T16:08:52Z</cp:lastPrinted>
  <dcterms:created xsi:type="dcterms:W3CDTF">2006-06-28T12:51:27Z</dcterms:created>
  <dcterms:modified xsi:type="dcterms:W3CDTF">2025-01-28T16:48:27Z</dcterms:modified>
</cp:coreProperties>
</file>