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7" r:id="rId2"/>
    <p:sldId id="279" r:id="rId3"/>
    <p:sldId id="280" r:id="rId4"/>
    <p:sldId id="297" r:id="rId5"/>
    <p:sldId id="298" r:id="rId6"/>
    <p:sldId id="281" r:id="rId7"/>
    <p:sldId id="332" r:id="rId8"/>
    <p:sldId id="289" r:id="rId9"/>
    <p:sldId id="288" r:id="rId10"/>
    <p:sldId id="336" r:id="rId11"/>
    <p:sldId id="337" r:id="rId12"/>
    <p:sldId id="338" r:id="rId13"/>
    <p:sldId id="335" r:id="rId14"/>
    <p:sldId id="321" r:id="rId15"/>
    <p:sldId id="291" r:id="rId16"/>
    <p:sldId id="294" r:id="rId17"/>
    <p:sldId id="295" r:id="rId18"/>
    <p:sldId id="304" r:id="rId19"/>
    <p:sldId id="334" r:id="rId20"/>
    <p:sldId id="311" r:id="rId21"/>
    <p:sldId id="292" r:id="rId22"/>
    <p:sldId id="274" r:id="rId23"/>
    <p:sldId id="272" r:id="rId24"/>
    <p:sldId id="296" r:id="rId25"/>
    <p:sldId id="324" r:id="rId26"/>
    <p:sldId id="300" r:id="rId27"/>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79964" autoAdjust="0"/>
  </p:normalViewPr>
  <p:slideViewPr>
    <p:cSldViewPr>
      <p:cViewPr varScale="1">
        <p:scale>
          <a:sx n="88" d="100"/>
          <a:sy n="88" d="100"/>
        </p:scale>
        <p:origin x="672"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A557E34-A9FA-9E7D-1923-73E24F421A4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2531" name="Rectangle 3">
            <a:extLst>
              <a:ext uri="{FF2B5EF4-FFF2-40B4-BE49-F238E27FC236}">
                <a16:creationId xmlns:a16="http://schemas.microsoft.com/office/drawing/2014/main" id="{4285F722-6639-F264-9D4C-59F4AA15F717}"/>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CE2807CC-B545-6AE5-D9AD-3FF00BD0D70D}"/>
              </a:ext>
            </a:extLst>
          </p:cNvPr>
          <p:cNvSpPr>
            <a:spLocks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a:extLst>
              <a:ext uri="{FF2B5EF4-FFF2-40B4-BE49-F238E27FC236}">
                <a16:creationId xmlns:a16="http://schemas.microsoft.com/office/drawing/2014/main" id="{4C88A429-1E3E-A0F1-E860-60987D6F3F5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a:extLst>
              <a:ext uri="{FF2B5EF4-FFF2-40B4-BE49-F238E27FC236}">
                <a16:creationId xmlns:a16="http://schemas.microsoft.com/office/drawing/2014/main" id="{F2E73172-038E-2CCD-3AE3-59A77818452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2535" name="Rectangle 7">
            <a:extLst>
              <a:ext uri="{FF2B5EF4-FFF2-40B4-BE49-F238E27FC236}">
                <a16:creationId xmlns:a16="http://schemas.microsoft.com/office/drawing/2014/main" id="{0D5497A5-CDD1-4D23-01C2-E32C05664D5A}"/>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DDE64BE-0E46-424E-81FF-BE71379A437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3C6FA812-4ABA-8589-6E6E-DF3A648479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22ADFA-3F45-4079-8519-E47DE82CC502}"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
        <p:nvSpPr>
          <p:cNvPr id="4099" name="Rectangle 2">
            <a:extLst>
              <a:ext uri="{FF2B5EF4-FFF2-40B4-BE49-F238E27FC236}">
                <a16:creationId xmlns:a16="http://schemas.microsoft.com/office/drawing/2014/main" id="{FDAB661B-AAB3-0011-A47B-B8CA10FE6C77}"/>
              </a:ext>
            </a:extLst>
          </p:cNvPr>
          <p:cNvSpPr>
            <a:spLocks noChangeArrowheads="1" noTextEdit="1"/>
          </p:cNvSpPr>
          <p:nvPr>
            <p:ph type="sldImg"/>
          </p:nvPr>
        </p:nvSpPr>
        <p:spPr>
          <a:ln/>
        </p:spPr>
      </p:sp>
      <p:sp>
        <p:nvSpPr>
          <p:cNvPr id="4100" name="Rectangle 3">
            <a:extLst>
              <a:ext uri="{FF2B5EF4-FFF2-40B4-BE49-F238E27FC236}">
                <a16:creationId xmlns:a16="http://schemas.microsoft.com/office/drawing/2014/main" id="{0F616711-BF52-007C-E8A9-A83539FE1B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C2CC04AB-490C-A0B1-2EBA-33C05027C8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03019F-8AAA-49D8-B93A-F6DF1FE77086}" type="slidenum">
              <a:rPr lang="en-US" altLang="en-US" smtClean="0">
                <a:latin typeface="Arial" panose="020B0604020202020204" pitchFamily="34" charset="0"/>
              </a:rPr>
              <a:pPr>
                <a:spcBef>
                  <a:spcPct val="0"/>
                </a:spcBef>
              </a:pPr>
              <a:t>15</a:t>
            </a:fld>
            <a:endParaRPr lang="en-US" altLang="en-US">
              <a:latin typeface="Arial" panose="020B0604020202020204" pitchFamily="34" charset="0"/>
            </a:endParaRPr>
          </a:p>
        </p:txBody>
      </p:sp>
      <p:sp>
        <p:nvSpPr>
          <p:cNvPr id="27651" name="Rectangle 2">
            <a:extLst>
              <a:ext uri="{FF2B5EF4-FFF2-40B4-BE49-F238E27FC236}">
                <a16:creationId xmlns:a16="http://schemas.microsoft.com/office/drawing/2014/main" id="{7012FE64-22A3-FBA3-F797-941E6D9CCA6E}"/>
              </a:ext>
            </a:extLst>
          </p:cNvPr>
          <p:cNvSpPr>
            <a:spLocks noChangeArrowheads="1" noTextEdit="1"/>
          </p:cNvSpPr>
          <p:nvPr>
            <p:ph type="sldImg"/>
          </p:nvPr>
        </p:nvSpPr>
        <p:spPr>
          <a:ln/>
        </p:spPr>
      </p:sp>
      <p:sp>
        <p:nvSpPr>
          <p:cNvPr id="27652" name="Rectangle 3">
            <a:extLst>
              <a:ext uri="{FF2B5EF4-FFF2-40B4-BE49-F238E27FC236}">
                <a16:creationId xmlns:a16="http://schemas.microsoft.com/office/drawing/2014/main" id="{AD165604-9900-275A-A7C3-6E4BFBA92F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Cyclogenesis: formation of a midlatitude cyclone (MLC)</a:t>
            </a: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9CE73AC7-35F0-8285-82C5-EE4411BC4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537893-3F7F-4644-8FBF-2200C294A38B}" type="slidenum">
              <a:rPr lang="en-US" altLang="en-US" smtClean="0">
                <a:latin typeface="Arial" panose="020B0604020202020204" pitchFamily="34" charset="0"/>
              </a:rPr>
              <a:pPr>
                <a:spcBef>
                  <a:spcPct val="0"/>
                </a:spcBef>
              </a:pPr>
              <a:t>16</a:t>
            </a:fld>
            <a:endParaRPr lang="en-US" altLang="en-US">
              <a:latin typeface="Arial" panose="020B0604020202020204" pitchFamily="34" charset="0"/>
            </a:endParaRPr>
          </a:p>
        </p:txBody>
      </p:sp>
      <p:sp>
        <p:nvSpPr>
          <p:cNvPr id="29699" name="Rectangle 2">
            <a:extLst>
              <a:ext uri="{FF2B5EF4-FFF2-40B4-BE49-F238E27FC236}">
                <a16:creationId xmlns:a16="http://schemas.microsoft.com/office/drawing/2014/main" id="{6150879E-B668-0B61-7D3C-032DDB213F17}"/>
              </a:ext>
            </a:extLst>
          </p:cNvPr>
          <p:cNvSpPr>
            <a:spLocks noChangeArrowheads="1" noTextEdit="1"/>
          </p:cNvSpPr>
          <p:nvPr>
            <p:ph type="sldImg"/>
          </p:nvPr>
        </p:nvSpPr>
        <p:spPr>
          <a:ln/>
        </p:spPr>
      </p:sp>
      <p:sp>
        <p:nvSpPr>
          <p:cNvPr id="29700" name="Rectangle 3">
            <a:extLst>
              <a:ext uri="{FF2B5EF4-FFF2-40B4-BE49-F238E27FC236}">
                <a16:creationId xmlns:a16="http://schemas.microsoft.com/office/drawing/2014/main" id="{D53AAEAD-8FB1-9866-18DC-DFF1B43789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Note that there is an upper level low and a surface low that are needed to form a midlatitude cyclone.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A6F9791-8BF2-383F-A7F7-6DE0B4285F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43B2736-2689-487A-998E-0DDD50CA9725}" type="slidenum">
              <a:rPr lang="en-US" altLang="en-US" smtClean="0">
                <a:latin typeface="Arial" panose="020B0604020202020204" pitchFamily="34" charset="0"/>
              </a:rPr>
              <a:pPr>
                <a:spcBef>
                  <a:spcPct val="0"/>
                </a:spcBef>
              </a:pPr>
              <a:t>17</a:t>
            </a:fld>
            <a:endParaRPr lang="en-US" altLang="en-US">
              <a:latin typeface="Arial" panose="020B0604020202020204" pitchFamily="34" charset="0"/>
            </a:endParaRPr>
          </a:p>
        </p:txBody>
      </p:sp>
      <p:sp>
        <p:nvSpPr>
          <p:cNvPr id="31747" name="Rectangle 2">
            <a:extLst>
              <a:ext uri="{FF2B5EF4-FFF2-40B4-BE49-F238E27FC236}">
                <a16:creationId xmlns:a16="http://schemas.microsoft.com/office/drawing/2014/main" id="{7B45732E-ED83-97BC-852E-5A4EA6AFA4CE}"/>
              </a:ext>
            </a:extLst>
          </p:cNvPr>
          <p:cNvSpPr>
            <a:spLocks noChangeArrowheads="1" noTextEdit="1"/>
          </p:cNvSpPr>
          <p:nvPr>
            <p:ph type="sldImg"/>
          </p:nvPr>
        </p:nvSpPr>
        <p:spPr>
          <a:ln/>
        </p:spPr>
      </p:sp>
      <p:sp>
        <p:nvSpPr>
          <p:cNvPr id="31748" name="Rectangle 3">
            <a:extLst>
              <a:ext uri="{FF2B5EF4-FFF2-40B4-BE49-F238E27FC236}">
                <a16:creationId xmlns:a16="http://schemas.microsoft.com/office/drawing/2014/main" id="{E3363B07-9520-9626-B60A-CC0BBD7439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EEB6DFD6-23D6-BC23-DF08-08D74932AC2A}"/>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E8DB9405-314B-1BD3-AC0F-519AEF8088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796" name="Slide Number Placeholder 3">
            <a:extLst>
              <a:ext uri="{FF2B5EF4-FFF2-40B4-BE49-F238E27FC236}">
                <a16:creationId xmlns:a16="http://schemas.microsoft.com/office/drawing/2014/main" id="{48653767-2D85-3C3E-A774-3C9B3BF066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34047A-190D-41FC-8F59-DA72B3AFA9C3}" type="slidenum">
              <a:rPr lang="en-US" altLang="en-US" smtClean="0">
                <a:latin typeface="Arial" panose="020B0604020202020204" pitchFamily="34" charset="0"/>
              </a:rPr>
              <a:pPr>
                <a:spcBef>
                  <a:spcPct val="0"/>
                </a:spcBef>
              </a:pPr>
              <a:t>18</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653E1B9-3119-1259-C276-41171DB696F0}"/>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D807FF5C-8CCE-4B1A-A932-0F4D4A8E61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8" name="Slide Number Placeholder 3">
            <a:extLst>
              <a:ext uri="{FF2B5EF4-FFF2-40B4-BE49-F238E27FC236}">
                <a16:creationId xmlns:a16="http://schemas.microsoft.com/office/drawing/2014/main" id="{13E5A2CA-7135-7632-D0CB-CECC314129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B1A226-45C5-4A75-ABBD-A624C201B45D}" type="slidenum">
              <a:rPr lang="en-US" altLang="en-US" smtClean="0">
                <a:latin typeface="Arial" panose="020B0604020202020204" pitchFamily="34" charset="0"/>
              </a:rPr>
              <a:pPr>
                <a:spcBef>
                  <a:spcPct val="0"/>
                </a:spcBef>
              </a:pPr>
              <a:t>20</a:t>
            </a:fld>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4EA2B527-D5B3-9880-E5B1-40F522B3DD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3BA0ACD-B8FE-49CC-8CBA-CE28C3E531A3}" type="slidenum">
              <a:rPr lang="en-US" altLang="en-US" smtClean="0">
                <a:latin typeface="Arial" panose="020B0604020202020204" pitchFamily="34" charset="0"/>
              </a:rPr>
              <a:pPr>
                <a:spcBef>
                  <a:spcPct val="0"/>
                </a:spcBef>
              </a:pPr>
              <a:t>21</a:t>
            </a:fld>
            <a:endParaRPr lang="en-US" altLang="en-US">
              <a:latin typeface="Arial" panose="020B0604020202020204" pitchFamily="34" charset="0"/>
            </a:endParaRPr>
          </a:p>
        </p:txBody>
      </p:sp>
      <p:sp>
        <p:nvSpPr>
          <p:cNvPr id="38915" name="Rectangle 2">
            <a:extLst>
              <a:ext uri="{FF2B5EF4-FFF2-40B4-BE49-F238E27FC236}">
                <a16:creationId xmlns:a16="http://schemas.microsoft.com/office/drawing/2014/main" id="{788150E4-245F-73E6-5994-5FA1DB285A92}"/>
              </a:ext>
            </a:extLst>
          </p:cNvPr>
          <p:cNvSpPr>
            <a:spLocks noChangeArrowheads="1" noTextEdit="1"/>
          </p:cNvSpPr>
          <p:nvPr>
            <p:ph type="sldImg"/>
          </p:nvPr>
        </p:nvSpPr>
        <p:spPr>
          <a:ln/>
        </p:spPr>
      </p:sp>
      <p:sp>
        <p:nvSpPr>
          <p:cNvPr id="38916" name="Rectangle 3">
            <a:extLst>
              <a:ext uri="{FF2B5EF4-FFF2-40B4-BE49-F238E27FC236}">
                <a16:creationId xmlns:a16="http://schemas.microsoft.com/office/drawing/2014/main" id="{0BD11C22-AB90-A58C-5FF7-96C4672012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964C4C8D-704B-9D48-428C-CB044B95D2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E188ADE-B683-48E8-8FE0-64CCF4F30A09}" type="slidenum">
              <a:rPr lang="en-US" altLang="en-US" smtClean="0">
                <a:latin typeface="Arial" panose="020B0604020202020204" pitchFamily="34" charset="0"/>
              </a:rPr>
              <a:pPr>
                <a:spcBef>
                  <a:spcPct val="0"/>
                </a:spcBef>
              </a:pPr>
              <a:t>22</a:t>
            </a:fld>
            <a:endParaRPr lang="en-US" altLang="en-US">
              <a:latin typeface="Arial" panose="020B0604020202020204" pitchFamily="34" charset="0"/>
            </a:endParaRPr>
          </a:p>
        </p:txBody>
      </p:sp>
      <p:sp>
        <p:nvSpPr>
          <p:cNvPr id="40963" name="Rectangle 2">
            <a:extLst>
              <a:ext uri="{FF2B5EF4-FFF2-40B4-BE49-F238E27FC236}">
                <a16:creationId xmlns:a16="http://schemas.microsoft.com/office/drawing/2014/main" id="{8CFD471F-1B0C-AAD3-B158-06F49544D801}"/>
              </a:ext>
            </a:extLst>
          </p:cNvPr>
          <p:cNvSpPr>
            <a:spLocks noChangeArrowheads="1" noTextEdit="1"/>
          </p:cNvSpPr>
          <p:nvPr>
            <p:ph type="sldImg"/>
          </p:nvPr>
        </p:nvSpPr>
        <p:spPr>
          <a:ln/>
        </p:spPr>
      </p:sp>
      <p:sp>
        <p:nvSpPr>
          <p:cNvPr id="40964" name="Rectangle 3">
            <a:extLst>
              <a:ext uri="{FF2B5EF4-FFF2-40B4-BE49-F238E27FC236}">
                <a16:creationId xmlns:a16="http://schemas.microsoft.com/office/drawing/2014/main" id="{CBCA0C7B-2A7A-5540-D2FE-55627D40B4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Gulf Stream.  Because of the warm currents extending far up the coast, there is a potential for large contrasts in temperature between the cold land surface and warm ocean water.  These contrasts would be particularly well developed in winter.  North Carolina is the location where many nor’easters intensify due to the proximity of warm water to the cold land surfaces.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92BA3A1-ACFB-9983-1C7C-6A1BF0490B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7AC3D7-3A48-4BE7-A5C6-6E694C7AC59B}" type="slidenum">
              <a:rPr lang="en-US" altLang="en-US" smtClean="0">
                <a:latin typeface="Arial" panose="020B0604020202020204" pitchFamily="34" charset="0"/>
              </a:rPr>
              <a:pPr>
                <a:spcBef>
                  <a:spcPct val="0"/>
                </a:spcBef>
              </a:pPr>
              <a:t>23</a:t>
            </a:fld>
            <a:endParaRPr lang="en-US" altLang="en-US">
              <a:latin typeface="Arial" panose="020B0604020202020204" pitchFamily="34" charset="0"/>
            </a:endParaRPr>
          </a:p>
        </p:txBody>
      </p:sp>
      <p:sp>
        <p:nvSpPr>
          <p:cNvPr id="43011" name="Rectangle 2">
            <a:extLst>
              <a:ext uri="{FF2B5EF4-FFF2-40B4-BE49-F238E27FC236}">
                <a16:creationId xmlns:a16="http://schemas.microsoft.com/office/drawing/2014/main" id="{9BF711C9-4416-5C75-0D99-C9FF47A8DAF1}"/>
              </a:ext>
            </a:extLst>
          </p:cNvPr>
          <p:cNvSpPr>
            <a:spLocks noChangeArrowheads="1" noTextEdit="1"/>
          </p:cNvSpPr>
          <p:nvPr>
            <p:ph type="sldImg"/>
          </p:nvPr>
        </p:nvSpPr>
        <p:spPr>
          <a:ln/>
        </p:spPr>
      </p:sp>
      <p:sp>
        <p:nvSpPr>
          <p:cNvPr id="43012" name="Rectangle 3">
            <a:extLst>
              <a:ext uri="{FF2B5EF4-FFF2-40B4-BE49-F238E27FC236}">
                <a16:creationId xmlns:a16="http://schemas.microsoft.com/office/drawing/2014/main" id="{4A7E6AFA-16E3-441B-9925-F722C7DA44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Damage from Ash Wednesday nor’easter.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D0391A03-2AC8-809A-7426-0F4790F284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3235E1-6DC4-46DB-AACE-45E76033DC5C}" type="slidenum">
              <a:rPr lang="en-US" altLang="en-US" smtClean="0">
                <a:latin typeface="Arial" panose="020B0604020202020204" pitchFamily="34" charset="0"/>
              </a:rPr>
              <a:pPr>
                <a:spcBef>
                  <a:spcPct val="0"/>
                </a:spcBef>
              </a:pPr>
              <a:t>24</a:t>
            </a:fld>
            <a:endParaRPr lang="en-US" altLang="en-US">
              <a:latin typeface="Arial" panose="020B0604020202020204" pitchFamily="34" charset="0"/>
            </a:endParaRPr>
          </a:p>
        </p:txBody>
      </p:sp>
      <p:sp>
        <p:nvSpPr>
          <p:cNvPr id="45059" name="Rectangle 2">
            <a:extLst>
              <a:ext uri="{FF2B5EF4-FFF2-40B4-BE49-F238E27FC236}">
                <a16:creationId xmlns:a16="http://schemas.microsoft.com/office/drawing/2014/main" id="{9FAC85A0-D890-8C8F-D1C5-F5590309D71F}"/>
              </a:ext>
            </a:extLst>
          </p:cNvPr>
          <p:cNvSpPr>
            <a:spLocks noChangeArrowheads="1" noTextEdit="1"/>
          </p:cNvSpPr>
          <p:nvPr>
            <p:ph type="sldImg"/>
          </p:nvPr>
        </p:nvSpPr>
        <p:spPr>
          <a:ln/>
        </p:spPr>
      </p:sp>
      <p:sp>
        <p:nvSpPr>
          <p:cNvPr id="45060" name="Rectangle 3">
            <a:extLst>
              <a:ext uri="{FF2B5EF4-FFF2-40B4-BE49-F238E27FC236}">
                <a16:creationId xmlns:a16="http://schemas.microsoft.com/office/drawing/2014/main" id="{E100747E-98E3-DD7B-403A-F6F82402CF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a:latin typeface="Arial" panose="020B0604020202020204" pitchFamily="34" charset="0"/>
              </a:rPr>
              <a:t>Famous nor’easters:</a:t>
            </a:r>
            <a:br>
              <a:rPr lang="en-US" altLang="en-US">
                <a:latin typeface="Arial" panose="020B0604020202020204" pitchFamily="34" charset="0"/>
              </a:rPr>
            </a:br>
            <a:br>
              <a:rPr lang="en-US" altLang="en-US">
                <a:latin typeface="Arial" panose="020B0604020202020204" pitchFamily="34" charset="0"/>
              </a:rPr>
            </a:br>
            <a:r>
              <a:rPr lang="en-US" altLang="en-US">
                <a:latin typeface="Arial" panose="020B0604020202020204" pitchFamily="34" charset="0"/>
              </a:rPr>
              <a:t>The Perfect Storm (1991)</a:t>
            </a:r>
          </a:p>
          <a:p>
            <a:pPr eaLnBrk="1" hangingPunct="1">
              <a:lnSpc>
                <a:spcPct val="80000"/>
              </a:lnSpc>
            </a:pPr>
            <a:r>
              <a:rPr lang="en-US" altLang="en-US">
                <a:latin typeface="Arial" panose="020B0604020202020204" pitchFamily="34" charset="0"/>
              </a:rPr>
              <a:t>Ash Wednesday Storm (1962)</a:t>
            </a:r>
            <a:br>
              <a:rPr lang="en-US" altLang="en-US">
                <a:latin typeface="Arial" panose="020B0604020202020204" pitchFamily="34" charset="0"/>
              </a:rPr>
            </a:br>
            <a:r>
              <a:rPr lang="en-US" altLang="en-US">
                <a:latin typeface="Arial" panose="020B0604020202020204" pitchFamily="34" charset="0"/>
              </a:rPr>
              <a:t>Storm of the Century (1993)</a:t>
            </a:r>
            <a:br>
              <a:rPr lang="en-US" altLang="en-US">
                <a:latin typeface="Arial" panose="020B0604020202020204" pitchFamily="34" charset="0"/>
              </a:rPr>
            </a:br>
            <a:br>
              <a:rPr lang="en-US" altLang="en-US">
                <a:latin typeface="Arial" panose="020B0604020202020204" pitchFamily="34" charset="0"/>
              </a:rPr>
            </a:b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4D0DFF22-102A-FC61-CE97-548480892582}"/>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D65D7E7F-E524-4068-5A64-ABBBF5155D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https://www.nbcnews.com/id/wbna49611057</a:t>
            </a:r>
          </a:p>
        </p:txBody>
      </p:sp>
      <p:sp>
        <p:nvSpPr>
          <p:cNvPr id="47108" name="Slide Number Placeholder 3">
            <a:extLst>
              <a:ext uri="{FF2B5EF4-FFF2-40B4-BE49-F238E27FC236}">
                <a16:creationId xmlns:a16="http://schemas.microsoft.com/office/drawing/2014/main" id="{89A74A20-8922-8192-4E09-F22DFA4F56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88E4155-EBAC-489D-8CB7-C19910A6DAED}" type="slidenum">
              <a:rPr lang="en-US" altLang="en-US" sz="1200" smtClean="0"/>
              <a:pPr/>
              <a:t>25</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B57B8CA6-DE3F-6A8A-ACE3-9B37E5EDB6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3B3F35-CC57-4C14-880A-98666705BFF7}" type="slidenum">
              <a:rPr lang="en-US" altLang="en-US" smtClean="0">
                <a:latin typeface="Arial" panose="020B0604020202020204" pitchFamily="34" charset="0"/>
              </a:rPr>
              <a:pPr>
                <a:spcBef>
                  <a:spcPct val="0"/>
                </a:spcBef>
              </a:pPr>
              <a:t>2</a:t>
            </a:fld>
            <a:endParaRPr lang="en-US" altLang="en-US">
              <a:latin typeface="Arial" panose="020B0604020202020204" pitchFamily="34" charset="0"/>
            </a:endParaRPr>
          </a:p>
        </p:txBody>
      </p:sp>
      <p:sp>
        <p:nvSpPr>
          <p:cNvPr id="6147" name="Rectangle 2">
            <a:extLst>
              <a:ext uri="{FF2B5EF4-FFF2-40B4-BE49-F238E27FC236}">
                <a16:creationId xmlns:a16="http://schemas.microsoft.com/office/drawing/2014/main" id="{9D0114E0-588A-57DF-3278-D322752AE5F8}"/>
              </a:ext>
            </a:extLst>
          </p:cNvPr>
          <p:cNvSpPr>
            <a:spLocks noChangeArrowheads="1" noTextEdit="1"/>
          </p:cNvSpPr>
          <p:nvPr>
            <p:ph type="sldImg"/>
          </p:nvPr>
        </p:nvSpPr>
        <p:spPr>
          <a:ln/>
        </p:spPr>
      </p:sp>
      <p:sp>
        <p:nvSpPr>
          <p:cNvPr id="6148" name="Rectangle 3">
            <a:extLst>
              <a:ext uri="{FF2B5EF4-FFF2-40B4-BE49-F238E27FC236}">
                <a16:creationId xmlns:a16="http://schemas.microsoft.com/office/drawing/2014/main" id="{94069C42-242B-A303-C895-66695481E0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0CE46C43-1401-28B0-6E99-E737310CE2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F6AAEC-63AF-4555-8C42-31600300152B}" type="slidenum">
              <a:rPr lang="en-US" altLang="en-US" smtClean="0">
                <a:latin typeface="Arial" panose="020B0604020202020204" pitchFamily="34" charset="0"/>
              </a:rPr>
              <a:pPr>
                <a:spcBef>
                  <a:spcPct val="0"/>
                </a:spcBef>
              </a:pPr>
              <a:t>26</a:t>
            </a:fld>
            <a:endParaRPr lang="en-US" altLang="en-US">
              <a:latin typeface="Arial" panose="020B0604020202020204" pitchFamily="34" charset="0"/>
            </a:endParaRPr>
          </a:p>
        </p:txBody>
      </p:sp>
      <p:sp>
        <p:nvSpPr>
          <p:cNvPr id="49155" name="Rectangle 2">
            <a:extLst>
              <a:ext uri="{FF2B5EF4-FFF2-40B4-BE49-F238E27FC236}">
                <a16:creationId xmlns:a16="http://schemas.microsoft.com/office/drawing/2014/main" id="{1D78030D-15FD-AB61-63DC-4C3A3208A459}"/>
              </a:ext>
            </a:extLst>
          </p:cNvPr>
          <p:cNvSpPr>
            <a:spLocks noChangeArrowheads="1" noTextEdit="1"/>
          </p:cNvSpPr>
          <p:nvPr>
            <p:ph type="sldImg"/>
          </p:nvPr>
        </p:nvSpPr>
        <p:spPr>
          <a:ln/>
        </p:spPr>
      </p:sp>
      <p:sp>
        <p:nvSpPr>
          <p:cNvPr id="49156" name="Rectangle 3">
            <a:extLst>
              <a:ext uri="{FF2B5EF4-FFF2-40B4-BE49-F238E27FC236}">
                <a16:creationId xmlns:a16="http://schemas.microsoft.com/office/drawing/2014/main" id="{D3163430-800A-884E-0D86-6650208E2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B14F55F8-D808-C91F-7AB9-C9EA7A7258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DBAB8B-4000-4C24-96B1-CDF389FFFE97}" type="slidenum">
              <a:rPr lang="en-US" altLang="en-US" smtClean="0">
                <a:latin typeface="Arial" panose="020B0604020202020204" pitchFamily="34" charset="0"/>
              </a:rPr>
              <a:pPr>
                <a:spcBef>
                  <a:spcPct val="0"/>
                </a:spcBef>
              </a:pPr>
              <a:t>3</a:t>
            </a:fld>
            <a:endParaRPr lang="en-US" altLang="en-US">
              <a:latin typeface="Arial" panose="020B0604020202020204" pitchFamily="34" charset="0"/>
            </a:endParaRPr>
          </a:p>
        </p:txBody>
      </p:sp>
      <p:sp>
        <p:nvSpPr>
          <p:cNvPr id="8195" name="Rectangle 2">
            <a:extLst>
              <a:ext uri="{FF2B5EF4-FFF2-40B4-BE49-F238E27FC236}">
                <a16:creationId xmlns:a16="http://schemas.microsoft.com/office/drawing/2014/main" id="{8F181CFA-1BA4-487C-DD2F-71D5C75391D9}"/>
              </a:ext>
            </a:extLst>
          </p:cNvPr>
          <p:cNvSpPr>
            <a:spLocks noChangeArrowheads="1" noTextEdit="1"/>
          </p:cNvSpPr>
          <p:nvPr>
            <p:ph type="sldImg"/>
          </p:nvPr>
        </p:nvSpPr>
        <p:spPr>
          <a:ln/>
        </p:spPr>
      </p:sp>
      <p:sp>
        <p:nvSpPr>
          <p:cNvPr id="8196" name="Rectangle 3">
            <a:extLst>
              <a:ext uri="{FF2B5EF4-FFF2-40B4-BE49-F238E27FC236}">
                <a16:creationId xmlns:a16="http://schemas.microsoft.com/office/drawing/2014/main" id="{5270E434-EAB3-DE30-5332-0F32AE5DA6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25754479-EB57-772F-526A-E80573DEAC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EB2B1F-03FC-43BE-BE43-6734358D6C33}" type="slidenum">
              <a:rPr lang="en-US" altLang="en-US" smtClean="0">
                <a:latin typeface="Arial" panose="020B0604020202020204" pitchFamily="34" charset="0"/>
              </a:rPr>
              <a:pPr>
                <a:spcBef>
                  <a:spcPct val="0"/>
                </a:spcBef>
              </a:pPr>
              <a:t>4</a:t>
            </a:fld>
            <a:endParaRPr lang="en-US" altLang="en-US">
              <a:latin typeface="Arial" panose="020B0604020202020204" pitchFamily="34" charset="0"/>
            </a:endParaRPr>
          </a:p>
        </p:txBody>
      </p:sp>
      <p:sp>
        <p:nvSpPr>
          <p:cNvPr id="10243" name="Rectangle 2">
            <a:extLst>
              <a:ext uri="{FF2B5EF4-FFF2-40B4-BE49-F238E27FC236}">
                <a16:creationId xmlns:a16="http://schemas.microsoft.com/office/drawing/2014/main" id="{3C08A515-48C1-835C-01D0-76C5FFC0D0B1}"/>
              </a:ext>
            </a:extLst>
          </p:cNvPr>
          <p:cNvSpPr>
            <a:spLocks noChangeArrowheads="1" noTextEdit="1"/>
          </p:cNvSpPr>
          <p:nvPr>
            <p:ph type="sldImg"/>
          </p:nvPr>
        </p:nvSpPr>
        <p:spPr>
          <a:ln/>
        </p:spPr>
      </p:sp>
      <p:sp>
        <p:nvSpPr>
          <p:cNvPr id="10244" name="Rectangle 3">
            <a:extLst>
              <a:ext uri="{FF2B5EF4-FFF2-40B4-BE49-F238E27FC236}">
                <a16:creationId xmlns:a16="http://schemas.microsoft.com/office/drawing/2014/main" id="{A40DD70C-36B5-DB24-13A7-98865DA587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Cold front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80828187-C7D5-82E3-ABD2-FC29A576BA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4E1981-D3AC-4D12-BF57-729C1C579B8D}"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
        <p:nvSpPr>
          <p:cNvPr id="12291" name="Rectangle 2">
            <a:extLst>
              <a:ext uri="{FF2B5EF4-FFF2-40B4-BE49-F238E27FC236}">
                <a16:creationId xmlns:a16="http://schemas.microsoft.com/office/drawing/2014/main" id="{57620CD7-D061-06BE-717B-DD3A535E1ECD}"/>
              </a:ext>
            </a:extLst>
          </p:cNvPr>
          <p:cNvSpPr>
            <a:spLocks noChangeArrowheads="1" noTextEdit="1"/>
          </p:cNvSpPr>
          <p:nvPr>
            <p:ph type="sldImg"/>
          </p:nvPr>
        </p:nvSpPr>
        <p:spPr>
          <a:ln/>
        </p:spPr>
      </p:sp>
      <p:sp>
        <p:nvSpPr>
          <p:cNvPr id="12292" name="Rectangle 3">
            <a:extLst>
              <a:ext uri="{FF2B5EF4-FFF2-40B4-BE49-F238E27FC236}">
                <a16:creationId xmlns:a16="http://schemas.microsoft.com/office/drawing/2014/main" id="{7F0B5837-F42E-3A6B-6ADC-6BA0DABC5B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Warm front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7AE8E009-7885-5B5F-D963-7A1F3937AF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3DD41F-68FF-4FF1-8330-8B5811E2A647}" type="slidenum">
              <a:rPr lang="en-US" altLang="en-US" smtClean="0">
                <a:latin typeface="Arial" panose="020B0604020202020204" pitchFamily="34" charset="0"/>
              </a:rPr>
              <a:pPr>
                <a:spcBef>
                  <a:spcPct val="0"/>
                </a:spcBef>
              </a:pPr>
              <a:t>6</a:t>
            </a:fld>
            <a:endParaRPr lang="en-US" altLang="en-US">
              <a:latin typeface="Arial" panose="020B0604020202020204" pitchFamily="34" charset="0"/>
            </a:endParaRPr>
          </a:p>
        </p:txBody>
      </p:sp>
      <p:sp>
        <p:nvSpPr>
          <p:cNvPr id="14339" name="Rectangle 2">
            <a:extLst>
              <a:ext uri="{FF2B5EF4-FFF2-40B4-BE49-F238E27FC236}">
                <a16:creationId xmlns:a16="http://schemas.microsoft.com/office/drawing/2014/main" id="{8849388F-7613-C5A9-E6FE-9CFF5E1C8187}"/>
              </a:ext>
            </a:extLst>
          </p:cNvPr>
          <p:cNvSpPr>
            <a:spLocks noChangeArrowheads="1" noTextEdit="1"/>
          </p:cNvSpPr>
          <p:nvPr>
            <p:ph type="sldImg"/>
          </p:nvPr>
        </p:nvSpPr>
        <p:spPr>
          <a:ln/>
        </p:spPr>
      </p:sp>
      <p:sp>
        <p:nvSpPr>
          <p:cNvPr id="14340" name="Rectangle 3">
            <a:extLst>
              <a:ext uri="{FF2B5EF4-FFF2-40B4-BE49-F238E27FC236}">
                <a16:creationId xmlns:a16="http://schemas.microsoft.com/office/drawing/2014/main" id="{32DFE4F4-A46A-C581-2CA9-11C9B89F70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Cloud types differ in association with frontal type.  Stratus clouds are more often associated with the passage of a warm front. Cumulus clouds are more often associated with the passage of a cold front.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AC1C9DB9-3001-3241-75E3-4A4EA71D38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CC0A93F-5A7D-4350-A6B3-57B71CBD5F7E}" type="slidenum">
              <a:rPr lang="en-US" altLang="en-US" smtClean="0">
                <a:latin typeface="Arial" panose="020B0604020202020204" pitchFamily="34" charset="0"/>
              </a:rPr>
              <a:pPr>
                <a:spcBef>
                  <a:spcPct val="0"/>
                </a:spcBef>
              </a:pPr>
              <a:t>8</a:t>
            </a:fld>
            <a:endParaRPr lang="en-US" altLang="en-US">
              <a:latin typeface="Arial" panose="020B0604020202020204" pitchFamily="34" charset="0"/>
            </a:endParaRPr>
          </a:p>
        </p:txBody>
      </p:sp>
      <p:sp>
        <p:nvSpPr>
          <p:cNvPr id="17411" name="Rectangle 2">
            <a:extLst>
              <a:ext uri="{FF2B5EF4-FFF2-40B4-BE49-F238E27FC236}">
                <a16:creationId xmlns:a16="http://schemas.microsoft.com/office/drawing/2014/main" id="{36C441B9-8CA5-D474-AFCC-7EF42F4FD788}"/>
              </a:ext>
            </a:extLst>
          </p:cNvPr>
          <p:cNvSpPr>
            <a:spLocks noChangeArrowheads="1" noTextEdit="1"/>
          </p:cNvSpPr>
          <p:nvPr>
            <p:ph type="sldImg"/>
          </p:nvPr>
        </p:nvSpPr>
        <p:spPr>
          <a:ln/>
        </p:spPr>
      </p:sp>
      <p:sp>
        <p:nvSpPr>
          <p:cNvPr id="17412" name="Rectangle 3">
            <a:extLst>
              <a:ext uri="{FF2B5EF4-FFF2-40B4-BE49-F238E27FC236}">
                <a16:creationId xmlns:a16="http://schemas.microsoft.com/office/drawing/2014/main" id="{D03D073A-3433-2CC8-CFAD-00E546BF22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455955F1-D07C-8D60-D44B-8786A8F0AC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EF8375-E6A3-412D-9F31-E1F6210F2409}"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
        <p:nvSpPr>
          <p:cNvPr id="19459" name="Rectangle 2">
            <a:extLst>
              <a:ext uri="{FF2B5EF4-FFF2-40B4-BE49-F238E27FC236}">
                <a16:creationId xmlns:a16="http://schemas.microsoft.com/office/drawing/2014/main" id="{76659AB3-0027-D0E9-3785-552E205AE146}"/>
              </a:ext>
            </a:extLst>
          </p:cNvPr>
          <p:cNvSpPr>
            <a:spLocks noChangeArrowheads="1" noTextEdit="1"/>
          </p:cNvSpPr>
          <p:nvPr>
            <p:ph type="sldImg"/>
          </p:nvPr>
        </p:nvSpPr>
        <p:spPr>
          <a:ln/>
        </p:spPr>
      </p:sp>
      <p:sp>
        <p:nvSpPr>
          <p:cNvPr id="19460" name="Rectangle 3">
            <a:extLst>
              <a:ext uri="{FF2B5EF4-FFF2-40B4-BE49-F238E27FC236}">
                <a16:creationId xmlns:a16="http://schemas.microsoft.com/office/drawing/2014/main" id="{00710516-DE19-C3A8-FD0B-034D0C2CDC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54F03839-CBBD-719B-34DC-147DCDCE32CB}"/>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B4661D90-4995-2EF9-1224-7A49B91F9E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Note the differences in where midlatitude (extratropical) storms occur and where hurricanes (tropical storm systems) occur.</a:t>
            </a:r>
          </a:p>
        </p:txBody>
      </p:sp>
      <p:sp>
        <p:nvSpPr>
          <p:cNvPr id="25604" name="Slide Number Placeholder 3">
            <a:extLst>
              <a:ext uri="{FF2B5EF4-FFF2-40B4-BE49-F238E27FC236}">
                <a16:creationId xmlns:a16="http://schemas.microsoft.com/office/drawing/2014/main" id="{E05D3C60-F8A5-51DC-E888-55A52B7134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F6FD45-BE83-45A4-A6E5-F5A44299B91B}" type="slidenum">
              <a:rPr lang="en-US" altLang="en-US" smtClean="0">
                <a:latin typeface="Arial" panose="020B0604020202020204" pitchFamily="34" charset="0"/>
              </a:rPr>
              <a:pPr>
                <a:spcBef>
                  <a:spcPct val="0"/>
                </a:spcBef>
              </a:pPr>
              <a:t>14</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3895BFE-DC97-088B-1375-933530DC96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8F712D-B3FC-7600-C443-C6FA84D08A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361103-E693-70A2-27D1-410AFD5EFCCE}"/>
              </a:ext>
            </a:extLst>
          </p:cNvPr>
          <p:cNvSpPr>
            <a:spLocks noGrp="1" noChangeArrowheads="1"/>
          </p:cNvSpPr>
          <p:nvPr>
            <p:ph type="sldNum" sz="quarter" idx="12"/>
          </p:nvPr>
        </p:nvSpPr>
        <p:spPr>
          <a:ln/>
        </p:spPr>
        <p:txBody>
          <a:bodyPr/>
          <a:lstStyle>
            <a:lvl1pPr>
              <a:defRPr/>
            </a:lvl1pPr>
          </a:lstStyle>
          <a:p>
            <a:pPr>
              <a:defRPr/>
            </a:pPr>
            <a:fld id="{763B905B-8209-44B1-AA96-50611A86EB09}" type="slidenum">
              <a:rPr lang="en-US" altLang="en-US"/>
              <a:pPr>
                <a:defRPr/>
              </a:pPr>
              <a:t>‹#›</a:t>
            </a:fld>
            <a:endParaRPr lang="en-US" altLang="en-US"/>
          </a:p>
        </p:txBody>
      </p:sp>
    </p:spTree>
    <p:extLst>
      <p:ext uri="{BB962C8B-B14F-4D97-AF65-F5344CB8AC3E}">
        <p14:creationId xmlns:p14="http://schemas.microsoft.com/office/powerpoint/2010/main" val="1757813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B983C2-AC56-8327-07AC-8096AA0C5D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183955-DF9B-686D-B79F-4E4FDFA650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D55596-358D-F387-16F5-0453DBC38CE1}"/>
              </a:ext>
            </a:extLst>
          </p:cNvPr>
          <p:cNvSpPr>
            <a:spLocks noGrp="1" noChangeArrowheads="1"/>
          </p:cNvSpPr>
          <p:nvPr>
            <p:ph type="sldNum" sz="quarter" idx="12"/>
          </p:nvPr>
        </p:nvSpPr>
        <p:spPr>
          <a:ln/>
        </p:spPr>
        <p:txBody>
          <a:bodyPr/>
          <a:lstStyle>
            <a:lvl1pPr>
              <a:defRPr/>
            </a:lvl1pPr>
          </a:lstStyle>
          <a:p>
            <a:pPr>
              <a:defRPr/>
            </a:pPr>
            <a:fld id="{38C0448E-0354-4C63-9BD6-D1A2D4EB857E}" type="slidenum">
              <a:rPr lang="en-US" altLang="en-US"/>
              <a:pPr>
                <a:defRPr/>
              </a:pPr>
              <a:t>‹#›</a:t>
            </a:fld>
            <a:endParaRPr lang="en-US" altLang="en-US"/>
          </a:p>
        </p:txBody>
      </p:sp>
    </p:spTree>
    <p:extLst>
      <p:ext uri="{BB962C8B-B14F-4D97-AF65-F5344CB8AC3E}">
        <p14:creationId xmlns:p14="http://schemas.microsoft.com/office/powerpoint/2010/main" val="365226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D3F534-9E7D-F006-9295-8035A1F5B3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E950D4-DC82-FD0F-98CA-4CA9C17080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80A6E4-5063-180B-F5D9-040D0160AAA0}"/>
              </a:ext>
            </a:extLst>
          </p:cNvPr>
          <p:cNvSpPr>
            <a:spLocks noGrp="1" noChangeArrowheads="1"/>
          </p:cNvSpPr>
          <p:nvPr>
            <p:ph type="sldNum" sz="quarter" idx="12"/>
          </p:nvPr>
        </p:nvSpPr>
        <p:spPr>
          <a:ln/>
        </p:spPr>
        <p:txBody>
          <a:bodyPr/>
          <a:lstStyle>
            <a:lvl1pPr>
              <a:defRPr/>
            </a:lvl1pPr>
          </a:lstStyle>
          <a:p>
            <a:pPr>
              <a:defRPr/>
            </a:pPr>
            <a:fld id="{219EA440-D4D1-432D-8118-2BC222F49833}" type="slidenum">
              <a:rPr lang="en-US" altLang="en-US"/>
              <a:pPr>
                <a:defRPr/>
              </a:pPr>
              <a:t>‹#›</a:t>
            </a:fld>
            <a:endParaRPr lang="en-US" altLang="en-US"/>
          </a:p>
        </p:txBody>
      </p:sp>
    </p:spTree>
    <p:extLst>
      <p:ext uri="{BB962C8B-B14F-4D97-AF65-F5344CB8AC3E}">
        <p14:creationId xmlns:p14="http://schemas.microsoft.com/office/powerpoint/2010/main" val="2643223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3A849AA-5775-47BA-7971-DED77C6E893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4DD6615-926B-0977-3C5F-465DA27715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963608C-53A4-9534-AE8E-17AF2C53350C}"/>
              </a:ext>
            </a:extLst>
          </p:cNvPr>
          <p:cNvSpPr>
            <a:spLocks noGrp="1" noChangeArrowheads="1"/>
          </p:cNvSpPr>
          <p:nvPr>
            <p:ph type="sldNum" sz="quarter" idx="12"/>
          </p:nvPr>
        </p:nvSpPr>
        <p:spPr>
          <a:ln/>
        </p:spPr>
        <p:txBody>
          <a:bodyPr/>
          <a:lstStyle>
            <a:lvl1pPr>
              <a:defRPr/>
            </a:lvl1pPr>
          </a:lstStyle>
          <a:p>
            <a:pPr>
              <a:defRPr/>
            </a:pPr>
            <a:fld id="{2A93E1C2-2FCF-4496-BB8B-ADC22F78D3C1}" type="slidenum">
              <a:rPr lang="en-US" altLang="en-US"/>
              <a:pPr>
                <a:defRPr/>
              </a:pPr>
              <a:t>‹#›</a:t>
            </a:fld>
            <a:endParaRPr lang="en-US" altLang="en-US"/>
          </a:p>
        </p:txBody>
      </p:sp>
    </p:spTree>
    <p:extLst>
      <p:ext uri="{BB962C8B-B14F-4D97-AF65-F5344CB8AC3E}">
        <p14:creationId xmlns:p14="http://schemas.microsoft.com/office/powerpoint/2010/main" val="2799916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17169B5-E33C-3707-5AC9-C16DA7C63B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EF919F2-8676-904F-0532-9117B5870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1443C4D-7DA2-5448-79F8-ED81DBD323A3}"/>
              </a:ext>
            </a:extLst>
          </p:cNvPr>
          <p:cNvSpPr>
            <a:spLocks noGrp="1" noChangeArrowheads="1"/>
          </p:cNvSpPr>
          <p:nvPr>
            <p:ph type="sldNum" sz="quarter" idx="12"/>
          </p:nvPr>
        </p:nvSpPr>
        <p:spPr>
          <a:ln/>
        </p:spPr>
        <p:txBody>
          <a:bodyPr/>
          <a:lstStyle>
            <a:lvl1pPr>
              <a:defRPr/>
            </a:lvl1pPr>
          </a:lstStyle>
          <a:p>
            <a:pPr>
              <a:defRPr/>
            </a:pPr>
            <a:fld id="{060659D5-7CF9-4CC7-8427-E3971037388B}" type="slidenum">
              <a:rPr lang="en-US" altLang="en-US"/>
              <a:pPr>
                <a:defRPr/>
              </a:pPr>
              <a:t>‹#›</a:t>
            </a:fld>
            <a:endParaRPr lang="en-US" altLang="en-US"/>
          </a:p>
        </p:txBody>
      </p:sp>
    </p:spTree>
    <p:extLst>
      <p:ext uri="{BB962C8B-B14F-4D97-AF65-F5344CB8AC3E}">
        <p14:creationId xmlns:p14="http://schemas.microsoft.com/office/powerpoint/2010/main" val="2506566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4F0C87-0E54-BFF3-D2A9-D23FA51BE2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993AE6-D1A7-5AFF-504C-87BC003BC1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036D6D-A6FE-D30D-0A8E-68CCF05F9EE2}"/>
              </a:ext>
            </a:extLst>
          </p:cNvPr>
          <p:cNvSpPr>
            <a:spLocks noGrp="1" noChangeArrowheads="1"/>
          </p:cNvSpPr>
          <p:nvPr>
            <p:ph type="sldNum" sz="quarter" idx="12"/>
          </p:nvPr>
        </p:nvSpPr>
        <p:spPr>
          <a:ln/>
        </p:spPr>
        <p:txBody>
          <a:bodyPr/>
          <a:lstStyle>
            <a:lvl1pPr>
              <a:defRPr/>
            </a:lvl1pPr>
          </a:lstStyle>
          <a:p>
            <a:pPr>
              <a:defRPr/>
            </a:pPr>
            <a:fld id="{C8E83186-6B90-4B6E-8A68-28BB9AE161DD}" type="slidenum">
              <a:rPr lang="en-US" altLang="en-US"/>
              <a:pPr>
                <a:defRPr/>
              </a:pPr>
              <a:t>‹#›</a:t>
            </a:fld>
            <a:endParaRPr lang="en-US" altLang="en-US"/>
          </a:p>
        </p:txBody>
      </p:sp>
    </p:spTree>
    <p:extLst>
      <p:ext uri="{BB962C8B-B14F-4D97-AF65-F5344CB8AC3E}">
        <p14:creationId xmlns:p14="http://schemas.microsoft.com/office/powerpoint/2010/main" val="289388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7ACFD82-4F75-405B-E99E-5C6DA03578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9946DB-C58B-DDD4-939B-E0232C0071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65CB86-7BDE-947E-404A-5A1DD496AEC7}"/>
              </a:ext>
            </a:extLst>
          </p:cNvPr>
          <p:cNvSpPr>
            <a:spLocks noGrp="1" noChangeArrowheads="1"/>
          </p:cNvSpPr>
          <p:nvPr>
            <p:ph type="sldNum" sz="quarter" idx="12"/>
          </p:nvPr>
        </p:nvSpPr>
        <p:spPr>
          <a:ln/>
        </p:spPr>
        <p:txBody>
          <a:bodyPr/>
          <a:lstStyle>
            <a:lvl1pPr>
              <a:defRPr/>
            </a:lvl1pPr>
          </a:lstStyle>
          <a:p>
            <a:pPr>
              <a:defRPr/>
            </a:pPr>
            <a:fld id="{59715CEC-6D0D-492D-99E4-2400F9A8A8D5}" type="slidenum">
              <a:rPr lang="en-US" altLang="en-US"/>
              <a:pPr>
                <a:defRPr/>
              </a:pPr>
              <a:t>‹#›</a:t>
            </a:fld>
            <a:endParaRPr lang="en-US" altLang="en-US"/>
          </a:p>
        </p:txBody>
      </p:sp>
    </p:spTree>
    <p:extLst>
      <p:ext uri="{BB962C8B-B14F-4D97-AF65-F5344CB8AC3E}">
        <p14:creationId xmlns:p14="http://schemas.microsoft.com/office/powerpoint/2010/main" val="230539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A6C41C4-17A6-2871-0EAA-9A58EEBA01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1459BF0-8078-00F8-205C-AB33A23624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87CF28-BBD8-C0F8-0129-0696674FBE08}"/>
              </a:ext>
            </a:extLst>
          </p:cNvPr>
          <p:cNvSpPr>
            <a:spLocks noGrp="1" noChangeArrowheads="1"/>
          </p:cNvSpPr>
          <p:nvPr>
            <p:ph type="sldNum" sz="quarter" idx="12"/>
          </p:nvPr>
        </p:nvSpPr>
        <p:spPr>
          <a:ln/>
        </p:spPr>
        <p:txBody>
          <a:bodyPr/>
          <a:lstStyle>
            <a:lvl1pPr>
              <a:defRPr/>
            </a:lvl1pPr>
          </a:lstStyle>
          <a:p>
            <a:pPr>
              <a:defRPr/>
            </a:pPr>
            <a:fld id="{40B6B21A-2AB3-4938-8DA4-8FBA52958FFF}" type="slidenum">
              <a:rPr lang="en-US" altLang="en-US"/>
              <a:pPr>
                <a:defRPr/>
              </a:pPr>
              <a:t>‹#›</a:t>
            </a:fld>
            <a:endParaRPr lang="en-US" altLang="en-US"/>
          </a:p>
        </p:txBody>
      </p:sp>
    </p:spTree>
    <p:extLst>
      <p:ext uri="{BB962C8B-B14F-4D97-AF65-F5344CB8AC3E}">
        <p14:creationId xmlns:p14="http://schemas.microsoft.com/office/powerpoint/2010/main" val="1848279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CA5B430-16FB-BA2C-EF65-9E3F02A471F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DBF5096-0D53-2752-B676-1E0A8EFA76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FED3737-A40F-40CF-E9FD-AE0E0A0C8A49}"/>
              </a:ext>
            </a:extLst>
          </p:cNvPr>
          <p:cNvSpPr>
            <a:spLocks noGrp="1" noChangeArrowheads="1"/>
          </p:cNvSpPr>
          <p:nvPr>
            <p:ph type="sldNum" sz="quarter" idx="12"/>
          </p:nvPr>
        </p:nvSpPr>
        <p:spPr>
          <a:ln/>
        </p:spPr>
        <p:txBody>
          <a:bodyPr/>
          <a:lstStyle>
            <a:lvl1pPr>
              <a:defRPr/>
            </a:lvl1pPr>
          </a:lstStyle>
          <a:p>
            <a:pPr>
              <a:defRPr/>
            </a:pPr>
            <a:fld id="{EF5BA0A6-BFE1-4128-AEE8-5CE06A0CBC06}" type="slidenum">
              <a:rPr lang="en-US" altLang="en-US"/>
              <a:pPr>
                <a:defRPr/>
              </a:pPr>
              <a:t>‹#›</a:t>
            </a:fld>
            <a:endParaRPr lang="en-US" altLang="en-US"/>
          </a:p>
        </p:txBody>
      </p:sp>
    </p:spTree>
    <p:extLst>
      <p:ext uri="{BB962C8B-B14F-4D97-AF65-F5344CB8AC3E}">
        <p14:creationId xmlns:p14="http://schemas.microsoft.com/office/powerpoint/2010/main" val="1711116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E236F2-DB26-7CBD-E821-6E5010FC17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A02D46E-E6CE-7A81-87DC-D290DE0C49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4E307E0-13D3-A79F-5D8C-4A8CE4E51A22}"/>
              </a:ext>
            </a:extLst>
          </p:cNvPr>
          <p:cNvSpPr>
            <a:spLocks noGrp="1" noChangeArrowheads="1"/>
          </p:cNvSpPr>
          <p:nvPr>
            <p:ph type="sldNum" sz="quarter" idx="12"/>
          </p:nvPr>
        </p:nvSpPr>
        <p:spPr>
          <a:ln/>
        </p:spPr>
        <p:txBody>
          <a:bodyPr/>
          <a:lstStyle>
            <a:lvl1pPr>
              <a:defRPr/>
            </a:lvl1pPr>
          </a:lstStyle>
          <a:p>
            <a:pPr>
              <a:defRPr/>
            </a:pPr>
            <a:fld id="{AE80BB0B-B47F-428F-A029-80A54702DEB8}" type="slidenum">
              <a:rPr lang="en-US" altLang="en-US"/>
              <a:pPr>
                <a:defRPr/>
              </a:pPr>
              <a:t>‹#›</a:t>
            </a:fld>
            <a:endParaRPr lang="en-US" altLang="en-US"/>
          </a:p>
        </p:txBody>
      </p:sp>
    </p:spTree>
    <p:extLst>
      <p:ext uri="{BB962C8B-B14F-4D97-AF65-F5344CB8AC3E}">
        <p14:creationId xmlns:p14="http://schemas.microsoft.com/office/powerpoint/2010/main" val="1738300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7200D0E-BC96-1F61-01A9-B6AD7DBB079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C1BF035-A836-8E62-5EE2-C0E32402DA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D1FF26C-494D-0FDF-6D5F-750715EB604F}"/>
              </a:ext>
            </a:extLst>
          </p:cNvPr>
          <p:cNvSpPr>
            <a:spLocks noGrp="1" noChangeArrowheads="1"/>
          </p:cNvSpPr>
          <p:nvPr>
            <p:ph type="sldNum" sz="quarter" idx="12"/>
          </p:nvPr>
        </p:nvSpPr>
        <p:spPr>
          <a:ln/>
        </p:spPr>
        <p:txBody>
          <a:bodyPr/>
          <a:lstStyle>
            <a:lvl1pPr>
              <a:defRPr/>
            </a:lvl1pPr>
          </a:lstStyle>
          <a:p>
            <a:pPr>
              <a:defRPr/>
            </a:pPr>
            <a:fld id="{E66FF800-2A75-4259-A53E-4302B53D12F2}" type="slidenum">
              <a:rPr lang="en-US" altLang="en-US"/>
              <a:pPr>
                <a:defRPr/>
              </a:pPr>
              <a:t>‹#›</a:t>
            </a:fld>
            <a:endParaRPr lang="en-US" altLang="en-US"/>
          </a:p>
        </p:txBody>
      </p:sp>
    </p:spTree>
    <p:extLst>
      <p:ext uri="{BB962C8B-B14F-4D97-AF65-F5344CB8AC3E}">
        <p14:creationId xmlns:p14="http://schemas.microsoft.com/office/powerpoint/2010/main" val="5723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034B15-49C3-D43F-290B-3532C248B8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E92CBBB-7F4A-825F-FCA7-2CFA128929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1462FB-21DA-09AF-EB39-C62DC297C168}"/>
              </a:ext>
            </a:extLst>
          </p:cNvPr>
          <p:cNvSpPr>
            <a:spLocks noGrp="1" noChangeArrowheads="1"/>
          </p:cNvSpPr>
          <p:nvPr>
            <p:ph type="sldNum" sz="quarter" idx="12"/>
          </p:nvPr>
        </p:nvSpPr>
        <p:spPr>
          <a:ln/>
        </p:spPr>
        <p:txBody>
          <a:bodyPr/>
          <a:lstStyle>
            <a:lvl1pPr>
              <a:defRPr/>
            </a:lvl1pPr>
          </a:lstStyle>
          <a:p>
            <a:pPr>
              <a:defRPr/>
            </a:pPr>
            <a:fld id="{48B3C181-2E16-4F23-B212-09B7C05A1D78}" type="slidenum">
              <a:rPr lang="en-US" altLang="en-US"/>
              <a:pPr>
                <a:defRPr/>
              </a:pPr>
              <a:t>‹#›</a:t>
            </a:fld>
            <a:endParaRPr lang="en-US" altLang="en-US"/>
          </a:p>
        </p:txBody>
      </p:sp>
    </p:spTree>
    <p:extLst>
      <p:ext uri="{BB962C8B-B14F-4D97-AF65-F5344CB8AC3E}">
        <p14:creationId xmlns:p14="http://schemas.microsoft.com/office/powerpoint/2010/main" val="391289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66C4419-3235-38F3-2B65-2FCBF74FD4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AE2C9F-C520-0FCB-AE4C-7470921402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55BED7-6063-5A0C-672C-94BB7F36988F}"/>
              </a:ext>
            </a:extLst>
          </p:cNvPr>
          <p:cNvSpPr>
            <a:spLocks noGrp="1" noChangeArrowheads="1"/>
          </p:cNvSpPr>
          <p:nvPr>
            <p:ph type="sldNum" sz="quarter" idx="12"/>
          </p:nvPr>
        </p:nvSpPr>
        <p:spPr>
          <a:ln/>
        </p:spPr>
        <p:txBody>
          <a:bodyPr/>
          <a:lstStyle>
            <a:lvl1pPr>
              <a:defRPr/>
            </a:lvl1pPr>
          </a:lstStyle>
          <a:p>
            <a:pPr>
              <a:defRPr/>
            </a:pPr>
            <a:fld id="{364F8E05-532F-4B75-B7C4-59D58AAA7C8E}" type="slidenum">
              <a:rPr lang="en-US" altLang="en-US"/>
              <a:pPr>
                <a:defRPr/>
              </a:pPr>
              <a:t>‹#›</a:t>
            </a:fld>
            <a:endParaRPr lang="en-US" altLang="en-US"/>
          </a:p>
        </p:txBody>
      </p:sp>
    </p:spTree>
    <p:extLst>
      <p:ext uri="{BB962C8B-B14F-4D97-AF65-F5344CB8AC3E}">
        <p14:creationId xmlns:p14="http://schemas.microsoft.com/office/powerpoint/2010/main" val="533214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3951F85-7901-D669-ACD2-CEFC11966F6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BE149DF-5921-9DB6-5BF8-88069130DEA6}"/>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489485A-3F8E-285D-F2E7-9C6C5490BE5E}"/>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5984F939-6172-02F0-777D-1419B24F9BD8}"/>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A4221C01-CDDF-A1B5-2CDC-BC3A122C5DE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3177D54E-AA94-46C3-983B-954BA24E35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Light" panose="020F0302020204030204" pitchFamily="34" charset="0"/>
        </a:defRPr>
      </a:lvl2pPr>
      <a:lvl3pPr algn="ctr" rtl="0" eaLnBrk="0" fontAlgn="base" hangingPunct="0">
        <a:spcBef>
          <a:spcPct val="0"/>
        </a:spcBef>
        <a:spcAft>
          <a:spcPct val="0"/>
        </a:spcAft>
        <a:defRPr sz="4400">
          <a:solidFill>
            <a:schemeClr val="tx2"/>
          </a:solidFill>
          <a:latin typeface="Calibri Light" panose="020F0302020204030204" pitchFamily="34" charset="0"/>
        </a:defRPr>
      </a:lvl3pPr>
      <a:lvl4pPr algn="ctr" rtl="0" eaLnBrk="0" fontAlgn="base" hangingPunct="0">
        <a:spcBef>
          <a:spcPct val="0"/>
        </a:spcBef>
        <a:spcAft>
          <a:spcPct val="0"/>
        </a:spcAft>
        <a:defRPr sz="4400">
          <a:solidFill>
            <a:schemeClr val="tx2"/>
          </a:solidFill>
          <a:latin typeface="Calibri Light" panose="020F0302020204030204" pitchFamily="34" charset="0"/>
        </a:defRPr>
      </a:lvl4pPr>
      <a:lvl5pPr algn="ctr" rtl="0" eaLnBrk="0" fontAlgn="base" hangingPunct="0">
        <a:spcBef>
          <a:spcPct val="0"/>
        </a:spcBef>
        <a:spcAft>
          <a:spcPct val="0"/>
        </a:spcAft>
        <a:defRPr sz="4400">
          <a:solidFill>
            <a:schemeClr val="tx2"/>
          </a:solidFill>
          <a:latin typeface="Calibri Light" panose="020F0302020204030204"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earth.nullschool.net/#current/wind/surface/level/orthographic=-83.11,34.35,252"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EQVPxFZHbYw?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hyperlink" Target="https://youtu.be/wtb-OK4bEs4?si=Ek3fc_lkyNSsk9fj"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F937DA8-43E0-2C8F-35FE-422E634169B9}"/>
              </a:ext>
            </a:extLst>
          </p:cNvPr>
          <p:cNvSpPr>
            <a:spLocks noGrp="1" noChangeArrowheads="1"/>
          </p:cNvSpPr>
          <p:nvPr>
            <p:ph type="title"/>
          </p:nvPr>
        </p:nvSpPr>
        <p:spPr>
          <a:xfrm>
            <a:off x="914400" y="228600"/>
            <a:ext cx="10363200" cy="1143000"/>
          </a:xfrm>
        </p:spPr>
        <p:txBody>
          <a:bodyPr/>
          <a:lstStyle/>
          <a:p>
            <a:pPr eaLnBrk="1" hangingPunct="1"/>
            <a:r>
              <a:rPr lang="en-US" altLang="en-US"/>
              <a:t>Air masses</a:t>
            </a:r>
          </a:p>
        </p:txBody>
      </p:sp>
      <p:sp>
        <p:nvSpPr>
          <p:cNvPr id="5123" name="Rectangle 3">
            <a:extLst>
              <a:ext uri="{FF2B5EF4-FFF2-40B4-BE49-F238E27FC236}">
                <a16:creationId xmlns:a16="http://schemas.microsoft.com/office/drawing/2014/main" id="{3C173716-FC17-E15D-2D58-B9A59DCD8E96}"/>
              </a:ext>
            </a:extLst>
          </p:cNvPr>
          <p:cNvSpPr>
            <a:spLocks noGrp="1" noChangeArrowheads="1"/>
          </p:cNvSpPr>
          <p:nvPr>
            <p:ph type="body" idx="1"/>
          </p:nvPr>
        </p:nvSpPr>
        <p:spPr>
          <a:xfrm>
            <a:off x="914400" y="1736725"/>
            <a:ext cx="10363200" cy="4114800"/>
          </a:xfrm>
        </p:spPr>
        <p:txBody>
          <a:bodyPr/>
          <a:lstStyle/>
          <a:p>
            <a:pPr eaLnBrk="1" hangingPunct="1">
              <a:lnSpc>
                <a:spcPct val="90000"/>
              </a:lnSpc>
              <a:defRPr/>
            </a:pPr>
            <a:r>
              <a:rPr lang="en-US" altLang="en-US" dirty="0">
                <a:latin typeface="+mj-lt"/>
              </a:rPr>
              <a:t>Large body of air with uniform temperature and moisture</a:t>
            </a:r>
          </a:p>
          <a:p>
            <a:pPr eaLnBrk="1" hangingPunct="1">
              <a:lnSpc>
                <a:spcPct val="90000"/>
              </a:lnSpc>
              <a:defRPr/>
            </a:pPr>
            <a:r>
              <a:rPr lang="en-US" altLang="en-US" dirty="0">
                <a:latin typeface="+mj-lt"/>
              </a:rPr>
              <a:t>Air acquires characteristics from underlying surface </a:t>
            </a:r>
          </a:p>
          <a:p>
            <a:pPr eaLnBrk="1" hangingPunct="1">
              <a:lnSpc>
                <a:spcPct val="90000"/>
              </a:lnSpc>
              <a:defRPr/>
            </a:pPr>
            <a:r>
              <a:rPr lang="en-US" altLang="en-US" dirty="0">
                <a:latin typeface="+mj-lt"/>
              </a:rPr>
              <a:t>Air masses that influence eastern US</a:t>
            </a:r>
          </a:p>
          <a:p>
            <a:pPr lvl="1" eaLnBrk="1" hangingPunct="1">
              <a:lnSpc>
                <a:spcPct val="90000"/>
              </a:lnSpc>
              <a:defRPr/>
            </a:pPr>
            <a:r>
              <a:rPr lang="en-US" altLang="en-US" dirty="0">
                <a:latin typeface="+mj-lt"/>
              </a:rPr>
              <a:t>Maritime tropical air mass from Gulf of Mexico/Atlantic</a:t>
            </a:r>
          </a:p>
          <a:p>
            <a:pPr lvl="2" eaLnBrk="1" hangingPunct="1">
              <a:lnSpc>
                <a:spcPct val="90000"/>
              </a:lnSpc>
              <a:defRPr/>
            </a:pPr>
            <a:r>
              <a:rPr lang="en-US" altLang="en-US" dirty="0">
                <a:latin typeface="+mj-lt"/>
              </a:rPr>
              <a:t>Warm and moist; potentially unstable</a:t>
            </a:r>
          </a:p>
          <a:p>
            <a:pPr lvl="1" eaLnBrk="1" hangingPunct="1">
              <a:lnSpc>
                <a:spcPct val="90000"/>
              </a:lnSpc>
              <a:defRPr/>
            </a:pPr>
            <a:r>
              <a:rPr lang="en-US" altLang="en-US" dirty="0">
                <a:latin typeface="+mj-lt"/>
              </a:rPr>
              <a:t>Continental polar air mass from interior of Canada</a:t>
            </a:r>
          </a:p>
          <a:p>
            <a:pPr lvl="2" eaLnBrk="1" hangingPunct="1">
              <a:lnSpc>
                <a:spcPct val="90000"/>
              </a:lnSpc>
              <a:defRPr/>
            </a:pPr>
            <a:r>
              <a:rPr lang="en-US" altLang="en-US" dirty="0">
                <a:latin typeface="+mj-lt"/>
              </a:rPr>
              <a:t>Cool and dry; stable</a:t>
            </a:r>
          </a:p>
          <a:p>
            <a:pPr lvl="1" eaLnBrk="1" hangingPunct="1">
              <a:lnSpc>
                <a:spcPct val="90000"/>
              </a:lnSpc>
              <a:defRPr/>
            </a:pPr>
            <a:r>
              <a:rPr lang="en-US" altLang="en-US" dirty="0">
                <a:latin typeface="+mj-lt"/>
              </a:rPr>
              <a:t>Arctic air mass from North Pole and Siberia</a:t>
            </a:r>
          </a:p>
          <a:p>
            <a:pPr lvl="2" eaLnBrk="1" hangingPunct="1">
              <a:lnSpc>
                <a:spcPct val="90000"/>
              </a:lnSpc>
              <a:defRPr/>
            </a:pPr>
            <a:r>
              <a:rPr lang="en-US" altLang="en-US" dirty="0">
                <a:latin typeface="+mj-lt"/>
              </a:rPr>
              <a:t>Extremely cold and dry, stable</a:t>
            </a:r>
          </a:p>
          <a:p>
            <a:pPr eaLnBrk="1" hangingPunct="1">
              <a:lnSpc>
                <a:spcPct val="90000"/>
              </a:lnSpc>
              <a:defRPr/>
            </a:pPr>
            <a:endParaRPr lang="en-US" altLang="en-US" sz="2800" dirty="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5" descr="A map of the united states&#10;&#10;AI-generated content may be incorrect.">
            <a:extLst>
              <a:ext uri="{FF2B5EF4-FFF2-40B4-BE49-F238E27FC236}">
                <a16:creationId xmlns:a16="http://schemas.microsoft.com/office/drawing/2014/main" id="{222571B6-FE50-6FC8-989B-6CF78FC5DFE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90600" y="0"/>
            <a:ext cx="9853613" cy="7108825"/>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5" descr="A satellite image of the earth&#10;&#10;AI-generated content may be incorrect.">
            <a:extLst>
              <a:ext uri="{FF2B5EF4-FFF2-40B4-BE49-F238E27FC236}">
                <a16:creationId xmlns:a16="http://schemas.microsoft.com/office/drawing/2014/main" id="{52F96582-22EA-6266-C9E4-831D638810C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0"/>
            <a:ext cx="11430000" cy="68580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a:hlinkClick r:id="rId2"/>
            <a:extLst>
              <a:ext uri="{FF2B5EF4-FFF2-40B4-BE49-F238E27FC236}">
                <a16:creationId xmlns:a16="http://schemas.microsoft.com/office/drawing/2014/main" id="{49778BC2-0ED2-C9D8-00F6-0E428274E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591800" cy="678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descr="A map of different colors&#10;&#10;AI-generated content may be incorrect.">
            <a:extLst>
              <a:ext uri="{FF2B5EF4-FFF2-40B4-BE49-F238E27FC236}">
                <a16:creationId xmlns:a16="http://schemas.microsoft.com/office/drawing/2014/main" id="{F297E36B-CA84-772D-1474-B7CF4BE34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38100"/>
            <a:ext cx="970597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Jon Anthony Stallins\Desktop\midlatitudecyclonepaths.gif">
            <a:extLst>
              <a:ext uri="{FF2B5EF4-FFF2-40B4-BE49-F238E27FC236}">
                <a16:creationId xmlns:a16="http://schemas.microsoft.com/office/drawing/2014/main" id="{2BA4A804-8ED0-3CA9-89CB-787C4FAFE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113585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12BD2F41-09DE-46BD-AFF9-3867A14B7ED8}"/>
              </a:ext>
            </a:extLst>
          </p:cNvPr>
          <p:cNvSpPr>
            <a:spLocks noGrp="1" noChangeArrowheads="1"/>
          </p:cNvSpPr>
          <p:nvPr>
            <p:ph type="title"/>
          </p:nvPr>
        </p:nvSpPr>
        <p:spPr>
          <a:xfrm>
            <a:off x="6705600" y="381000"/>
            <a:ext cx="5334000" cy="1143000"/>
          </a:xfrm>
        </p:spPr>
        <p:txBody>
          <a:bodyPr/>
          <a:lstStyle/>
          <a:p>
            <a:pPr eaLnBrk="1" hangingPunct="1"/>
            <a:r>
              <a:rPr lang="en-US" altLang="en-US"/>
              <a:t>Cyclogenesisn – formation of a MLC</a:t>
            </a:r>
          </a:p>
        </p:txBody>
      </p:sp>
      <p:sp>
        <p:nvSpPr>
          <p:cNvPr id="28675" name="Rectangle 3">
            <a:extLst>
              <a:ext uri="{FF2B5EF4-FFF2-40B4-BE49-F238E27FC236}">
                <a16:creationId xmlns:a16="http://schemas.microsoft.com/office/drawing/2014/main" id="{1817AD41-5031-F00A-2AE7-266799FF6418}"/>
              </a:ext>
            </a:extLst>
          </p:cNvPr>
          <p:cNvSpPr>
            <a:spLocks noGrp="1" noChangeArrowheads="1"/>
          </p:cNvSpPr>
          <p:nvPr>
            <p:ph type="body" idx="1"/>
          </p:nvPr>
        </p:nvSpPr>
        <p:spPr>
          <a:xfrm>
            <a:off x="304800" y="304800"/>
            <a:ext cx="6781800" cy="6172200"/>
          </a:xfrm>
        </p:spPr>
        <p:txBody>
          <a:bodyPr/>
          <a:lstStyle/>
          <a:p>
            <a:pPr eaLnBrk="1" hangingPunct="1">
              <a:lnSpc>
                <a:spcPct val="90000"/>
              </a:lnSpc>
              <a:defRPr/>
            </a:pPr>
            <a:r>
              <a:rPr lang="en-US" altLang="en-US" dirty="0">
                <a:latin typeface="+mj-lt"/>
              </a:rPr>
              <a:t>Requires interaction of surface and upper atmospheric processes</a:t>
            </a:r>
          </a:p>
          <a:p>
            <a:pPr eaLnBrk="1" hangingPunct="1">
              <a:lnSpc>
                <a:spcPct val="90000"/>
              </a:lnSpc>
              <a:defRPr/>
            </a:pPr>
            <a:r>
              <a:rPr lang="en-US" altLang="en-US" dirty="0">
                <a:latin typeface="+mj-lt"/>
              </a:rPr>
              <a:t>Surface conditions:</a:t>
            </a:r>
          </a:p>
          <a:p>
            <a:pPr lvl="1" eaLnBrk="1" hangingPunct="1">
              <a:lnSpc>
                <a:spcPct val="90000"/>
              </a:lnSpc>
              <a:defRPr/>
            </a:pPr>
            <a:r>
              <a:rPr lang="en-US" altLang="en-US" dirty="0">
                <a:latin typeface="+mj-lt"/>
              </a:rPr>
              <a:t>Strong baroclinity: a sharp contrast in temperatures over a short distance. </a:t>
            </a:r>
          </a:p>
          <a:p>
            <a:pPr lvl="1" eaLnBrk="1" hangingPunct="1">
              <a:lnSpc>
                <a:spcPct val="90000"/>
              </a:lnSpc>
              <a:defRPr/>
            </a:pPr>
            <a:r>
              <a:rPr lang="en-US" altLang="en-US" dirty="0">
                <a:latin typeface="+mj-lt"/>
              </a:rPr>
              <a:t>This enhances surface low pressure, instability, and surface lifting</a:t>
            </a:r>
          </a:p>
          <a:p>
            <a:pPr eaLnBrk="1" hangingPunct="1">
              <a:lnSpc>
                <a:spcPct val="90000"/>
              </a:lnSpc>
              <a:defRPr/>
            </a:pPr>
            <a:r>
              <a:rPr lang="en-US" altLang="en-US" dirty="0">
                <a:latin typeface="+mj-lt"/>
              </a:rPr>
              <a:t>Upper atm conditions: </a:t>
            </a:r>
          </a:p>
          <a:p>
            <a:pPr lvl="1" eaLnBrk="1" hangingPunct="1">
              <a:lnSpc>
                <a:spcPct val="90000"/>
              </a:lnSpc>
              <a:defRPr/>
            </a:pPr>
            <a:r>
              <a:rPr lang="en-US" altLang="en-US" dirty="0">
                <a:latin typeface="+mj-lt"/>
              </a:rPr>
              <a:t>Passage of an upper level low pressure that enhances lifting motions higher up</a:t>
            </a:r>
          </a:p>
          <a:p>
            <a:pPr lvl="1" eaLnBrk="1" hangingPunct="1">
              <a:lnSpc>
                <a:spcPct val="90000"/>
              </a:lnSpc>
              <a:defRPr/>
            </a:pPr>
            <a:r>
              <a:rPr lang="en-US" altLang="en-US" dirty="0">
                <a:latin typeface="+mj-lt"/>
              </a:rPr>
              <a:t>Lows are called ‘troughs’ in the upper atmosphere, highs are called ‘ridges</a:t>
            </a:r>
            <a:r>
              <a:rPr lang="en-US" altLang="en-US" dirty="0">
                <a:latin typeface="Arial" panose="020B0604020202020204" pitchFamily="34" charset="0"/>
              </a:rPr>
              <a:t>’</a:t>
            </a:r>
            <a:endParaRPr lang="en-US" altLang="en-US" sz="3600" dirty="0">
              <a:latin typeface="Arial" panose="020B0604020202020204" pitchFamily="34" charset="0"/>
            </a:endParaRPr>
          </a:p>
        </p:txBody>
      </p:sp>
      <p:pic>
        <p:nvPicPr>
          <p:cNvPr id="26628" name="Picture 6" descr="agburt08_08">
            <a:extLst>
              <a:ext uri="{FF2B5EF4-FFF2-40B4-BE49-F238E27FC236}">
                <a16:creationId xmlns:a16="http://schemas.microsoft.com/office/drawing/2014/main" id="{6A50004C-95C4-1A47-9498-84B238D92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86" r="16341"/>
          <a:stretch>
            <a:fillRect/>
          </a:stretch>
        </p:blipFill>
        <p:spPr bwMode="auto">
          <a:xfrm>
            <a:off x="7086600" y="1828800"/>
            <a:ext cx="44196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trough">
            <a:extLst>
              <a:ext uri="{FF2B5EF4-FFF2-40B4-BE49-F238E27FC236}">
                <a16:creationId xmlns:a16="http://schemas.microsoft.com/office/drawing/2014/main" id="{75AEF38E-F8EC-9633-E66A-2C69C03B0ACF}"/>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l="3333" t="5644"/>
          <a:stretch>
            <a:fillRect/>
          </a:stretch>
        </p:blipFill>
        <p:spPr>
          <a:xfrm>
            <a:off x="2819400" y="457200"/>
            <a:ext cx="6629400" cy="6316663"/>
          </a:xfrm>
          <a:noFill/>
        </p:spPr>
      </p:pic>
      <p:sp>
        <p:nvSpPr>
          <p:cNvPr id="30723" name="TextBox 2">
            <a:extLst>
              <a:ext uri="{FF2B5EF4-FFF2-40B4-BE49-F238E27FC236}">
                <a16:creationId xmlns:a16="http://schemas.microsoft.com/office/drawing/2014/main" id="{8C17A551-35A0-3837-B501-F5AF79642EC1}"/>
              </a:ext>
            </a:extLst>
          </p:cNvPr>
          <p:cNvSpPr txBox="1">
            <a:spLocks noChangeArrowheads="1"/>
          </p:cNvSpPr>
          <p:nvPr/>
        </p:nvSpPr>
        <p:spPr bwMode="auto">
          <a:xfrm>
            <a:off x="1989138" y="2433638"/>
            <a:ext cx="2252662" cy="1323975"/>
          </a:xfrm>
          <a:prstGeom prst="rect">
            <a:avLst/>
          </a:prstGeom>
          <a:solidFill>
            <a:schemeClr val="bg1">
              <a:alpha val="74901"/>
            </a:schemeClr>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en-US" altLang="en-US" sz="2000" b="1" dirty="0">
                <a:latin typeface="+mj-lt"/>
              </a:rPr>
              <a:t>High pressure ridge</a:t>
            </a:r>
          </a:p>
          <a:p>
            <a:pPr eaLnBrk="1" hangingPunct="1">
              <a:spcBef>
                <a:spcPct val="0"/>
              </a:spcBef>
              <a:buFontTx/>
              <a:buNone/>
              <a:defRPr/>
            </a:pPr>
            <a:r>
              <a:rPr lang="en-US" altLang="en-US" sz="2000" dirty="0">
                <a:latin typeface="+mj-lt"/>
              </a:rPr>
              <a:t>Open high (circulation is not closed)</a:t>
            </a:r>
          </a:p>
        </p:txBody>
      </p:sp>
      <p:sp>
        <p:nvSpPr>
          <p:cNvPr id="28676" name="TextBox 3">
            <a:extLst>
              <a:ext uri="{FF2B5EF4-FFF2-40B4-BE49-F238E27FC236}">
                <a16:creationId xmlns:a16="http://schemas.microsoft.com/office/drawing/2014/main" id="{CF6BAE23-8ABA-7A4D-3CAF-C80E1263331C}"/>
              </a:ext>
            </a:extLst>
          </p:cNvPr>
          <p:cNvSpPr txBox="1">
            <a:spLocks noChangeArrowheads="1"/>
          </p:cNvSpPr>
          <p:nvPr/>
        </p:nvSpPr>
        <p:spPr bwMode="auto">
          <a:xfrm>
            <a:off x="4572000" y="1905000"/>
            <a:ext cx="947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eaLnBrk="1" hangingPunct="1">
              <a:spcBef>
                <a:spcPct val="0"/>
              </a:spcBef>
              <a:buFontTx/>
              <a:buNone/>
            </a:pPr>
            <a:r>
              <a:rPr lang="en-US" altLang="en-US" sz="1400" b="1">
                <a:solidFill>
                  <a:srgbClr val="FF0000"/>
                </a:solidFill>
                <a:latin typeface="Arial" panose="020B0604020202020204" pitchFamily="34" charset="0"/>
              </a:rPr>
              <a:t>Warm air</a:t>
            </a:r>
          </a:p>
        </p:txBody>
      </p:sp>
      <p:sp>
        <p:nvSpPr>
          <p:cNvPr id="28677" name="TextBox 4">
            <a:extLst>
              <a:ext uri="{FF2B5EF4-FFF2-40B4-BE49-F238E27FC236}">
                <a16:creationId xmlns:a16="http://schemas.microsoft.com/office/drawing/2014/main" id="{EC081AAF-D6B4-6553-1BFE-800A5B5A2225}"/>
              </a:ext>
            </a:extLst>
          </p:cNvPr>
          <p:cNvSpPr txBox="1">
            <a:spLocks noChangeArrowheads="1"/>
          </p:cNvSpPr>
          <p:nvPr/>
        </p:nvSpPr>
        <p:spPr bwMode="auto">
          <a:xfrm>
            <a:off x="6400800" y="990600"/>
            <a:ext cx="850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eaLnBrk="1" hangingPunct="1">
              <a:spcBef>
                <a:spcPct val="0"/>
              </a:spcBef>
              <a:buFontTx/>
              <a:buNone/>
            </a:pPr>
            <a:r>
              <a:rPr lang="en-US" altLang="en-US" sz="1400" b="1">
                <a:solidFill>
                  <a:srgbClr val="00B0F0"/>
                </a:solidFill>
                <a:latin typeface="Arial" panose="020B0604020202020204" pitchFamily="34" charset="0"/>
              </a:rPr>
              <a:t>Cold air</a:t>
            </a:r>
          </a:p>
        </p:txBody>
      </p:sp>
      <p:sp>
        <p:nvSpPr>
          <p:cNvPr id="30726" name="TextBox 5">
            <a:extLst>
              <a:ext uri="{FF2B5EF4-FFF2-40B4-BE49-F238E27FC236}">
                <a16:creationId xmlns:a16="http://schemas.microsoft.com/office/drawing/2014/main" id="{C763774A-518B-4C16-ACB3-94E750E75162}"/>
              </a:ext>
            </a:extLst>
          </p:cNvPr>
          <p:cNvSpPr txBox="1">
            <a:spLocks noChangeArrowheads="1"/>
          </p:cNvSpPr>
          <p:nvPr/>
        </p:nvSpPr>
        <p:spPr bwMode="auto">
          <a:xfrm>
            <a:off x="5862638" y="2138363"/>
            <a:ext cx="6210300" cy="1323975"/>
          </a:xfrm>
          <a:prstGeom prst="rect">
            <a:avLst/>
          </a:prstGeom>
          <a:solidFill>
            <a:schemeClr val="bg1">
              <a:alpha val="76077"/>
            </a:schemeClr>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en-US" altLang="en-US" sz="2000" b="1" dirty="0">
                <a:latin typeface="+mj-lt"/>
              </a:rPr>
              <a:t>Low pressure trough</a:t>
            </a:r>
          </a:p>
          <a:p>
            <a:pPr eaLnBrk="1" hangingPunct="1">
              <a:spcBef>
                <a:spcPct val="0"/>
              </a:spcBef>
              <a:buFontTx/>
              <a:buNone/>
              <a:defRPr/>
            </a:pPr>
            <a:r>
              <a:rPr lang="en-US" altLang="en-US" sz="2000" dirty="0">
                <a:latin typeface="+mj-lt"/>
              </a:rPr>
              <a:t>Open low (circulation is not closed). The trough creates downstream speed and directional divergence that enhances instability </a:t>
            </a:r>
          </a:p>
        </p:txBody>
      </p:sp>
      <p:sp>
        <p:nvSpPr>
          <p:cNvPr id="30727" name="TextBox 6">
            <a:extLst>
              <a:ext uri="{FF2B5EF4-FFF2-40B4-BE49-F238E27FC236}">
                <a16:creationId xmlns:a16="http://schemas.microsoft.com/office/drawing/2014/main" id="{F99E43B1-21F1-2C26-A57B-F60FFFEAE7EF}"/>
              </a:ext>
            </a:extLst>
          </p:cNvPr>
          <p:cNvSpPr txBox="1">
            <a:spLocks noChangeArrowheads="1"/>
          </p:cNvSpPr>
          <p:nvPr/>
        </p:nvSpPr>
        <p:spPr bwMode="auto">
          <a:xfrm>
            <a:off x="549275" y="284163"/>
            <a:ext cx="2879725" cy="1938337"/>
          </a:xfrm>
          <a:prstGeom prst="rect">
            <a:avLst/>
          </a:prstGeom>
          <a:solidFill>
            <a:schemeClr val="bg1">
              <a:alpha val="74901"/>
            </a:schemeClr>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en-US" altLang="en-US" sz="2400" dirty="0">
                <a:latin typeface="+mj-lt"/>
              </a:rPr>
              <a:t>This is a map of geopotential heights showing the position of the polar jet stream</a:t>
            </a:r>
          </a:p>
        </p:txBody>
      </p:sp>
      <p:sp>
        <p:nvSpPr>
          <p:cNvPr id="30728" name="TextBox 7">
            <a:extLst>
              <a:ext uri="{FF2B5EF4-FFF2-40B4-BE49-F238E27FC236}">
                <a16:creationId xmlns:a16="http://schemas.microsoft.com/office/drawing/2014/main" id="{3FB191BF-5FC2-AA7E-8910-62B8DF1E4E66}"/>
              </a:ext>
            </a:extLst>
          </p:cNvPr>
          <p:cNvSpPr txBox="1">
            <a:spLocks noChangeArrowheads="1"/>
          </p:cNvSpPr>
          <p:nvPr/>
        </p:nvSpPr>
        <p:spPr bwMode="auto">
          <a:xfrm>
            <a:off x="169863" y="4027488"/>
            <a:ext cx="5103812" cy="461962"/>
          </a:xfrm>
          <a:prstGeom prst="rect">
            <a:avLst/>
          </a:prstGeom>
          <a:solidFill>
            <a:schemeClr val="bg1">
              <a:alpha val="74901"/>
            </a:schemeClr>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en-US" altLang="en-US" sz="2400" dirty="0">
                <a:latin typeface="+mj-lt"/>
              </a:rPr>
              <a:t>Surface winds on a surface isobaric map</a:t>
            </a:r>
          </a:p>
        </p:txBody>
      </p:sp>
      <p:sp>
        <p:nvSpPr>
          <p:cNvPr id="28681" name="TextBox 3">
            <a:extLst>
              <a:ext uri="{FF2B5EF4-FFF2-40B4-BE49-F238E27FC236}">
                <a16:creationId xmlns:a16="http://schemas.microsoft.com/office/drawing/2014/main" id="{537264A2-BD5A-F008-1885-4E1BBD434A01}"/>
              </a:ext>
            </a:extLst>
          </p:cNvPr>
          <p:cNvSpPr txBox="1">
            <a:spLocks noChangeArrowheads="1"/>
          </p:cNvSpPr>
          <p:nvPr/>
        </p:nvSpPr>
        <p:spPr bwMode="auto">
          <a:xfrm>
            <a:off x="6305550" y="5559425"/>
            <a:ext cx="946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eaLnBrk="1" hangingPunct="1">
              <a:spcBef>
                <a:spcPct val="0"/>
              </a:spcBef>
              <a:buFontTx/>
              <a:buNone/>
            </a:pPr>
            <a:r>
              <a:rPr lang="en-US" altLang="en-US" sz="1400" b="1">
                <a:solidFill>
                  <a:srgbClr val="FF0000"/>
                </a:solidFill>
                <a:latin typeface="Arial" panose="020B0604020202020204" pitchFamily="34" charset="0"/>
              </a:rPr>
              <a:t>Warm air</a:t>
            </a:r>
          </a:p>
        </p:txBody>
      </p:sp>
      <p:sp>
        <p:nvSpPr>
          <p:cNvPr id="28682" name="TextBox 4">
            <a:extLst>
              <a:ext uri="{FF2B5EF4-FFF2-40B4-BE49-F238E27FC236}">
                <a16:creationId xmlns:a16="http://schemas.microsoft.com/office/drawing/2014/main" id="{8AB91133-EC98-865C-5CC0-17CB356A6EF7}"/>
              </a:ext>
            </a:extLst>
          </p:cNvPr>
          <p:cNvSpPr txBox="1">
            <a:spLocks noChangeArrowheads="1"/>
          </p:cNvSpPr>
          <p:nvPr/>
        </p:nvSpPr>
        <p:spPr bwMode="auto">
          <a:xfrm>
            <a:off x="5670550" y="4652963"/>
            <a:ext cx="850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eaLnBrk="1" hangingPunct="1">
              <a:spcBef>
                <a:spcPct val="0"/>
              </a:spcBef>
              <a:buFontTx/>
              <a:buNone/>
            </a:pPr>
            <a:r>
              <a:rPr lang="en-US" altLang="en-US" sz="1400" b="1">
                <a:solidFill>
                  <a:srgbClr val="00B0F0"/>
                </a:solidFill>
                <a:latin typeface="Arial" panose="020B0604020202020204" pitchFamily="34" charset="0"/>
              </a:rPr>
              <a:t>Cold air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a:extLst>
              <a:ext uri="{FF2B5EF4-FFF2-40B4-BE49-F238E27FC236}">
                <a16:creationId xmlns:a16="http://schemas.microsoft.com/office/drawing/2014/main" id="{2DC4AEBD-4A6A-B0BB-B8C3-751C1832E725}"/>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l="4453" t="22223" r="5515" b="15277"/>
          <a:stretch>
            <a:fillRect/>
          </a:stretch>
        </p:blipFill>
        <p:spPr>
          <a:xfrm>
            <a:off x="0" y="4763"/>
            <a:ext cx="12076113" cy="6548437"/>
          </a:xfrm>
          <a:solidFill>
            <a:schemeClr val="bg1"/>
          </a:solidFill>
          <a:extLst>
            <a:ext uri="{91240B29-F687-4F45-9708-019B960494DF}">
              <a14:hiddenLine xmlns:a14="http://schemas.microsoft.com/office/drawing/2010/main" w="76200">
                <a:solidFill>
                  <a:srgbClr val="000000"/>
                </a:solidFill>
                <a:miter lim="800000"/>
                <a:headEnd/>
                <a:tailEnd/>
              </a14:hiddenLine>
            </a:ext>
          </a:extLst>
        </p:spPr>
      </p:pic>
      <p:sp>
        <p:nvSpPr>
          <p:cNvPr id="30723" name="Text Box 6">
            <a:extLst>
              <a:ext uri="{FF2B5EF4-FFF2-40B4-BE49-F238E27FC236}">
                <a16:creationId xmlns:a16="http://schemas.microsoft.com/office/drawing/2014/main" id="{70697205-9F9A-E1C3-80CC-9C551157929C}"/>
              </a:ext>
            </a:extLst>
          </p:cNvPr>
          <p:cNvSpPr txBox="1">
            <a:spLocks noChangeArrowheads="1"/>
          </p:cNvSpPr>
          <p:nvPr/>
        </p:nvSpPr>
        <p:spPr bwMode="auto">
          <a:xfrm>
            <a:off x="3160713" y="217488"/>
            <a:ext cx="1719262" cy="46672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eaLnBrk="1" hangingPunct="1">
              <a:spcBef>
                <a:spcPct val="0"/>
              </a:spcBef>
              <a:buFontTx/>
              <a:buNone/>
            </a:pPr>
            <a:r>
              <a:rPr lang="en-US" altLang="en-US" sz="2400">
                <a:latin typeface="Arial" panose="020B0604020202020204" pitchFamily="34" charset="0"/>
              </a:rPr>
              <a:t>Early stage</a:t>
            </a:r>
          </a:p>
        </p:txBody>
      </p:sp>
      <p:sp>
        <p:nvSpPr>
          <p:cNvPr id="30724" name="Text Box 7">
            <a:extLst>
              <a:ext uri="{FF2B5EF4-FFF2-40B4-BE49-F238E27FC236}">
                <a16:creationId xmlns:a16="http://schemas.microsoft.com/office/drawing/2014/main" id="{68C9346F-3B8B-D1F1-F27C-B09D08FEB312}"/>
              </a:ext>
            </a:extLst>
          </p:cNvPr>
          <p:cNvSpPr txBox="1">
            <a:spLocks noChangeArrowheads="1"/>
          </p:cNvSpPr>
          <p:nvPr/>
        </p:nvSpPr>
        <p:spPr bwMode="auto">
          <a:xfrm>
            <a:off x="7194550" y="217488"/>
            <a:ext cx="2566988" cy="46672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eaLnBrk="1" hangingPunct="1">
              <a:spcBef>
                <a:spcPct val="0"/>
              </a:spcBef>
              <a:buFontTx/>
              <a:buNone/>
            </a:pPr>
            <a:r>
              <a:rPr lang="en-US" altLang="en-US" sz="2400">
                <a:latin typeface="Arial" panose="020B0604020202020204" pitchFamily="34" charset="0"/>
              </a:rPr>
              <a:t>Open wave stage</a:t>
            </a:r>
          </a:p>
        </p:txBody>
      </p:sp>
      <p:sp>
        <p:nvSpPr>
          <p:cNvPr id="30725" name="Text Box 8">
            <a:extLst>
              <a:ext uri="{FF2B5EF4-FFF2-40B4-BE49-F238E27FC236}">
                <a16:creationId xmlns:a16="http://schemas.microsoft.com/office/drawing/2014/main" id="{68735E0B-322A-6CCA-E0B9-2777556366B3}"/>
              </a:ext>
            </a:extLst>
          </p:cNvPr>
          <p:cNvSpPr txBox="1">
            <a:spLocks noChangeArrowheads="1"/>
          </p:cNvSpPr>
          <p:nvPr/>
        </p:nvSpPr>
        <p:spPr bwMode="auto">
          <a:xfrm>
            <a:off x="115888" y="5322888"/>
            <a:ext cx="2667000" cy="129222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eaLnBrk="1" hangingPunct="1">
              <a:spcBef>
                <a:spcPct val="0"/>
              </a:spcBef>
              <a:buFontTx/>
              <a:buNone/>
            </a:pPr>
            <a:r>
              <a:rPr lang="en-US" altLang="en-US" sz="2400">
                <a:latin typeface="Arial" panose="020B0604020202020204" pitchFamily="34" charset="0"/>
              </a:rPr>
              <a:t>Occluded stage</a:t>
            </a: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Occluded front formation marks a decaying MLC.</a:t>
            </a:r>
          </a:p>
        </p:txBody>
      </p:sp>
      <p:sp>
        <p:nvSpPr>
          <p:cNvPr id="30726" name="Text Box 9">
            <a:extLst>
              <a:ext uri="{FF2B5EF4-FFF2-40B4-BE49-F238E27FC236}">
                <a16:creationId xmlns:a16="http://schemas.microsoft.com/office/drawing/2014/main" id="{60124D90-8326-1DAD-116C-15676C1575A1}"/>
              </a:ext>
            </a:extLst>
          </p:cNvPr>
          <p:cNvSpPr txBox="1">
            <a:spLocks noChangeArrowheads="1"/>
          </p:cNvSpPr>
          <p:nvPr/>
        </p:nvSpPr>
        <p:spPr bwMode="auto">
          <a:xfrm>
            <a:off x="7551738" y="3279775"/>
            <a:ext cx="4419600" cy="1014413"/>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eaLnBrk="1" hangingPunct="1">
              <a:spcBef>
                <a:spcPct val="0"/>
              </a:spcBef>
              <a:buFontTx/>
              <a:buNone/>
            </a:pPr>
            <a:r>
              <a:rPr lang="en-US" altLang="en-US" sz="2400">
                <a:latin typeface="Arial" panose="020B0604020202020204" pitchFamily="34" charset="0"/>
              </a:rPr>
              <a:t>Dissipating stage</a:t>
            </a:r>
          </a:p>
          <a:p>
            <a:pPr eaLnBrk="1" hangingPunct="1">
              <a:spcBef>
                <a:spcPct val="0"/>
              </a:spcBef>
              <a:buFontTx/>
              <a:buNone/>
            </a:pPr>
            <a:r>
              <a:rPr lang="en-US" altLang="en-US" sz="1800">
                <a:latin typeface="Arial" panose="020B0604020202020204" pitchFamily="34" charset="0"/>
              </a:rPr>
              <a:t>MLCs lose organization 7-10 days after redistributing the heat that powers them</a:t>
            </a:r>
          </a:p>
        </p:txBody>
      </p:sp>
      <p:sp>
        <p:nvSpPr>
          <p:cNvPr id="30727" name="Text Box 10">
            <a:extLst>
              <a:ext uri="{FF2B5EF4-FFF2-40B4-BE49-F238E27FC236}">
                <a16:creationId xmlns:a16="http://schemas.microsoft.com/office/drawing/2014/main" id="{0267CA42-487C-B6AB-A7D1-F16C057D7884}"/>
              </a:ext>
            </a:extLst>
          </p:cNvPr>
          <p:cNvSpPr txBox="1">
            <a:spLocks noChangeArrowheads="1"/>
          </p:cNvSpPr>
          <p:nvPr/>
        </p:nvSpPr>
        <p:spPr bwMode="auto">
          <a:xfrm>
            <a:off x="2767013" y="2895600"/>
            <a:ext cx="3595687" cy="369888"/>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eaLnBrk="1" hangingPunct="1">
              <a:spcBef>
                <a:spcPct val="0"/>
              </a:spcBef>
              <a:buFontTx/>
              <a:buNone/>
            </a:pPr>
            <a:r>
              <a:rPr lang="en-US" altLang="en-US" sz="1800">
                <a:latin typeface="Arial" panose="020B0604020202020204" pitchFamily="34" charset="0"/>
              </a:rPr>
              <a:t>Zone of strong surface baroclinity</a:t>
            </a:r>
          </a:p>
        </p:txBody>
      </p:sp>
      <p:sp>
        <p:nvSpPr>
          <p:cNvPr id="30728" name="Line 11">
            <a:extLst>
              <a:ext uri="{FF2B5EF4-FFF2-40B4-BE49-F238E27FC236}">
                <a16:creationId xmlns:a16="http://schemas.microsoft.com/office/drawing/2014/main" id="{A199CD77-3097-64D6-A47F-F522A3A0D368}"/>
              </a:ext>
            </a:extLst>
          </p:cNvPr>
          <p:cNvSpPr>
            <a:spLocks noChangeShapeType="1"/>
          </p:cNvSpPr>
          <p:nvPr/>
        </p:nvSpPr>
        <p:spPr bwMode="auto">
          <a:xfrm flipH="1" flipV="1">
            <a:off x="2590800" y="1905000"/>
            <a:ext cx="1143000" cy="9906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9" name="Line 12">
            <a:extLst>
              <a:ext uri="{FF2B5EF4-FFF2-40B4-BE49-F238E27FC236}">
                <a16:creationId xmlns:a16="http://schemas.microsoft.com/office/drawing/2014/main" id="{95EF1A08-EE5B-6F97-C313-408CAA86A0D5}"/>
              </a:ext>
            </a:extLst>
          </p:cNvPr>
          <p:cNvSpPr>
            <a:spLocks noChangeShapeType="1"/>
          </p:cNvSpPr>
          <p:nvPr/>
        </p:nvSpPr>
        <p:spPr bwMode="auto">
          <a:xfrm flipV="1">
            <a:off x="5181600" y="1828800"/>
            <a:ext cx="762000" cy="10668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Documents and Settings\Tony Stallins\Desktop\new-1.jpg">
            <a:extLst>
              <a:ext uri="{FF2B5EF4-FFF2-40B4-BE49-F238E27FC236}">
                <a16:creationId xmlns:a16="http://schemas.microsoft.com/office/drawing/2014/main" id="{C7B9E1C8-6D35-2316-5A8B-BB99ECE4D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14400"/>
            <a:ext cx="7488238"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1AE07AC-B4B3-CF88-97BD-98D49DFDCC01}"/>
              </a:ext>
            </a:extLst>
          </p:cNvPr>
          <p:cNvSpPr txBox="1">
            <a:spLocks noChangeArrowheads="1"/>
          </p:cNvSpPr>
          <p:nvPr/>
        </p:nvSpPr>
        <p:spPr bwMode="auto">
          <a:xfrm>
            <a:off x="457200" y="304800"/>
            <a:ext cx="11506200" cy="1143000"/>
          </a:xfrm>
          <a:prstGeom prst="rect">
            <a:avLst/>
          </a:prstGeom>
          <a:noFill/>
          <a:ln w="9525">
            <a:noFill/>
            <a:miter lim="800000"/>
            <a:headEnd/>
            <a:tailEnd/>
          </a:ln>
        </p:spPr>
        <p:txBody>
          <a:bodyPr/>
          <a:lstStyle/>
          <a:p>
            <a:pPr marL="342900" indent="-342900" algn="ctr" eaLnBrk="1" hangingPunct="1">
              <a:spcBef>
                <a:spcPct val="20000"/>
              </a:spcBef>
              <a:defRPr/>
            </a:pPr>
            <a:r>
              <a:rPr lang="en-US" sz="3200" kern="0" dirty="0">
                <a:latin typeface="+mj-lt"/>
              </a:rPr>
              <a:t>	</a:t>
            </a:r>
            <a:r>
              <a:rPr lang="en-US" sz="3600" kern="0" dirty="0">
                <a:latin typeface="+mj-lt"/>
              </a:rPr>
              <a:t>MLC’s balance the heat budget</a:t>
            </a:r>
          </a:p>
        </p:txBody>
      </p:sp>
      <p:sp>
        <p:nvSpPr>
          <p:cNvPr id="34820" name="TextBox 3">
            <a:extLst>
              <a:ext uri="{FF2B5EF4-FFF2-40B4-BE49-F238E27FC236}">
                <a16:creationId xmlns:a16="http://schemas.microsoft.com/office/drawing/2014/main" id="{D1939E42-13A6-43AF-963D-330801F9775D}"/>
              </a:ext>
            </a:extLst>
          </p:cNvPr>
          <p:cNvSpPr txBox="1">
            <a:spLocks noChangeArrowheads="1"/>
          </p:cNvSpPr>
          <p:nvPr/>
        </p:nvSpPr>
        <p:spPr bwMode="auto">
          <a:xfrm>
            <a:off x="2819400" y="3505200"/>
            <a:ext cx="2655888" cy="369888"/>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en-US" altLang="en-US" sz="1800" b="1" dirty="0">
                <a:latin typeface="+mj-lt"/>
              </a:rPr>
              <a:t>Zonal </a:t>
            </a:r>
            <a:r>
              <a:rPr lang="en-US" altLang="en-US" sz="1800" dirty="0">
                <a:latin typeface="+mj-lt"/>
              </a:rPr>
              <a:t>polar jet stream flow</a:t>
            </a:r>
          </a:p>
        </p:txBody>
      </p:sp>
      <p:sp>
        <p:nvSpPr>
          <p:cNvPr id="34821" name="TextBox 4">
            <a:extLst>
              <a:ext uri="{FF2B5EF4-FFF2-40B4-BE49-F238E27FC236}">
                <a16:creationId xmlns:a16="http://schemas.microsoft.com/office/drawing/2014/main" id="{770462C6-AB12-AFD6-7794-7C2392F39FEE}"/>
              </a:ext>
            </a:extLst>
          </p:cNvPr>
          <p:cNvSpPr txBox="1">
            <a:spLocks noChangeArrowheads="1"/>
          </p:cNvSpPr>
          <p:nvPr/>
        </p:nvSpPr>
        <p:spPr bwMode="auto">
          <a:xfrm>
            <a:off x="7162800" y="2971800"/>
            <a:ext cx="3276600" cy="92392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en-US" altLang="en-US" sz="1800" b="1" dirty="0">
                <a:latin typeface="+mj-lt"/>
              </a:rPr>
              <a:t>Azonal</a:t>
            </a:r>
            <a:r>
              <a:rPr lang="en-US" altLang="en-US" sz="1800" dirty="0">
                <a:latin typeface="+mj-lt"/>
              </a:rPr>
              <a:t> polar jet stream flow </a:t>
            </a:r>
          </a:p>
          <a:p>
            <a:pPr eaLnBrk="1" hangingPunct="1">
              <a:spcBef>
                <a:spcPct val="0"/>
              </a:spcBef>
              <a:buFontTx/>
              <a:buNone/>
              <a:defRPr/>
            </a:pPr>
            <a:r>
              <a:rPr lang="en-US" altLang="en-US" sz="1800" dirty="0">
                <a:latin typeface="+mj-lt"/>
              </a:rPr>
              <a:t>(waves develop in the polar jet stream)</a:t>
            </a:r>
          </a:p>
        </p:txBody>
      </p:sp>
      <p:sp>
        <p:nvSpPr>
          <p:cNvPr id="34822" name="TextBox 5">
            <a:extLst>
              <a:ext uri="{FF2B5EF4-FFF2-40B4-BE49-F238E27FC236}">
                <a16:creationId xmlns:a16="http://schemas.microsoft.com/office/drawing/2014/main" id="{1F85B088-B629-404B-CD8A-52EC794E2AB3}"/>
              </a:ext>
            </a:extLst>
          </p:cNvPr>
          <p:cNvSpPr txBox="1">
            <a:spLocks noChangeArrowheads="1"/>
          </p:cNvSpPr>
          <p:nvPr/>
        </p:nvSpPr>
        <p:spPr bwMode="auto">
          <a:xfrm>
            <a:off x="6553200" y="6324600"/>
            <a:ext cx="2081213" cy="369888"/>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en-US" altLang="en-US" sz="1800" dirty="0">
                <a:latin typeface="+mj-lt"/>
              </a:rPr>
              <a:t>3. </a:t>
            </a:r>
            <a:r>
              <a:rPr lang="en-US" altLang="en-US" sz="1800" b="1" dirty="0">
                <a:latin typeface="+mj-lt"/>
              </a:rPr>
              <a:t>Back</a:t>
            </a:r>
            <a:r>
              <a:rPr lang="en-US" altLang="en-US" sz="1800" dirty="0">
                <a:latin typeface="+mj-lt"/>
              </a:rPr>
              <a:t> to zonal flow</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81175"/>
          </a:schemeClr>
        </a:solidFill>
        <a:effectLst/>
      </p:bgPr>
    </p:bg>
    <p:spTree>
      <p:nvGrpSpPr>
        <p:cNvPr id="1" name=""/>
        <p:cNvGrpSpPr/>
        <p:nvPr/>
      </p:nvGrpSpPr>
      <p:grpSpPr>
        <a:xfrm>
          <a:off x="0" y="0"/>
          <a:ext cx="0" cy="0"/>
          <a:chOff x="0" y="0"/>
          <a:chExt cx="0" cy="0"/>
        </a:xfrm>
      </p:grpSpPr>
      <p:pic>
        <p:nvPicPr>
          <p:cNvPr id="6" name="Online Media 5" title="WxYz February 10, 2021">
            <a:hlinkClick r:id="" action="ppaction://media"/>
            <a:extLst>
              <a:ext uri="{FF2B5EF4-FFF2-40B4-BE49-F238E27FC236}">
                <a16:creationId xmlns:a16="http://schemas.microsoft.com/office/drawing/2014/main" id="{2FFD2A5F-44B0-D338-E9FD-63FC74A7B1EF}"/>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
        <p:nvSpPr>
          <p:cNvPr id="9" name="Title 1">
            <a:extLst>
              <a:ext uri="{FF2B5EF4-FFF2-40B4-BE49-F238E27FC236}">
                <a16:creationId xmlns:a16="http://schemas.microsoft.com/office/drawing/2014/main" id="{DD469ED2-C211-A4D1-CA73-B4FE3FBB5BCC}"/>
              </a:ext>
            </a:extLst>
          </p:cNvPr>
          <p:cNvSpPr txBox="1">
            <a:spLocks/>
          </p:cNvSpPr>
          <p:nvPr/>
        </p:nvSpPr>
        <p:spPr bwMode="auto">
          <a:xfrm>
            <a:off x="685800" y="457200"/>
            <a:ext cx="5105400" cy="1143000"/>
          </a:xfrm>
          <a:prstGeom prst="rect">
            <a:avLst/>
          </a:prstGeom>
          <a:solidFill>
            <a:schemeClr val="bg1">
              <a:alpha val="99000"/>
            </a:schemeClr>
          </a:solid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kern="0" dirty="0"/>
              <a:t>MLC conveyer belts</a:t>
            </a:r>
          </a:p>
        </p:txBody>
      </p:sp>
      <p:sp>
        <p:nvSpPr>
          <p:cNvPr id="34820" name="Content Placeholder 2">
            <a:extLst>
              <a:ext uri="{FF2B5EF4-FFF2-40B4-BE49-F238E27FC236}">
                <a16:creationId xmlns:a16="http://schemas.microsoft.com/office/drawing/2014/main" id="{10B8AC0E-DC2D-EB65-FAAD-8E961997D58E}"/>
              </a:ext>
            </a:extLst>
          </p:cNvPr>
          <p:cNvSpPr txBox="1">
            <a:spLocks noChangeArrowheads="1"/>
          </p:cNvSpPr>
          <p:nvPr/>
        </p:nvSpPr>
        <p:spPr bwMode="auto">
          <a:xfrm>
            <a:off x="685800" y="1600200"/>
            <a:ext cx="5105400" cy="3886200"/>
          </a:xfrm>
          <a:prstGeom prst="rect">
            <a:avLst/>
          </a:prstGeom>
          <a:solidFill>
            <a:schemeClr val="bg1">
              <a:alpha val="9882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r>
              <a:rPr lang="en-US" altLang="en-US"/>
              <a:t>Lifting and mixing of air occurs along ‘conveyer belts’ in MLCs</a:t>
            </a:r>
          </a:p>
          <a:p>
            <a:r>
              <a:rPr lang="en-US" altLang="en-US"/>
              <a:t>This can create the patterns of precipition, including where rain, sleet, snow or freezing rain occur</a:t>
            </a:r>
          </a:p>
          <a:p>
            <a:pPr algn="ctr">
              <a:buFontTx/>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airmass">
            <a:extLst>
              <a:ext uri="{FF2B5EF4-FFF2-40B4-BE49-F238E27FC236}">
                <a16:creationId xmlns:a16="http://schemas.microsoft.com/office/drawing/2014/main" id="{1135F29C-FFD1-4DA9-6E84-A882BB453188}"/>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86000" y="58738"/>
            <a:ext cx="7696200" cy="6654800"/>
          </a:xfr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Documents and Settings\Tony Stallins\Desktop\cyclo.gif">
            <a:extLst>
              <a:ext uri="{FF2B5EF4-FFF2-40B4-BE49-F238E27FC236}">
                <a16:creationId xmlns:a16="http://schemas.microsoft.com/office/drawing/2014/main" id="{E013A0F7-6FA7-9340-9B13-94B171C2E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1219358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F6FB513-1B8F-3BEE-0E2F-11AECBA4FCB8}"/>
              </a:ext>
            </a:extLst>
          </p:cNvPr>
          <p:cNvSpPr>
            <a:spLocks noGrp="1" noChangeArrowheads="1"/>
          </p:cNvSpPr>
          <p:nvPr>
            <p:ph type="title"/>
          </p:nvPr>
        </p:nvSpPr>
        <p:spPr>
          <a:xfrm>
            <a:off x="5638800" y="228600"/>
            <a:ext cx="6019800" cy="1143000"/>
          </a:xfrm>
        </p:spPr>
        <p:txBody>
          <a:bodyPr/>
          <a:lstStyle/>
          <a:p>
            <a:pPr eaLnBrk="1" hangingPunct="1"/>
            <a:r>
              <a:rPr lang="en-US" altLang="en-US"/>
              <a:t>Nor’easters</a:t>
            </a:r>
          </a:p>
        </p:txBody>
      </p:sp>
      <p:sp>
        <p:nvSpPr>
          <p:cNvPr id="44035" name="Rectangle 3">
            <a:extLst>
              <a:ext uri="{FF2B5EF4-FFF2-40B4-BE49-F238E27FC236}">
                <a16:creationId xmlns:a16="http://schemas.microsoft.com/office/drawing/2014/main" id="{04E7E4FB-7493-2191-2991-F63AFB088107}"/>
              </a:ext>
            </a:extLst>
          </p:cNvPr>
          <p:cNvSpPr>
            <a:spLocks noGrp="1" noChangeArrowheads="1"/>
          </p:cNvSpPr>
          <p:nvPr>
            <p:ph type="body" idx="1"/>
          </p:nvPr>
        </p:nvSpPr>
        <p:spPr>
          <a:xfrm>
            <a:off x="228600" y="457200"/>
            <a:ext cx="5638800" cy="6019800"/>
          </a:xfrm>
        </p:spPr>
        <p:txBody>
          <a:bodyPr/>
          <a:lstStyle/>
          <a:p>
            <a:pPr eaLnBrk="1" hangingPunct="1">
              <a:defRPr/>
            </a:pPr>
            <a:r>
              <a:rPr lang="en-US" altLang="en-US" sz="2800" dirty="0">
                <a:latin typeface="+mj-lt"/>
              </a:rPr>
              <a:t>These are midlatitude cyclones that become very strong </a:t>
            </a:r>
          </a:p>
          <a:p>
            <a:pPr eaLnBrk="1" hangingPunct="1">
              <a:defRPr/>
            </a:pPr>
            <a:r>
              <a:rPr lang="en-US" altLang="en-US" sz="2800" dirty="0">
                <a:latin typeface="+mj-lt"/>
              </a:rPr>
              <a:t>These storms can strengthen rapidly and produce heavy rain, snow, coastal flooding and wind as they follow their typical track up the US eastern coast</a:t>
            </a:r>
          </a:p>
          <a:p>
            <a:pPr eaLnBrk="1" hangingPunct="1">
              <a:defRPr/>
            </a:pPr>
            <a:r>
              <a:rPr lang="en-US" altLang="en-US" sz="2800" dirty="0">
                <a:latin typeface="+mj-lt"/>
              </a:rPr>
              <a:t>Winds can be as strong as a hurricane and impacts occur over much wider area than hurricanes</a:t>
            </a:r>
          </a:p>
          <a:p>
            <a:pPr eaLnBrk="1" hangingPunct="1">
              <a:defRPr/>
            </a:pPr>
            <a:endParaRPr lang="en-US" altLang="en-US" dirty="0">
              <a:latin typeface="+mj-lt"/>
            </a:endParaRPr>
          </a:p>
        </p:txBody>
      </p:sp>
      <p:pic>
        <p:nvPicPr>
          <p:cNvPr id="37892" name="Picture 2">
            <a:extLst>
              <a:ext uri="{FF2B5EF4-FFF2-40B4-BE49-F238E27FC236}">
                <a16:creationId xmlns:a16="http://schemas.microsoft.com/office/drawing/2014/main" id="{52FAB274-DBCB-B1C1-7C94-AC1A8B955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47800"/>
            <a:ext cx="587533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2" descr="sea temps">
            <a:extLst>
              <a:ext uri="{FF2B5EF4-FFF2-40B4-BE49-F238E27FC236}">
                <a16:creationId xmlns:a16="http://schemas.microsoft.com/office/drawing/2014/main" id="{902FC027-6261-4D9C-379B-ECEBC8E59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38100"/>
            <a:ext cx="602932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2050" descr="1962nj">
            <a:extLst>
              <a:ext uri="{FF2B5EF4-FFF2-40B4-BE49-F238E27FC236}">
                <a16:creationId xmlns:a16="http://schemas.microsoft.com/office/drawing/2014/main" id="{76F3F918-0E48-7A22-0F0C-8380CE23C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1913"/>
            <a:ext cx="9144000" cy="679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Documents and Settings\Tony Stallins\Desktop\new-2.jpg">
            <a:extLst>
              <a:ext uri="{FF2B5EF4-FFF2-40B4-BE49-F238E27FC236}">
                <a16:creationId xmlns:a16="http://schemas.microsoft.com/office/drawing/2014/main" id="{EACA8055-9853-963B-8428-9F3CFC08C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413" y="104775"/>
            <a:ext cx="4964112"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5" descr="93infrared">
            <a:extLst>
              <a:ext uri="{FF2B5EF4-FFF2-40B4-BE49-F238E27FC236}">
                <a16:creationId xmlns:a16="http://schemas.microsoft.com/office/drawing/2014/main" id="{E78ED53C-2D2E-7C7D-B2DE-CCA0583FA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38" y="100013"/>
            <a:ext cx="6430962"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1B2E2863-3536-6212-D00A-0FAC3BB82AD2}"/>
              </a:ext>
            </a:extLst>
          </p:cNvPr>
          <p:cNvSpPr>
            <a:spLocks noGrp="1" noChangeArrowheads="1"/>
          </p:cNvSpPr>
          <p:nvPr>
            <p:ph type="title"/>
          </p:nvPr>
        </p:nvSpPr>
        <p:spPr>
          <a:xfrm>
            <a:off x="-38100" y="381000"/>
            <a:ext cx="5486400" cy="1143000"/>
          </a:xfrm>
        </p:spPr>
        <p:txBody>
          <a:bodyPr/>
          <a:lstStyle/>
          <a:p>
            <a:r>
              <a:rPr lang="en-US" altLang="en-US">
                <a:cs typeface="Arial" panose="020B0604020202020204" pitchFamily="34" charset="0"/>
                <a:hlinkClick r:id="rId3"/>
              </a:rPr>
              <a:t>Superstorm Sandy (2012)</a:t>
            </a:r>
            <a:endParaRPr lang="en-US" altLang="en-US">
              <a:cs typeface="Arial" panose="020B0604020202020204" pitchFamily="34" charset="0"/>
            </a:endParaRPr>
          </a:p>
        </p:txBody>
      </p:sp>
      <p:sp>
        <p:nvSpPr>
          <p:cNvPr id="3" name="Rectangle 3">
            <a:extLst>
              <a:ext uri="{FF2B5EF4-FFF2-40B4-BE49-F238E27FC236}">
                <a16:creationId xmlns:a16="http://schemas.microsoft.com/office/drawing/2014/main" id="{B86550FB-0FE4-910C-D70F-FC15278E9377}"/>
              </a:ext>
            </a:extLst>
          </p:cNvPr>
          <p:cNvSpPr txBox="1">
            <a:spLocks noChangeArrowheads="1"/>
          </p:cNvSpPr>
          <p:nvPr/>
        </p:nvSpPr>
        <p:spPr>
          <a:xfrm>
            <a:off x="381000" y="1828800"/>
            <a:ext cx="4648200" cy="4648200"/>
          </a:xfrm>
          <a:prstGeom prst="rect">
            <a:avLst/>
          </a:prstGeom>
        </p:spPr>
        <p:txBody>
          <a:bodyPr/>
          <a:lstStyle/>
          <a:p>
            <a:pPr marL="342900" indent="-342900" eaLnBrk="1" hangingPunct="1">
              <a:lnSpc>
                <a:spcPct val="80000"/>
              </a:lnSpc>
              <a:spcBef>
                <a:spcPct val="20000"/>
              </a:spcBef>
              <a:buFontTx/>
              <a:buChar char="•"/>
              <a:defRPr/>
            </a:pPr>
            <a:r>
              <a:rPr lang="en-US" sz="3200" kern="0" dirty="0">
                <a:latin typeface="+mj-lt"/>
              </a:rPr>
              <a:t>Began as a hurricane</a:t>
            </a:r>
          </a:p>
          <a:p>
            <a:pPr marL="342900" indent="-342900" eaLnBrk="1" hangingPunct="1">
              <a:lnSpc>
                <a:spcPct val="80000"/>
              </a:lnSpc>
              <a:spcBef>
                <a:spcPct val="20000"/>
              </a:spcBef>
              <a:buFontTx/>
              <a:buChar char="•"/>
              <a:defRPr/>
            </a:pPr>
            <a:r>
              <a:rPr lang="en-US" sz="3200" kern="0" dirty="0">
                <a:latin typeface="+mj-lt"/>
              </a:rPr>
              <a:t>Tropical storm characteristics merged with a nor’easter</a:t>
            </a:r>
          </a:p>
          <a:p>
            <a:pPr marL="342900" indent="-342900" eaLnBrk="1" hangingPunct="1">
              <a:lnSpc>
                <a:spcPct val="80000"/>
              </a:lnSpc>
              <a:spcBef>
                <a:spcPct val="20000"/>
              </a:spcBef>
              <a:buFontTx/>
              <a:buChar char="•"/>
              <a:defRPr/>
            </a:pPr>
            <a:r>
              <a:rPr lang="en-US" sz="3200" kern="0" dirty="0">
                <a:latin typeface="+mj-lt"/>
              </a:rPr>
              <a:t>Hybrid storm that created a very large wind field and flooded many coastal areas in New Jersey-New York City area</a:t>
            </a:r>
          </a:p>
        </p:txBody>
      </p:sp>
      <p:pic>
        <p:nvPicPr>
          <p:cNvPr id="46084" name="Picture 3" descr="A satellite image of the earth&#10;&#10;Description automatically generated">
            <a:extLst>
              <a:ext uri="{FF2B5EF4-FFF2-40B4-BE49-F238E27FC236}">
                <a16:creationId xmlns:a16="http://schemas.microsoft.com/office/drawing/2014/main" id="{E825C1AE-D33E-4AB8-C5BB-DE1154CF1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728663"/>
            <a:ext cx="648811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old front weather stations">
            <a:extLst>
              <a:ext uri="{FF2B5EF4-FFF2-40B4-BE49-F238E27FC236}">
                <a16:creationId xmlns:a16="http://schemas.microsoft.com/office/drawing/2014/main" id="{E6874BB5-B430-F644-D743-5C00831EB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F193148-DC75-E985-8058-5FD4C51210F9}"/>
              </a:ext>
            </a:extLst>
          </p:cNvPr>
          <p:cNvSpPr>
            <a:spLocks noGrp="1" noChangeArrowheads="1"/>
          </p:cNvSpPr>
          <p:nvPr>
            <p:ph type="title"/>
          </p:nvPr>
        </p:nvSpPr>
        <p:spPr/>
        <p:txBody>
          <a:bodyPr/>
          <a:lstStyle/>
          <a:p>
            <a:pPr eaLnBrk="1" hangingPunct="1"/>
            <a:r>
              <a:rPr lang="en-US" altLang="en-US"/>
              <a:t>Fronts</a:t>
            </a:r>
          </a:p>
        </p:txBody>
      </p:sp>
      <p:sp>
        <p:nvSpPr>
          <p:cNvPr id="10243" name="Rectangle 3">
            <a:extLst>
              <a:ext uri="{FF2B5EF4-FFF2-40B4-BE49-F238E27FC236}">
                <a16:creationId xmlns:a16="http://schemas.microsoft.com/office/drawing/2014/main" id="{66992DA6-5E22-0C4D-C24C-6479D54FC2A5}"/>
              </a:ext>
            </a:extLst>
          </p:cNvPr>
          <p:cNvSpPr>
            <a:spLocks noGrp="1" noChangeArrowheads="1"/>
          </p:cNvSpPr>
          <p:nvPr>
            <p:ph type="body" idx="1"/>
          </p:nvPr>
        </p:nvSpPr>
        <p:spPr/>
        <p:txBody>
          <a:bodyPr/>
          <a:lstStyle/>
          <a:p>
            <a:pPr eaLnBrk="1" hangingPunct="1">
              <a:lnSpc>
                <a:spcPct val="90000"/>
              </a:lnSpc>
              <a:defRPr/>
            </a:pPr>
            <a:r>
              <a:rPr lang="en-US" altLang="en-US" dirty="0">
                <a:latin typeface="+mj-lt"/>
              </a:rPr>
              <a:t>Boundary between two air masses</a:t>
            </a:r>
          </a:p>
          <a:p>
            <a:pPr eaLnBrk="1" hangingPunct="1">
              <a:lnSpc>
                <a:spcPct val="90000"/>
              </a:lnSpc>
              <a:defRPr/>
            </a:pPr>
            <a:r>
              <a:rPr lang="en-US" altLang="en-US" dirty="0">
                <a:latin typeface="+mj-lt"/>
              </a:rPr>
              <a:t>Type of front is designated by the air mass that is moving</a:t>
            </a:r>
          </a:p>
          <a:p>
            <a:pPr lvl="1" eaLnBrk="1" hangingPunct="1">
              <a:lnSpc>
                <a:spcPct val="90000"/>
              </a:lnSpc>
              <a:defRPr/>
            </a:pPr>
            <a:r>
              <a:rPr lang="en-US" altLang="en-US" dirty="0">
                <a:latin typeface="+mj-lt"/>
              </a:rPr>
              <a:t>Cold front-cold advances on warm</a:t>
            </a:r>
          </a:p>
          <a:p>
            <a:pPr lvl="1" eaLnBrk="1" hangingPunct="1">
              <a:lnSpc>
                <a:spcPct val="90000"/>
              </a:lnSpc>
              <a:defRPr/>
            </a:pPr>
            <a:r>
              <a:rPr lang="en-US" altLang="en-US" dirty="0">
                <a:latin typeface="+mj-lt"/>
              </a:rPr>
              <a:t>Warm front-warm advances on cold</a:t>
            </a:r>
          </a:p>
          <a:p>
            <a:pPr lvl="1" eaLnBrk="1" hangingPunct="1">
              <a:lnSpc>
                <a:spcPct val="90000"/>
              </a:lnSpc>
              <a:defRPr/>
            </a:pPr>
            <a:r>
              <a:rPr lang="en-US" altLang="en-US" dirty="0">
                <a:latin typeface="+mj-lt"/>
              </a:rPr>
              <a:t>Stationary front-neither warm nor cold air mass is moving</a:t>
            </a:r>
          </a:p>
          <a:p>
            <a:pPr eaLnBrk="1" hangingPunct="1">
              <a:lnSpc>
                <a:spcPct val="90000"/>
              </a:lnSpc>
              <a:buFontTx/>
              <a:buNone/>
              <a:defRPr/>
            </a:pPr>
            <a:r>
              <a:rPr lang="en-US" altLang="en-US" dirty="0">
                <a:latin typeface="+mj-lt"/>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563C253-FF04-9B2D-D41B-E0B1A655E1EB}"/>
              </a:ext>
            </a:extLst>
          </p:cNvPr>
          <p:cNvSpPr>
            <a:spLocks noGrp="1" noChangeArrowheads="1"/>
          </p:cNvSpPr>
          <p:nvPr>
            <p:ph type="body" sz="half" idx="1"/>
          </p:nvPr>
        </p:nvSpPr>
        <p:spPr/>
        <p:txBody>
          <a:bodyPr/>
          <a:lstStyle/>
          <a:p>
            <a:pPr eaLnBrk="1" hangingPunct="1">
              <a:buFontTx/>
              <a:buNone/>
            </a:pPr>
            <a:r>
              <a:rPr lang="en-US" altLang="en-US" sz="2800">
                <a:latin typeface="Arial" panose="020B0604020202020204" pitchFamily="34" charset="0"/>
              </a:rPr>
              <a:t>			</a:t>
            </a:r>
          </a:p>
        </p:txBody>
      </p:sp>
      <p:pic>
        <p:nvPicPr>
          <p:cNvPr id="9219" name="Picture 9" descr="1793">
            <a:extLst>
              <a:ext uri="{FF2B5EF4-FFF2-40B4-BE49-F238E27FC236}">
                <a16:creationId xmlns:a16="http://schemas.microsoft.com/office/drawing/2014/main" id="{992CAB21-7C31-72CE-6709-74D242BD6A6A}"/>
              </a:ext>
            </a:extLst>
          </p:cNvPr>
          <p:cNvPicPr>
            <a:picLocks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88913" y="762000"/>
            <a:ext cx="11814175" cy="4572000"/>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1E636E2-E0A2-0914-D09F-F8BF1A314FAE}"/>
              </a:ext>
            </a:extLst>
          </p:cNvPr>
          <p:cNvSpPr>
            <a:spLocks noGrp="1" noChangeArrowheads="1"/>
          </p:cNvSpPr>
          <p:nvPr>
            <p:ph type="body" sz="half" idx="1"/>
          </p:nvPr>
        </p:nvSpPr>
        <p:spPr/>
        <p:txBody>
          <a:bodyPr/>
          <a:lstStyle/>
          <a:p>
            <a:pPr eaLnBrk="1" hangingPunct="1">
              <a:buFontTx/>
              <a:buNone/>
            </a:pPr>
            <a:r>
              <a:rPr lang="en-US" altLang="en-US" sz="2800">
                <a:latin typeface="Arial" panose="020B0604020202020204" pitchFamily="34" charset="0"/>
              </a:rPr>
              <a:t>			</a:t>
            </a:r>
          </a:p>
        </p:txBody>
      </p:sp>
      <p:pic>
        <p:nvPicPr>
          <p:cNvPr id="11267" name="Picture 5" descr="warm">
            <a:extLst>
              <a:ext uri="{FF2B5EF4-FFF2-40B4-BE49-F238E27FC236}">
                <a16:creationId xmlns:a16="http://schemas.microsoft.com/office/drawing/2014/main" id="{1DEC99B7-E73B-B0E2-73BB-2DA22178CA49}"/>
              </a:ext>
            </a:extLst>
          </p:cNvPr>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525" y="396875"/>
            <a:ext cx="12014200" cy="4784725"/>
          </a:xfrm>
          <a:noFill/>
        </p:spPr>
      </p:pic>
      <p:sp>
        <p:nvSpPr>
          <p:cNvPr id="11268" name="Rectangle 3">
            <a:extLst>
              <a:ext uri="{FF2B5EF4-FFF2-40B4-BE49-F238E27FC236}">
                <a16:creationId xmlns:a16="http://schemas.microsoft.com/office/drawing/2014/main" id="{490F34B4-2803-35A2-78AB-194B63DAD58D}"/>
              </a:ext>
            </a:extLst>
          </p:cNvPr>
          <p:cNvSpPr>
            <a:spLocks noChangeArrowheads="1"/>
          </p:cNvSpPr>
          <p:nvPr/>
        </p:nvSpPr>
        <p:spPr bwMode="auto">
          <a:xfrm>
            <a:off x="1295400" y="5029200"/>
            <a:ext cx="8305800" cy="479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eaLnBrk="1" hangingPunct="1">
              <a:lnSpc>
                <a:spcPct val="90000"/>
              </a:lnSpc>
              <a:spcBef>
                <a:spcPct val="0"/>
              </a:spcBef>
              <a:buFontTx/>
              <a:buNone/>
            </a:pPr>
            <a:endParaRPr lang="en-US" altLang="en-US" sz="2800">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a:extLst>
              <a:ext uri="{FF2B5EF4-FFF2-40B4-BE49-F238E27FC236}">
                <a16:creationId xmlns:a16="http://schemas.microsoft.com/office/drawing/2014/main" id="{B047D225-9CE2-A746-5C1E-B85B47820A2E}"/>
              </a:ext>
            </a:extLst>
          </p:cNvPr>
          <p:cNvSpPr>
            <a:spLocks noGrp="1" noChangeArrowheads="1"/>
          </p:cNvSpPr>
          <p:nvPr>
            <p:ph type="body" sz="half" idx="1"/>
          </p:nvPr>
        </p:nvSpPr>
        <p:spPr/>
        <p:txBody>
          <a:bodyPr/>
          <a:lstStyle/>
          <a:p>
            <a:pPr eaLnBrk="1" hangingPunct="1">
              <a:buFontTx/>
              <a:buNone/>
            </a:pPr>
            <a:r>
              <a:rPr lang="en-US" altLang="en-US" sz="2800">
                <a:latin typeface="Arial" panose="020B0604020202020204" pitchFamily="34" charset="0"/>
              </a:rPr>
              <a:t>			</a:t>
            </a:r>
          </a:p>
        </p:txBody>
      </p:sp>
      <p:pic>
        <p:nvPicPr>
          <p:cNvPr id="13315" name="Picture 5" descr="fronts">
            <a:extLst>
              <a:ext uri="{FF2B5EF4-FFF2-40B4-BE49-F238E27FC236}">
                <a16:creationId xmlns:a16="http://schemas.microsoft.com/office/drawing/2014/main" id="{8415D5B7-5954-1B68-544F-A09066E3E5D8}"/>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981200" y="71438"/>
            <a:ext cx="8153400" cy="6786562"/>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midlatitude cyclones">
            <a:extLst>
              <a:ext uri="{FF2B5EF4-FFF2-40B4-BE49-F238E27FC236}">
                <a16:creationId xmlns:a16="http://schemas.microsoft.com/office/drawing/2014/main" id="{EBF9E6E1-3CC9-F47C-90E6-3744791A6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
            <a:ext cx="10058400" cy="670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AF9AFB5-EE93-DA9F-CDD7-B193BA27900F}"/>
              </a:ext>
            </a:extLst>
          </p:cNvPr>
          <p:cNvSpPr>
            <a:spLocks noGrp="1" noChangeArrowheads="1"/>
          </p:cNvSpPr>
          <p:nvPr>
            <p:ph type="title"/>
          </p:nvPr>
        </p:nvSpPr>
        <p:spPr>
          <a:xfrm>
            <a:off x="5553075" y="304800"/>
            <a:ext cx="6019800" cy="1143000"/>
          </a:xfrm>
        </p:spPr>
        <p:txBody>
          <a:bodyPr/>
          <a:lstStyle/>
          <a:p>
            <a:pPr eaLnBrk="1" hangingPunct="1"/>
            <a:r>
              <a:rPr lang="en-US" altLang="en-US"/>
              <a:t>Midlatitude cyclones</a:t>
            </a:r>
          </a:p>
        </p:txBody>
      </p:sp>
      <p:sp>
        <p:nvSpPr>
          <p:cNvPr id="21507" name="Rectangle 3">
            <a:extLst>
              <a:ext uri="{FF2B5EF4-FFF2-40B4-BE49-F238E27FC236}">
                <a16:creationId xmlns:a16="http://schemas.microsoft.com/office/drawing/2014/main" id="{1ADAA059-E408-2F05-005E-4FBCD777D0DF}"/>
              </a:ext>
            </a:extLst>
          </p:cNvPr>
          <p:cNvSpPr>
            <a:spLocks noGrp="1" noChangeArrowheads="1"/>
          </p:cNvSpPr>
          <p:nvPr>
            <p:ph type="body" sz="half" idx="1"/>
          </p:nvPr>
        </p:nvSpPr>
        <p:spPr>
          <a:xfrm>
            <a:off x="228600" y="304800"/>
            <a:ext cx="5486400" cy="5867400"/>
          </a:xfrm>
        </p:spPr>
        <p:txBody>
          <a:bodyPr/>
          <a:lstStyle/>
          <a:p>
            <a:pPr eaLnBrk="1" hangingPunct="1">
              <a:defRPr/>
            </a:pPr>
            <a:r>
              <a:rPr lang="en-US" altLang="en-US" sz="2800" dirty="0">
                <a:latin typeface="+mj-lt"/>
              </a:rPr>
              <a:t>Large low pressure storm system consisting of a warm and cold front</a:t>
            </a:r>
          </a:p>
          <a:p>
            <a:pPr eaLnBrk="1" hangingPunct="1">
              <a:defRPr/>
            </a:pPr>
            <a:r>
              <a:rPr lang="en-US" altLang="en-US" sz="2800" dirty="0">
                <a:latin typeface="+mj-lt"/>
              </a:rPr>
              <a:t>Dominant weather system for US in winter </a:t>
            </a:r>
          </a:p>
          <a:p>
            <a:pPr eaLnBrk="1" hangingPunct="1">
              <a:defRPr/>
            </a:pPr>
            <a:r>
              <a:rPr lang="en-US" altLang="en-US" sz="2800" dirty="0">
                <a:latin typeface="+mj-lt"/>
              </a:rPr>
              <a:t>Develops along the polar jet stream</a:t>
            </a:r>
          </a:p>
          <a:p>
            <a:pPr eaLnBrk="1" hangingPunct="1">
              <a:defRPr/>
            </a:pPr>
            <a:r>
              <a:rPr lang="en-US" altLang="en-US" sz="2800" dirty="0">
                <a:latin typeface="+mj-lt"/>
              </a:rPr>
              <a:t>Migrate west to east in westerlies</a:t>
            </a:r>
          </a:p>
          <a:p>
            <a:pPr eaLnBrk="1" hangingPunct="1">
              <a:defRPr/>
            </a:pPr>
            <a:r>
              <a:rPr lang="en-US" altLang="en-US" sz="2800" dirty="0">
                <a:latin typeface="+mj-lt"/>
              </a:rPr>
              <a:t>Also called extratropical cyclones</a:t>
            </a:r>
          </a:p>
          <a:p>
            <a:pPr eaLnBrk="1" hangingPunct="1">
              <a:defRPr/>
            </a:pPr>
            <a:r>
              <a:rPr lang="en-US" altLang="en-US" sz="2800" dirty="0">
                <a:latin typeface="+mj-lt"/>
              </a:rPr>
              <a:t>Can create predictable contrasts in weather conditions </a:t>
            </a:r>
          </a:p>
          <a:p>
            <a:pPr eaLnBrk="1" hangingPunct="1">
              <a:defRPr/>
            </a:pPr>
            <a:r>
              <a:rPr lang="en-US" altLang="en-US" sz="2800" dirty="0">
                <a:latin typeface="+mj-lt"/>
              </a:rPr>
              <a:t>Active in Lexington from fall, through winter into spring</a:t>
            </a:r>
          </a:p>
          <a:p>
            <a:pPr eaLnBrk="1" hangingPunct="1">
              <a:defRPr/>
            </a:pPr>
            <a:endParaRPr lang="en-US" altLang="en-US" sz="2800" dirty="0">
              <a:latin typeface="+mj-lt"/>
            </a:endParaRPr>
          </a:p>
          <a:p>
            <a:pPr eaLnBrk="1" hangingPunct="1">
              <a:defRPr/>
            </a:pPr>
            <a:endParaRPr lang="en-US" altLang="en-US" sz="1600" dirty="0">
              <a:latin typeface="Arial" panose="020B0604020202020204" pitchFamily="34" charset="0"/>
            </a:endParaRPr>
          </a:p>
        </p:txBody>
      </p:sp>
      <p:pic>
        <p:nvPicPr>
          <p:cNvPr id="16388" name="Picture 5" descr="C:\Users\JAS\Backups\Desktop\Physical Geography\Lectures\Midlats\Images\midcyclone.gif">
            <a:extLst>
              <a:ext uri="{FF2B5EF4-FFF2-40B4-BE49-F238E27FC236}">
                <a16:creationId xmlns:a16="http://schemas.microsoft.com/office/drawing/2014/main" id="{505CA531-D719-5ACB-7324-0BFE6F462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1706563"/>
            <a:ext cx="6638925"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C:\Documents and Settings\Jon Anthony Stallins\Desktop\cross_midlatitudecyclone.gif">
            <a:extLst>
              <a:ext uri="{FF2B5EF4-FFF2-40B4-BE49-F238E27FC236}">
                <a16:creationId xmlns:a16="http://schemas.microsoft.com/office/drawing/2014/main" id="{A19B80D6-423F-9198-D8B4-4EF2D53D4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11731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3333FF"/>
      </a:folHlink>
    </a:clrScheme>
    <a:fontScheme name="Custom 2">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1026</TotalTime>
  <Words>719</Words>
  <Application>Microsoft Office PowerPoint</Application>
  <PresentationFormat>Widescreen</PresentationFormat>
  <Paragraphs>100</Paragraphs>
  <Slides>26</Slides>
  <Notes>20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 Light</vt:lpstr>
      <vt:lpstr>Times New Roman</vt:lpstr>
      <vt:lpstr>Default Design</vt:lpstr>
      <vt:lpstr>Air masses</vt:lpstr>
      <vt:lpstr>PowerPoint Presentation</vt:lpstr>
      <vt:lpstr>Fronts</vt:lpstr>
      <vt:lpstr>PowerPoint Presentation</vt:lpstr>
      <vt:lpstr>PowerPoint Presentation</vt:lpstr>
      <vt:lpstr>PowerPoint Presentation</vt:lpstr>
      <vt:lpstr>PowerPoint Presentation</vt:lpstr>
      <vt:lpstr>Midlatitude cyclones</vt:lpstr>
      <vt:lpstr>PowerPoint Presentation</vt:lpstr>
      <vt:lpstr>PowerPoint Presentation</vt:lpstr>
      <vt:lpstr>PowerPoint Presentation</vt:lpstr>
      <vt:lpstr>PowerPoint Presentation</vt:lpstr>
      <vt:lpstr>PowerPoint Presentation</vt:lpstr>
      <vt:lpstr>PowerPoint Presentation</vt:lpstr>
      <vt:lpstr>Cyclogenesisn – formation of a MLC</vt:lpstr>
      <vt:lpstr>PowerPoint Presentation</vt:lpstr>
      <vt:lpstr>PowerPoint Presentation</vt:lpstr>
      <vt:lpstr>PowerPoint Presentation</vt:lpstr>
      <vt:lpstr>PowerPoint Presentation</vt:lpstr>
      <vt:lpstr>PowerPoint Presentation</vt:lpstr>
      <vt:lpstr>Nor’easters</vt:lpstr>
      <vt:lpstr>PowerPoint Presentation</vt:lpstr>
      <vt:lpstr>PowerPoint Presentation</vt:lpstr>
      <vt:lpstr>PowerPoint Presentation</vt:lpstr>
      <vt:lpstr>Superstorm Sandy (2012)</vt:lpstr>
      <vt:lpstr>PowerPoint Presentation</vt:lpstr>
    </vt:vector>
  </TitlesOfParts>
  <Company>FSU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Anthony Stallins</dc:creator>
  <cp:lastModifiedBy>Stallins, Jon A.</cp:lastModifiedBy>
  <cp:revision>112</cp:revision>
  <dcterms:created xsi:type="dcterms:W3CDTF">2005-05-26T22:11:46Z</dcterms:created>
  <dcterms:modified xsi:type="dcterms:W3CDTF">2025-03-11T15:57:02Z</dcterms:modified>
</cp:coreProperties>
</file>