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Lst>
  <p:notesMasterIdLst>
    <p:notesMasterId r:id="rId58"/>
  </p:notesMasterIdLst>
  <p:sldIdLst>
    <p:sldId id="256" r:id="rId3"/>
    <p:sldId id="480" r:id="rId4"/>
    <p:sldId id="262" r:id="rId5"/>
    <p:sldId id="482" r:id="rId6"/>
    <p:sldId id="443" r:id="rId7"/>
    <p:sldId id="433" r:id="rId8"/>
    <p:sldId id="265" r:id="rId9"/>
    <p:sldId id="267" r:id="rId10"/>
    <p:sldId id="465" r:id="rId11"/>
    <p:sldId id="268" r:id="rId12"/>
    <p:sldId id="418" r:id="rId13"/>
    <p:sldId id="629" r:id="rId14"/>
    <p:sldId id="263" r:id="rId15"/>
    <p:sldId id="319" r:id="rId16"/>
    <p:sldId id="320" r:id="rId17"/>
    <p:sldId id="301" r:id="rId18"/>
    <p:sldId id="462" r:id="rId19"/>
    <p:sldId id="257" r:id="rId20"/>
    <p:sldId id="425" r:id="rId21"/>
    <p:sldId id="266" r:id="rId22"/>
    <p:sldId id="427" r:id="rId23"/>
    <p:sldId id="428" r:id="rId24"/>
    <p:sldId id="426" r:id="rId25"/>
    <p:sldId id="299" r:id="rId26"/>
    <p:sldId id="431" r:id="rId27"/>
    <p:sldId id="300" r:id="rId28"/>
    <p:sldId id="432" r:id="rId29"/>
    <p:sldId id="291" r:id="rId30"/>
    <p:sldId id="294" r:id="rId31"/>
    <p:sldId id="448" r:id="rId32"/>
    <p:sldId id="479" r:id="rId33"/>
    <p:sldId id="296" r:id="rId34"/>
    <p:sldId id="314" r:id="rId35"/>
    <p:sldId id="258" r:id="rId36"/>
    <p:sldId id="477" r:id="rId37"/>
    <p:sldId id="632" r:id="rId38"/>
    <p:sldId id="478" r:id="rId39"/>
    <p:sldId id="284" r:id="rId40"/>
    <p:sldId id="452" r:id="rId41"/>
    <p:sldId id="453" r:id="rId42"/>
    <p:sldId id="260" r:id="rId43"/>
    <p:sldId id="604" r:id="rId44"/>
    <p:sldId id="605" r:id="rId45"/>
    <p:sldId id="616" r:id="rId46"/>
    <p:sldId id="610" r:id="rId47"/>
    <p:sldId id="611" r:id="rId48"/>
    <p:sldId id="613" r:id="rId49"/>
    <p:sldId id="626" r:id="rId50"/>
    <p:sldId id="598" r:id="rId51"/>
    <p:sldId id="585" r:id="rId52"/>
    <p:sldId id="625" r:id="rId53"/>
    <p:sldId id="615" r:id="rId54"/>
    <p:sldId id="599" r:id="rId55"/>
    <p:sldId id="621" r:id="rId56"/>
    <p:sldId id="6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91BA2E-AF62-44CA-9952-E44B30BFD790}">
          <p14:sldIdLst>
            <p14:sldId id="256"/>
            <p14:sldId id="480"/>
          </p14:sldIdLst>
        </p14:section>
        <p14:section name="Typology" id="{B0A4CD7D-9D6B-4886-850E-6A7E5D1083A2}">
          <p14:sldIdLst>
            <p14:sldId id="262"/>
            <p14:sldId id="482"/>
            <p14:sldId id="443"/>
            <p14:sldId id="433"/>
            <p14:sldId id="265"/>
            <p14:sldId id="267"/>
            <p14:sldId id="465"/>
            <p14:sldId id="268"/>
            <p14:sldId id="418"/>
            <p14:sldId id="629"/>
          </p14:sldIdLst>
        </p14:section>
        <p14:section name="Continental ice sheets" id="{F7A0DFBD-EF2C-4FB8-A013-5F1AA76BB462}">
          <p14:sldIdLst>
            <p14:sldId id="263"/>
            <p14:sldId id="319"/>
            <p14:sldId id="320"/>
            <p14:sldId id="301"/>
            <p14:sldId id="462"/>
          </p14:sldIdLst>
        </p14:section>
        <p14:section name="Glacial erosion and deposition" id="{11319EAC-E335-4079-BEAD-EF964E726C75}">
          <p14:sldIdLst>
            <p14:sldId id="257"/>
          </p14:sldIdLst>
        </p14:section>
        <p14:section name="Glacial erosion" id="{86C5C0DA-84C0-4753-A048-B1882C80C861}">
          <p14:sldIdLst>
            <p14:sldId id="425"/>
            <p14:sldId id="266"/>
            <p14:sldId id="427"/>
            <p14:sldId id="428"/>
            <p14:sldId id="426"/>
          </p14:sldIdLst>
        </p14:section>
        <p14:section name="Glacial depositional landforms" id="{693140E7-412F-4828-B740-B23CE827ABE7}">
          <p14:sldIdLst>
            <p14:sldId id="299"/>
            <p14:sldId id="431"/>
            <p14:sldId id="300"/>
            <p14:sldId id="432"/>
            <p14:sldId id="291"/>
            <p14:sldId id="294"/>
            <p14:sldId id="448"/>
            <p14:sldId id="479"/>
            <p14:sldId id="296"/>
            <p14:sldId id="314"/>
            <p14:sldId id="258"/>
            <p14:sldId id="477"/>
            <p14:sldId id="632"/>
            <p14:sldId id="478"/>
          </p14:sldIdLst>
        </p14:section>
        <p14:section name="Glacial water bodies" id="{EDEC82A2-57DF-4599-B9D3-E59E1740C511}">
          <p14:sldIdLst>
            <p14:sldId id="284"/>
            <p14:sldId id="452"/>
            <p14:sldId id="453"/>
            <p14:sldId id="260"/>
            <p14:sldId id="604"/>
            <p14:sldId id="605"/>
            <p14:sldId id="616"/>
            <p14:sldId id="610"/>
            <p14:sldId id="611"/>
            <p14:sldId id="613"/>
            <p14:sldId id="626"/>
            <p14:sldId id="598"/>
            <p14:sldId id="585"/>
            <p14:sldId id="625"/>
            <p14:sldId id="615"/>
            <p14:sldId id="599"/>
            <p14:sldId id="621"/>
            <p14:sldId id="62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66971" autoAdjust="0"/>
  </p:normalViewPr>
  <p:slideViewPr>
    <p:cSldViewPr>
      <p:cViewPr varScale="1">
        <p:scale>
          <a:sx n="42" d="100"/>
          <a:sy n="42" d="100"/>
        </p:scale>
        <p:origin x="1332" y="4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4620"/>
    </p:cViewPr>
  </p:sorterViewPr>
  <p:notesViewPr>
    <p:cSldViewPr>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0E6FA6-C179-4EC5-9549-9FB9CA03B7BA}" type="datetimeFigureOut">
              <a:rPr lang="en-US" smtClean="0"/>
              <a:t>4/16/2025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07D311-63D2-4AA9-BA57-5B43F12AA5A5}"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a:t>
            </a:fld>
            <a:endParaRPr lang="en-US" dirty="0"/>
          </a:p>
        </p:txBody>
      </p:sp>
    </p:spTree>
    <p:extLst>
      <p:ext uri="{BB962C8B-B14F-4D97-AF65-F5344CB8AC3E}">
        <p14:creationId xmlns:p14="http://schemas.microsoft.com/office/powerpoint/2010/main" val="2759860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charset="0"/>
              </a:rPr>
              <a:t>Maximum extent of Pleistocene ice sheets and glaciers</a:t>
            </a:r>
            <a:br>
              <a:rPr lang="en-US" dirty="0">
                <a:solidFill>
                  <a:schemeClr val="accent2"/>
                </a:solidFill>
                <a:latin typeface="Tahoma" charset="0"/>
              </a:rPr>
            </a:br>
            <a:br>
              <a:rPr lang="en-US" dirty="0">
                <a:solidFill>
                  <a:schemeClr val="accent2"/>
                </a:solidFill>
                <a:latin typeface="Tahoma" charset="0"/>
              </a:rPr>
            </a:br>
            <a:r>
              <a:rPr lang="en-US" dirty="0">
                <a:solidFill>
                  <a:schemeClr val="accent2"/>
                </a:solidFill>
                <a:latin typeface="Tahoma" charset="0"/>
              </a:rPr>
              <a:t>Most recent glacial maximum peaked 18,000 years ago and is considered to have ended 10,000 before present</a:t>
            </a:r>
            <a:endParaRPr lang="en-US" dirty="0">
              <a:latin typeface="Tahoma" charset="0"/>
            </a:endParaRP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14</a:t>
            </a:fld>
            <a:endParaRPr lang="en-US" dirty="0"/>
          </a:p>
        </p:txBody>
      </p:sp>
    </p:spTree>
    <p:extLst>
      <p:ext uri="{BB962C8B-B14F-4D97-AF65-F5344CB8AC3E}">
        <p14:creationId xmlns:p14="http://schemas.microsoft.com/office/powerpoint/2010/main" val="3785509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charset="0"/>
              </a:rPr>
              <a:t>Current extent of glaciation is about 10% of land surface</a:t>
            </a: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15</a:t>
            </a:fld>
            <a:endParaRPr lang="en-US" dirty="0"/>
          </a:p>
        </p:txBody>
      </p:sp>
    </p:spTree>
    <p:extLst>
      <p:ext uri="{BB962C8B-B14F-4D97-AF65-F5344CB8AC3E}">
        <p14:creationId xmlns:p14="http://schemas.microsoft.com/office/powerpoint/2010/main" val="4028918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8321010-135E-98A6-3C76-0A1190E257E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AE56B0A-0736-F1E0-C1E3-4C9600F34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Maximum extent of the North American continental ice sheets during the Pleistocene</a:t>
            </a:r>
            <a:r>
              <a:rPr lang="en-US" altLang="en-US" b="1" dirty="0"/>
              <a:t>	</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77828" name="Slide Number Placeholder 3">
            <a:extLst>
              <a:ext uri="{FF2B5EF4-FFF2-40B4-BE49-F238E27FC236}">
                <a16:creationId xmlns:a16="http://schemas.microsoft.com/office/drawing/2014/main" id="{36C9B7DB-1481-3E90-B568-203E11F37E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78ACF39-D104-4031-A57F-7AB3ACF6D89A}" type="slidenum">
              <a:rPr lang="en-US" altLang="en-US"/>
              <a:pPr eaLnBrk="1" hangingPunct="1"/>
              <a:t>16</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Greenland continental ice sheet</a:t>
            </a:r>
          </a:p>
        </p:txBody>
      </p:sp>
      <p:sp>
        <p:nvSpPr>
          <p:cNvPr id="4" name="Slide Number Placeholder 3"/>
          <p:cNvSpPr>
            <a:spLocks noGrp="1"/>
          </p:cNvSpPr>
          <p:nvPr>
            <p:ph type="sldNum" sz="quarter" idx="5"/>
          </p:nvPr>
        </p:nvSpPr>
        <p:spPr/>
        <p:txBody>
          <a:bodyPr/>
          <a:lstStyle/>
          <a:p>
            <a:fld id="{C6EA210E-F907-428E-814D-FEBB0A8DEA8C}" type="slidenum">
              <a:rPr lang="en-US" smtClean="0"/>
              <a:t>17</a:t>
            </a:fld>
            <a:endParaRPr lang="en-US"/>
          </a:p>
        </p:txBody>
      </p:sp>
    </p:spTree>
    <p:extLst>
      <p:ext uri="{BB962C8B-B14F-4D97-AF65-F5344CB8AC3E}">
        <p14:creationId xmlns:p14="http://schemas.microsoft.com/office/powerpoint/2010/main" val="402095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381000" y="685800"/>
            <a:ext cx="6096000" cy="3429000"/>
          </a:xfrm>
          <a:ln/>
        </p:spPr>
      </p:sp>
      <p:sp>
        <p:nvSpPr>
          <p:cNvPr id="179203" name="Notes Placeholder 2"/>
          <p:cNvSpPr>
            <a:spLocks noGrp="1"/>
          </p:cNvSpPr>
          <p:nvPr>
            <p:ph type="body" idx="1"/>
          </p:nvPr>
        </p:nvSpPr>
        <p:spPr>
          <a:noFill/>
          <a:ln/>
        </p:spPr>
        <p:txBody>
          <a:bodyPr/>
          <a:lstStyle/>
          <a:p>
            <a:pPr eaLnBrk="1" hangingPunct="1"/>
            <a:endParaRPr lang="en-US" dirty="0"/>
          </a:p>
        </p:txBody>
      </p:sp>
      <p:sp>
        <p:nvSpPr>
          <p:cNvPr id="179204" name="Slide Number Placeholder 3"/>
          <p:cNvSpPr>
            <a:spLocks noGrp="1"/>
          </p:cNvSpPr>
          <p:nvPr>
            <p:ph type="sldNum" sz="quarter" idx="5"/>
          </p:nvPr>
        </p:nvSpPr>
        <p:spPr>
          <a:noFill/>
        </p:spPr>
        <p:txBody>
          <a:bodyPr/>
          <a:lstStyle/>
          <a:p>
            <a:fld id="{39EB8DAA-2014-4216-87D0-DD20FDC80AFA}"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when glacially valleys intersect the ocean and are partially flooded. </a:t>
            </a:r>
          </a:p>
        </p:txBody>
      </p:sp>
      <p:sp>
        <p:nvSpPr>
          <p:cNvPr id="4" name="Slide Number Placeholder 3"/>
          <p:cNvSpPr>
            <a:spLocks noGrp="1"/>
          </p:cNvSpPr>
          <p:nvPr>
            <p:ph type="sldNum" sz="quarter" idx="5"/>
          </p:nvPr>
        </p:nvSpPr>
        <p:spPr/>
        <p:txBody>
          <a:bodyPr/>
          <a:lstStyle/>
          <a:p>
            <a:fld id="{2407D311-63D2-4AA9-BA57-5B43F12AA5A5}" type="slidenum">
              <a:rPr lang="en-US" smtClean="0"/>
              <a:t>19</a:t>
            </a:fld>
            <a:endParaRPr lang="en-US" dirty="0"/>
          </a:p>
        </p:txBody>
      </p:sp>
    </p:spTree>
    <p:extLst>
      <p:ext uri="{BB962C8B-B14F-4D97-AF65-F5344CB8AC3E}">
        <p14:creationId xmlns:p14="http://schemas.microsoft.com/office/powerpoint/2010/main" val="218812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Cirques are bowl-shaped eroded, depressions near-mountain top ridges where snow accumulates and forms the head of an alpine glacier. When glaciers retreat, the cirque is often the last part to melt.</a:t>
            </a:r>
          </a:p>
        </p:txBody>
      </p:sp>
      <p:sp>
        <p:nvSpPr>
          <p:cNvPr id="4" name="Slide Number Placeholder 3"/>
          <p:cNvSpPr>
            <a:spLocks noGrp="1"/>
          </p:cNvSpPr>
          <p:nvPr>
            <p:ph type="sldNum" sz="quarter" idx="5"/>
          </p:nvPr>
        </p:nvSpPr>
        <p:spPr/>
        <p:txBody>
          <a:bodyPr/>
          <a:lstStyle/>
          <a:p>
            <a:fld id="{2407D311-63D2-4AA9-BA57-5B43F12AA5A5}" type="slidenum">
              <a:rPr lang="en-US" smtClean="0"/>
              <a:t>20</a:t>
            </a:fld>
            <a:endParaRPr lang="en-US" dirty="0"/>
          </a:p>
        </p:txBody>
      </p:sp>
    </p:spTree>
    <p:extLst>
      <p:ext uri="{BB962C8B-B14F-4D97-AF65-F5344CB8AC3E}">
        <p14:creationId xmlns:p14="http://schemas.microsoft.com/office/powerpoint/2010/main" val="98322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21</a:t>
            </a:fld>
            <a:endParaRPr lang="en-US" dirty="0"/>
          </a:p>
        </p:txBody>
      </p:sp>
    </p:spTree>
    <p:extLst>
      <p:ext uri="{BB962C8B-B14F-4D97-AF65-F5344CB8AC3E}">
        <p14:creationId xmlns:p14="http://schemas.microsoft.com/office/powerpoint/2010/main" val="3440639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22</a:t>
            </a:fld>
            <a:endParaRPr lang="en-US" dirty="0"/>
          </a:p>
        </p:txBody>
      </p:sp>
    </p:spTree>
    <p:extLst>
      <p:ext uri="{BB962C8B-B14F-4D97-AF65-F5344CB8AC3E}">
        <p14:creationId xmlns:p14="http://schemas.microsoft.com/office/powerpoint/2010/main" val="197134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when glacially valleys intersect the ocean and are partially flooded. </a:t>
            </a:r>
          </a:p>
        </p:txBody>
      </p:sp>
      <p:sp>
        <p:nvSpPr>
          <p:cNvPr id="4" name="Slide Number Placeholder 3"/>
          <p:cNvSpPr>
            <a:spLocks noGrp="1"/>
          </p:cNvSpPr>
          <p:nvPr>
            <p:ph type="sldNum" sz="quarter" idx="5"/>
          </p:nvPr>
        </p:nvSpPr>
        <p:spPr/>
        <p:txBody>
          <a:bodyPr/>
          <a:lstStyle/>
          <a:p>
            <a:fld id="{2407D311-63D2-4AA9-BA57-5B43F12AA5A5}" type="slidenum">
              <a:rPr lang="en-US" smtClean="0"/>
              <a:t>23</a:t>
            </a:fld>
            <a:endParaRPr lang="en-US" dirty="0"/>
          </a:p>
        </p:txBody>
      </p:sp>
    </p:spTree>
    <p:extLst>
      <p:ext uri="{BB962C8B-B14F-4D97-AF65-F5344CB8AC3E}">
        <p14:creationId xmlns:p14="http://schemas.microsoft.com/office/powerpoint/2010/main" val="3043188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2F40854-3076-394F-69A0-F29D87B563A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3352010-2212-F79A-AA0F-BC6E3F44B2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br>
              <a:rPr lang="en-US" altLang="en-US" dirty="0"/>
            </a:br>
            <a:endParaRPr lang="en-US" altLang="en-US" dirty="0"/>
          </a:p>
        </p:txBody>
      </p:sp>
      <p:sp>
        <p:nvSpPr>
          <p:cNvPr id="60420" name="Slide Number Placeholder 3">
            <a:extLst>
              <a:ext uri="{FF2B5EF4-FFF2-40B4-BE49-F238E27FC236}">
                <a16:creationId xmlns:a16="http://schemas.microsoft.com/office/drawing/2014/main" id="{9F11B174-433F-B428-1A03-A855248E8A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685A9B5-9985-48FF-9E12-E16330F28137}" type="slidenum">
              <a:rPr lang="en-US" altLang="en-US"/>
              <a:pPr eaLnBrk="1" hangingPunct="1"/>
              <a:t>4</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299E80F-CEE9-C4C8-B440-D57B4B0AAD3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697D02A-1DF4-BBD1-19B5-E25C9878EA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dirty="0">
                <a:solidFill>
                  <a:schemeClr val="bg1"/>
                </a:solidFill>
                <a:latin typeface="Tahoma" panose="020B0604030504040204" pitchFamily="34" charset="0"/>
              </a:rPr>
              <a:t>Glacial erratics</a:t>
            </a:r>
            <a:r>
              <a:rPr lang="en-US" altLang="en-US" i="0" dirty="0">
                <a:solidFill>
                  <a:srgbClr val="FFFF00"/>
                </a:solidFill>
                <a:latin typeface="Tahoma" panose="020B0604030504040204" pitchFamily="34" charset="0"/>
              </a:rPr>
              <a:t> </a:t>
            </a:r>
            <a:r>
              <a:rPr lang="en-US" altLang="en-US" dirty="0">
                <a:solidFill>
                  <a:srgbClr val="FFFF00"/>
                </a:solidFill>
                <a:latin typeface="Tahoma" panose="020B0604030504040204" pitchFamily="34" charset="0"/>
              </a:rPr>
              <a:t>are enormous boulders transported and deposited by glaciers, often far from their source region.</a:t>
            </a:r>
          </a:p>
          <a:p>
            <a:pPr eaLnBrk="1" hangingPunct="1">
              <a:spcBef>
                <a:spcPct val="0"/>
              </a:spcBef>
            </a:pPr>
            <a:endParaRPr lang="en-US" altLang="en-US" dirty="0"/>
          </a:p>
        </p:txBody>
      </p:sp>
      <p:sp>
        <p:nvSpPr>
          <p:cNvPr id="71684" name="Slide Number Placeholder 3">
            <a:extLst>
              <a:ext uri="{FF2B5EF4-FFF2-40B4-BE49-F238E27FC236}">
                <a16:creationId xmlns:a16="http://schemas.microsoft.com/office/drawing/2014/main" id="{38A261E5-287E-4F18-BD9E-B986F723C9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740327D9-9BEE-41A7-AB66-A76DC6721867}" type="slidenum">
              <a:rPr lang="en-US" altLang="en-US"/>
              <a:pPr eaLnBrk="1" hangingPunct="1"/>
              <a:t>24</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B85B888-5B91-059B-D9FA-3DCE8793288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DE4A451-970E-AB5D-0BBE-703EE9CE34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solidFill>
                  <a:schemeClr val="bg1"/>
                </a:solidFill>
                <a:latin typeface="Tahoma" panose="020B0604030504040204" pitchFamily="34" charset="0"/>
              </a:rPr>
              <a:t>Moraines</a:t>
            </a:r>
            <a:r>
              <a:rPr lang="en-US" altLang="en-US" i="1" dirty="0">
                <a:solidFill>
                  <a:srgbClr val="FFFF00"/>
                </a:solidFill>
                <a:latin typeface="Tahoma" panose="020B0604030504040204" pitchFamily="34" charset="0"/>
              </a:rPr>
              <a:t> (end/lateral/medial) </a:t>
            </a:r>
            <a:r>
              <a:rPr lang="en-US" altLang="en-US" dirty="0">
                <a:solidFill>
                  <a:srgbClr val="FFFF00"/>
                </a:solidFill>
                <a:latin typeface="Tahoma" panose="020B0604030504040204" pitchFamily="34" charset="0"/>
              </a:rPr>
              <a:t>are linear features deposited at bottom or along sides of glaciers.</a:t>
            </a:r>
          </a:p>
          <a:p>
            <a:pPr eaLnBrk="1" hangingPunct="1"/>
            <a:endParaRPr lang="en-US" altLang="en-US" dirty="0"/>
          </a:p>
        </p:txBody>
      </p:sp>
      <p:sp>
        <p:nvSpPr>
          <p:cNvPr id="74756" name="Slide Number Placeholder 3">
            <a:extLst>
              <a:ext uri="{FF2B5EF4-FFF2-40B4-BE49-F238E27FC236}">
                <a16:creationId xmlns:a16="http://schemas.microsoft.com/office/drawing/2014/main" id="{26DB3CD2-C651-B519-8214-D10B5F002B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91134500-BE51-4803-BDF5-409D685518B9}" type="slidenum">
              <a:rPr lang="en-US" altLang="en-US"/>
              <a:pPr eaLnBrk="1" hangingPunct="1"/>
              <a:t>26</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367D702-909B-2FED-70F8-8E0EAA4336E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20BB64B0-F73F-CA18-AEE2-B65B7A67D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i="1" dirty="0">
                <a:solidFill>
                  <a:schemeClr val="bg1"/>
                </a:solidFill>
                <a:latin typeface="Tahoma" panose="020B0604030504040204" pitchFamily="34" charset="0"/>
              </a:rPr>
              <a:t>Moraines</a:t>
            </a:r>
            <a:r>
              <a:rPr lang="en-US" altLang="en-US" i="1" dirty="0">
                <a:solidFill>
                  <a:srgbClr val="FFFF00"/>
                </a:solidFill>
                <a:latin typeface="Tahoma" panose="020B0604030504040204" pitchFamily="34" charset="0"/>
              </a:rPr>
              <a:t> (end/lateral/medial) </a:t>
            </a:r>
            <a:r>
              <a:rPr lang="en-US" altLang="en-US" dirty="0">
                <a:solidFill>
                  <a:srgbClr val="FFFF00"/>
                </a:solidFill>
                <a:latin typeface="Tahoma" panose="020B0604030504040204" pitchFamily="34" charset="0"/>
              </a:rPr>
              <a:t>are linear features deposited at bottom or along sides of glaciers.</a:t>
            </a:r>
          </a:p>
          <a:p>
            <a:pPr eaLnBrk="1" hangingPunct="1"/>
            <a:endParaRPr lang="en-US" altLang="en-US" dirty="0"/>
          </a:p>
        </p:txBody>
      </p:sp>
      <p:sp>
        <p:nvSpPr>
          <p:cNvPr id="72708" name="Slide Number Placeholder 3">
            <a:extLst>
              <a:ext uri="{FF2B5EF4-FFF2-40B4-BE49-F238E27FC236}">
                <a16:creationId xmlns:a16="http://schemas.microsoft.com/office/drawing/2014/main" id="{5415A7F3-34D1-3C8B-F6B1-CA05EA5A7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E1B469BC-9BAE-4D6F-B80F-55894DBC458F}" type="slidenum">
              <a:rPr lang="en-US" altLang="en-US"/>
              <a:pPr eaLnBrk="1" hangingPunct="1"/>
              <a:t>28</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5CF0650-AEC7-E136-8DED-06AF0D02D32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F42A0C68-3597-A837-0BCB-4311E62643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5780" name="Slide Number Placeholder 3">
            <a:extLst>
              <a:ext uri="{FF2B5EF4-FFF2-40B4-BE49-F238E27FC236}">
                <a16:creationId xmlns:a16="http://schemas.microsoft.com/office/drawing/2014/main" id="{1D5DCCD7-5AB5-FE0F-B61E-B6FFCE9145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08138583-0BCC-4611-A5A1-2D5DA0191F25}" type="slidenum">
              <a:rPr lang="en-US" altLang="en-US"/>
              <a:pPr eaLnBrk="1" hangingPunct="1"/>
              <a:t>29</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30</a:t>
            </a:fld>
            <a:endParaRPr lang="en-US" dirty="0"/>
          </a:p>
        </p:txBody>
      </p:sp>
    </p:spTree>
    <p:extLst>
      <p:ext uri="{BB962C8B-B14F-4D97-AF65-F5344CB8AC3E}">
        <p14:creationId xmlns:p14="http://schemas.microsoft.com/office/powerpoint/2010/main" val="2092801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Drumlins</a:t>
            </a:r>
          </a:p>
        </p:txBody>
      </p:sp>
      <p:sp>
        <p:nvSpPr>
          <p:cNvPr id="4" name="Slide Number Placeholder 3"/>
          <p:cNvSpPr>
            <a:spLocks noGrp="1"/>
          </p:cNvSpPr>
          <p:nvPr>
            <p:ph type="sldNum" sz="quarter" idx="5"/>
          </p:nvPr>
        </p:nvSpPr>
        <p:spPr/>
        <p:txBody>
          <a:bodyPr/>
          <a:lstStyle/>
          <a:p>
            <a:fld id="{2407D311-63D2-4AA9-BA57-5B43F12AA5A5}" type="slidenum">
              <a:rPr lang="en-US" smtClean="0"/>
              <a:t>31</a:t>
            </a:fld>
            <a:endParaRPr lang="en-US" dirty="0"/>
          </a:p>
        </p:txBody>
      </p:sp>
    </p:spTree>
    <p:extLst>
      <p:ext uri="{BB962C8B-B14F-4D97-AF65-F5344CB8AC3E}">
        <p14:creationId xmlns:p14="http://schemas.microsoft.com/office/powerpoint/2010/main" val="63899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Drumlins</a:t>
            </a:r>
          </a:p>
        </p:txBody>
      </p:sp>
      <p:sp>
        <p:nvSpPr>
          <p:cNvPr id="4" name="Slide Number Placeholder 3"/>
          <p:cNvSpPr>
            <a:spLocks noGrp="1"/>
          </p:cNvSpPr>
          <p:nvPr>
            <p:ph type="sldNum" sz="quarter" idx="5"/>
          </p:nvPr>
        </p:nvSpPr>
        <p:spPr/>
        <p:txBody>
          <a:bodyPr/>
          <a:lstStyle/>
          <a:p>
            <a:fld id="{2407D311-63D2-4AA9-BA57-5B43F12AA5A5}" type="slidenum">
              <a:rPr lang="en-US" smtClean="0"/>
              <a:t>32</a:t>
            </a:fld>
            <a:endParaRPr lang="en-US" dirty="0"/>
          </a:p>
        </p:txBody>
      </p:sp>
    </p:spTree>
    <p:extLst>
      <p:ext uri="{BB962C8B-B14F-4D97-AF65-F5344CB8AC3E}">
        <p14:creationId xmlns:p14="http://schemas.microsoft.com/office/powerpoint/2010/main" val="709204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Drumlins are often found in groups, called drumlin fields or swarms, and are a key feature of glaciated landscapes.</a:t>
            </a:r>
          </a:p>
        </p:txBody>
      </p:sp>
      <p:sp>
        <p:nvSpPr>
          <p:cNvPr id="4" name="Slide Number Placeholder 3"/>
          <p:cNvSpPr>
            <a:spLocks noGrp="1"/>
          </p:cNvSpPr>
          <p:nvPr>
            <p:ph type="sldNum" sz="quarter" idx="5"/>
          </p:nvPr>
        </p:nvSpPr>
        <p:spPr/>
        <p:txBody>
          <a:bodyPr/>
          <a:lstStyle/>
          <a:p>
            <a:fld id="{2407D311-63D2-4AA9-BA57-5B43F12AA5A5}" type="slidenum">
              <a:rPr lang="en-US" smtClean="0"/>
              <a:t>33</a:t>
            </a:fld>
            <a:endParaRPr lang="en-US" dirty="0"/>
          </a:p>
        </p:txBody>
      </p:sp>
    </p:spTree>
    <p:extLst>
      <p:ext uri="{BB962C8B-B14F-4D97-AF65-F5344CB8AC3E}">
        <p14:creationId xmlns:p14="http://schemas.microsoft.com/office/powerpoint/2010/main" val="629601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381000" y="685800"/>
            <a:ext cx="6096000" cy="3429000"/>
          </a:xfrm>
          <a:ln/>
        </p:spPr>
      </p:sp>
      <p:sp>
        <p:nvSpPr>
          <p:cNvPr id="180227" name="Notes Placeholder 2"/>
          <p:cNvSpPr>
            <a:spLocks noGrp="1"/>
          </p:cNvSpPr>
          <p:nvPr>
            <p:ph type="body" idx="1"/>
          </p:nvPr>
        </p:nvSpPr>
        <p:spPr>
          <a:noFill/>
          <a:ln/>
        </p:spPr>
        <p:txBody>
          <a:bodyPr/>
          <a:lstStyle/>
          <a:p>
            <a:r>
              <a:rPr lang="en-US" dirty="0"/>
              <a:t>Eskers (left) form when glacial meltwater carries sediment through tunnels or channels in the ice, and deposits it as the water slows down. The sediment builds up in piles that take the shape of the channels</a:t>
            </a:r>
            <a:br>
              <a:rPr lang="en-US" dirty="0"/>
            </a:br>
            <a:br>
              <a:rPr lang="en-US" dirty="0"/>
            </a:br>
            <a:r>
              <a:rPr lang="en-US" dirty="0"/>
              <a:t>Kames (right) are created when meltwater from a glacier deposits sand and gravel in holes or fissures in the glacier. When the glacier retreats/melts these piles of sediment are left behind</a:t>
            </a:r>
          </a:p>
        </p:txBody>
      </p:sp>
      <p:sp>
        <p:nvSpPr>
          <p:cNvPr id="180228" name="Slide Number Placeholder 3"/>
          <p:cNvSpPr>
            <a:spLocks noGrp="1"/>
          </p:cNvSpPr>
          <p:nvPr>
            <p:ph type="sldNum" sz="quarter" idx="5"/>
          </p:nvPr>
        </p:nvSpPr>
        <p:spPr>
          <a:noFill/>
        </p:spPr>
        <p:txBody>
          <a:bodyPr/>
          <a:lstStyle/>
          <a:p>
            <a:fld id="{5AC1B776-86C6-4AF5-AFCD-08398C459CDF}" type="slidenum">
              <a:rPr lang="en-US" smtClean="0"/>
              <a:pPr/>
              <a:t>34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Theron Esker, Canada</a:t>
            </a:r>
          </a:p>
        </p:txBody>
      </p:sp>
      <p:sp>
        <p:nvSpPr>
          <p:cNvPr id="4" name="Slide Number Placeholder 3"/>
          <p:cNvSpPr>
            <a:spLocks noGrp="1"/>
          </p:cNvSpPr>
          <p:nvPr>
            <p:ph type="sldNum" sz="quarter" idx="5"/>
          </p:nvPr>
        </p:nvSpPr>
        <p:spPr/>
        <p:txBody>
          <a:bodyPr/>
          <a:lstStyle/>
          <a:p>
            <a:fld id="{2407D311-63D2-4AA9-BA57-5B43F12AA5A5}" type="slidenum">
              <a:rPr lang="en-US" smtClean="0"/>
              <a:t>35</a:t>
            </a:fld>
            <a:endParaRPr lang="en-US" dirty="0"/>
          </a:p>
        </p:txBody>
      </p:sp>
    </p:spTree>
    <p:extLst>
      <p:ext uri="{BB962C8B-B14F-4D97-AF65-F5344CB8AC3E}">
        <p14:creationId xmlns:p14="http://schemas.microsoft.com/office/powerpoint/2010/main" val="3155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Cirque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6</a:t>
            </a:fld>
            <a:endParaRPr lang="en-US" dirty="0"/>
          </a:p>
        </p:txBody>
      </p:sp>
    </p:spTree>
    <p:extLst>
      <p:ext uri="{BB962C8B-B14F-4D97-AF65-F5344CB8AC3E}">
        <p14:creationId xmlns:p14="http://schemas.microsoft.com/office/powerpoint/2010/main" val="2317016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Esker formation</a:t>
            </a:r>
          </a:p>
        </p:txBody>
      </p:sp>
      <p:sp>
        <p:nvSpPr>
          <p:cNvPr id="4" name="Slide Number Placeholder 3"/>
          <p:cNvSpPr>
            <a:spLocks noGrp="1"/>
          </p:cNvSpPr>
          <p:nvPr>
            <p:ph type="sldNum" sz="quarter" idx="5"/>
          </p:nvPr>
        </p:nvSpPr>
        <p:spPr/>
        <p:txBody>
          <a:bodyPr/>
          <a:lstStyle/>
          <a:p>
            <a:fld id="{2407D311-63D2-4AA9-BA57-5B43F12AA5A5}" type="slidenum">
              <a:rPr lang="en-US" smtClean="0"/>
              <a:t>36</a:t>
            </a:fld>
            <a:endParaRPr lang="en-US" dirty="0"/>
          </a:p>
        </p:txBody>
      </p:sp>
    </p:spTree>
    <p:extLst>
      <p:ext uri="{BB962C8B-B14F-4D97-AF65-F5344CB8AC3E}">
        <p14:creationId xmlns:p14="http://schemas.microsoft.com/office/powerpoint/2010/main" val="200746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https://www.sciencedirect.com/science/article/pii/S0169555X22003117</a:t>
            </a:r>
          </a:p>
        </p:txBody>
      </p:sp>
      <p:sp>
        <p:nvSpPr>
          <p:cNvPr id="4" name="Slide Number Placeholder 3"/>
          <p:cNvSpPr>
            <a:spLocks noGrp="1"/>
          </p:cNvSpPr>
          <p:nvPr>
            <p:ph type="sldNum" sz="quarter" idx="5"/>
          </p:nvPr>
        </p:nvSpPr>
        <p:spPr/>
        <p:txBody>
          <a:bodyPr/>
          <a:lstStyle/>
          <a:p>
            <a:fld id="{2407D311-63D2-4AA9-BA57-5B43F12AA5A5}" type="slidenum">
              <a:rPr lang="en-US" smtClean="0"/>
              <a:t>37</a:t>
            </a:fld>
            <a:endParaRPr lang="en-US" dirty="0"/>
          </a:p>
        </p:txBody>
      </p:sp>
    </p:spTree>
    <p:extLst>
      <p:ext uri="{BB962C8B-B14F-4D97-AF65-F5344CB8AC3E}">
        <p14:creationId xmlns:p14="http://schemas.microsoft.com/office/powerpoint/2010/main" val="3019156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D661606-5BDC-97B4-C794-82ECF439921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0B5C7EE-3734-3DF6-4E4D-8BFD33745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a:t>Tarns are small lakes that forms in a glacial cirque </a:t>
            </a:r>
          </a:p>
        </p:txBody>
      </p:sp>
      <p:sp>
        <p:nvSpPr>
          <p:cNvPr id="69636" name="Slide Number Placeholder 3">
            <a:extLst>
              <a:ext uri="{FF2B5EF4-FFF2-40B4-BE49-F238E27FC236}">
                <a16:creationId xmlns:a16="http://schemas.microsoft.com/office/drawing/2014/main" id="{7ED2BF43-4490-00F0-6424-96F3746A35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4ED04CB7-115D-4E4B-9061-5A8445671178}" type="slidenum">
              <a:rPr lang="en-US" altLang="en-US"/>
              <a:pPr eaLnBrk="1" hangingPunct="1"/>
              <a:t>38</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Prairie potholes</a:t>
            </a:r>
          </a:p>
        </p:txBody>
      </p:sp>
      <p:sp>
        <p:nvSpPr>
          <p:cNvPr id="4" name="Slide Number Placeholder 3"/>
          <p:cNvSpPr>
            <a:spLocks noGrp="1"/>
          </p:cNvSpPr>
          <p:nvPr>
            <p:ph type="sldNum" sz="quarter" idx="5"/>
          </p:nvPr>
        </p:nvSpPr>
        <p:spPr/>
        <p:txBody>
          <a:bodyPr/>
          <a:lstStyle/>
          <a:p>
            <a:fld id="{2407D311-63D2-4AA9-BA57-5B43F12AA5A5}" type="slidenum">
              <a:rPr lang="en-US" smtClean="0"/>
              <a:t>41</a:t>
            </a:fld>
            <a:endParaRPr lang="en-US" dirty="0"/>
          </a:p>
        </p:txBody>
      </p:sp>
    </p:spTree>
    <p:extLst>
      <p:ext uri="{BB962C8B-B14F-4D97-AF65-F5344CB8AC3E}">
        <p14:creationId xmlns:p14="http://schemas.microsoft.com/office/powerpoint/2010/main" val="3501616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Tundra is where periglacial landforms can be found</a:t>
            </a:r>
          </a:p>
          <a:p>
            <a:endParaRPr lang="en-US" dirty="0"/>
          </a:p>
          <a:p>
            <a:r>
              <a:rPr lang="en-US" dirty="0"/>
              <a:t>Most tundra is in the Northern Hemisphere. Most permafrost is in the Northern Hemisphere. This is simply because there is a landmass at the latitudes where these features and conditions can develop. Permafrost is present in Antarctica. It exists mainly in the continent's ice-free areas, particularly in the coastal regions and in the dry valleys of East Antarctica, such as the McMurdo Dry Valley. These valleys, located in Victoria Land, are one of the largest ice-free regions on the continent, and they contain extensive permafrost.  </a:t>
            </a:r>
          </a:p>
          <a:p>
            <a:endParaRPr lang="en-US" dirty="0"/>
          </a:p>
          <a:p>
            <a:r>
              <a:rPr lang="en-US" dirty="0"/>
              <a:t>Unlike the Arctic, where permafrost is more widespread and associated with tundra ecosystems, Antarctica's permafrost is found in isolated, ice-free areas surrounded by glaciers and permanent ice sheets.  The permafrost in Antarctica is generally older and colder than that in the Northern Hemisphere, with some areas believed to have remained frozen for millions of years. However, in recent decades, even Antarctic permafrost has shown signs of change, particularly in response to warming temperatures.</a:t>
            </a:r>
          </a:p>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43</a:t>
            </a:fld>
            <a:endParaRPr lang="en-US" dirty="0"/>
          </a:p>
        </p:txBody>
      </p:sp>
    </p:spTree>
    <p:extLst>
      <p:ext uri="{BB962C8B-B14F-4D97-AF65-F5344CB8AC3E}">
        <p14:creationId xmlns:p14="http://schemas.microsoft.com/office/powerpoint/2010/main" val="1939654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only in some of the highest coldest mountain ranges like those of the Tibetan Plateau. Above is Colorado. Very little permafrost is found in the Southern Rocky Mountains. Discontinuous permafrost can develop in the Middle and Northern Rockies. </a:t>
            </a:r>
          </a:p>
        </p:txBody>
      </p:sp>
      <p:sp>
        <p:nvSpPr>
          <p:cNvPr id="4" name="Slide Number Placeholder 3"/>
          <p:cNvSpPr>
            <a:spLocks noGrp="1"/>
          </p:cNvSpPr>
          <p:nvPr>
            <p:ph type="sldNum" sz="quarter" idx="5"/>
          </p:nvPr>
        </p:nvSpPr>
        <p:spPr/>
        <p:txBody>
          <a:bodyPr/>
          <a:lstStyle/>
          <a:p>
            <a:fld id="{512F7E77-FD01-4B3D-A72D-FBF9771E3A58}" type="slidenum">
              <a:rPr lang="en-US" smtClean="0"/>
              <a:t>44</a:t>
            </a:fld>
            <a:endParaRPr lang="en-US" dirty="0"/>
          </a:p>
        </p:txBody>
      </p:sp>
    </p:spTree>
    <p:extLst>
      <p:ext uri="{BB962C8B-B14F-4D97-AF65-F5344CB8AC3E}">
        <p14:creationId xmlns:p14="http://schemas.microsoft.com/office/powerpoint/2010/main" val="3389355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Water vapor can deposit onto ice bodies in the ground due to lower vapor pressure along surface of ice</a:t>
            </a:r>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45</a:t>
            </a:fld>
            <a:endParaRPr lang="en-US" dirty="0"/>
          </a:p>
        </p:txBody>
      </p:sp>
    </p:spTree>
    <p:extLst>
      <p:ext uri="{BB962C8B-B14F-4D97-AF65-F5344CB8AC3E}">
        <p14:creationId xmlns:p14="http://schemas.microsoft.com/office/powerpoint/2010/main" val="2535603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block of thawing permafrost that fell into the ocean on Alaska’s Arctic Coast. Credit: U.S. Geological Survey</a:t>
            </a:r>
          </a:p>
          <a:p>
            <a:endParaRPr lang="en-US" dirty="0"/>
          </a:p>
        </p:txBody>
      </p:sp>
      <p:sp>
        <p:nvSpPr>
          <p:cNvPr id="4" name="Slide Number Placeholder 3"/>
          <p:cNvSpPr>
            <a:spLocks noGrp="1"/>
          </p:cNvSpPr>
          <p:nvPr>
            <p:ph type="sldNum" sz="quarter" idx="5"/>
          </p:nvPr>
        </p:nvSpPr>
        <p:spPr/>
        <p:txBody>
          <a:bodyPr/>
          <a:lstStyle/>
          <a:p>
            <a:fld id="{512F7E77-FD01-4B3D-A72D-FBF9771E3A58}" type="slidenum">
              <a:rPr lang="en-US" smtClean="0"/>
              <a:t>47</a:t>
            </a:fld>
            <a:endParaRPr lang="en-US" dirty="0"/>
          </a:p>
        </p:txBody>
      </p:sp>
    </p:spTree>
    <p:extLst>
      <p:ext uri="{BB962C8B-B14F-4D97-AF65-F5344CB8AC3E}">
        <p14:creationId xmlns:p14="http://schemas.microsoft.com/office/powerpoint/2010/main" val="3947626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https://www.geologinenseura.fi/sites/geologinenseura.fi/files/hirvasetal.pdf</a:t>
            </a:r>
          </a:p>
        </p:txBody>
      </p:sp>
      <p:sp>
        <p:nvSpPr>
          <p:cNvPr id="4" name="Slide Number Placeholder 3"/>
          <p:cNvSpPr>
            <a:spLocks noGrp="1"/>
          </p:cNvSpPr>
          <p:nvPr>
            <p:ph type="sldNum" sz="quarter" idx="5"/>
          </p:nvPr>
        </p:nvSpPr>
        <p:spPr/>
        <p:txBody>
          <a:bodyPr/>
          <a:lstStyle/>
          <a:p>
            <a:fld id="{512F7E77-FD01-4B3D-A72D-FBF9771E3A58}" type="slidenum">
              <a:rPr lang="en-US" smtClean="0"/>
              <a:t>48</a:t>
            </a:fld>
            <a:endParaRPr lang="en-US" dirty="0"/>
          </a:p>
        </p:txBody>
      </p:sp>
    </p:spTree>
    <p:extLst>
      <p:ext uri="{BB962C8B-B14F-4D97-AF65-F5344CB8AC3E}">
        <p14:creationId xmlns:p14="http://schemas.microsoft.com/office/powerpoint/2010/main" val="1180326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307B556-A949-018A-1AA6-EF05FFF58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F4A858-8A9F-4661-943E-83C3AC48537B}" type="slidenum">
              <a:rPr lang="en-US" altLang="en-US" smtClean="0"/>
              <a:pPr/>
              <a:t>49</a:t>
            </a:fld>
            <a:endParaRPr lang="en-US" altLang="en-US" dirty="0"/>
          </a:p>
        </p:txBody>
      </p:sp>
      <p:sp>
        <p:nvSpPr>
          <p:cNvPr id="90115" name="Rectangle 2">
            <a:extLst>
              <a:ext uri="{FF2B5EF4-FFF2-40B4-BE49-F238E27FC236}">
                <a16:creationId xmlns:a16="http://schemas.microsoft.com/office/drawing/2014/main" id="{071F3930-2C72-A48E-4CDA-2F7DB230079B}"/>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F9EAA755-C690-4FD5-0DC8-6117FA3C9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FF0000"/>
                </a:solidFill>
                <a:latin typeface="Arial" panose="020B0604020202020204" pitchFamily="34" charset="0"/>
              </a:rPr>
              <a:t>These are solifluction lobes along the side of a mountain slope in Montana. </a:t>
            </a:r>
            <a:br>
              <a:rPr lang="en-US" altLang="en-US" sz="1200" b="0" dirty="0">
                <a:solidFill>
                  <a:srgbClr val="FF0000"/>
                </a:solidFill>
                <a:latin typeface="Arial" panose="020B0604020202020204" pitchFamily="34" charset="0"/>
              </a:rPr>
            </a:br>
            <a:br>
              <a:rPr lang="en-US" altLang="en-US" sz="1200" b="0" dirty="0">
                <a:solidFill>
                  <a:srgbClr val="FF0000"/>
                </a:solidFill>
                <a:latin typeface="Arial" panose="020B0604020202020204" pitchFamily="34" charset="0"/>
              </a:rPr>
            </a:br>
            <a:r>
              <a:rPr lang="en-US" altLang="en-US" sz="1200" b="0" dirty="0">
                <a:solidFill>
                  <a:srgbClr val="FF0000"/>
                </a:solidFill>
                <a:latin typeface="Arial" panose="020B0604020202020204" pitchFamily="34" charset="0"/>
              </a:rPr>
              <a:t>Solifluction</a:t>
            </a:r>
            <a:r>
              <a:rPr lang="en-US" altLang="en-US" sz="1200" dirty="0">
                <a:latin typeface="Arial" panose="020B0604020202020204" pitchFamily="34" charset="0"/>
              </a:rPr>
              <a:t> is a type of earth flow common in periglacial environments underlain by permafrost. </a:t>
            </a:r>
            <a:br>
              <a:rPr lang="en-US" altLang="en-US" sz="1200" dirty="0">
                <a:latin typeface="Arial" panose="020B0604020202020204" pitchFamily="34" charset="0"/>
              </a:rPr>
            </a:br>
            <a:br>
              <a:rPr lang="en-US" altLang="en-US" sz="1200" dirty="0">
                <a:latin typeface="Arial" panose="020B0604020202020204" pitchFamily="34" charset="0"/>
              </a:rPr>
            </a:br>
            <a:r>
              <a:rPr lang="en-US" altLang="en-US" sz="1200" dirty="0">
                <a:latin typeface="Arial" panose="020B0604020202020204" pitchFamily="34" charset="0"/>
              </a:rPr>
              <a:t>During the summer the surface layer of permafrost melts (the active layer) creating a water-saturated layer that can flow slowly downslope under the influence of gravity.  The underlying frozen ground acts as a sliding plane along which the mass of soil can slowly move down slope. Lobes pick up sediment and larger rocks as they flow downhill to form solifluction lobes or terraces</a:t>
            </a:r>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Alpine or valley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7</a:t>
            </a:fld>
            <a:endParaRPr lang="en-US" dirty="0"/>
          </a:p>
        </p:txBody>
      </p:sp>
    </p:spTree>
    <p:extLst>
      <p:ext uri="{BB962C8B-B14F-4D97-AF65-F5344CB8AC3E}">
        <p14:creationId xmlns:p14="http://schemas.microsoft.com/office/powerpoint/2010/main" val="1096328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ED1E607F-1F7F-FA04-3236-24D692B75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E951E-A7C9-4CF4-866A-E88AB0858199}" type="slidenum">
              <a:rPr lang="en-US" altLang="en-US" smtClean="0"/>
              <a:pPr/>
              <a:t>50</a:t>
            </a:fld>
            <a:endParaRPr lang="en-US" altLang="en-US" dirty="0"/>
          </a:p>
        </p:txBody>
      </p:sp>
      <p:sp>
        <p:nvSpPr>
          <p:cNvPr id="88067" name="Rectangle 2">
            <a:extLst>
              <a:ext uri="{FF2B5EF4-FFF2-40B4-BE49-F238E27FC236}">
                <a16:creationId xmlns:a16="http://schemas.microsoft.com/office/drawing/2014/main" id="{7F029E82-B255-E448-2D50-1DE73D2B93FF}"/>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F50E2166-83D1-897F-6222-CB2B1D10CE55}"/>
              </a:ext>
            </a:extLst>
          </p:cNvPr>
          <p:cNvSpPr>
            <a:spLocks noGrp="1" noChangeArrowheads="1"/>
          </p:cNvSpPr>
          <p:nvPr>
            <p:ph type="body" idx="1"/>
          </p:nvPr>
        </p:nvSpPr>
        <p:spPr>
          <a:xfrm>
            <a:off x="976313" y="4560888"/>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Solifluction does not have to occur in areas with permafrost. Solifluction is a type of mass wasting, or slow downhill movement of saturated soil and regolith, commonly found in areas with freeze-thaw cycles. While it is often associated with permafrost regions, where the active layer above the permafrost thaws seasonally, it can also occur in non-permafrost environments where there are similar freeze-thaw dynamics. In such cases, water-saturated soils on slopes can still flow slowly due to gravity during thawing periods, leading to solifluction without the presence of underlying permafrost.</a:t>
            </a:r>
            <a:endParaRPr lang="en-US" altLang="en-US"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Simplified conceptual model of solifluction lobe (terrace) displacement (black half-arrows) and permafrost aggradation over several years. Displacement of the lobe and accumulation of material draw the permafrost table upwards (blue arrows) and cause the formation of ground ice in the newly formed permafrost (light blue)</a:t>
            </a:r>
            <a:br>
              <a:rPr lang="en-US" dirty="0"/>
            </a:br>
            <a:br>
              <a:rPr lang="en-US" dirty="0"/>
            </a:br>
            <a:r>
              <a:rPr lang="en-US" dirty="0"/>
              <a:t>https://cdnsciencepub.com/doi/10.1139/as-2016-0018</a:t>
            </a:r>
          </a:p>
        </p:txBody>
      </p:sp>
      <p:sp>
        <p:nvSpPr>
          <p:cNvPr id="4" name="Slide Number Placeholder 3"/>
          <p:cNvSpPr>
            <a:spLocks noGrp="1"/>
          </p:cNvSpPr>
          <p:nvPr>
            <p:ph type="sldNum" sz="quarter" idx="5"/>
          </p:nvPr>
        </p:nvSpPr>
        <p:spPr/>
        <p:txBody>
          <a:bodyPr/>
          <a:lstStyle/>
          <a:p>
            <a:fld id="{512F7E77-FD01-4B3D-A72D-FBF9771E3A58}" type="slidenum">
              <a:rPr lang="en-US" smtClean="0"/>
              <a:t>51</a:t>
            </a:fld>
            <a:endParaRPr lang="en-US" dirty="0"/>
          </a:p>
        </p:txBody>
      </p:sp>
    </p:spTree>
    <p:extLst>
      <p:ext uri="{BB962C8B-B14F-4D97-AF65-F5344CB8AC3E}">
        <p14:creationId xmlns:p14="http://schemas.microsoft.com/office/powerpoint/2010/main" val="1481126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Drunken trees in melting permafrost near Fairbanks, Alaska. </a:t>
            </a:r>
            <a:r>
              <a:rPr lang="en-US" i="0" dirty="0"/>
              <a:t>Drunken forests develop due to permafrost thaw.</a:t>
            </a:r>
          </a:p>
        </p:txBody>
      </p:sp>
      <p:sp>
        <p:nvSpPr>
          <p:cNvPr id="4" name="Slide Number Placeholder 3"/>
          <p:cNvSpPr>
            <a:spLocks noGrp="1"/>
          </p:cNvSpPr>
          <p:nvPr>
            <p:ph type="sldNum" sz="quarter" idx="5"/>
          </p:nvPr>
        </p:nvSpPr>
        <p:spPr/>
        <p:txBody>
          <a:bodyPr/>
          <a:lstStyle/>
          <a:p>
            <a:fld id="{512F7E77-FD01-4B3D-A72D-FBF9771E3A58}" type="slidenum">
              <a:rPr lang="en-US" smtClean="0"/>
              <a:t>52</a:t>
            </a:fld>
            <a:endParaRPr lang="en-US" dirty="0"/>
          </a:p>
        </p:txBody>
      </p:sp>
    </p:spTree>
    <p:extLst>
      <p:ext uri="{BB962C8B-B14F-4D97-AF65-F5344CB8AC3E}">
        <p14:creationId xmlns:p14="http://schemas.microsoft.com/office/powerpoint/2010/main" val="287186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https://www.woodwellclimate.org/ice-wedges-climate-change/</a:t>
            </a:r>
          </a:p>
        </p:txBody>
      </p:sp>
      <p:sp>
        <p:nvSpPr>
          <p:cNvPr id="4" name="Slide Number Placeholder 3"/>
          <p:cNvSpPr>
            <a:spLocks noGrp="1"/>
          </p:cNvSpPr>
          <p:nvPr>
            <p:ph type="sldNum" sz="quarter" idx="5"/>
          </p:nvPr>
        </p:nvSpPr>
        <p:spPr/>
        <p:txBody>
          <a:bodyPr/>
          <a:lstStyle/>
          <a:p>
            <a:fld id="{512F7E77-FD01-4B3D-A72D-FBF9771E3A58}" type="slidenum">
              <a:rPr lang="en-US" smtClean="0"/>
              <a:t>54</a:t>
            </a:fld>
            <a:endParaRPr lang="en-US" dirty="0"/>
          </a:p>
        </p:txBody>
      </p:sp>
    </p:spTree>
    <p:extLst>
      <p:ext uri="{BB962C8B-B14F-4D97-AF65-F5344CB8AC3E}">
        <p14:creationId xmlns:p14="http://schemas.microsoft.com/office/powerpoint/2010/main" val="2731949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Ice-wedge polygons</a:t>
            </a:r>
          </a:p>
        </p:txBody>
      </p:sp>
      <p:sp>
        <p:nvSpPr>
          <p:cNvPr id="4" name="Slide Number Placeholder 3"/>
          <p:cNvSpPr>
            <a:spLocks noGrp="1"/>
          </p:cNvSpPr>
          <p:nvPr>
            <p:ph type="sldNum" sz="quarter" idx="5"/>
          </p:nvPr>
        </p:nvSpPr>
        <p:spPr/>
        <p:txBody>
          <a:bodyPr/>
          <a:lstStyle/>
          <a:p>
            <a:fld id="{512F7E77-FD01-4B3D-A72D-FBF9771E3A58}" type="slidenum">
              <a:rPr lang="en-US" smtClean="0"/>
              <a:t>55</a:t>
            </a:fld>
            <a:endParaRPr lang="en-US" dirty="0"/>
          </a:p>
        </p:txBody>
      </p:sp>
    </p:spTree>
    <p:extLst>
      <p:ext uri="{BB962C8B-B14F-4D97-AF65-F5344CB8AC3E}">
        <p14:creationId xmlns:p14="http://schemas.microsoft.com/office/powerpoint/2010/main" val="157490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BA59CE92-A5D7-C5BF-9510-A94D51F67D4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E4E5036-A48A-5AA5-CE51-6CE2118417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Piedmont glaciers  are formed where valley glaciers flow out from  mountainous terrain and coalesce into a singe large glacier, spreading</a:t>
            </a:r>
          </a:p>
          <a:p>
            <a:pPr eaLnBrk="1" hangingPunct="1">
              <a:spcBef>
                <a:spcPct val="0"/>
              </a:spcBef>
            </a:pPr>
            <a:r>
              <a:rPr lang="en-US" altLang="en-US" dirty="0"/>
              <a:t>over the lowland topography. </a:t>
            </a:r>
          </a:p>
        </p:txBody>
      </p:sp>
      <p:sp>
        <p:nvSpPr>
          <p:cNvPr id="61444" name="Slide Number Placeholder 3">
            <a:extLst>
              <a:ext uri="{FF2B5EF4-FFF2-40B4-BE49-F238E27FC236}">
                <a16:creationId xmlns:a16="http://schemas.microsoft.com/office/drawing/2014/main" id="{6FBC1A88-25F2-FE71-3564-0EE726F8F8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8E5A04C6-CE48-427B-8333-073BD0793C44}" type="slidenum">
              <a:rPr lang="en-US" altLang="en-US"/>
              <a:pPr eaLnBrk="1" hangingPunct="1"/>
              <a:t>8</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685800" y="1143000"/>
            <a:ext cx="5486400" cy="3086100"/>
          </a:xfrm>
          <a:ln/>
        </p:spPr>
      </p:sp>
      <p:sp>
        <p:nvSpPr>
          <p:cNvPr id="159747" name="Notes Placeholder 2"/>
          <p:cNvSpPr>
            <a:spLocks noGrp="1"/>
          </p:cNvSpPr>
          <p:nvPr>
            <p:ph type="body" idx="1"/>
          </p:nvPr>
        </p:nvSpPr>
        <p:spPr>
          <a:noFill/>
          <a:ln/>
        </p:spPr>
        <p:txBody>
          <a:bodyPr/>
          <a:lstStyle/>
          <a:p>
            <a:pPr eaLnBrk="1" hangingPunct="1"/>
            <a:r>
              <a:rPr lang="en-US" dirty="0"/>
              <a:t>Tidal glacier, Greenland</a:t>
            </a:r>
          </a:p>
        </p:txBody>
      </p:sp>
      <p:sp>
        <p:nvSpPr>
          <p:cNvPr id="159748" name="Slide Number Placeholder 3"/>
          <p:cNvSpPr>
            <a:spLocks noGrp="1"/>
          </p:cNvSpPr>
          <p:nvPr>
            <p:ph type="sldNum" sz="quarter" idx="5"/>
          </p:nvPr>
        </p:nvSpPr>
        <p:spPr>
          <a:noFill/>
        </p:spPr>
        <p:txBody>
          <a:bodyPr/>
          <a:lstStyle/>
          <a:p>
            <a:fld id="{EED98F7C-BFEE-4354-B86C-FA2826A74D34}" type="slidenum">
              <a:rPr lang="en-US" smtClean="0"/>
              <a:pPr/>
              <a:t>9</a:t>
            </a:fld>
            <a:endParaRPr lang="en-US" dirty="0"/>
          </a:p>
        </p:txBody>
      </p:sp>
    </p:spTree>
    <p:extLst>
      <p:ext uri="{BB962C8B-B14F-4D97-AF65-F5344CB8AC3E}">
        <p14:creationId xmlns:p14="http://schemas.microsoft.com/office/powerpoint/2010/main" val="391373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6C68660B-A2B4-C4A5-C1DB-C1FB1EC4A66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FB8A23A-E8F2-0124-BABD-E2B4EAFCF4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Tidal glacier</a:t>
            </a:r>
          </a:p>
        </p:txBody>
      </p:sp>
      <p:sp>
        <p:nvSpPr>
          <p:cNvPr id="62468" name="Slide Number Placeholder 3">
            <a:extLst>
              <a:ext uri="{FF2B5EF4-FFF2-40B4-BE49-F238E27FC236}">
                <a16:creationId xmlns:a16="http://schemas.microsoft.com/office/drawing/2014/main" id="{60743821-A25F-7607-367F-4129C434E6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9AD12A06-6AD5-4B72-94AB-25A42141D7E5}" type="slidenum">
              <a:rPr lang="en-US" altLang="en-US"/>
              <a:pPr eaLnBrk="1" hangingPunct="1"/>
              <a:t>10</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Kenai Fjords, another tidal glacier</a:t>
            </a:r>
          </a:p>
        </p:txBody>
      </p:sp>
      <p:sp>
        <p:nvSpPr>
          <p:cNvPr id="4" name="Slide Number Placeholder 3"/>
          <p:cNvSpPr>
            <a:spLocks noGrp="1"/>
          </p:cNvSpPr>
          <p:nvPr>
            <p:ph type="sldNum" sz="quarter" idx="5"/>
          </p:nvPr>
        </p:nvSpPr>
        <p:spPr/>
        <p:txBody>
          <a:bodyPr/>
          <a:lstStyle/>
          <a:p>
            <a:fld id="{2407D311-63D2-4AA9-BA57-5B43F12AA5A5}" type="slidenum">
              <a:rPr lang="en-US" smtClean="0"/>
              <a:t>11</a:t>
            </a:fld>
            <a:endParaRPr lang="en-US" dirty="0"/>
          </a:p>
        </p:txBody>
      </p:sp>
    </p:spTree>
    <p:extLst>
      <p:ext uri="{BB962C8B-B14F-4D97-AF65-F5344CB8AC3E}">
        <p14:creationId xmlns:p14="http://schemas.microsoft.com/office/powerpoint/2010/main" val="177808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2F40854-3076-394F-69A0-F29D87B563A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3352010-2212-F79A-AA0F-BC6E3F44B2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Ice caps are smaller versions of ice sheets</a:t>
            </a:r>
            <a:br>
              <a:rPr lang="en-US" altLang="en-US" dirty="0"/>
            </a:br>
            <a:endParaRPr lang="en-US" altLang="en-US" dirty="0"/>
          </a:p>
        </p:txBody>
      </p:sp>
      <p:sp>
        <p:nvSpPr>
          <p:cNvPr id="60420" name="Slide Number Placeholder 3">
            <a:extLst>
              <a:ext uri="{FF2B5EF4-FFF2-40B4-BE49-F238E27FC236}">
                <a16:creationId xmlns:a16="http://schemas.microsoft.com/office/drawing/2014/main" id="{9F11B174-433F-B428-1A03-A855248E8A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F685A9B5-9985-48FF-9E12-E16330F28137}" type="slidenum">
              <a:rPr lang="en-US" altLang="en-US"/>
              <a:pPr eaLnBrk="1" hangingPunct="1"/>
              <a:t>13</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B821-60CF-DD48-92B5-0104E069C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4A5852-ACA5-5E6D-3349-E9ED27D4F9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1F4FC-3F73-A322-960D-E182382CF58E}"/>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001DAC4D-FB31-1348-733C-BFAE8ECE0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D9D44-70F7-9C7C-0CC0-B4158CC6B54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1298751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195E-86FF-E4DB-75B8-EFA3AC25D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DBD9B-ED4B-0BCC-28EB-38D94A6EF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A40F0-9A79-BD6F-0091-51CFEEC5CE3A}"/>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8F03E794-8FFE-4009-647A-661CA0FE9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D7E49-1755-06A4-4EE5-EA00D1DD39B6}"/>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259960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8CDDC-B06E-3ABE-ACB7-2B1FDA982B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AA03DE-EB73-E5BC-56AB-83DB19B931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84805E-C757-B526-00E8-0080096747D2}"/>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01D2EB56-5B0C-09E9-53A9-10A0F6BDB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B94B-601A-C16B-1ED7-9247C104592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2957083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A15-BA37-5014-F821-CC3A9FD8A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9B5E0-D857-1E21-E152-FCBA3E733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C91A0A-D67F-8874-9927-C04D96CA5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3218C1-F507-590C-6E21-480902D957CA}"/>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6" name="Footer Placeholder 5">
            <a:extLst>
              <a:ext uri="{FF2B5EF4-FFF2-40B4-BE49-F238E27FC236}">
                <a16:creationId xmlns:a16="http://schemas.microsoft.com/office/drawing/2014/main" id="{509569F4-DDE2-CD6A-18BB-1468FA32F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19471-2335-4810-FA8A-EAD854CA79B9}"/>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18182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F688-A850-3565-25AD-AB46D7B884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F0E89-2CD3-A462-0AF6-BFF44F68A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B95EB-5863-2B35-709D-946C81F65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CC6CF4-3A85-5B64-939D-BC0981191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79DE27-30F5-0EA8-D2C4-50CEE7415E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93A68-DA2E-4503-F980-697A7A23EFFD}"/>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8" name="Footer Placeholder 7">
            <a:extLst>
              <a:ext uri="{FF2B5EF4-FFF2-40B4-BE49-F238E27FC236}">
                <a16:creationId xmlns:a16="http://schemas.microsoft.com/office/drawing/2014/main" id="{8D39AA25-5C2A-E0B8-0E28-A5C80368AD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79AB20-8713-D2B3-61B4-60EF604869C5}"/>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95736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83B1-7288-F7F1-D8D7-EE6CB02862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5BD0C9-02A8-03E3-0663-282BCB95BF18}"/>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4" name="Footer Placeholder 3">
            <a:extLst>
              <a:ext uri="{FF2B5EF4-FFF2-40B4-BE49-F238E27FC236}">
                <a16:creationId xmlns:a16="http://schemas.microsoft.com/office/drawing/2014/main" id="{033FDE84-A15D-E7D7-EB6B-C208A791B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3453D6-1C0B-ABB2-5162-B70C4C29F070}"/>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42651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83829-5818-1F73-BBE5-A02808B4F7B6}"/>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3" name="Footer Placeholder 2">
            <a:extLst>
              <a:ext uri="{FF2B5EF4-FFF2-40B4-BE49-F238E27FC236}">
                <a16:creationId xmlns:a16="http://schemas.microsoft.com/office/drawing/2014/main" id="{94AC85F8-1598-8CDC-90A2-4B261A503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A69C2E-FB08-DB4D-A2A9-6870952BC225}"/>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4121035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752F-8FF9-E40D-6AE1-0923D443F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7C4F2A-5E3F-801F-F3C2-581699467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7A06EF-42D0-C246-1581-C4A698EEF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5A908-CD60-B2C4-11BB-F74407531796}"/>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6" name="Footer Placeholder 5">
            <a:extLst>
              <a:ext uri="{FF2B5EF4-FFF2-40B4-BE49-F238E27FC236}">
                <a16:creationId xmlns:a16="http://schemas.microsoft.com/office/drawing/2014/main" id="{750D2259-76D6-B06E-4368-D0B298C81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D1E5E-77E4-353F-1EB1-56EEBAAD7EEC}"/>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9065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6DAF-9C07-4590-39F8-D5EC3BAD0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AE3C8-4DD8-28ED-1116-D50EA1564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4A5DC6-7041-58F1-D909-175ECF292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9A463-9BFB-EC7B-600D-56099F47BECC}"/>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6" name="Footer Placeholder 5">
            <a:extLst>
              <a:ext uri="{FF2B5EF4-FFF2-40B4-BE49-F238E27FC236}">
                <a16:creationId xmlns:a16="http://schemas.microsoft.com/office/drawing/2014/main" id="{821402D6-B59C-5B0C-BC2A-B41F0E5B55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E1DEE-478C-B6B5-6A9F-489D8ADBA45F}"/>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322199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29BA-D65A-A924-2263-94F46DF37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C0BD8-7AF1-C323-261D-8668113525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3D0BB-F397-FEFB-B2DE-CD9F20B7836D}"/>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F361D45B-F94B-A7BF-8B37-1938792AA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8071BF-F2D6-1519-4C41-475FCD534DA0}"/>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345473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54B981-37BA-15D9-E4A1-1B35815A91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AF6A05-7BB2-19FE-8D79-9DA8590C8C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947CE-1156-A72F-B3C4-2674AD763F7C}"/>
              </a:ext>
            </a:extLst>
          </p:cNvPr>
          <p:cNvSpPr>
            <a:spLocks noGrp="1"/>
          </p:cNvSpPr>
          <p:nvPr>
            <p:ph type="dt" sz="half" idx="10"/>
          </p:nvPr>
        </p:nvSpPr>
        <p:spPr/>
        <p:txBody>
          <a:body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AB04DBF8-8C40-D901-D0C1-13B8ECC85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FCDB1-407A-7744-910D-430633BB4353}"/>
              </a:ext>
            </a:extLst>
          </p:cNvPr>
          <p:cNvSpPr>
            <a:spLocks noGrp="1"/>
          </p:cNvSpPr>
          <p:nvPr>
            <p:ph type="sldNum" sz="quarter" idx="12"/>
          </p:nvPr>
        </p:nvSpPr>
        <p:spPr/>
        <p:txBody>
          <a:bodyPr/>
          <a:lstStyle/>
          <a:p>
            <a:fld id="{C833FCE4-A7EB-41BC-835E-75D95821649F}" type="slidenum">
              <a:rPr lang="en-US" smtClean="0"/>
              <a:t>‹#›</a:t>
            </a:fld>
            <a:endParaRPr lang="en-US"/>
          </a:p>
        </p:txBody>
      </p:sp>
    </p:spTree>
    <p:extLst>
      <p:ext uri="{BB962C8B-B14F-4D97-AF65-F5344CB8AC3E}">
        <p14:creationId xmlns:p14="http://schemas.microsoft.com/office/powerpoint/2010/main" val="197480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C5102F-E306-48AA-86AE-258FF23F0993}" type="datetimeFigureOut">
              <a:rPr lang="en-US" smtClean="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E2E6DB-1ACC-41DE-B986-FDB7CAB3AC63}"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5102F-E306-48AA-86AE-258FF23F0993}" type="datetimeFigureOut">
              <a:rPr lang="en-US" smtClean="0"/>
              <a:t>4/16/2025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2E6DB-1ACC-41DE-B986-FDB7CAB3AC6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4BC47-08A3-E986-41FC-A20974081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1782AB-2DC2-1AAC-D427-3EE5A382B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A98C6-8E81-83FF-FC66-F75466121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2DA98C-1A14-48E3-812F-2CA2E4D4D19E}" type="datetimeFigureOut">
              <a:rPr lang="en-US" smtClean="0"/>
              <a:t>4/16/2025</a:t>
            </a:fld>
            <a:endParaRPr lang="en-US"/>
          </a:p>
        </p:txBody>
      </p:sp>
      <p:sp>
        <p:nvSpPr>
          <p:cNvPr id="5" name="Footer Placeholder 4">
            <a:extLst>
              <a:ext uri="{FF2B5EF4-FFF2-40B4-BE49-F238E27FC236}">
                <a16:creationId xmlns:a16="http://schemas.microsoft.com/office/drawing/2014/main" id="{E1D78B0A-1EB9-9C12-C71B-7B4152A98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B666E7-B217-710A-74A1-73A2ACF9A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33FCE4-A7EB-41BC-835E-75D95821649F}" type="slidenum">
              <a:rPr lang="en-US" smtClean="0"/>
              <a:t>‹#›</a:t>
            </a:fld>
            <a:endParaRPr lang="en-US"/>
          </a:p>
        </p:txBody>
      </p:sp>
    </p:spTree>
    <p:extLst>
      <p:ext uri="{BB962C8B-B14F-4D97-AF65-F5344CB8AC3E}">
        <p14:creationId xmlns:p14="http://schemas.microsoft.com/office/powerpoint/2010/main" val="647394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ghC-Ut0fW4o?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xKtUpWZ8RqQ?feature=oembed" TargetMode="Externa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a:extLst>
              <a:ext uri="{FF2B5EF4-FFF2-40B4-BE49-F238E27FC236}">
                <a16:creationId xmlns:a16="http://schemas.microsoft.com/office/drawing/2014/main" id="{D4743C56-2A3E-06F6-5650-12A2C7690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9066"/>
            <a:ext cx="12877800" cy="855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Title 1">
            <a:extLst>
              <a:ext uri="{FF2B5EF4-FFF2-40B4-BE49-F238E27FC236}">
                <a16:creationId xmlns:a16="http://schemas.microsoft.com/office/drawing/2014/main" id="{5718C6D8-7CEE-A28F-AD85-53447BBE69F3}"/>
              </a:ext>
            </a:extLst>
          </p:cNvPr>
          <p:cNvSpPr>
            <a:spLocks noGrp="1"/>
          </p:cNvSpPr>
          <p:nvPr>
            <p:ph type="ctrTitle"/>
          </p:nvPr>
        </p:nvSpPr>
        <p:spPr>
          <a:xfrm>
            <a:off x="762000" y="5387975"/>
            <a:ext cx="12115800" cy="1470025"/>
          </a:xfrm>
        </p:spPr>
        <p:txBody>
          <a:bodyPr/>
          <a:lstStyle/>
          <a:p>
            <a:pPr eaLnBrk="1" hangingPunct="1"/>
            <a:r>
              <a:rPr lang="en-US" altLang="en-US" dirty="0">
                <a:solidFill>
                  <a:schemeClr val="bg1"/>
                </a:solidFill>
              </a:rPr>
              <a:t>Glacial and </a:t>
            </a:r>
            <a:r>
              <a:rPr lang="en-US" altLang="en-US" dirty="0" err="1">
                <a:solidFill>
                  <a:schemeClr val="bg1"/>
                </a:solidFill>
              </a:rPr>
              <a:t>periglaical</a:t>
            </a:r>
            <a:r>
              <a:rPr lang="en-US" altLang="en-US" dirty="0">
                <a:solidFill>
                  <a:schemeClr val="bg1"/>
                </a:solidFill>
              </a:rPr>
              <a:t> landforms and processes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FE26BB85-DF6D-C8E9-44D7-DD61A08F42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 y="-27709"/>
            <a:ext cx="10439400" cy="702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glacier&#10;&#10;Description automatically generated">
            <a:extLst>
              <a:ext uri="{FF2B5EF4-FFF2-40B4-BE49-F238E27FC236}">
                <a16:creationId xmlns:a16="http://schemas.microsoft.com/office/drawing/2014/main" id="{0F6CE26F-3101-27AD-B1DA-E2323494A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20782"/>
            <a:ext cx="6847500" cy="6837218"/>
          </a:xfrm>
          <a:prstGeom prst="rect">
            <a:avLst/>
          </a:prstGeom>
        </p:spPr>
      </p:pic>
    </p:spTree>
    <p:extLst>
      <p:ext uri="{BB962C8B-B14F-4D97-AF65-F5344CB8AC3E}">
        <p14:creationId xmlns:p14="http://schemas.microsoft.com/office/powerpoint/2010/main" val="1831335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7DC2-269E-E700-CC8A-EBD234148825}"/>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outwash plain</a:t>
            </a:r>
          </a:p>
        </p:txBody>
      </p:sp>
      <p:sp>
        <p:nvSpPr>
          <p:cNvPr id="3" name="Content Placeholder 2">
            <a:extLst>
              <a:ext uri="{FF2B5EF4-FFF2-40B4-BE49-F238E27FC236}">
                <a16:creationId xmlns:a16="http://schemas.microsoft.com/office/drawing/2014/main" id="{1E420737-E201-D4F7-3679-BF1CDC52BD81}"/>
              </a:ext>
            </a:extLst>
          </p:cNvPr>
          <p:cNvSpPr>
            <a:spLocks noGrp="1"/>
          </p:cNvSpPr>
          <p:nvPr>
            <p:ph idx="1"/>
          </p:nvPr>
        </p:nvSpPr>
        <p:spPr>
          <a:xfrm>
            <a:off x="457200" y="1600201"/>
            <a:ext cx="3429000" cy="4983161"/>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 glacial outwash plain is a broad, flat area formed by sediment deposited by meltwater flowing from a glacier. </a:t>
            </a:r>
          </a:p>
        </p:txBody>
      </p:sp>
      <p:pic>
        <p:nvPicPr>
          <p:cNvPr id="7" name="Picture 6" descr="A river flowing through a valley&#10;&#10;AI-generated content may be incorrect.">
            <a:extLst>
              <a:ext uri="{FF2B5EF4-FFF2-40B4-BE49-F238E27FC236}">
                <a16:creationId xmlns:a16="http://schemas.microsoft.com/office/drawing/2014/main" id="{775B5448-7EE5-E4CB-AED5-EAF937CB4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600201"/>
            <a:ext cx="6865143" cy="4576762"/>
          </a:xfrm>
          <a:prstGeom prst="rect">
            <a:avLst/>
          </a:prstGeom>
        </p:spPr>
      </p:pic>
    </p:spTree>
    <p:extLst>
      <p:ext uri="{BB962C8B-B14F-4D97-AF65-F5344CB8AC3E}">
        <p14:creationId xmlns:p14="http://schemas.microsoft.com/office/powerpoint/2010/main" val="137740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81B9-45FB-02E5-CBBB-8F76D340CEA3}"/>
              </a:ext>
            </a:extLst>
          </p:cNvPr>
          <p:cNvSpPr>
            <a:spLocks noGrp="1"/>
          </p:cNvSpPr>
          <p:nvPr>
            <p:ph type="title"/>
          </p:nvPr>
        </p:nvSpPr>
        <p:spPr>
          <a:xfrm>
            <a:off x="5568140" y="274638"/>
            <a:ext cx="6220295" cy="1143000"/>
          </a:xfrm>
        </p:spPr>
        <p:txBody>
          <a:bodyPr rtlCol="0">
            <a:noAutofit/>
          </a:bodyPr>
          <a:lstStyle/>
          <a:p>
            <a:pPr>
              <a:defRPr/>
            </a:pPr>
            <a:r>
              <a:rPr lang="en-US" dirty="0">
                <a:latin typeface="Calibri Light" panose="020F0302020204030204" pitchFamily="34" charset="0"/>
                <a:ea typeface="Calibri Light" panose="020F0302020204030204" pitchFamily="34" charset="0"/>
                <a:cs typeface="Calibri Light" panose="020F0302020204030204" pitchFamily="34" charset="0"/>
              </a:rPr>
              <a:t>Continental ice sheets and ice domes</a:t>
            </a:r>
          </a:p>
        </p:txBody>
      </p:sp>
      <p:sp>
        <p:nvSpPr>
          <p:cNvPr id="4099" name="Content Placeholder 2">
            <a:extLst>
              <a:ext uri="{FF2B5EF4-FFF2-40B4-BE49-F238E27FC236}">
                <a16:creationId xmlns:a16="http://schemas.microsoft.com/office/drawing/2014/main" id="{338D33D2-1DFD-49F5-2BFF-D506F8435DD0}"/>
              </a:ext>
            </a:extLst>
          </p:cNvPr>
          <p:cNvSpPr>
            <a:spLocks noGrp="1"/>
          </p:cNvSpPr>
          <p:nvPr>
            <p:ph idx="1"/>
          </p:nvPr>
        </p:nvSpPr>
        <p:spPr>
          <a:xfrm>
            <a:off x="403565" y="472598"/>
            <a:ext cx="5105401" cy="5973764"/>
          </a:xfrm>
        </p:spPr>
        <p:txBody>
          <a:bodyPr>
            <a:normAutofit/>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Antarctica and Greenland are continental ice sheets. </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Ice sheets are composed of one or more ice domes with multiple glaciers</a:t>
            </a:r>
          </a:p>
          <a:p>
            <a:pPr marL="0" indent="0" eaLnBrk="1" hangingPunct="1">
              <a:buNone/>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Content Placeholder 4" descr="A map of the arctic&#10;&#10;Description automatically generated">
            <a:extLst>
              <a:ext uri="{FF2B5EF4-FFF2-40B4-BE49-F238E27FC236}">
                <a16:creationId xmlns:a16="http://schemas.microsoft.com/office/drawing/2014/main" id="{426DBD72-7740-E004-D391-235C643FE6D3}"/>
              </a:ext>
            </a:extLst>
          </p:cNvPr>
          <p:cNvPicPr>
            <a:picLocks noChangeAspect="1"/>
          </p:cNvPicPr>
          <p:nvPr/>
        </p:nvPicPr>
        <p:blipFill>
          <a:blip r:embed="rId3">
            <a:extLst>
              <a:ext uri="{28A0092B-C50C-407E-A947-70E740481C1C}">
                <a14:useLocalDpi xmlns:a14="http://schemas.microsoft.com/office/drawing/2010/main" val="0"/>
              </a:ext>
            </a:extLst>
          </a:blip>
          <a:srcRect l="1313" r="2701"/>
          <a:stretch/>
        </p:blipFill>
        <p:spPr>
          <a:xfrm>
            <a:off x="5730240" y="1600200"/>
            <a:ext cx="6014260" cy="5075237"/>
          </a:xfrm>
          <a:prstGeom prst="rect">
            <a:avLst/>
          </a:prstGeom>
        </p:spPr>
      </p:pic>
      <p:pic>
        <p:nvPicPr>
          <p:cNvPr id="4" name="Picture 3" descr="Diagram of a mountain with a tower and ice&#10;&#10;Description automatically generated with medium confidence">
            <a:extLst>
              <a:ext uri="{FF2B5EF4-FFF2-40B4-BE49-F238E27FC236}">
                <a16:creationId xmlns:a16="http://schemas.microsoft.com/office/drawing/2014/main" id="{A4CB15FB-C6C4-30F0-B3C2-180C6B3B3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40" y="3542362"/>
            <a:ext cx="4693333" cy="2904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D:\Lecture Resources\Text Figures\Chapter 19\FG19_01a.JPG">
            <a:extLst>
              <a:ext uri="{FF2B5EF4-FFF2-40B4-BE49-F238E27FC236}">
                <a16:creationId xmlns:a16="http://schemas.microsoft.com/office/drawing/2014/main" id="{477FD966-8A60-BEB4-7AC8-9E5E39A9E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44"/>
          <a:stretch>
            <a:fillRect/>
          </a:stretch>
        </p:blipFill>
        <p:spPr bwMode="auto">
          <a:xfrm>
            <a:off x="299357" y="304800"/>
            <a:ext cx="11593286" cy="743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D:\Lecture Resources\Text Figures\Chapter 19\FG19_02.JPG">
            <a:extLst>
              <a:ext uri="{FF2B5EF4-FFF2-40B4-BE49-F238E27FC236}">
                <a16:creationId xmlns:a16="http://schemas.microsoft.com/office/drawing/2014/main" id="{74DE625A-7DCC-0125-A733-65A19A122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55"/>
          <a:stretch>
            <a:fillRect/>
          </a:stretch>
        </p:blipFill>
        <p:spPr bwMode="auto">
          <a:xfrm>
            <a:off x="609600" y="380999"/>
            <a:ext cx="10668000" cy="762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850D61A7-C00F-9BF3-1D29-5192622F48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729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0"/>
            <a:ext cx="12091595" cy="682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32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C:\Documents and Settings\Tony Stallins\Desktop\5690.png"/>
          <p:cNvPicPr>
            <a:picLocks noChangeAspect="1" noChangeArrowheads="1"/>
          </p:cNvPicPr>
          <p:nvPr/>
        </p:nvPicPr>
        <p:blipFill>
          <a:blip r:embed="rId3" cstate="print"/>
          <a:srcRect/>
          <a:stretch>
            <a:fillRect/>
          </a:stretch>
        </p:blipFill>
        <p:spPr bwMode="auto">
          <a:xfrm>
            <a:off x="4630739" y="3428999"/>
            <a:ext cx="7083425" cy="3429000"/>
          </a:xfrm>
          <a:prstGeom prst="rect">
            <a:avLst/>
          </a:prstGeom>
          <a:noFill/>
          <a:ln w="9525">
            <a:noFill/>
            <a:miter lim="800000"/>
            <a:headEnd/>
            <a:tailEnd/>
          </a:ln>
        </p:spPr>
      </p:pic>
      <p:pic>
        <p:nvPicPr>
          <p:cNvPr id="78851" name="Picture 5" descr="C:\Documents and Settings\Tony Stallins\Desktop\5689.png"/>
          <p:cNvPicPr>
            <a:picLocks noChangeAspect="1" noChangeArrowheads="1"/>
          </p:cNvPicPr>
          <p:nvPr/>
        </p:nvPicPr>
        <p:blipFill>
          <a:blip r:embed="rId4" cstate="print"/>
          <a:srcRect/>
          <a:stretch>
            <a:fillRect/>
          </a:stretch>
        </p:blipFill>
        <p:spPr bwMode="auto">
          <a:xfrm>
            <a:off x="5410200" y="0"/>
            <a:ext cx="5524500" cy="3275013"/>
          </a:xfrm>
          <a:prstGeom prst="rect">
            <a:avLst/>
          </a:prstGeom>
          <a:noFill/>
          <a:ln w="9525">
            <a:noFill/>
            <a:miter lim="800000"/>
            <a:headEnd/>
            <a:tailEnd/>
          </a:ln>
        </p:spPr>
      </p:pic>
      <p:sp>
        <p:nvSpPr>
          <p:cNvPr id="2" name="Content Placeholder 4">
            <a:extLst>
              <a:ext uri="{FF2B5EF4-FFF2-40B4-BE49-F238E27FC236}">
                <a16:creationId xmlns:a16="http://schemas.microsoft.com/office/drawing/2014/main" id="{BB3B77CA-301C-4341-7536-02477FF7B372}"/>
              </a:ext>
            </a:extLst>
          </p:cNvPr>
          <p:cNvSpPr>
            <a:spLocks noGrp="1"/>
          </p:cNvSpPr>
          <p:nvPr>
            <p:ph idx="1"/>
          </p:nvPr>
        </p:nvSpPr>
        <p:spPr>
          <a:xfrm>
            <a:off x="477836" y="1828800"/>
            <a:ext cx="4419600" cy="4830763"/>
          </a:xfrm>
        </p:spPr>
        <p:txBody>
          <a:bodyPr>
            <a:normAutofit/>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Glaciers create a combination of constructive (depositional) and destructive (erosional) landforms</a:t>
            </a:r>
          </a:p>
          <a:p>
            <a:pPr marL="0" indent="0" eaLnBrk="1" hangingPunct="1">
              <a:buNone/>
            </a:pPr>
            <a:endParaRPr lang="en-US" altLang="en-US" dirty="0"/>
          </a:p>
        </p:txBody>
      </p:sp>
      <p:sp>
        <p:nvSpPr>
          <p:cNvPr id="3" name="Title 1">
            <a:extLst>
              <a:ext uri="{FF2B5EF4-FFF2-40B4-BE49-F238E27FC236}">
                <a16:creationId xmlns:a16="http://schemas.microsoft.com/office/drawing/2014/main" id="{B02A956E-8BDA-DA42-2542-DD05B78882AF}"/>
              </a:ext>
            </a:extLst>
          </p:cNvPr>
          <p:cNvSpPr>
            <a:spLocks noGrp="1"/>
          </p:cNvSpPr>
          <p:nvPr>
            <p:ph type="title"/>
          </p:nvPr>
        </p:nvSpPr>
        <p:spPr>
          <a:xfrm>
            <a:off x="182880" y="419893"/>
            <a:ext cx="5257800"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landforms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6096000" y="457200"/>
            <a:ext cx="5486400"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Hanging valleys (erosional)</a:t>
            </a:r>
          </a:p>
        </p:txBody>
      </p:sp>
      <p:pic>
        <p:nvPicPr>
          <p:cNvPr id="4" name="Picture 4" descr="C:\WINDOWS\Desktop\bridal2b.gif">
            <a:extLst>
              <a:ext uri="{FF2B5EF4-FFF2-40B4-BE49-F238E27FC236}">
                <a16:creationId xmlns:a16="http://schemas.microsoft.com/office/drawing/2014/main" id="{116C8994-4FD3-5C7B-995E-3197251223E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4969"/>
          <a:stretch/>
        </p:blipFill>
        <p:spPr bwMode="auto">
          <a:xfrm>
            <a:off x="270164" y="0"/>
            <a:ext cx="5334000" cy="684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descr="A map of a mountain&#10;&#10;Description automatically generated">
            <a:extLst>
              <a:ext uri="{FF2B5EF4-FFF2-40B4-BE49-F238E27FC236}">
                <a16:creationId xmlns:a16="http://schemas.microsoft.com/office/drawing/2014/main" id="{A408159C-F290-CCCF-D32B-B6D83F09FB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2209800"/>
            <a:ext cx="5935627" cy="3962400"/>
          </a:xfrm>
          <a:prstGeom prst="rect">
            <a:avLst/>
          </a:prstGeom>
        </p:spPr>
      </p:pic>
    </p:spTree>
    <p:extLst>
      <p:ext uri="{BB962C8B-B14F-4D97-AF65-F5344CB8AC3E}">
        <p14:creationId xmlns:p14="http://schemas.microsoft.com/office/powerpoint/2010/main" val="3940907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5477-66AA-D40B-DBD7-043261380AA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versus periglacial landforms</a:t>
            </a:r>
          </a:p>
        </p:txBody>
      </p:sp>
      <p:sp>
        <p:nvSpPr>
          <p:cNvPr id="3" name="Content Placeholder 2">
            <a:extLst>
              <a:ext uri="{FF2B5EF4-FFF2-40B4-BE49-F238E27FC236}">
                <a16:creationId xmlns:a16="http://schemas.microsoft.com/office/drawing/2014/main" id="{77FFA888-1691-1B97-766C-9BB00E70562E}"/>
              </a:ext>
            </a:extLst>
          </p:cNvPr>
          <p:cNvSpPr>
            <a:spLocks noGrp="1"/>
          </p:cNvSpPr>
          <p:nvPr>
            <p:ph idx="1"/>
          </p:nvPr>
        </p:nvSpPr>
        <p:spPr/>
        <p:txBody>
          <a:bodyPr>
            <a:normAutofit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Glacial landforms are created directly by the movement and melting of glaciers. These landforms are the result of the erosive and depositional power of ice. </a:t>
            </a:r>
          </a:p>
          <a:p>
            <a:r>
              <a:rPr lang="en-US" dirty="0">
                <a:latin typeface="Calibri Light" panose="020F0302020204030204" pitchFamily="34" charset="0"/>
                <a:ea typeface="Calibri Light" panose="020F0302020204030204" pitchFamily="34" charset="0"/>
                <a:cs typeface="Calibri Light" panose="020F0302020204030204" pitchFamily="34" charset="0"/>
              </a:rPr>
              <a:t>Periglacial landforms also form in areas that are cold but not covered by glacial ice. These landscapes are shaped by freeze-thaw cycles, permafrost dynamics, and seasonal ground ice. </a:t>
            </a:r>
          </a:p>
          <a:p>
            <a:r>
              <a:rPr lang="en-US" dirty="0">
                <a:latin typeface="Calibri Light" panose="020F0302020204030204" pitchFamily="34" charset="0"/>
                <a:ea typeface="Calibri Light" panose="020F0302020204030204" pitchFamily="34" charset="0"/>
                <a:cs typeface="Calibri Light" panose="020F0302020204030204" pitchFamily="34" charset="0"/>
              </a:rPr>
              <a:t>While glaciers sculpt terrain through the movement of solid ice, periglacial processes alter the landscape through the expansion and contraction of water as it freezes and thaws in the soil.</a:t>
            </a:r>
          </a:p>
        </p:txBody>
      </p:sp>
    </p:spTree>
    <p:extLst>
      <p:ext uri="{BB962C8B-B14F-4D97-AF65-F5344CB8AC3E}">
        <p14:creationId xmlns:p14="http://schemas.microsoft.com/office/powerpoint/2010/main" val="179686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5" descr="D:\Lecture Resources\Text Figures\Chapter 19\FG19_25.JPG">
            <a:extLst>
              <a:ext uri="{FF2B5EF4-FFF2-40B4-BE49-F238E27FC236}">
                <a16:creationId xmlns:a16="http://schemas.microsoft.com/office/drawing/2014/main" id="{4AE66452-1678-628F-43E6-7E0A48D06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 t="3334" r="3999" b="3000"/>
          <a:stretch>
            <a:fillRect/>
          </a:stretch>
        </p:blipFill>
        <p:spPr bwMode="auto">
          <a:xfrm>
            <a:off x="1638300" y="103497"/>
            <a:ext cx="8915400" cy="673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3CD68CD-9365-7D95-A040-61CEC076D147}"/>
              </a:ext>
            </a:extLst>
          </p:cNvPr>
          <p:cNvSpPr txBox="1">
            <a:spLocks/>
          </p:cNvSpPr>
          <p:nvPr/>
        </p:nvSpPr>
        <p:spPr>
          <a:xfrm>
            <a:off x="1295400" y="2286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Cirques (erosional)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1D85FEE1-5186-9086-761B-A92B265A5E3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54" y="6927"/>
            <a:ext cx="5243945" cy="699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609600" y="274638"/>
            <a:ext cx="5715000" cy="1143000"/>
          </a:xfrm>
        </p:spPr>
        <p:txBody>
          <a:bodyPr/>
          <a:lstStyle/>
          <a:p>
            <a:r>
              <a:rPr lang="en-US" dirty="0"/>
              <a:t>Aretes</a:t>
            </a:r>
          </a:p>
        </p:txBody>
      </p:sp>
      <p:pic>
        <p:nvPicPr>
          <p:cNvPr id="5" name="Picture 4" descr="A mountain with white text&#10;&#10;Description automatically generated with medium confidence">
            <a:extLst>
              <a:ext uri="{FF2B5EF4-FFF2-40B4-BE49-F238E27FC236}">
                <a16:creationId xmlns:a16="http://schemas.microsoft.com/office/drawing/2014/main" id="{5B6B98B0-8B83-7F79-1AEF-E4294B13E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508" y="1150779"/>
            <a:ext cx="6834663" cy="4556442"/>
          </a:xfrm>
          <a:prstGeom prst="rect">
            <a:avLst/>
          </a:prstGeom>
        </p:spPr>
      </p:pic>
    </p:spTree>
    <p:extLst>
      <p:ext uri="{BB962C8B-B14F-4D97-AF65-F5344CB8AC3E}">
        <p14:creationId xmlns:p14="http://schemas.microsoft.com/office/powerpoint/2010/main" val="254599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terhorn with snow on it&#10;&#10;Description automatically generated">
            <a:extLst>
              <a:ext uri="{FF2B5EF4-FFF2-40B4-BE49-F238E27FC236}">
                <a16:creationId xmlns:a16="http://schemas.microsoft.com/office/drawing/2014/main" id="{9A6D7D19-F88A-4B56-697D-44F66942D2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01599"/>
            <a:ext cx="9982200" cy="6654801"/>
          </a:xfrm>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1417320" y="304800"/>
            <a:ext cx="4648200" cy="1143000"/>
          </a:xfrm>
        </p:spPr>
        <p:txBody>
          <a:bodyPr/>
          <a:lstStyle/>
          <a:p>
            <a:r>
              <a:rPr lang="en-US" dirty="0">
                <a:solidFill>
                  <a:schemeClr val="bg1"/>
                </a:solidFill>
              </a:rPr>
              <a:t>Horns (erosional)</a:t>
            </a:r>
          </a:p>
        </p:txBody>
      </p:sp>
    </p:spTree>
    <p:extLst>
      <p:ext uri="{BB962C8B-B14F-4D97-AF65-F5344CB8AC3E}">
        <p14:creationId xmlns:p14="http://schemas.microsoft.com/office/powerpoint/2010/main" val="123952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at on a river&#10;&#10;Description automatically generated">
            <a:extLst>
              <a:ext uri="{FF2B5EF4-FFF2-40B4-BE49-F238E27FC236}">
                <a16:creationId xmlns:a16="http://schemas.microsoft.com/office/drawing/2014/main" id="{8763A307-A477-CB11-0C28-0C60258725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5963" y="7307"/>
            <a:ext cx="10280073" cy="6850693"/>
          </a:xfrm>
        </p:spPr>
      </p:pic>
      <p:sp>
        <p:nvSpPr>
          <p:cNvPr id="2" name="Title 1">
            <a:extLst>
              <a:ext uri="{FF2B5EF4-FFF2-40B4-BE49-F238E27FC236}">
                <a16:creationId xmlns:a16="http://schemas.microsoft.com/office/drawing/2014/main" id="{0753D7C3-D7DB-4164-E187-F30EE270FE3B}"/>
              </a:ext>
            </a:extLst>
          </p:cNvPr>
          <p:cNvSpPr>
            <a:spLocks noGrp="1"/>
          </p:cNvSpPr>
          <p:nvPr>
            <p:ph type="title"/>
          </p:nvPr>
        </p:nvSpPr>
        <p:spPr>
          <a:xfrm>
            <a:off x="-152400" y="1447800"/>
            <a:ext cx="7467600" cy="1143000"/>
          </a:xfrm>
        </p:spPr>
        <p:txBody>
          <a:bodyPr/>
          <a:lstStyle/>
          <a:p>
            <a:r>
              <a:rPr lang="en-US" dirty="0">
                <a:solidFill>
                  <a:schemeClr val="bg1"/>
                </a:solidFill>
              </a:rPr>
              <a:t>Fjords (erosional)</a:t>
            </a:r>
          </a:p>
        </p:txBody>
      </p:sp>
    </p:spTree>
    <p:extLst>
      <p:ext uri="{BB962C8B-B14F-4D97-AF65-F5344CB8AC3E}">
        <p14:creationId xmlns:p14="http://schemas.microsoft.com/office/powerpoint/2010/main" val="3384879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D:\Lecture Resources\Text Figures\Chapter 19\FG19_14.JPG">
            <a:extLst>
              <a:ext uri="{FF2B5EF4-FFF2-40B4-BE49-F238E27FC236}">
                <a16:creationId xmlns:a16="http://schemas.microsoft.com/office/drawing/2014/main" id="{779E12DB-BFBF-5832-8FD0-CE01FAC26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t="7333" r="6236" b="6697"/>
          <a:stretch>
            <a:fillRect/>
          </a:stretch>
        </p:blipFill>
        <p:spPr bwMode="auto">
          <a:xfrm>
            <a:off x="1142999" y="0"/>
            <a:ext cx="9906001" cy="685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EE7804-E5BC-064B-7C82-FBFB7D809C10}"/>
              </a:ext>
            </a:extLst>
          </p:cNvPr>
          <p:cNvSpPr txBox="1">
            <a:spLocks/>
          </p:cNvSpPr>
          <p:nvPr/>
        </p:nvSpPr>
        <p:spPr>
          <a:xfrm>
            <a:off x="609600" y="274638"/>
            <a:ext cx="9220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Glacial </a:t>
            </a:r>
            <a:r>
              <a:rPr lang="en-US" dirty="0" err="1">
                <a:solidFill>
                  <a:schemeClr val="bg1"/>
                </a:solidFill>
              </a:rPr>
              <a:t>erratics</a:t>
            </a:r>
            <a:r>
              <a:rPr lang="en-US" dirty="0">
                <a:solidFill>
                  <a:schemeClr val="bg1"/>
                </a:solidFill>
              </a:rPr>
              <a:t> (depositional)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2001-13D9-5517-6178-4BC76C27812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Moraines (depositional)</a:t>
            </a:r>
          </a:p>
        </p:txBody>
      </p:sp>
      <p:sp>
        <p:nvSpPr>
          <p:cNvPr id="3" name="Content Placeholder 2">
            <a:extLst>
              <a:ext uri="{FF2B5EF4-FFF2-40B4-BE49-F238E27FC236}">
                <a16:creationId xmlns:a16="http://schemas.microsoft.com/office/drawing/2014/main" id="{4798A73C-AA94-9260-DA4A-616205903043}"/>
              </a:ext>
            </a:extLst>
          </p:cNvPr>
          <p:cNvSpPr>
            <a:spLocks noGrp="1"/>
          </p:cNvSpPr>
          <p:nvPr>
            <p:ph idx="1"/>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Moraines are formed by deposition of glacial sediments as glacier melts.</a:t>
            </a:r>
          </a:p>
          <a:p>
            <a:r>
              <a:rPr lang="en-US" dirty="0">
                <a:latin typeface="Calibri Light" panose="020F0302020204030204" pitchFamily="34" charset="0"/>
                <a:ea typeface="Calibri Light" panose="020F0302020204030204" pitchFamily="34" charset="0"/>
                <a:cs typeface="Calibri Light" panose="020F0302020204030204" pitchFamily="34" charset="0"/>
              </a:rPr>
              <a:t>Lateral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Long linear ridges of glacial sediments deposited along the side of the glacier parallel to its direction of movement.</a:t>
            </a:r>
          </a:p>
          <a:p>
            <a:r>
              <a:rPr lang="en-US" dirty="0">
                <a:latin typeface="Calibri Light" panose="020F0302020204030204" pitchFamily="34" charset="0"/>
                <a:ea typeface="Calibri Light" panose="020F0302020204030204" pitchFamily="34" charset="0"/>
                <a:cs typeface="Calibri Light" panose="020F0302020204030204" pitchFamily="34" charset="0"/>
              </a:rPr>
              <a:t>Medial moraines: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Long linear ridges that form along the contact where glaciers with lateral moraines merge </a:t>
            </a:r>
          </a:p>
        </p:txBody>
      </p:sp>
    </p:spTree>
    <p:extLst>
      <p:ext uri="{BB962C8B-B14F-4D97-AF65-F5344CB8AC3E}">
        <p14:creationId xmlns:p14="http://schemas.microsoft.com/office/powerpoint/2010/main" val="4282036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pluck - lat.bmp">
            <a:extLst>
              <a:ext uri="{FF2B5EF4-FFF2-40B4-BE49-F238E27FC236}">
                <a16:creationId xmlns:a16="http://schemas.microsoft.com/office/drawing/2014/main" id="{1D26A000-8C1F-778C-69FE-4F49B0032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1139"/>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98A73C-AA94-9260-DA4A-616205903043}"/>
              </a:ext>
            </a:extLst>
          </p:cNvPr>
          <p:cNvSpPr>
            <a:spLocks noGrp="1"/>
          </p:cNvSpPr>
          <p:nvPr>
            <p:ph idx="1"/>
          </p:nvPr>
        </p:nvSpPr>
        <p:spPr>
          <a:xfrm>
            <a:off x="381000" y="533400"/>
            <a:ext cx="10896600" cy="60198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Terminal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Linear, arc-shaped depositional ridges that form at the terminus of a glacier. These till deposits mark the limit of glacial movement.</a:t>
            </a:r>
          </a:p>
          <a:p>
            <a:r>
              <a:rPr lang="en-US" dirty="0">
                <a:latin typeface="Calibri Light" panose="020F0302020204030204" pitchFamily="34" charset="0"/>
                <a:ea typeface="Calibri Light" panose="020F0302020204030204" pitchFamily="34" charset="0"/>
                <a:cs typeface="Calibri Light" panose="020F0302020204030204" pitchFamily="34" charset="0"/>
              </a:rPr>
              <a:t>Recessional moraines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Linear, arc-shaped ridges deposited by the melting glacier as it retreats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They mark the gradual retreat of the glacial ice after it has already deposited its terminal moraine.</a:t>
            </a:r>
          </a:p>
        </p:txBody>
      </p:sp>
    </p:spTree>
    <p:extLst>
      <p:ext uri="{BB962C8B-B14F-4D97-AF65-F5344CB8AC3E}">
        <p14:creationId xmlns:p14="http://schemas.microsoft.com/office/powerpoint/2010/main" val="2696902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Lecture Resources\Text Figures\Chapter 19\FG19_35.JPG">
            <a:extLst>
              <a:ext uri="{FF2B5EF4-FFF2-40B4-BE49-F238E27FC236}">
                <a16:creationId xmlns:a16="http://schemas.microsoft.com/office/drawing/2014/main" id="{EEE89F14-6609-DEC8-A245-CABF52213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3"/>
          <a:stretch/>
        </p:blipFill>
        <p:spPr bwMode="auto">
          <a:xfrm>
            <a:off x="0" y="7620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664C791A-D34B-634F-4FC5-14135F01F605}"/>
              </a:ext>
            </a:extLst>
          </p:cNvPr>
          <p:cNvGrpSpPr>
            <a:grpSpLocks/>
          </p:cNvGrpSpPr>
          <p:nvPr/>
        </p:nvGrpSpPr>
        <p:grpSpPr bwMode="auto">
          <a:xfrm>
            <a:off x="8229600" y="228600"/>
            <a:ext cx="3657600" cy="6705600"/>
            <a:chOff x="768" y="0"/>
            <a:chExt cx="2064" cy="3877"/>
          </a:xfrm>
        </p:grpSpPr>
        <p:pic>
          <p:nvPicPr>
            <p:cNvPr id="3" name="Picture 2" descr="D:\Lecture Resources\Text Figures\Chapter 19\FG19_18a-c.JPG">
              <a:extLst>
                <a:ext uri="{FF2B5EF4-FFF2-40B4-BE49-F238E27FC236}">
                  <a16:creationId xmlns:a16="http://schemas.microsoft.com/office/drawing/2014/main" id="{4F3B3784-A423-F8C8-5ACB-01578B330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01" t="3334" r="18401" b="2000"/>
            <a:stretch>
              <a:fillRect/>
            </a:stretch>
          </p:blipFill>
          <p:spPr bwMode="auto">
            <a:xfrm>
              <a:off x="768" y="0"/>
              <a:ext cx="2064"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D:\Lecture Resources\Text Figures\Chapter 19\FG19_18d-e.JPG">
              <a:extLst>
                <a:ext uri="{FF2B5EF4-FFF2-40B4-BE49-F238E27FC236}">
                  <a16:creationId xmlns:a16="http://schemas.microsoft.com/office/drawing/2014/main" id="{66BDE3A0-C613-153F-6215-A678D3CE8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999" t="19333" r="19000" b="16667"/>
            <a:stretch>
              <a:fillRect/>
            </a:stretch>
          </p:blipFill>
          <p:spPr bwMode="auto">
            <a:xfrm>
              <a:off x="768" y="2304"/>
              <a:ext cx="2064"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D:\Lecture Resources\Text Figures\Chapter 19\FG19_19.JPG">
            <a:extLst>
              <a:ext uri="{FF2B5EF4-FFF2-40B4-BE49-F238E27FC236}">
                <a16:creationId xmlns:a16="http://schemas.microsoft.com/office/drawing/2014/main" id="{1644A7EA-E683-A1DC-C6B9-62043B029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0" t="17491" r="990" b="18404"/>
          <a:stretch>
            <a:fillRect/>
          </a:stretch>
        </p:blipFill>
        <p:spPr bwMode="auto">
          <a:xfrm>
            <a:off x="115765" y="152400"/>
            <a:ext cx="11960469"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41FEEFD1-3CF3-072E-A173-CF190E63EFF4}"/>
              </a:ext>
            </a:extLst>
          </p:cNvPr>
          <p:cNvSpPr txBox="1">
            <a:spLocks noChangeArrowheads="1"/>
          </p:cNvSpPr>
          <p:nvPr/>
        </p:nvSpPr>
        <p:spPr bwMode="auto">
          <a:xfrm>
            <a:off x="7467600" y="652145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chemeClr val="bg1"/>
                </a:solidFill>
                <a:latin typeface="Tahoma" charset="0"/>
              </a:rPr>
              <a:t>Finger Lakes Region, New York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6F1336E-1E77-73A9-CCEF-DA56A0A790DA}"/>
              </a:ext>
            </a:extLst>
          </p:cNvPr>
          <p:cNvSpPr>
            <a:spLocks noGrp="1"/>
          </p:cNvSpPr>
          <p:nvPr>
            <p:ph type="title"/>
          </p:nvPr>
        </p:nvSpPr>
        <p:spPr>
          <a:xfrm>
            <a:off x="5105399" y="380999"/>
            <a:ext cx="6883611" cy="1676401"/>
          </a:xfrm>
        </p:spPr>
        <p:txBody>
          <a:bodyPr>
            <a:normAutofit fontScale="90000"/>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Glaciers: a large mass of perennial ice fully or partially resting on land</a:t>
            </a:r>
          </a:p>
        </p:txBody>
      </p:sp>
      <p:sp>
        <p:nvSpPr>
          <p:cNvPr id="3075" name="Content Placeholder 2">
            <a:extLst>
              <a:ext uri="{FF2B5EF4-FFF2-40B4-BE49-F238E27FC236}">
                <a16:creationId xmlns:a16="http://schemas.microsoft.com/office/drawing/2014/main" id="{34594BA6-9697-AC13-E918-D188FB8F760C}"/>
              </a:ext>
            </a:extLst>
          </p:cNvPr>
          <p:cNvSpPr>
            <a:spLocks noGrp="1"/>
          </p:cNvSpPr>
          <p:nvPr>
            <p:ph idx="1"/>
          </p:nvPr>
        </p:nvSpPr>
        <p:spPr>
          <a:xfrm>
            <a:off x="0" y="342900"/>
            <a:ext cx="4902410" cy="6172199"/>
          </a:xfrm>
        </p:spPr>
        <p:txBody>
          <a:bodyPr>
            <a:normAutofit fontScale="85000" lnSpcReduction="20000"/>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Occur in high-latitude polar environments and high-altitude mountain environments (alpine)</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Formed under the accumulation and recrystallization of snow</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Flows slowly under the pressure of its own weight and the pull of gravity</a:t>
            </a:r>
          </a:p>
          <a:p>
            <a:pPr eaLnBrk="1" hangingPunct="1"/>
            <a:r>
              <a:rPr lang="en-US" altLang="en-US" b="1" dirty="0">
                <a:latin typeface="Calibri Light" panose="020F0302020204030204" pitchFamily="34" charset="0"/>
                <a:ea typeface="Calibri Light" panose="020F0302020204030204" pitchFamily="34" charset="0"/>
                <a:cs typeface="Calibri Light" panose="020F0302020204030204" pitchFamily="34" charset="0"/>
              </a:rPr>
              <a:t>Glacial mass balance </a:t>
            </a:r>
            <a:r>
              <a:rPr lang="en-US" dirty="0">
                <a:latin typeface="Calibri Light" panose="020F0302020204030204" pitchFamily="34" charset="0"/>
                <a:ea typeface="Calibri Light" panose="020F0302020204030204" pitchFamily="34" charset="0"/>
                <a:cs typeface="Calibri Light" panose="020F0302020204030204" pitchFamily="34" charset="0"/>
              </a:rPr>
              <a:t>is the difference between the amount of snow and ice a glacier gains and the amount it loses over a </a:t>
            </a:r>
            <a:r>
              <a:rPr lang="en-US" dirty="0" err="1">
                <a:latin typeface="Calibri Light" panose="020F0302020204030204" pitchFamily="34" charset="0"/>
                <a:ea typeface="Calibri Light" panose="020F0302020204030204" pitchFamily="34" charset="0"/>
                <a:cs typeface="Calibri Light" panose="020F0302020204030204" pitchFamily="34" charset="0"/>
              </a:rPr>
              <a:t>a</a:t>
            </a:r>
            <a:r>
              <a:rPr lang="en-US" dirty="0">
                <a:latin typeface="Calibri Light" panose="020F0302020204030204" pitchFamily="34" charset="0"/>
                <a:ea typeface="Calibri Light" panose="020F0302020204030204" pitchFamily="34" charset="0"/>
                <a:cs typeface="Calibri Light" panose="020F0302020204030204" pitchFamily="34" charset="0"/>
              </a:rPr>
              <a:t> year. It reflects whether it is growing, shrinking, or remaining stable</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Online Media 1" title="How Do Glaciers Move? TIMELAPSE! | Earth Science">
            <a:hlinkClick r:id="" action="ppaction://media"/>
            <a:extLst>
              <a:ext uri="{FF2B5EF4-FFF2-40B4-BE49-F238E27FC236}">
                <a16:creationId xmlns:a16="http://schemas.microsoft.com/office/drawing/2014/main" id="{0E21846A-286C-DEE4-E8F5-746BAD887F92}"/>
              </a:ext>
            </a:extLst>
          </p:cNvPr>
          <p:cNvPicPr>
            <a:picLocks noRot="1" noChangeAspect="1"/>
          </p:cNvPicPr>
          <p:nvPr>
            <a:videoFile r:link="rId1"/>
          </p:nvPr>
        </p:nvPicPr>
        <p:blipFill>
          <a:blip r:embed="rId3"/>
          <a:stretch>
            <a:fillRect/>
          </a:stretch>
        </p:blipFill>
        <p:spPr>
          <a:xfrm>
            <a:off x="5105399" y="2362200"/>
            <a:ext cx="6883612"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E06CAFBD-D155-FEC8-F887-A46B6187C981}"/>
              </a:ext>
            </a:extLst>
          </p:cNvPr>
          <p:cNvSpPr>
            <a:spLocks noGrp="1"/>
          </p:cNvSpPr>
          <p:nvPr>
            <p:ph type="title"/>
          </p:nvPr>
        </p:nvSpPr>
        <p:spPr/>
        <p:txBody>
          <a:bodyPr/>
          <a:lstStyle/>
          <a:p>
            <a:pPr eaLnBrk="1" hangingPunct="1"/>
            <a:r>
              <a:rPr lang="en-US" altLang="en-US" dirty="0"/>
              <a:t>Drumlins</a:t>
            </a:r>
          </a:p>
        </p:txBody>
      </p:sp>
      <p:pic>
        <p:nvPicPr>
          <p:cNvPr id="6" name="Content Placeholder 5" descr="Aerial view of a farm land&#10;&#10;Description automatically generated">
            <a:extLst>
              <a:ext uri="{FF2B5EF4-FFF2-40B4-BE49-F238E27FC236}">
                <a16:creationId xmlns:a16="http://schemas.microsoft.com/office/drawing/2014/main" id="{0EA61A1D-FBCC-CE32-68B4-B5AF276B46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200"/>
            <a:ext cx="12192000" cy="6858000"/>
          </a:xfrm>
        </p:spPr>
      </p:pic>
      <p:sp>
        <p:nvSpPr>
          <p:cNvPr id="7" name="Title 1">
            <a:extLst>
              <a:ext uri="{FF2B5EF4-FFF2-40B4-BE49-F238E27FC236}">
                <a16:creationId xmlns:a16="http://schemas.microsoft.com/office/drawing/2014/main" id="{5D495755-2711-90AB-497A-658EE856A048}"/>
              </a:ext>
            </a:extLst>
          </p:cNvPr>
          <p:cNvSpPr txBox="1">
            <a:spLocks/>
          </p:cNvSpPr>
          <p:nvPr/>
        </p:nvSpPr>
        <p:spPr>
          <a:xfrm>
            <a:off x="762000" y="4270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solidFill>
                  <a:schemeClr val="bg1"/>
                </a:solidFill>
              </a:rPr>
              <a:t>Drumlins (depositional)</a:t>
            </a:r>
          </a:p>
        </p:txBody>
      </p:sp>
    </p:spTree>
    <p:extLst>
      <p:ext uri="{BB962C8B-B14F-4D97-AF65-F5344CB8AC3E}">
        <p14:creationId xmlns:p14="http://schemas.microsoft.com/office/powerpoint/2010/main" val="329445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07A62-A551-026F-0860-EF889BBE72EF}"/>
              </a:ext>
            </a:extLst>
          </p:cNvPr>
          <p:cNvPicPr>
            <a:picLocks noChangeAspect="1"/>
          </p:cNvPicPr>
          <p:nvPr/>
        </p:nvPicPr>
        <p:blipFill>
          <a:blip r:embed="rId3"/>
          <a:stretch>
            <a:fillRect/>
          </a:stretch>
        </p:blipFill>
        <p:spPr>
          <a:xfrm>
            <a:off x="5715000" y="-152400"/>
            <a:ext cx="5847586" cy="6897442"/>
          </a:xfrm>
          <a:prstGeom prst="rect">
            <a:avLst/>
          </a:prstGeom>
        </p:spPr>
      </p:pic>
      <p:sp>
        <p:nvSpPr>
          <p:cNvPr id="2" name="Content Placeholder 2">
            <a:extLst>
              <a:ext uri="{FF2B5EF4-FFF2-40B4-BE49-F238E27FC236}">
                <a16:creationId xmlns:a16="http://schemas.microsoft.com/office/drawing/2014/main" id="{14F1A3E3-A9AF-D052-E320-014BC460C46B}"/>
              </a:ext>
            </a:extLst>
          </p:cNvPr>
          <p:cNvSpPr>
            <a:spLocks noGrp="1"/>
          </p:cNvSpPr>
          <p:nvPr>
            <p:ph idx="1"/>
          </p:nvPr>
        </p:nvSpPr>
        <p:spPr>
          <a:xfrm>
            <a:off x="457200" y="381000"/>
            <a:ext cx="4876800" cy="6096000"/>
          </a:xfrm>
        </p:spPr>
        <p:txBody>
          <a:bodyPr>
            <a:normAutofit fontScale="92500" lnSpcReduction="2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Drumlins form beneath glaciers as they move over the landscape. </a:t>
            </a:r>
          </a:p>
          <a:p>
            <a:r>
              <a:rPr lang="en-US" dirty="0">
                <a:latin typeface="Calibri Light" panose="020F0302020204030204" pitchFamily="34" charset="0"/>
                <a:ea typeface="Calibri Light" panose="020F0302020204030204" pitchFamily="34" charset="0"/>
                <a:cs typeface="Calibri Light" panose="020F0302020204030204" pitchFamily="34" charset="0"/>
              </a:rPr>
              <a:t>They are streamlined hills made of glacial till (a mix of clay, sand, gravel, and boulders</a:t>
            </a:r>
          </a:p>
          <a:p>
            <a:r>
              <a:rPr lang="en-US" dirty="0">
                <a:latin typeface="Calibri Light" panose="020F0302020204030204" pitchFamily="34" charset="0"/>
                <a:ea typeface="Calibri Light" panose="020F0302020204030204" pitchFamily="34" charset="0"/>
                <a:cs typeface="Calibri Light" panose="020F0302020204030204" pitchFamily="34" charset="0"/>
              </a:rPr>
              <a:t>Their alignment indicates the direction of glacier flow</a:t>
            </a:r>
          </a:p>
          <a:p>
            <a:r>
              <a:rPr lang="en-US" dirty="0">
                <a:latin typeface="Calibri Light" panose="020F0302020204030204" pitchFamily="34" charset="0"/>
                <a:ea typeface="Calibri Light" panose="020F0302020204030204" pitchFamily="34" charset="0"/>
                <a:cs typeface="Calibri Light" panose="020F0302020204030204" pitchFamily="34" charset="0"/>
              </a:rPr>
              <a:t>Photo at right shows drumlins in eastern Canada – the direction of glacier flow was dominantly along a north to south axis</a:t>
            </a:r>
          </a:p>
        </p:txBody>
      </p:sp>
    </p:spTree>
    <p:extLst>
      <p:ext uri="{BB962C8B-B14F-4D97-AF65-F5344CB8AC3E}">
        <p14:creationId xmlns:p14="http://schemas.microsoft.com/office/powerpoint/2010/main" val="257567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road with trees in the background&#10;&#10;Description automatically generated">
            <a:extLst>
              <a:ext uri="{FF2B5EF4-FFF2-40B4-BE49-F238E27FC236}">
                <a16:creationId xmlns:a16="http://schemas.microsoft.com/office/drawing/2014/main" id="{85F9810A-94AB-CFB3-37C1-706233293C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929" y="1751373"/>
            <a:ext cx="12120853" cy="335525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ory of depositional drumlin">
            <a:hlinkClick r:id="" action="ppaction://media"/>
            <a:extLst>
              <a:ext uri="{FF2B5EF4-FFF2-40B4-BE49-F238E27FC236}">
                <a16:creationId xmlns:a16="http://schemas.microsoft.com/office/drawing/2014/main" id="{56F6A462-24AA-2614-7610-A5C4D2CFC183}"/>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C:\Documents and Settings\tony\Desktop\esker.jpg"/>
          <p:cNvPicPr>
            <a:picLocks noChangeAspect="1" noChangeArrowheads="1"/>
          </p:cNvPicPr>
          <p:nvPr/>
        </p:nvPicPr>
        <p:blipFill>
          <a:blip r:embed="rId3" cstate="print"/>
          <a:srcRect/>
          <a:stretch>
            <a:fillRect/>
          </a:stretch>
        </p:blipFill>
        <p:spPr bwMode="auto">
          <a:xfrm>
            <a:off x="0" y="1524000"/>
            <a:ext cx="6982690" cy="4800600"/>
          </a:xfrm>
          <a:prstGeom prst="rect">
            <a:avLst/>
          </a:prstGeom>
          <a:noFill/>
          <a:ln w="9525">
            <a:noFill/>
            <a:miter lim="800000"/>
            <a:headEnd/>
            <a:tailEnd/>
          </a:ln>
        </p:spPr>
      </p:pic>
      <p:sp>
        <p:nvSpPr>
          <p:cNvPr id="2" name="Title 1">
            <a:extLst>
              <a:ext uri="{FF2B5EF4-FFF2-40B4-BE49-F238E27FC236}">
                <a16:creationId xmlns:a16="http://schemas.microsoft.com/office/drawing/2014/main" id="{77685604-5DB3-674C-FDAB-E45F55889CDD}"/>
              </a:ext>
            </a:extLst>
          </p:cNvPr>
          <p:cNvSpPr>
            <a:spLocks noGrp="1"/>
          </p:cNvSpPr>
          <p:nvPr>
            <p:ph type="title"/>
          </p:nvPr>
        </p:nvSpPr>
        <p:spPr>
          <a:xfrm>
            <a:off x="609600" y="274638"/>
            <a:ext cx="109728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Eskers (left) and kames (right) </a:t>
            </a:r>
          </a:p>
        </p:txBody>
      </p:sp>
      <p:pic>
        <p:nvPicPr>
          <p:cNvPr id="4" name="Picture 3" descr="A grassy hill with a fence&#10;&#10;Description automatically generated">
            <a:extLst>
              <a:ext uri="{FF2B5EF4-FFF2-40B4-BE49-F238E27FC236}">
                <a16:creationId xmlns:a16="http://schemas.microsoft.com/office/drawing/2014/main" id="{553C98A6-BC1D-AE23-611A-A3A8C5D33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524000"/>
            <a:ext cx="6400800" cy="48006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4FB105-5B2A-8124-9020-4FC98D1E354E}"/>
              </a:ext>
            </a:extLst>
          </p:cNvPr>
          <p:cNvPicPr>
            <a:picLocks noGrp="1" noChangeAspect="1"/>
          </p:cNvPicPr>
          <p:nvPr>
            <p:ph idx="1"/>
          </p:nvPr>
        </p:nvPicPr>
        <p:blipFill>
          <a:blip r:embed="rId3"/>
          <a:stretch>
            <a:fillRect/>
          </a:stretch>
        </p:blipFill>
        <p:spPr>
          <a:xfrm>
            <a:off x="419100" y="-82806"/>
            <a:ext cx="11353800" cy="7023611"/>
          </a:xfrm>
        </p:spPr>
      </p:pic>
    </p:spTree>
    <p:extLst>
      <p:ext uri="{BB962C8B-B14F-4D97-AF65-F5344CB8AC3E}">
        <p14:creationId xmlns:p14="http://schemas.microsoft.com/office/powerpoint/2010/main" val="4117131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ield&#10;&#10;AI-generated content may be incorrect.">
            <a:extLst>
              <a:ext uri="{FF2B5EF4-FFF2-40B4-BE49-F238E27FC236}">
                <a16:creationId xmlns:a16="http://schemas.microsoft.com/office/drawing/2014/main" id="{35EA1EBA-5223-DE7E-B07E-B23C1D4F05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066800"/>
            <a:ext cx="11601384" cy="4191000"/>
          </a:xfrm>
        </p:spPr>
      </p:pic>
    </p:spTree>
    <p:extLst>
      <p:ext uri="{BB962C8B-B14F-4D97-AF65-F5344CB8AC3E}">
        <p14:creationId xmlns:p14="http://schemas.microsoft.com/office/powerpoint/2010/main" val="1300304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FA8B5C-137D-CF0E-21D1-A07D5D51332D}"/>
              </a:ext>
            </a:extLst>
          </p:cNvPr>
          <p:cNvPicPr>
            <a:picLocks noGrp="1" noChangeAspect="1"/>
          </p:cNvPicPr>
          <p:nvPr>
            <p:ph idx="1"/>
          </p:nvPr>
        </p:nvPicPr>
        <p:blipFill>
          <a:blip r:embed="rId3"/>
          <a:stretch>
            <a:fillRect/>
          </a:stretch>
        </p:blipFill>
        <p:spPr>
          <a:xfrm>
            <a:off x="1600200" y="152400"/>
            <a:ext cx="8153400" cy="6349473"/>
          </a:xfrm>
        </p:spPr>
      </p:pic>
    </p:spTree>
    <p:extLst>
      <p:ext uri="{BB962C8B-B14F-4D97-AF65-F5344CB8AC3E}">
        <p14:creationId xmlns:p14="http://schemas.microsoft.com/office/powerpoint/2010/main" val="1020007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9F5FFE59-D9D5-B09F-B762-2C464E2D33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6799"/>
            <a:ext cx="10771909" cy="69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96F8141A-4914-AB2E-BC4B-72157165E8FD}"/>
              </a:ext>
            </a:extLst>
          </p:cNvPr>
          <p:cNvSpPr txBox="1">
            <a:spLocks noChangeArrowheads="1"/>
          </p:cNvSpPr>
          <p:nvPr/>
        </p:nvSpPr>
        <p:spPr bwMode="auto">
          <a:xfrm>
            <a:off x="1338430" y="1380564"/>
            <a:ext cx="50193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400" dirty="0">
                <a:solidFill>
                  <a:schemeClr val="bg1"/>
                </a:solidFill>
              </a:rPr>
              <a:t>Tarns (corrie lakes)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green field&#10;&#10;Description automatically generated">
            <a:extLst>
              <a:ext uri="{FF2B5EF4-FFF2-40B4-BE49-F238E27FC236}">
                <a16:creationId xmlns:a16="http://schemas.microsoft.com/office/drawing/2014/main" id="{2FDE2D0C-FE7A-C2E0-D2B8-FBB1F4489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itle 1">
            <a:extLst>
              <a:ext uri="{FF2B5EF4-FFF2-40B4-BE49-F238E27FC236}">
                <a16:creationId xmlns:a16="http://schemas.microsoft.com/office/drawing/2014/main" id="{34CF7D3B-673B-3EF0-AA6F-0559AF66737F}"/>
              </a:ext>
            </a:extLst>
          </p:cNvPr>
          <p:cNvSpPr txBox="1">
            <a:spLocks/>
          </p:cNvSpPr>
          <p:nvPr/>
        </p:nvSpPr>
        <p:spPr>
          <a:xfrm>
            <a:off x="723900" y="0"/>
            <a:ext cx="10515600" cy="9635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latin typeface="Calibri Light" panose="020F0302020204030204" pitchFamily="34" charset="0"/>
                <a:ea typeface="Calibri Light" panose="020F0302020204030204" pitchFamily="34" charset="0"/>
                <a:cs typeface="Calibri Light" panose="020F0302020204030204" pitchFamily="34" charset="0"/>
              </a:rPr>
              <a:t>Prairie potholes</a:t>
            </a:r>
          </a:p>
        </p:txBody>
      </p:sp>
    </p:spTree>
    <p:extLst>
      <p:ext uri="{BB962C8B-B14F-4D97-AF65-F5344CB8AC3E}">
        <p14:creationId xmlns:p14="http://schemas.microsoft.com/office/powerpoint/2010/main" val="140375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81B9-45FB-02E5-CBBB-8F76D340CEA3}"/>
              </a:ext>
            </a:extLst>
          </p:cNvPr>
          <p:cNvSpPr>
            <a:spLocks noGrp="1"/>
          </p:cNvSpPr>
          <p:nvPr>
            <p:ph type="title"/>
          </p:nvPr>
        </p:nvSpPr>
        <p:spPr/>
        <p:txBody>
          <a:bodyPr rtlCol="0">
            <a:normAutofit/>
          </a:bodyPr>
          <a:lstStyle/>
          <a:p>
            <a:pPr>
              <a:defRPr/>
            </a:pPr>
            <a:r>
              <a:rPr lang="en-US" dirty="0">
                <a:latin typeface="Calibri Light" panose="020F0302020204030204" pitchFamily="34" charset="0"/>
                <a:ea typeface="Calibri Light" panose="020F0302020204030204" pitchFamily="34" charset="0"/>
                <a:cs typeface="Calibri Light" panose="020F0302020204030204" pitchFamily="34" charset="0"/>
              </a:rPr>
              <a:t>Types of glaciers</a:t>
            </a:r>
          </a:p>
        </p:txBody>
      </p:sp>
      <p:sp>
        <p:nvSpPr>
          <p:cNvPr id="4099" name="Content Placeholder 2">
            <a:extLst>
              <a:ext uri="{FF2B5EF4-FFF2-40B4-BE49-F238E27FC236}">
                <a16:creationId xmlns:a16="http://schemas.microsoft.com/office/drawing/2014/main" id="{338D33D2-1DFD-49F5-2BFF-D506F8435DD0}"/>
              </a:ext>
            </a:extLst>
          </p:cNvPr>
          <p:cNvSpPr>
            <a:spLocks noGrp="1"/>
          </p:cNvSpPr>
          <p:nvPr>
            <p:ph idx="1"/>
          </p:nvPr>
        </p:nvSpPr>
        <p:spPr/>
        <p:txBody>
          <a:bodyPr>
            <a:normAutofit fontScale="92500" lnSpcReduction="20000"/>
          </a:bodyPr>
          <a:lstStyle/>
          <a:p>
            <a:r>
              <a:rPr lang="en-US" altLang="en-US" dirty="0">
                <a:latin typeface="Calibri Light" panose="020F0302020204030204" pitchFamily="34" charset="0"/>
                <a:ea typeface="Calibri Light" panose="020F0302020204030204" pitchFamily="34" charset="0"/>
                <a:cs typeface="Calibri Light" panose="020F0302020204030204" pitchFamily="34" charset="0"/>
              </a:rPr>
              <a:t>Cirque glaciers – form in the upper head of a valley in a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mnt</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range. These can grow over time and begin flowing downhill as valley glaciers</a:t>
            </a:r>
          </a:p>
          <a:p>
            <a:r>
              <a:rPr lang="en-US" altLang="en-US" dirty="0">
                <a:latin typeface="Calibri Light" panose="020F0302020204030204" pitchFamily="34" charset="0"/>
                <a:ea typeface="Calibri Light" panose="020F0302020204030204" pitchFamily="34" charset="0"/>
                <a:cs typeface="Calibri Light" panose="020F0302020204030204" pitchFamily="34" charset="0"/>
              </a:rPr>
              <a:t>Valley glaciers - </a:t>
            </a:r>
            <a:r>
              <a:rPr lang="en-US" dirty="0">
                <a:latin typeface="Calibri Light" panose="020F0302020204030204" pitchFamily="34" charset="0"/>
                <a:ea typeface="Calibri Light" panose="020F0302020204030204" pitchFamily="34" charset="0"/>
                <a:cs typeface="Calibri Light" panose="020F0302020204030204" pitchFamily="34" charset="0"/>
              </a:rPr>
              <a:t>flow down mountain valleys glaciers and confined by the walls of the valley</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Piedmont glaciers – </a:t>
            </a:r>
            <a:r>
              <a:rPr lang="en-US" dirty="0">
                <a:latin typeface="Calibri Light" panose="020F0302020204030204" pitchFamily="34" charset="0"/>
                <a:ea typeface="Calibri Light" panose="020F0302020204030204" pitchFamily="34" charset="0"/>
                <a:cs typeface="Calibri Light" panose="020F0302020204030204" pitchFamily="34" charset="0"/>
              </a:rPr>
              <a:t>develop when steep valley glaciers spill out onto relatively flat plains at the base of a mountain range. Ice spreads out when no longer constrained by valley walls.</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Tidal glaciers – </a:t>
            </a:r>
            <a:r>
              <a:rPr lang="en-US" dirty="0">
                <a:latin typeface="Calibri Light" panose="020F0302020204030204" pitchFamily="34" charset="0"/>
                <a:ea typeface="Calibri Light" panose="020F0302020204030204" pitchFamily="34" charset="0"/>
                <a:cs typeface="Calibri Light" panose="020F0302020204030204" pitchFamily="34" charset="0"/>
              </a:rPr>
              <a:t>terminate in the ocean where glaciers ‘calve’ and break off. Glacial movement is influenced by tides and ocean water dynamics.</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3C63-3C03-E541-F5D9-225B3D61E0FC}"/>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Prairie pothole region of the US and Canada</a:t>
            </a:r>
          </a:p>
        </p:txBody>
      </p:sp>
      <p:sp>
        <p:nvSpPr>
          <p:cNvPr id="3" name="Content Placeholder 2">
            <a:extLst>
              <a:ext uri="{FF2B5EF4-FFF2-40B4-BE49-F238E27FC236}">
                <a16:creationId xmlns:a16="http://schemas.microsoft.com/office/drawing/2014/main" id="{720441AB-C7AC-F4D7-6848-2F17DA29B666}"/>
              </a:ext>
            </a:extLst>
          </p:cNvPr>
          <p:cNvSpPr>
            <a:spLocks noGrp="1"/>
          </p:cNvSpPr>
          <p:nvPr>
            <p:ph idx="1"/>
          </p:nvPr>
        </p:nvSpPr>
        <p:spPr>
          <a:xfrm>
            <a:off x="259130" y="1825625"/>
            <a:ext cx="5551736" cy="4351338"/>
          </a:xfrm>
        </p:spPr>
        <p:txBody>
          <a:bodyPr>
            <a:normAutofit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As glaciers retreated, they left behind uneven terrain with depressions caused by chunks of ice that had broken off and become buried in sediment.</a:t>
            </a:r>
          </a:p>
          <a:p>
            <a:r>
              <a:rPr lang="en-US" dirty="0">
                <a:latin typeface="Calibri Light" panose="020F0302020204030204" pitchFamily="34" charset="0"/>
                <a:ea typeface="Calibri Light" panose="020F0302020204030204" pitchFamily="34" charset="0"/>
                <a:cs typeface="Calibri Light" panose="020F0302020204030204" pitchFamily="34" charset="0"/>
              </a:rPr>
              <a:t> These large blocks of ice, eventually melted, creating depressions or "potholes" in the landscape.</a:t>
            </a:r>
          </a:p>
          <a:p>
            <a:pPr marL="0" indent="0">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map of the united states of america&#10;&#10;Description automatically generated">
            <a:extLst>
              <a:ext uri="{FF2B5EF4-FFF2-40B4-BE49-F238E27FC236}">
                <a16:creationId xmlns:a16="http://schemas.microsoft.com/office/drawing/2014/main" id="{713F5C54-E8F8-6829-476C-1FBD45C2D501}"/>
              </a:ext>
            </a:extLst>
          </p:cNvPr>
          <p:cNvPicPr>
            <a:picLocks noChangeAspect="1"/>
          </p:cNvPicPr>
          <p:nvPr/>
        </p:nvPicPr>
        <p:blipFill>
          <a:blip r:embed="rId2">
            <a:extLst>
              <a:ext uri="{28A0092B-C50C-407E-A947-70E740481C1C}">
                <a14:useLocalDpi xmlns:a14="http://schemas.microsoft.com/office/drawing/2010/main" val="0"/>
              </a:ext>
            </a:extLst>
          </a:blip>
          <a:srcRect l="15269" t="38710" r="14337" b="14696"/>
          <a:stretch/>
        </p:blipFill>
        <p:spPr>
          <a:xfrm>
            <a:off x="6194325" y="1963275"/>
            <a:ext cx="5738546" cy="3798427"/>
          </a:xfrm>
          <a:prstGeom prst="rect">
            <a:avLst/>
          </a:prstGeom>
        </p:spPr>
      </p:pic>
    </p:spTree>
    <p:extLst>
      <p:ext uri="{BB962C8B-B14F-4D97-AF65-F5344CB8AC3E}">
        <p14:creationId xmlns:p14="http://schemas.microsoft.com/office/powerpoint/2010/main" val="1068244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layers of ice&#10;&#10;Description automatically generated">
            <a:extLst>
              <a:ext uri="{FF2B5EF4-FFF2-40B4-BE49-F238E27FC236}">
                <a16:creationId xmlns:a16="http://schemas.microsoft.com/office/drawing/2014/main" id="{F89B5922-A9CC-DB01-75A4-62724B78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158468"/>
            <a:ext cx="6705600" cy="2699532"/>
          </a:xfrm>
          <a:prstGeom prst="rect">
            <a:avLst/>
          </a:prstGeom>
        </p:spPr>
      </p:pic>
      <p:pic>
        <p:nvPicPr>
          <p:cNvPr id="7" name="Picture 6" descr="A body of water with grass and a blue sky&#10;&#10;Description automatically generated">
            <a:extLst>
              <a:ext uri="{FF2B5EF4-FFF2-40B4-BE49-F238E27FC236}">
                <a16:creationId xmlns:a16="http://schemas.microsoft.com/office/drawing/2014/main" id="{BF71534F-A194-BB17-DCEE-C43BC262C557}"/>
              </a:ext>
            </a:extLst>
          </p:cNvPr>
          <p:cNvPicPr>
            <a:picLocks noChangeAspect="1"/>
          </p:cNvPicPr>
          <p:nvPr/>
        </p:nvPicPr>
        <p:blipFill>
          <a:blip r:embed="rId4">
            <a:extLst>
              <a:ext uri="{28A0092B-C50C-407E-A947-70E740481C1C}">
                <a14:useLocalDpi xmlns:a14="http://schemas.microsoft.com/office/drawing/2010/main" val="0"/>
              </a:ext>
            </a:extLst>
          </a:blip>
          <a:srcRect r="6939"/>
          <a:stretch/>
        </p:blipFill>
        <p:spPr>
          <a:xfrm>
            <a:off x="146849" y="-228600"/>
            <a:ext cx="12077808" cy="4326135"/>
          </a:xfrm>
          <a:prstGeom prst="rect">
            <a:avLst/>
          </a:prstGeom>
        </p:spPr>
      </p:pic>
    </p:spTree>
    <p:extLst>
      <p:ext uri="{BB962C8B-B14F-4D97-AF65-F5344CB8AC3E}">
        <p14:creationId xmlns:p14="http://schemas.microsoft.com/office/powerpoint/2010/main" val="67375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AE67-925E-0111-C3A3-C7D33C39C5B3}"/>
              </a:ext>
            </a:extLst>
          </p:cNvPr>
          <p:cNvSpPr>
            <a:spLocks noGrp="1"/>
          </p:cNvSpPr>
          <p:nvPr>
            <p:ph type="title"/>
          </p:nvPr>
        </p:nvSpPr>
        <p:spPr>
          <a:xfrm>
            <a:off x="609600" y="533400"/>
            <a:ext cx="10972800"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Periglacial landforms develop in near glacial conditions characterized by </a:t>
            </a:r>
          </a:p>
        </p:txBody>
      </p:sp>
      <p:sp>
        <p:nvSpPr>
          <p:cNvPr id="3" name="Content Placeholder 2">
            <a:extLst>
              <a:ext uri="{FF2B5EF4-FFF2-40B4-BE49-F238E27FC236}">
                <a16:creationId xmlns:a16="http://schemas.microsoft.com/office/drawing/2014/main" id="{7C97155C-BD40-30B9-7C4F-E148C56C5FFD}"/>
              </a:ext>
            </a:extLst>
          </p:cNvPr>
          <p:cNvSpPr>
            <a:spLocks noGrp="1"/>
          </p:cNvSpPr>
          <p:nvPr>
            <p:ph idx="1"/>
          </p:nvPr>
        </p:nvSpPr>
        <p:spPr>
          <a:xfrm>
            <a:off x="609600" y="1981200"/>
            <a:ext cx="10972800" cy="4144964"/>
          </a:xfrm>
        </p:spPr>
        <p:txBody>
          <a:bodyPr>
            <a:normAutofit fontScale="77500" lnSpcReduction="20000"/>
          </a:bodyPr>
          <a:lstStyle/>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Perennially frozen soil (permafrost) and/or seasonally-thawed soil</a:t>
            </a:r>
          </a:p>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The layer in the surface that thaws each year is called the active layer </a:t>
            </a:r>
          </a:p>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Incomplete vegetation cover of herbaceous plants and dwarf trees </a:t>
            </a:r>
          </a:p>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Snow free ground cover for part of the year </a:t>
            </a:r>
          </a:p>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Frequent fluctuations of air temperature across freezing point</a:t>
            </a:r>
          </a:p>
          <a:p>
            <a:pPr marL="285750" indent="-285750"/>
            <a:r>
              <a:rPr lang="en-US" sz="4000" dirty="0">
                <a:latin typeface="Calibri Light" panose="020F0302020204030204" pitchFamily="34" charset="0"/>
                <a:ea typeface="Calibri Light" panose="020F0302020204030204" pitchFamily="34" charset="0"/>
                <a:cs typeface="Calibri Light" panose="020F0302020204030204" pitchFamily="34" charset="0"/>
              </a:rPr>
              <a:t>Tunda biomes often have periglacial conditions and landforms</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58815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D36C85-FD67-56D6-BBC3-2E066B49E72E}"/>
              </a:ext>
            </a:extLst>
          </p:cNvPr>
          <p:cNvPicPr>
            <a:picLocks noGrp="1" noChangeAspect="1"/>
          </p:cNvPicPr>
          <p:nvPr>
            <p:ph idx="1"/>
          </p:nvPr>
        </p:nvPicPr>
        <p:blipFill>
          <a:blip r:embed="rId3"/>
          <a:stretch>
            <a:fillRect/>
          </a:stretch>
        </p:blipFill>
        <p:spPr>
          <a:xfrm>
            <a:off x="838201" y="60021"/>
            <a:ext cx="10515599" cy="6737957"/>
          </a:xfrm>
        </p:spPr>
      </p:pic>
      <p:sp>
        <p:nvSpPr>
          <p:cNvPr id="2" name="Title 1">
            <a:extLst>
              <a:ext uri="{FF2B5EF4-FFF2-40B4-BE49-F238E27FC236}">
                <a16:creationId xmlns:a16="http://schemas.microsoft.com/office/drawing/2014/main" id="{7B1008CE-B7E7-184E-162E-556986858074}"/>
              </a:ext>
            </a:extLst>
          </p:cNvPr>
          <p:cNvSpPr>
            <a:spLocks noGrp="1"/>
          </p:cNvSpPr>
          <p:nvPr>
            <p:ph type="title"/>
          </p:nvPr>
        </p:nvSpPr>
        <p:spPr>
          <a:xfrm>
            <a:off x="1072661" y="60021"/>
            <a:ext cx="10515600"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Arctic tundra</a:t>
            </a:r>
          </a:p>
        </p:txBody>
      </p:sp>
    </p:spTree>
    <p:extLst>
      <p:ext uri="{BB962C8B-B14F-4D97-AF65-F5344CB8AC3E}">
        <p14:creationId xmlns:p14="http://schemas.microsoft.com/office/powerpoint/2010/main" val="941115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y mountain landscape with a blue sky&#10;&#10;Description automatically generated">
            <a:extLst>
              <a:ext uri="{FF2B5EF4-FFF2-40B4-BE49-F238E27FC236}">
                <a16:creationId xmlns:a16="http://schemas.microsoft.com/office/drawing/2014/main" id="{63F2DAAB-FB00-8547-8466-A9ACF503C7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1631" y="108577"/>
            <a:ext cx="10128738" cy="6749423"/>
          </a:xfrm>
        </p:spPr>
      </p:pic>
      <p:sp>
        <p:nvSpPr>
          <p:cNvPr id="2" name="Title 1">
            <a:extLst>
              <a:ext uri="{FF2B5EF4-FFF2-40B4-BE49-F238E27FC236}">
                <a16:creationId xmlns:a16="http://schemas.microsoft.com/office/drawing/2014/main" id="{2B9D6793-4D1C-76A0-830C-14F17CFF9167}"/>
              </a:ext>
            </a:extLst>
          </p:cNvPr>
          <p:cNvSpPr>
            <a:spLocks noGrp="1"/>
          </p:cNvSpPr>
          <p:nvPr>
            <p:ph type="title"/>
          </p:nvPr>
        </p:nvSpPr>
        <p:spPr>
          <a:xfrm>
            <a:off x="1547446" y="365125"/>
            <a:ext cx="9806354" cy="1325563"/>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Alpine tundra</a:t>
            </a:r>
          </a:p>
        </p:txBody>
      </p:sp>
    </p:spTree>
    <p:extLst>
      <p:ext uri="{BB962C8B-B14F-4D97-AF65-F5344CB8AC3E}">
        <p14:creationId xmlns:p14="http://schemas.microsoft.com/office/powerpoint/2010/main" val="2871718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E4BC-F885-5665-A260-7D47B7FF0B8E}"/>
              </a:ext>
            </a:extLst>
          </p:cNvPr>
          <p:cNvSpPr>
            <a:spLocks noGrp="1"/>
          </p:cNvSpPr>
          <p:nvPr>
            <p:ph type="title"/>
          </p:nvPr>
        </p:nvSpPr>
        <p:spPr>
          <a:xfrm>
            <a:off x="609600" y="274638"/>
            <a:ext cx="5804013"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Permafrost</a:t>
            </a:r>
          </a:p>
        </p:txBody>
      </p:sp>
      <p:sp>
        <p:nvSpPr>
          <p:cNvPr id="3" name="Content Placeholder 2">
            <a:extLst>
              <a:ext uri="{FF2B5EF4-FFF2-40B4-BE49-F238E27FC236}">
                <a16:creationId xmlns:a16="http://schemas.microsoft.com/office/drawing/2014/main" id="{80BBD256-71EB-216E-E9BE-916C6915B2AE}"/>
              </a:ext>
            </a:extLst>
          </p:cNvPr>
          <p:cNvSpPr>
            <a:spLocks noGrp="1"/>
          </p:cNvSpPr>
          <p:nvPr>
            <p:ph idx="1"/>
          </p:nvPr>
        </p:nvSpPr>
        <p:spPr>
          <a:xfrm>
            <a:off x="838200" y="1825624"/>
            <a:ext cx="4343400" cy="5032375"/>
          </a:xfrm>
        </p:spPr>
        <p:txBody>
          <a:bodyPr>
            <a:normAutofit/>
          </a:bodyPr>
          <a:lstStyle/>
          <a:p>
            <a:r>
              <a:rPr lang="en-US" sz="3200" dirty="0">
                <a:latin typeface="Calibri Light" panose="020F0302020204030204" pitchFamily="34" charset="0"/>
                <a:ea typeface="Calibri Light" panose="020F0302020204030204" pitchFamily="34" charset="0"/>
                <a:cs typeface="Calibri Light" panose="020F0302020204030204" pitchFamily="34" charset="0"/>
              </a:rPr>
              <a:t>Ground with a temperature perennially below freezing</a:t>
            </a:r>
          </a:p>
          <a:p>
            <a:r>
              <a:rPr lang="en-US" sz="3200" dirty="0">
                <a:latin typeface="Calibri Light" panose="020F0302020204030204" pitchFamily="34" charset="0"/>
                <a:ea typeface="Calibri Light" panose="020F0302020204030204" pitchFamily="34" charset="0"/>
                <a:cs typeface="Calibri Light" panose="020F0302020204030204" pitchFamily="34" charset="0"/>
              </a:rPr>
              <a:t>Permafrost soils are called </a:t>
            </a:r>
            <a:r>
              <a:rPr lang="en-US" sz="3200" dirty="0" err="1">
                <a:latin typeface="Calibri Light" panose="020F0302020204030204" pitchFamily="34" charset="0"/>
                <a:ea typeface="Calibri Light" panose="020F0302020204030204" pitchFamily="34" charset="0"/>
                <a:cs typeface="Calibri Light" panose="020F0302020204030204" pitchFamily="34" charset="0"/>
              </a:rPr>
              <a:t>gelisols</a:t>
            </a:r>
            <a:endParaRPr lang="en-US" sz="3200" dirty="0">
              <a:latin typeface="Calibri Light" panose="020F0302020204030204" pitchFamily="34" charset="0"/>
              <a:ea typeface="Calibri Light" panose="020F0302020204030204" pitchFamily="34" charset="0"/>
              <a:cs typeface="Calibri Light" panose="020F0302020204030204" pitchFamily="34" charset="0"/>
            </a:endParaRPr>
          </a:p>
          <a:p>
            <a:r>
              <a:rPr lang="en-US" sz="3200" dirty="0">
                <a:latin typeface="Calibri Light" panose="020F0302020204030204" pitchFamily="34" charset="0"/>
                <a:ea typeface="Calibri Light" panose="020F0302020204030204" pitchFamily="34" charset="0"/>
                <a:cs typeface="Calibri Light" panose="020F0302020204030204" pitchFamily="34" charset="0"/>
              </a:rPr>
              <a:t>Most of the permafrost in the Arctic</a:t>
            </a:r>
            <a:endParaRPr lang="en-US" sz="44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Content Placeholder 4" descr="A map of the arctic&#10;&#10;Description automatically generated">
            <a:extLst>
              <a:ext uri="{FF2B5EF4-FFF2-40B4-BE49-F238E27FC236}">
                <a16:creationId xmlns:a16="http://schemas.microsoft.com/office/drawing/2014/main" id="{89D35838-5412-94AA-3EDF-E618424C7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9787" y="365125"/>
            <a:ext cx="5804013" cy="6014521"/>
          </a:xfrm>
          <a:prstGeom prst="rect">
            <a:avLst/>
          </a:prstGeom>
        </p:spPr>
      </p:pic>
    </p:spTree>
    <p:extLst>
      <p:ext uri="{BB962C8B-B14F-4D97-AF65-F5344CB8AC3E}">
        <p14:creationId xmlns:p14="http://schemas.microsoft.com/office/powerpoint/2010/main" val="479061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oil layer&#10;&#10;Description automatically generated">
            <a:extLst>
              <a:ext uri="{FF2B5EF4-FFF2-40B4-BE49-F238E27FC236}">
                <a16:creationId xmlns:a16="http://schemas.microsoft.com/office/drawing/2014/main" id="{4A24E328-2961-6E57-56FC-882B22E0B8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802" y="0"/>
            <a:ext cx="8978952" cy="6720387"/>
          </a:xfrm>
        </p:spPr>
      </p:pic>
    </p:spTree>
    <p:extLst>
      <p:ext uri="{BB962C8B-B14F-4D97-AF65-F5344CB8AC3E}">
        <p14:creationId xmlns:p14="http://schemas.microsoft.com/office/powerpoint/2010/main" val="648661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rock in the water&#10;&#10;Description automatically generated with medium confidence">
            <a:extLst>
              <a:ext uri="{FF2B5EF4-FFF2-40B4-BE49-F238E27FC236}">
                <a16:creationId xmlns:a16="http://schemas.microsoft.com/office/drawing/2014/main" id="{BEE7F862-E6C6-7BF3-0498-B11FB5A0FF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3959" y="0"/>
            <a:ext cx="9363025" cy="6769707"/>
          </a:xfrm>
        </p:spPr>
      </p:pic>
    </p:spTree>
    <p:extLst>
      <p:ext uri="{BB962C8B-B14F-4D97-AF65-F5344CB8AC3E}">
        <p14:creationId xmlns:p14="http://schemas.microsoft.com/office/powerpoint/2010/main" val="1342243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on a grassy hill&#10;&#10;Description automatically generated">
            <a:extLst>
              <a:ext uri="{FF2B5EF4-FFF2-40B4-BE49-F238E27FC236}">
                <a16:creationId xmlns:a16="http://schemas.microsoft.com/office/drawing/2014/main" id="{5E28A8E1-6A18-E1F6-7FE6-E911CF6EA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69" y="37111"/>
            <a:ext cx="10386646" cy="6783778"/>
          </a:xfrm>
          <a:prstGeom prst="rect">
            <a:avLst/>
          </a:prstGeom>
        </p:spPr>
      </p:pic>
      <p:sp>
        <p:nvSpPr>
          <p:cNvPr id="4" name="Title 1">
            <a:extLst>
              <a:ext uri="{FF2B5EF4-FFF2-40B4-BE49-F238E27FC236}">
                <a16:creationId xmlns:a16="http://schemas.microsoft.com/office/drawing/2014/main" id="{41889197-5D5E-1094-E309-753FAEEBB9EA}"/>
              </a:ext>
            </a:extLst>
          </p:cNvPr>
          <p:cNvSpPr txBox="1">
            <a:spLocks/>
          </p:cNvSpPr>
          <p:nvPr/>
        </p:nvSpPr>
        <p:spPr>
          <a:xfrm>
            <a:off x="1101969" y="26877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ea typeface="Calibri Light" panose="020F0302020204030204" pitchFamily="34" charset="0"/>
                <a:cs typeface="Calibri Light" panose="020F0302020204030204" pitchFamily="34" charset="0"/>
              </a:rPr>
              <a:t>Solifluction terraces</a:t>
            </a:r>
          </a:p>
        </p:txBody>
      </p:sp>
    </p:spTree>
    <p:extLst>
      <p:ext uri="{BB962C8B-B14F-4D97-AF65-F5344CB8AC3E}">
        <p14:creationId xmlns:p14="http://schemas.microsoft.com/office/powerpoint/2010/main" val="1789488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olifluction1">
            <a:extLst>
              <a:ext uri="{FF2B5EF4-FFF2-40B4-BE49-F238E27FC236}">
                <a16:creationId xmlns:a16="http://schemas.microsoft.com/office/drawing/2014/main" id="{03E1262F-4074-1BA5-9560-18893ACB8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44704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7" descr="solifluction_siberia">
            <a:extLst>
              <a:ext uri="{FF2B5EF4-FFF2-40B4-BE49-F238E27FC236}">
                <a16:creationId xmlns:a16="http://schemas.microsoft.com/office/drawing/2014/main" id="{25721524-4C45-7990-76DE-813FF2D01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24"/>
          <a:stretch>
            <a:fillRect/>
          </a:stretch>
        </p:blipFill>
        <p:spPr bwMode="auto">
          <a:xfrm>
            <a:off x="5638800" y="0"/>
            <a:ext cx="502920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lobe">
            <a:extLst>
              <a:ext uri="{FF2B5EF4-FFF2-40B4-BE49-F238E27FC236}">
                <a16:creationId xmlns:a16="http://schemas.microsoft.com/office/drawing/2014/main" id="{37108889-60B3-A8F9-1ED4-AA93CD7BC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53" t="31186"/>
          <a:stretch>
            <a:fillRect/>
          </a:stretch>
        </p:blipFill>
        <p:spPr bwMode="auto">
          <a:xfrm>
            <a:off x="5638800" y="3810000"/>
            <a:ext cx="502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untain range&#10;&#10;Description automatically generated">
            <a:extLst>
              <a:ext uri="{FF2B5EF4-FFF2-40B4-BE49-F238E27FC236}">
                <a16:creationId xmlns:a16="http://schemas.microsoft.com/office/drawing/2014/main" id="{58F8D4A0-9932-A23E-4224-DE302D67B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069" y="27709"/>
            <a:ext cx="8881862" cy="6858000"/>
          </a:xfrm>
          <a:prstGeom prst="rect">
            <a:avLst/>
          </a:prstGeom>
        </p:spPr>
      </p:pic>
    </p:spTree>
    <p:extLst>
      <p:ext uri="{BB962C8B-B14F-4D97-AF65-F5344CB8AC3E}">
        <p14:creationId xmlns:p14="http://schemas.microsoft.com/office/powerpoint/2010/main" val="4153192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TreeLine">
            <a:extLst>
              <a:ext uri="{FF2B5EF4-FFF2-40B4-BE49-F238E27FC236}">
                <a16:creationId xmlns:a16="http://schemas.microsoft.com/office/drawing/2014/main" id="{FC6AC498-BC0F-C986-7BCA-AC74692BD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A5167D-DBD7-B702-E48C-907864A3691C}"/>
              </a:ext>
            </a:extLst>
          </p:cNvPr>
          <p:cNvPicPr>
            <a:picLocks noChangeAspect="1"/>
          </p:cNvPicPr>
          <p:nvPr/>
        </p:nvPicPr>
        <p:blipFill>
          <a:blip r:embed="rId3"/>
          <a:stretch>
            <a:fillRect/>
          </a:stretch>
        </p:blipFill>
        <p:spPr>
          <a:xfrm>
            <a:off x="0" y="547803"/>
            <a:ext cx="11967882" cy="5718245"/>
          </a:xfrm>
          <a:prstGeom prst="rect">
            <a:avLst/>
          </a:prstGeom>
        </p:spPr>
      </p:pic>
    </p:spTree>
    <p:extLst>
      <p:ext uri="{BB962C8B-B14F-4D97-AF65-F5344CB8AC3E}">
        <p14:creationId xmlns:p14="http://schemas.microsoft.com/office/powerpoint/2010/main" val="1363260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8DE4F4-E6C8-D04A-075C-AC20FEA7D450}"/>
              </a:ext>
            </a:extLst>
          </p:cNvPr>
          <p:cNvPicPr>
            <a:picLocks noGrp="1" noChangeAspect="1"/>
          </p:cNvPicPr>
          <p:nvPr>
            <p:ph idx="1"/>
          </p:nvPr>
        </p:nvPicPr>
        <p:blipFill>
          <a:blip r:embed="rId3"/>
          <a:stretch>
            <a:fillRect/>
          </a:stretch>
        </p:blipFill>
        <p:spPr>
          <a:xfrm>
            <a:off x="1043354" y="0"/>
            <a:ext cx="10105292" cy="6686066"/>
          </a:xfrm>
        </p:spPr>
      </p:pic>
      <p:sp>
        <p:nvSpPr>
          <p:cNvPr id="6" name="Title 1">
            <a:extLst>
              <a:ext uri="{FF2B5EF4-FFF2-40B4-BE49-F238E27FC236}">
                <a16:creationId xmlns:a16="http://schemas.microsoft.com/office/drawing/2014/main" id="{9888212F-DC26-E42B-C320-C3365142A823}"/>
              </a:ext>
            </a:extLst>
          </p:cNvPr>
          <p:cNvSpPr txBox="1">
            <a:spLocks/>
          </p:cNvSpPr>
          <p:nvPr/>
        </p:nvSpPr>
        <p:spPr>
          <a:xfrm>
            <a:off x="1430215" y="5532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Drunken forest</a:t>
            </a:r>
          </a:p>
        </p:txBody>
      </p:sp>
    </p:spTree>
    <p:extLst>
      <p:ext uri="{BB962C8B-B14F-4D97-AF65-F5344CB8AC3E}">
        <p14:creationId xmlns:p14="http://schemas.microsoft.com/office/powerpoint/2010/main" val="1298753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75AF-2630-55DE-E94B-8D45EEF241CB}"/>
              </a:ext>
            </a:extLst>
          </p:cNvPr>
          <p:cNvSpPr>
            <a:spLocks noGrp="1"/>
          </p:cNvSpPr>
          <p:nvPr>
            <p:ph type="title"/>
          </p:nvPr>
        </p:nvSpPr>
        <p:spPr>
          <a:xfrm>
            <a:off x="4800600" y="70780"/>
            <a:ext cx="6224954" cy="1325563"/>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Thermokarst and thermokarst lakes</a:t>
            </a:r>
          </a:p>
        </p:txBody>
      </p:sp>
      <p:sp>
        <p:nvSpPr>
          <p:cNvPr id="3" name="Content Placeholder 2">
            <a:extLst>
              <a:ext uri="{FF2B5EF4-FFF2-40B4-BE49-F238E27FC236}">
                <a16:creationId xmlns:a16="http://schemas.microsoft.com/office/drawing/2014/main" id="{4E5756B4-ECB9-CF21-29F0-663732A1189F}"/>
              </a:ext>
            </a:extLst>
          </p:cNvPr>
          <p:cNvSpPr>
            <a:spLocks noGrp="1"/>
          </p:cNvSpPr>
          <p:nvPr>
            <p:ph idx="1"/>
          </p:nvPr>
        </p:nvSpPr>
        <p:spPr>
          <a:xfrm>
            <a:off x="328247" y="381000"/>
            <a:ext cx="3557954" cy="5795963"/>
          </a:xfrm>
        </p:spPr>
        <p:txBody>
          <a:bodyPr>
            <a:normAutofit fontScale="92500" lnSpcReduction="20000"/>
          </a:bodyPr>
          <a:lstStyle/>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Thermokarst forms when permafrost thaws.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Because of the melting, the soil loses internal structure and can subside unevenly under its own mass. </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Meltwater lakes form as a result</a:t>
            </a:r>
          </a:p>
          <a:p>
            <a:pPr algn="l"/>
            <a:r>
              <a:rPr lang="en-US" b="0" i="0" u="none" strike="noStrike" baseline="0" dirty="0">
                <a:latin typeface="Calibri Light" panose="020F0302020204030204" pitchFamily="34" charset="0"/>
                <a:ea typeface="Calibri Light" panose="020F0302020204030204" pitchFamily="34" charset="0"/>
                <a:cs typeface="Calibri Light" panose="020F0302020204030204" pitchFamily="34" charset="0"/>
              </a:rPr>
              <a:t>These are known as thermokarst lakes</a:t>
            </a:r>
          </a:p>
        </p:txBody>
      </p:sp>
      <p:pic>
        <p:nvPicPr>
          <p:cNvPr id="4" name="Picture 2">
            <a:extLst>
              <a:ext uri="{FF2B5EF4-FFF2-40B4-BE49-F238E27FC236}">
                <a16:creationId xmlns:a16="http://schemas.microsoft.com/office/drawing/2014/main" id="{9AF8EEC9-293B-C94D-3E62-F300C43BB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817" y="1563858"/>
            <a:ext cx="740652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959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25A3-BF26-958F-8E8F-4460A96AD89B}"/>
              </a:ext>
            </a:extLst>
          </p:cNvPr>
          <p:cNvSpPr>
            <a:spLocks noGrp="1"/>
          </p:cNvSpPr>
          <p:nvPr>
            <p:ph type="title"/>
          </p:nvPr>
        </p:nvSpPr>
        <p:spPr>
          <a:xfrm>
            <a:off x="594360" y="15240"/>
            <a:ext cx="10972800" cy="1143000"/>
          </a:xfrm>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Ice wedge polygons</a:t>
            </a:r>
          </a:p>
        </p:txBody>
      </p:sp>
      <p:pic>
        <p:nvPicPr>
          <p:cNvPr id="5" name="Content Placeholder 4" descr="A diagram of a cross section of a soil&#10;&#10;Description automatically generated">
            <a:extLst>
              <a:ext uri="{FF2B5EF4-FFF2-40B4-BE49-F238E27FC236}">
                <a16:creationId xmlns:a16="http://schemas.microsoft.com/office/drawing/2014/main" id="{22CE30FB-0E29-FE3E-C089-45C410D520F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647"/>
          <a:stretch/>
        </p:blipFill>
        <p:spPr>
          <a:xfrm>
            <a:off x="838200" y="1533969"/>
            <a:ext cx="10515600" cy="3038031"/>
          </a:xfrm>
        </p:spPr>
      </p:pic>
      <p:sp>
        <p:nvSpPr>
          <p:cNvPr id="6" name="Content Placeholder 2">
            <a:extLst>
              <a:ext uri="{FF2B5EF4-FFF2-40B4-BE49-F238E27FC236}">
                <a16:creationId xmlns:a16="http://schemas.microsoft.com/office/drawing/2014/main" id="{CC28F5C4-3544-BF73-7C1F-903206C63207}"/>
              </a:ext>
            </a:extLst>
          </p:cNvPr>
          <p:cNvSpPr txBox="1">
            <a:spLocks/>
          </p:cNvSpPr>
          <p:nvPr/>
        </p:nvSpPr>
        <p:spPr>
          <a:xfrm>
            <a:off x="609600" y="4572000"/>
            <a:ext cx="10972800" cy="2057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Calibri Light" panose="020F0302020204030204" pitchFamily="34" charset="0"/>
                <a:ea typeface="Calibri Light" panose="020F0302020204030204" pitchFamily="34" charset="0"/>
                <a:cs typeface="Calibri Light" panose="020F0302020204030204" pitchFamily="34" charset="0"/>
              </a:rPr>
              <a:t>Distinctive, patterned ground features found in permafrost regions. </a:t>
            </a:r>
          </a:p>
          <a:p>
            <a:r>
              <a:rPr lang="en-US" dirty="0">
                <a:latin typeface="Calibri Light" panose="020F0302020204030204" pitchFamily="34" charset="0"/>
                <a:ea typeface="Calibri Light" panose="020F0302020204030204" pitchFamily="34" charset="0"/>
                <a:cs typeface="Calibri Light" panose="020F0302020204030204" pitchFamily="34" charset="0"/>
              </a:rPr>
              <a:t>Form due to the seasonal freeze-thaw cycles</a:t>
            </a:r>
          </a:p>
          <a:p>
            <a:r>
              <a:rPr lang="en-US" dirty="0">
                <a:latin typeface="Calibri Light" panose="020F0302020204030204" pitchFamily="34" charset="0"/>
                <a:ea typeface="Calibri Light" panose="020F0302020204030204" pitchFamily="34" charset="0"/>
                <a:cs typeface="Calibri Light" panose="020F0302020204030204" pitchFamily="34" charset="0"/>
              </a:rPr>
              <a:t>Over time they create polygons on the surface of the ground. </a:t>
            </a:r>
          </a:p>
        </p:txBody>
      </p:sp>
    </p:spTree>
    <p:extLst>
      <p:ext uri="{BB962C8B-B14F-4D97-AF65-F5344CB8AC3E}">
        <p14:creationId xmlns:p14="http://schemas.microsoft.com/office/powerpoint/2010/main" val="860365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land with a river&#10;&#10;Description automatically generated with medium confidence">
            <a:extLst>
              <a:ext uri="{FF2B5EF4-FFF2-40B4-BE49-F238E27FC236}">
                <a16:creationId xmlns:a16="http://schemas.microsoft.com/office/drawing/2014/main" id="{D5379A60-85AD-FD62-4006-E79008950B1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8437" r="1602" b="4713"/>
          <a:stretch/>
        </p:blipFill>
        <p:spPr>
          <a:xfrm>
            <a:off x="828651" y="800100"/>
            <a:ext cx="10534698" cy="5257800"/>
          </a:xfrm>
        </p:spPr>
      </p:pic>
    </p:spTree>
    <p:extLst>
      <p:ext uri="{BB962C8B-B14F-4D97-AF65-F5344CB8AC3E}">
        <p14:creationId xmlns:p14="http://schemas.microsoft.com/office/powerpoint/2010/main" val="2872755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snow and a glacier&#10;&#10;Description automatically generated">
            <a:extLst>
              <a:ext uri="{FF2B5EF4-FFF2-40B4-BE49-F238E27FC236}">
                <a16:creationId xmlns:a16="http://schemas.microsoft.com/office/drawing/2014/main" id="{42F5F4CF-DF11-20EB-49C1-741E76AA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5725"/>
            <a:ext cx="9372600" cy="7029450"/>
          </a:xfrm>
          <a:prstGeom prst="rect">
            <a:avLst/>
          </a:prstGeom>
        </p:spPr>
      </p:pic>
    </p:spTree>
    <p:extLst>
      <p:ext uri="{BB962C8B-B14F-4D97-AF65-F5344CB8AC3E}">
        <p14:creationId xmlns:p14="http://schemas.microsoft.com/office/powerpoint/2010/main" val="410956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6" descr="FIG14_003B">
            <a:extLst>
              <a:ext uri="{FF2B5EF4-FFF2-40B4-BE49-F238E27FC236}">
                <a16:creationId xmlns:a16="http://schemas.microsoft.com/office/drawing/2014/main" id="{DE94206F-DB68-A139-874D-158DC71E4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336" y="0"/>
            <a:ext cx="9303327" cy="697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0661AE9A-28C5-5F38-EBB1-E5ECB05D4C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27"/>
            <a:ext cx="10668000" cy="689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icebergs in the water&#10;&#10;Description automatically generated">
            <a:extLst>
              <a:ext uri="{FF2B5EF4-FFF2-40B4-BE49-F238E27FC236}">
                <a16:creationId xmlns:a16="http://schemas.microsoft.com/office/drawing/2014/main" id="{9A68288D-7164-7525-0151-B10320C95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4" name="Picture 3">
            <a:extLst>
              <a:ext uri="{FF2B5EF4-FFF2-40B4-BE49-F238E27FC236}">
                <a16:creationId xmlns:a16="http://schemas.microsoft.com/office/drawing/2014/main" id="{4E6BE2F8-C965-FEA4-3E09-BFB9ABE0F7D3}"/>
              </a:ext>
            </a:extLst>
          </p:cNvPr>
          <p:cNvPicPr>
            <a:picLocks noChangeAspect="1"/>
          </p:cNvPicPr>
          <p:nvPr/>
        </p:nvPicPr>
        <p:blipFill>
          <a:blip r:embed="rId4"/>
          <a:stretch>
            <a:fillRect/>
          </a:stretch>
        </p:blipFill>
        <p:spPr>
          <a:xfrm>
            <a:off x="0" y="0"/>
            <a:ext cx="6332220" cy="2735793"/>
          </a:xfrm>
          <a:prstGeom prst="rect">
            <a:avLst/>
          </a:prstGeom>
        </p:spPr>
      </p:pic>
    </p:spTree>
    <p:extLst>
      <p:ext uri="{BB962C8B-B14F-4D97-AF65-F5344CB8AC3E}">
        <p14:creationId xmlns:p14="http://schemas.microsoft.com/office/powerpoint/2010/main" val="3341188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1807</TotalTime>
  <Words>1801</Words>
  <Application>Microsoft Office PowerPoint</Application>
  <PresentationFormat>Widescreen</PresentationFormat>
  <Paragraphs>163</Paragraphs>
  <Slides>55</Slides>
  <Notes>44</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Calibri</vt:lpstr>
      <vt:lpstr>Calibri Light</vt:lpstr>
      <vt:lpstr>Tahoma</vt:lpstr>
      <vt:lpstr>Office Theme</vt:lpstr>
      <vt:lpstr>Office Theme</vt:lpstr>
      <vt:lpstr>Glacial and periglaical landforms and processes</vt:lpstr>
      <vt:lpstr>Glacial versus periglacial landforms</vt:lpstr>
      <vt:lpstr>Glaciers: a large mass of perennial ice fully or partially resting on land</vt:lpstr>
      <vt:lpstr>Types of glaciers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Glacial outwash plain</vt:lpstr>
      <vt:lpstr>Continental ice sheets and ice domes</vt:lpstr>
      <vt:lpstr>PowerPoint Presentation</vt:lpstr>
      <vt:lpstr>PowerPoint Presentation</vt:lpstr>
      <vt:lpstr>PowerPoint Presentation</vt:lpstr>
      <vt:lpstr>PowerPoint Presentation</vt:lpstr>
      <vt:lpstr>Glacial landforms</vt:lpstr>
      <vt:lpstr>Hanging valleys (erosional)</vt:lpstr>
      <vt:lpstr>PowerPoint Presentation</vt:lpstr>
      <vt:lpstr>Aretes</vt:lpstr>
      <vt:lpstr>Horns (erosional)</vt:lpstr>
      <vt:lpstr>Fjords (erosional)</vt:lpstr>
      <vt:lpstr>PowerPoint Presentation</vt:lpstr>
      <vt:lpstr>Moraines (depositional)</vt:lpstr>
      <vt:lpstr>PowerPoint Presentation</vt:lpstr>
      <vt:lpstr>PowerPoint Presentation</vt:lpstr>
      <vt:lpstr>PowerPoint Presentation</vt:lpstr>
      <vt:lpstr>PowerPoint Presentation</vt:lpstr>
      <vt:lpstr>Drumlins</vt:lpstr>
      <vt:lpstr>PowerPoint Presentation</vt:lpstr>
      <vt:lpstr>PowerPoint Presentation</vt:lpstr>
      <vt:lpstr>PowerPoint Presentation</vt:lpstr>
      <vt:lpstr>Eskers (left) and kames (right) </vt:lpstr>
      <vt:lpstr>PowerPoint Presentation</vt:lpstr>
      <vt:lpstr>PowerPoint Presentation</vt:lpstr>
      <vt:lpstr>PowerPoint Presentation</vt:lpstr>
      <vt:lpstr>PowerPoint Presentation</vt:lpstr>
      <vt:lpstr>PowerPoint Presentation</vt:lpstr>
      <vt:lpstr>Prairie pothole region of the US and Canada</vt:lpstr>
      <vt:lpstr>PowerPoint Presentation</vt:lpstr>
      <vt:lpstr>Periglacial landforms develop in near glacial conditions characterized by </vt:lpstr>
      <vt:lpstr>Arctic tundra</vt:lpstr>
      <vt:lpstr>Alpine tundra</vt:lpstr>
      <vt:lpstr>Permafrost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Thermokarst and thermokarst lakes</vt:lpstr>
      <vt:lpstr>Ice wedge polygons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29</cp:revision>
  <dcterms:created xsi:type="dcterms:W3CDTF">2011-10-26T16:04:11Z</dcterms:created>
  <dcterms:modified xsi:type="dcterms:W3CDTF">2025-04-16T13:58:34Z</dcterms:modified>
</cp:coreProperties>
</file>