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48" r:id="rId2"/>
    <p:sldId id="349" r:id="rId3"/>
    <p:sldId id="329" r:id="rId4"/>
    <p:sldId id="287" r:id="rId5"/>
    <p:sldId id="358" r:id="rId6"/>
    <p:sldId id="283" r:id="rId7"/>
    <p:sldId id="295" r:id="rId8"/>
    <p:sldId id="257" r:id="rId9"/>
    <p:sldId id="258" r:id="rId10"/>
    <p:sldId id="259" r:id="rId11"/>
    <p:sldId id="280" r:id="rId12"/>
    <p:sldId id="261" r:id="rId13"/>
    <p:sldId id="262" r:id="rId14"/>
    <p:sldId id="260" r:id="rId15"/>
    <p:sldId id="263" r:id="rId16"/>
    <p:sldId id="264" r:id="rId17"/>
    <p:sldId id="265" r:id="rId18"/>
    <p:sldId id="266" r:id="rId19"/>
    <p:sldId id="267" r:id="rId20"/>
    <p:sldId id="268" r:id="rId21"/>
    <p:sldId id="277" r:id="rId22"/>
    <p:sldId id="322" r:id="rId23"/>
    <p:sldId id="315" r:id="rId24"/>
    <p:sldId id="325" r:id="rId25"/>
    <p:sldId id="269" r:id="rId26"/>
    <p:sldId id="357" r:id="rId27"/>
    <p:sldId id="272" r:id="rId28"/>
    <p:sldId id="273" r:id="rId29"/>
    <p:sldId id="300" r:id="rId30"/>
    <p:sldId id="270" r:id="rId31"/>
    <p:sldId id="271" r:id="rId32"/>
    <p:sldId id="361" r:id="rId33"/>
    <p:sldId id="356" r:id="rId34"/>
    <p:sldId id="362" r:id="rId35"/>
    <p:sldId id="359" r:id="rId36"/>
    <p:sldId id="284" r:id="rId37"/>
    <p:sldId id="351" r:id="rId38"/>
    <p:sldId id="289" r:id="rId39"/>
    <p:sldId id="285" r:id="rId40"/>
    <p:sldId id="286" r:id="rId41"/>
    <p:sldId id="360" r:id="rId42"/>
    <p:sldId id="298" r:id="rId43"/>
    <p:sldId id="314" r:id="rId44"/>
    <p:sldId id="290" r:id="rId4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C449A6E5-7A34-4866-948C-27B61DFEE26C}">
          <p14:sldIdLst>
            <p14:sldId id="348"/>
            <p14:sldId id="349"/>
            <p14:sldId id="329"/>
            <p14:sldId id="287"/>
            <p14:sldId id="358"/>
            <p14:sldId id="283"/>
          </p14:sldIdLst>
        </p14:section>
        <p14:section name="Cloud identification" id="{11560539-1246-4B89-9C0C-87B6191C7F89}">
          <p14:sldIdLst>
            <p14:sldId id="295"/>
            <p14:sldId id="257"/>
            <p14:sldId id="258"/>
            <p14:sldId id="259"/>
            <p14:sldId id="280"/>
            <p14:sldId id="261"/>
            <p14:sldId id="262"/>
            <p14:sldId id="260"/>
            <p14:sldId id="263"/>
            <p14:sldId id="264"/>
            <p14:sldId id="265"/>
            <p14:sldId id="266"/>
            <p14:sldId id="267"/>
            <p14:sldId id="268"/>
            <p14:sldId id="277"/>
            <p14:sldId id="322"/>
            <p14:sldId id="315"/>
          </p14:sldIdLst>
        </p14:section>
        <p14:section name="Fogs" id="{C1AD6840-9FC3-4B19-8119-F0A3B321BFEE}">
          <p14:sldIdLst>
            <p14:sldId id="325"/>
            <p14:sldId id="269"/>
            <p14:sldId id="357"/>
            <p14:sldId id="272"/>
            <p14:sldId id="273"/>
            <p14:sldId id="300"/>
            <p14:sldId id="270"/>
            <p14:sldId id="271"/>
            <p14:sldId id="361"/>
            <p14:sldId id="356"/>
            <p14:sldId id="362"/>
          </p14:sldIdLst>
        </p14:section>
        <p14:section name="Raindrops" id="{2CB87BB4-7F98-483F-9BE2-D1E61ECE5E13}">
          <p14:sldIdLst>
            <p14:sldId id="359"/>
            <p14:sldId id="284"/>
          </p14:sldIdLst>
        </p14:section>
        <p14:section name="Rain sleet snow freezing rain" id="{AA9D89D9-5F5C-462D-904A-654FE6A7A19D}">
          <p14:sldIdLst>
            <p14:sldId id="351"/>
            <p14:sldId id="289"/>
            <p14:sldId id="285"/>
            <p14:sldId id="286"/>
            <p14:sldId id="360"/>
            <p14:sldId id="298"/>
            <p14:sldId id="314"/>
            <p14:sldId id="29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1" autoAdjust="0"/>
    <p:restoredTop sz="79608" autoAdjust="0"/>
  </p:normalViewPr>
  <p:slideViewPr>
    <p:cSldViewPr>
      <p:cViewPr varScale="1">
        <p:scale>
          <a:sx n="65" d="100"/>
          <a:sy n="65" d="100"/>
        </p:scale>
        <p:origin x="461" y="58"/>
      </p:cViewPr>
      <p:guideLst>
        <p:guide orient="horz" pos="2160"/>
        <p:guide pos="3840"/>
      </p:guideLst>
    </p:cSldViewPr>
  </p:slideViewPr>
  <p:outlineViewPr>
    <p:cViewPr>
      <p:scale>
        <a:sx n="33" d="100"/>
        <a:sy n="33" d="100"/>
      </p:scale>
      <p:origin x="0" y="-5918"/>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BDFC66E-051B-7CEA-BFAB-3CD63B6133A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099" name="Rectangle 3">
            <a:extLst>
              <a:ext uri="{FF2B5EF4-FFF2-40B4-BE49-F238E27FC236}">
                <a16:creationId xmlns:a16="http://schemas.microsoft.com/office/drawing/2014/main" id="{50218282-ADDD-0F20-A623-1A72EE8AEDFA}"/>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44036" name="Rectangle 4">
            <a:extLst>
              <a:ext uri="{FF2B5EF4-FFF2-40B4-BE49-F238E27FC236}">
                <a16:creationId xmlns:a16="http://schemas.microsoft.com/office/drawing/2014/main" id="{F5AAE974-F61C-39FC-E92E-9AD82366B7E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D28CDCF1-05D2-F04A-EBBA-AA34F0DAF42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3AE8B17F-96D2-C4A5-CF86-4B5B52638A95}"/>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103" name="Rectangle 7">
            <a:extLst>
              <a:ext uri="{FF2B5EF4-FFF2-40B4-BE49-F238E27FC236}">
                <a16:creationId xmlns:a16="http://schemas.microsoft.com/office/drawing/2014/main" id="{45B6BA07-FA30-7B68-9FCB-01A796D70BC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76412EB-C0EF-482B-A7DD-D6E44E41A46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62B0ADDC-942B-CD72-35EC-D8A5F36C51B5}"/>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9ABEFC61-77C1-5448-0F91-07BCDA450D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Plastic bottle sealed at 14,000 feet, at 9000 feet, and 1000 ft (in Hawaii). Where would the air in the bottle be the coolest?  The warmest?</a:t>
            </a:r>
            <a:br>
              <a:rPr lang="en-US" altLang="en-US">
                <a:latin typeface="Arial" panose="020B0604020202020204" pitchFamily="34" charset="0"/>
              </a:rPr>
            </a:br>
            <a:br>
              <a:rPr lang="en-US" altLang="en-US">
                <a:latin typeface="Arial" panose="020B0604020202020204" pitchFamily="34" charset="0"/>
              </a:rPr>
            </a:br>
            <a:r>
              <a:rPr lang="en-US" altLang="en-US">
                <a:latin typeface="Arial" panose="020B0604020202020204" pitchFamily="34" charset="0"/>
              </a:rPr>
              <a:t>What would happen to temperature in the bottle as you went down in altitude?  As you went up?</a:t>
            </a:r>
          </a:p>
        </p:txBody>
      </p:sp>
      <p:sp>
        <p:nvSpPr>
          <p:cNvPr id="53252" name="Slide Number Placeholder 3">
            <a:extLst>
              <a:ext uri="{FF2B5EF4-FFF2-40B4-BE49-F238E27FC236}">
                <a16:creationId xmlns:a16="http://schemas.microsoft.com/office/drawing/2014/main" id="{1212E64B-74CF-F103-C7A6-D82CD79292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E1D2FD-F832-4CD4-B8DE-E559F14B8739}"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BADA536D-3802-AC28-363F-39AB7DB46C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7817BF-BC02-42E1-B94F-B856BD419687}" type="slidenum">
              <a:rPr lang="en-US" altLang="en-US"/>
              <a:pPr/>
              <a:t>14</a:t>
            </a:fld>
            <a:endParaRPr lang="en-US" altLang="en-US"/>
          </a:p>
        </p:txBody>
      </p:sp>
      <p:sp>
        <p:nvSpPr>
          <p:cNvPr id="52227" name="Rectangle 2">
            <a:extLst>
              <a:ext uri="{FF2B5EF4-FFF2-40B4-BE49-F238E27FC236}">
                <a16:creationId xmlns:a16="http://schemas.microsoft.com/office/drawing/2014/main" id="{57507C62-F0E9-824E-2B1A-81E96583B55A}"/>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81620BA6-56A7-869B-BF79-EE02C41A2CE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Altostratus (and cirrus, higher)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DF2335C-0C41-3FDC-B7BD-5EF2D5271C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A045C7-112A-435D-B1D0-3958991C35FF}" type="slidenum">
              <a:rPr lang="en-US" altLang="en-US"/>
              <a:pPr/>
              <a:t>15</a:t>
            </a:fld>
            <a:endParaRPr lang="en-US" altLang="en-US"/>
          </a:p>
        </p:txBody>
      </p:sp>
      <p:sp>
        <p:nvSpPr>
          <p:cNvPr id="53251" name="Rectangle 2">
            <a:extLst>
              <a:ext uri="{FF2B5EF4-FFF2-40B4-BE49-F238E27FC236}">
                <a16:creationId xmlns:a16="http://schemas.microsoft.com/office/drawing/2014/main" id="{DE857219-7BF9-92D7-7A26-13E0B7368FF7}"/>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44396187-E86F-536F-DFF1-AEACDB4E739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Altostratus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80F57BA9-4B01-377B-99BD-AED4A85D71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ED2F06-32A9-49AA-9461-CD4FE4476CDC}" type="slidenum">
              <a:rPr lang="en-US" altLang="en-US"/>
              <a:pPr/>
              <a:t>16</a:t>
            </a:fld>
            <a:endParaRPr lang="en-US" altLang="en-US"/>
          </a:p>
        </p:txBody>
      </p:sp>
      <p:sp>
        <p:nvSpPr>
          <p:cNvPr id="54275" name="Rectangle 2">
            <a:extLst>
              <a:ext uri="{FF2B5EF4-FFF2-40B4-BE49-F238E27FC236}">
                <a16:creationId xmlns:a16="http://schemas.microsoft.com/office/drawing/2014/main" id="{12102A6A-0611-D82E-FFDB-543BF8F6DF8F}"/>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C3D8CAF4-99E5-6EFC-FD87-81A135F7C0C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Altocumulus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1ED0E669-B53D-B6EE-5E59-E07D5BCEEC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1257BE-9E5E-41BE-A7B1-6B5487476B61}" type="slidenum">
              <a:rPr lang="en-US" altLang="en-US"/>
              <a:pPr/>
              <a:t>17</a:t>
            </a:fld>
            <a:endParaRPr lang="en-US" altLang="en-US"/>
          </a:p>
        </p:txBody>
      </p:sp>
      <p:sp>
        <p:nvSpPr>
          <p:cNvPr id="55299" name="Rectangle 2">
            <a:extLst>
              <a:ext uri="{FF2B5EF4-FFF2-40B4-BE49-F238E27FC236}">
                <a16:creationId xmlns:a16="http://schemas.microsoft.com/office/drawing/2014/main" id="{EC41898B-E0A9-4FAF-305C-1D68C5C5E913}"/>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2C60C2F9-8A41-8663-B64B-9F0A0020C04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Stratocumulus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367951D-B182-44B3-B63F-0EA1F891A4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D73F5C-0076-40B2-9372-3B7153FEB6AA}" type="slidenum">
              <a:rPr lang="en-US" altLang="en-US"/>
              <a:pPr/>
              <a:t>18</a:t>
            </a:fld>
            <a:endParaRPr lang="en-US" altLang="en-US"/>
          </a:p>
        </p:txBody>
      </p:sp>
      <p:sp>
        <p:nvSpPr>
          <p:cNvPr id="56323" name="Rectangle 2">
            <a:extLst>
              <a:ext uri="{FF2B5EF4-FFF2-40B4-BE49-F238E27FC236}">
                <a16:creationId xmlns:a16="http://schemas.microsoft.com/office/drawing/2014/main" id="{62ADB697-237F-329E-680C-B3D6B44F53AF}"/>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B5C8AF1E-8EA1-56FD-98BD-14456CA6061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Nimbostratus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33316DB-40F3-3F4D-C46E-2E96083489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C2D29F-D884-4608-B3D2-5E0609C324EC}" type="slidenum">
              <a:rPr lang="en-US" altLang="en-US"/>
              <a:pPr/>
              <a:t>19</a:t>
            </a:fld>
            <a:endParaRPr lang="en-US" altLang="en-US"/>
          </a:p>
        </p:txBody>
      </p:sp>
      <p:sp>
        <p:nvSpPr>
          <p:cNvPr id="57347" name="Rectangle 2">
            <a:extLst>
              <a:ext uri="{FF2B5EF4-FFF2-40B4-BE49-F238E27FC236}">
                <a16:creationId xmlns:a16="http://schemas.microsoft.com/office/drawing/2014/main" id="{509BF393-5400-7017-39C6-EA9BA99E819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94ECC0A4-DCDF-2B88-86CB-D405AACFFF1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Cumulonimbus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6284837C-5EAB-8205-F025-CBC03784C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48AC34-7651-46C8-AC95-A68FB0B2E233}" type="slidenum">
              <a:rPr lang="en-US" altLang="en-US"/>
              <a:pPr/>
              <a:t>20</a:t>
            </a:fld>
            <a:endParaRPr lang="en-US" altLang="en-US"/>
          </a:p>
        </p:txBody>
      </p:sp>
      <p:sp>
        <p:nvSpPr>
          <p:cNvPr id="58371" name="Rectangle 2">
            <a:extLst>
              <a:ext uri="{FF2B5EF4-FFF2-40B4-BE49-F238E27FC236}">
                <a16:creationId xmlns:a16="http://schemas.microsoft.com/office/drawing/2014/main" id="{4026EC62-5CB1-0C13-16F5-2C468CF10DE7}"/>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B54CEA49-DCA1-CE29-8CDA-F973EB8027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Cumulonimbus</a:t>
            </a:r>
          </a:p>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5CCC3CE3-4F31-C2E6-687B-092E4B6560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662B23-74E8-46B7-A7BD-5CD2C96747FF}" type="slidenum">
              <a:rPr lang="en-US" altLang="en-US"/>
              <a:pPr/>
              <a:t>21</a:t>
            </a:fld>
            <a:endParaRPr lang="en-US" altLang="en-US"/>
          </a:p>
        </p:txBody>
      </p:sp>
      <p:sp>
        <p:nvSpPr>
          <p:cNvPr id="67587" name="Rectangle 2">
            <a:extLst>
              <a:ext uri="{FF2B5EF4-FFF2-40B4-BE49-F238E27FC236}">
                <a16:creationId xmlns:a16="http://schemas.microsoft.com/office/drawing/2014/main" id="{5F520FF1-5419-E569-A328-CE4C6F7CA813}"/>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BF8682A-83AE-01B6-0D66-790A11BE965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Virga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clouds typically appear during thunderstorms and cumulonimbus clouds</a:t>
            </a:r>
          </a:p>
        </p:txBody>
      </p:sp>
      <p:sp>
        <p:nvSpPr>
          <p:cNvPr id="4" name="Slide Number Placeholder 3"/>
          <p:cNvSpPr>
            <a:spLocks noGrp="1"/>
          </p:cNvSpPr>
          <p:nvPr>
            <p:ph type="sldNum" sz="quarter" idx="5"/>
          </p:nvPr>
        </p:nvSpPr>
        <p:spPr/>
        <p:txBody>
          <a:bodyPr/>
          <a:lstStyle/>
          <a:p>
            <a:fld id="{576412EB-C0EF-482B-A7DD-D6E44E41A460}" type="slidenum">
              <a:rPr lang="en-US" altLang="en-US" smtClean="0"/>
              <a:pPr/>
              <a:t>22</a:t>
            </a:fld>
            <a:endParaRPr lang="en-US" altLang="en-US"/>
          </a:p>
        </p:txBody>
      </p:sp>
    </p:spTree>
    <p:extLst>
      <p:ext uri="{BB962C8B-B14F-4D97-AF65-F5344CB8AC3E}">
        <p14:creationId xmlns:p14="http://schemas.microsoft.com/office/powerpoint/2010/main" val="1244473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44A748FF-9EF8-05D4-B19C-C02C9FB57C9C}"/>
              </a:ext>
            </a:extLst>
          </p:cNvPr>
          <p:cNvSpPr>
            <a:spLocks noGrp="1" noRot="1" noChangeAspect="1" noTextEdit="1"/>
          </p:cNvSpPr>
          <p:nvPr>
            <p:ph type="sldImg"/>
          </p:nvPr>
        </p:nvSpPr>
        <p:spPr>
          <a:xfrm>
            <a:off x="381000" y="685800"/>
            <a:ext cx="6096000" cy="3429000"/>
          </a:xfrm>
          <a:ln/>
        </p:spPr>
      </p:sp>
      <p:sp>
        <p:nvSpPr>
          <p:cNvPr id="61443" name="Notes Placeholder 2">
            <a:extLst>
              <a:ext uri="{FF2B5EF4-FFF2-40B4-BE49-F238E27FC236}">
                <a16:creationId xmlns:a16="http://schemas.microsoft.com/office/drawing/2014/main" id="{7924DAA9-C4E7-D88D-A112-A0A8686940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https://cloudappreciationsociety.org/</a:t>
            </a:r>
          </a:p>
        </p:txBody>
      </p:sp>
      <p:sp>
        <p:nvSpPr>
          <p:cNvPr id="61444" name="Slide Number Placeholder 3">
            <a:extLst>
              <a:ext uri="{FF2B5EF4-FFF2-40B4-BE49-F238E27FC236}">
                <a16:creationId xmlns:a16="http://schemas.microsoft.com/office/drawing/2014/main" id="{DD47DBCB-C665-6740-E58A-A9CA113E37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316E57-6404-44A3-8C79-E507E7F14602}" type="slidenum">
              <a:rPr lang="en-US" altLang="en-US"/>
              <a:pPr/>
              <a:t>23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6FFB1487-0840-89D8-9587-11D0C8B90E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69D476-83BA-4E84-B104-8468DEDF1A54}" type="slidenum">
              <a:rPr lang="en-US" altLang="en-US" smtClean="0"/>
              <a:pPr/>
              <a:t>3</a:t>
            </a:fld>
            <a:endParaRPr lang="en-US" altLang="en-US"/>
          </a:p>
        </p:txBody>
      </p:sp>
      <p:sp>
        <p:nvSpPr>
          <p:cNvPr id="55299" name="Rectangle 2">
            <a:extLst>
              <a:ext uri="{FF2B5EF4-FFF2-40B4-BE49-F238E27FC236}">
                <a16:creationId xmlns:a16="http://schemas.microsoft.com/office/drawing/2014/main" id="{9CAFEBFE-CE81-B555-BFFE-98BC6210CBBF}"/>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49245D8F-7759-ED0F-2811-5C5548F535D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No heat is added from outside in adiabatic processes – temperature change is a function of changing air pressure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7797F30B-7D82-06EE-4D5E-25B8744D59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26AFAE-4485-47EA-8BC9-BD979B01FE88}" type="slidenum">
              <a:rPr lang="en-US" altLang="en-US"/>
              <a:pPr/>
              <a:t>25</a:t>
            </a:fld>
            <a:endParaRPr lang="en-US" altLang="en-US"/>
          </a:p>
        </p:txBody>
      </p:sp>
      <p:sp>
        <p:nvSpPr>
          <p:cNvPr id="62467" name="Rectangle 2">
            <a:extLst>
              <a:ext uri="{FF2B5EF4-FFF2-40B4-BE49-F238E27FC236}">
                <a16:creationId xmlns:a16="http://schemas.microsoft.com/office/drawing/2014/main" id="{D8C2B525-B3CB-820F-4875-DF75DF617A0A}"/>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AE9DFEF-8174-74CB-A69D-7840E62A10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Inland radiation fog</a:t>
            </a:r>
          </a:p>
          <a:p>
            <a:pPr eaLnBrk="1" hangingPunct="1"/>
            <a:endParaRPr lang="en-US" altLang="en-US"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54BD026A-2E69-8D00-C2D0-33A43DE373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8D1EFD-5D12-4D9D-ABDA-12DF26C27687}" type="slidenum">
              <a:rPr lang="en-US" altLang="en-US"/>
              <a:pPr/>
              <a:t>27</a:t>
            </a:fld>
            <a:endParaRPr lang="en-US" altLang="en-US"/>
          </a:p>
        </p:txBody>
      </p:sp>
      <p:sp>
        <p:nvSpPr>
          <p:cNvPr id="65539" name="Rectangle 2">
            <a:extLst>
              <a:ext uri="{FF2B5EF4-FFF2-40B4-BE49-F238E27FC236}">
                <a16:creationId xmlns:a16="http://schemas.microsoft.com/office/drawing/2014/main" id="{C3A5B10B-5D30-7CA0-7DB5-94F192D97EE1}"/>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5ABB7D3-F375-5EA5-7E76-300265B7B30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Maine evaporation fog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63D0D663-ABC7-D9DF-6450-5D758C6466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E5E277-B475-4EF8-B3DF-DFEAEA06A3D7}" type="slidenum">
              <a:rPr lang="en-US" altLang="en-US"/>
              <a:pPr/>
              <a:t>28</a:t>
            </a:fld>
            <a:endParaRPr lang="en-US" altLang="en-US"/>
          </a:p>
        </p:txBody>
      </p:sp>
      <p:sp>
        <p:nvSpPr>
          <p:cNvPr id="66563" name="Rectangle 2">
            <a:extLst>
              <a:ext uri="{FF2B5EF4-FFF2-40B4-BE49-F238E27FC236}">
                <a16:creationId xmlns:a16="http://schemas.microsoft.com/office/drawing/2014/main" id="{5B232EE3-7D93-0A0E-6E5B-344B492A2DB6}"/>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91642BA7-AB04-88EA-F736-E64538292EA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Kentucky River</a:t>
            </a:r>
          </a:p>
        </p:txBody>
      </p:sp>
      <p:sp>
        <p:nvSpPr>
          <p:cNvPr id="4" name="Slide Number Placeholder 3"/>
          <p:cNvSpPr>
            <a:spLocks noGrp="1"/>
          </p:cNvSpPr>
          <p:nvPr>
            <p:ph type="sldNum" sz="quarter" idx="5"/>
          </p:nvPr>
        </p:nvSpPr>
        <p:spPr/>
        <p:txBody>
          <a:bodyPr/>
          <a:lstStyle/>
          <a:p>
            <a:fld id="{576412EB-C0EF-482B-A7DD-D6E44E41A460}" type="slidenum">
              <a:rPr lang="en-US" altLang="en-US" smtClean="0"/>
              <a:pPr/>
              <a:t>29</a:t>
            </a:fld>
            <a:endParaRPr lang="en-US" altLang="en-US"/>
          </a:p>
        </p:txBody>
      </p:sp>
    </p:spTree>
    <p:extLst>
      <p:ext uri="{BB962C8B-B14F-4D97-AF65-F5344CB8AC3E}">
        <p14:creationId xmlns:p14="http://schemas.microsoft.com/office/powerpoint/2010/main" val="750160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2AD1B692-1EBC-10FE-D2F0-B70E8767F3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ABDE2B-E2DE-4049-B0C0-7619B641FC56}" type="slidenum">
              <a:rPr lang="en-US" altLang="en-US"/>
              <a:pPr/>
              <a:t>30</a:t>
            </a:fld>
            <a:endParaRPr lang="en-US" altLang="en-US"/>
          </a:p>
        </p:txBody>
      </p:sp>
      <p:sp>
        <p:nvSpPr>
          <p:cNvPr id="63491" name="Rectangle 2">
            <a:extLst>
              <a:ext uri="{FF2B5EF4-FFF2-40B4-BE49-F238E27FC236}">
                <a16:creationId xmlns:a16="http://schemas.microsoft.com/office/drawing/2014/main" id="{6F3B5525-B525-1BF2-40FB-A218FE7CDF9B}"/>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E09C3BE8-B022-6E93-B26B-F1DDEE7AFFD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California; advection fog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C276D7AB-782D-B222-1015-0F0D51917E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C0CCD5-1AFA-4AC0-AB07-2A940A777A0C}" type="slidenum">
              <a:rPr lang="en-US" altLang="en-US"/>
              <a:pPr/>
              <a:t>31</a:t>
            </a:fld>
            <a:endParaRPr lang="en-US" altLang="en-US"/>
          </a:p>
        </p:txBody>
      </p:sp>
      <p:sp>
        <p:nvSpPr>
          <p:cNvPr id="64515" name="Rectangle 2">
            <a:extLst>
              <a:ext uri="{FF2B5EF4-FFF2-40B4-BE49-F238E27FC236}">
                <a16:creationId xmlns:a16="http://schemas.microsoft.com/office/drawing/2014/main" id="{C106BEB4-FF6E-89D7-84DB-1EF31B32CB0E}"/>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44C75A60-B4BA-022C-28AC-DB1AEE125E4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https://fog.today/fogust/</a:t>
            </a:r>
          </a:p>
        </p:txBody>
      </p:sp>
      <p:sp>
        <p:nvSpPr>
          <p:cNvPr id="4" name="Slide Number Placeholder 3"/>
          <p:cNvSpPr>
            <a:spLocks noGrp="1"/>
          </p:cNvSpPr>
          <p:nvPr>
            <p:ph type="sldNum" sz="quarter" idx="5"/>
          </p:nvPr>
        </p:nvSpPr>
        <p:spPr/>
        <p:txBody>
          <a:bodyPr/>
          <a:lstStyle/>
          <a:p>
            <a:fld id="{576412EB-C0EF-482B-A7DD-D6E44E41A460}" type="slidenum">
              <a:rPr lang="en-US" altLang="en-US" smtClean="0"/>
              <a:pPr/>
              <a:t>33</a:t>
            </a:fld>
            <a:endParaRPr lang="en-US" altLang="en-US"/>
          </a:p>
        </p:txBody>
      </p:sp>
    </p:spTree>
    <p:extLst>
      <p:ext uri="{BB962C8B-B14F-4D97-AF65-F5344CB8AC3E}">
        <p14:creationId xmlns:p14="http://schemas.microsoft.com/office/powerpoint/2010/main" val="3462775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8DA35DD9-BB9E-F3B7-E778-F612E9BA8463}"/>
              </a:ext>
            </a:extLst>
          </p:cNvPr>
          <p:cNvSpPr>
            <a:spLocks noGrp="1" noRot="1" noChangeAspect="1" noTextEdit="1"/>
          </p:cNvSpPr>
          <p:nvPr>
            <p:ph type="sldImg"/>
          </p:nvPr>
        </p:nvSpPr>
        <p:spPr>
          <a:xfrm>
            <a:off x="381000" y="685800"/>
            <a:ext cx="6096000" cy="3429000"/>
          </a:xfrm>
          <a:ln/>
        </p:spPr>
      </p:sp>
      <p:sp>
        <p:nvSpPr>
          <p:cNvPr id="68611" name="Notes Placeholder 2">
            <a:extLst>
              <a:ext uri="{FF2B5EF4-FFF2-40B4-BE49-F238E27FC236}">
                <a16:creationId xmlns:a16="http://schemas.microsoft.com/office/drawing/2014/main" id="{DF806BE2-AA20-DAC8-E11B-C37E15A7C0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8612" name="Slide Number Placeholder 3">
            <a:extLst>
              <a:ext uri="{FF2B5EF4-FFF2-40B4-BE49-F238E27FC236}">
                <a16:creationId xmlns:a16="http://schemas.microsoft.com/office/drawing/2014/main" id="{9E0DDBB9-7AAA-5048-A7F7-B12E9003E8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721373-0E32-446A-98D6-FA49E6EDB7E9}" type="slidenum">
              <a:rPr lang="en-US" altLang="en-US"/>
              <a:pPr/>
              <a:t>39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Pure water needs a nucleus (like dust or certain aerosols) to freeze. Without one, it can remain liquid even as temperatures drop to around -40°C.</a:t>
            </a:r>
            <a:br>
              <a:rPr lang="en-US" dirty="0"/>
            </a:br>
            <a:br>
              <a:rPr lang="en-US" dirty="0"/>
            </a:br>
            <a:r>
              <a:rPr lang="en-US" dirty="0"/>
              <a:t> If the supercooled droplets fall quickly through the atmosphere, they don’t have time to crystallize into ice before reaching the ground.</a:t>
            </a:r>
            <a:br>
              <a:rPr lang="en-US" dirty="0"/>
            </a:br>
            <a:br>
              <a:rPr lang="en-US" dirty="0"/>
            </a:br>
            <a:r>
              <a:rPr lang="en-US" dirty="0"/>
              <a:t>If the near-surface cold layer isn’t thick enough, the raindrops don’t have time to freeze mid-air (which would turn them into sleet) but are cold enough to freeze on impact.</a:t>
            </a:r>
          </a:p>
        </p:txBody>
      </p:sp>
      <p:sp>
        <p:nvSpPr>
          <p:cNvPr id="4" name="Slide Number Placeholder 3"/>
          <p:cNvSpPr>
            <a:spLocks noGrp="1"/>
          </p:cNvSpPr>
          <p:nvPr>
            <p:ph type="sldNum" sz="quarter" idx="5"/>
          </p:nvPr>
        </p:nvSpPr>
        <p:spPr/>
        <p:txBody>
          <a:bodyPr/>
          <a:lstStyle/>
          <a:p>
            <a:fld id="{576412EB-C0EF-482B-A7DD-D6E44E41A460}" type="slidenum">
              <a:rPr lang="en-US" altLang="en-US" smtClean="0"/>
              <a:pPr/>
              <a:t>40</a:t>
            </a:fld>
            <a:endParaRPr lang="en-US" altLang="en-US"/>
          </a:p>
        </p:txBody>
      </p:sp>
    </p:spTree>
    <p:extLst>
      <p:ext uri="{BB962C8B-B14F-4D97-AF65-F5344CB8AC3E}">
        <p14:creationId xmlns:p14="http://schemas.microsoft.com/office/powerpoint/2010/main" val="1858984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6CE399FB-E878-08DF-9762-E33567C4F0D2}"/>
              </a:ext>
            </a:extLst>
          </p:cNvPr>
          <p:cNvSpPr>
            <a:spLocks noGrp="1" noRot="1" noChangeAspect="1" noTextEdit="1"/>
          </p:cNvSpPr>
          <p:nvPr>
            <p:ph type="sldImg"/>
          </p:nvPr>
        </p:nvSpPr>
        <p:spPr>
          <a:xfrm>
            <a:off x="381000" y="685800"/>
            <a:ext cx="6096000" cy="3429000"/>
          </a:xfrm>
          <a:ln/>
        </p:spPr>
      </p:sp>
      <p:sp>
        <p:nvSpPr>
          <p:cNvPr id="69635" name="Notes Placeholder 2">
            <a:extLst>
              <a:ext uri="{FF2B5EF4-FFF2-40B4-BE49-F238E27FC236}">
                <a16:creationId xmlns:a16="http://schemas.microsoft.com/office/drawing/2014/main" id="{A3A0ED01-A876-C198-A413-672FD947F4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Jan 2013</a:t>
            </a:r>
          </a:p>
        </p:txBody>
      </p:sp>
      <p:sp>
        <p:nvSpPr>
          <p:cNvPr id="69636" name="Slide Number Placeholder 3">
            <a:extLst>
              <a:ext uri="{FF2B5EF4-FFF2-40B4-BE49-F238E27FC236}">
                <a16:creationId xmlns:a16="http://schemas.microsoft.com/office/drawing/2014/main" id="{C41CFB40-E847-1E38-6141-1940C1C81A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8528C5-E7FD-4F08-B03A-74C68CDDB2D5}" type="slidenum">
              <a:rPr lang="en-US" altLang="en-US"/>
              <a:pPr/>
              <a:t>42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227783B-D640-5595-775D-CE89201E277E}"/>
              </a:ext>
            </a:extLst>
          </p:cNvPr>
          <p:cNvSpPr>
            <a:spLocks noGrp="1" noRot="1" noChangeAspect="1" noTextEdit="1"/>
          </p:cNvSpPr>
          <p:nvPr>
            <p:ph type="sldImg"/>
          </p:nvPr>
        </p:nvSpPr>
        <p:spPr>
          <a:xfrm>
            <a:off x="381000" y="685800"/>
            <a:ext cx="6096000" cy="3429000"/>
          </a:xfrm>
          <a:ln/>
        </p:spPr>
      </p:sp>
      <p:sp>
        <p:nvSpPr>
          <p:cNvPr id="45059" name="Notes Placeholder 2">
            <a:extLst>
              <a:ext uri="{FF2B5EF4-FFF2-40B4-BE49-F238E27FC236}">
                <a16:creationId xmlns:a16="http://schemas.microsoft.com/office/drawing/2014/main" id="{FD9D8276-42CC-CB9B-A703-CEA8E50C07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Height of cloud base</a:t>
            </a:r>
            <a:br>
              <a:rPr lang="en-US" altLang="en-US">
                <a:latin typeface="Arial" panose="020B0604020202020204" pitchFamily="34" charset="0"/>
              </a:rPr>
            </a:br>
            <a:r>
              <a:rPr lang="en-US" altLang="en-US">
                <a:latin typeface="Arial" panose="020B0604020202020204" pitchFamily="34" charset="0"/>
              </a:rPr>
              <a:t>Cirrus type – high clouds (above 6 km)</a:t>
            </a:r>
          </a:p>
          <a:p>
            <a:pPr eaLnBrk="1" hangingPunct="1"/>
            <a:r>
              <a:rPr lang="en-US" altLang="en-US">
                <a:latin typeface="Arial" panose="020B0604020202020204" pitchFamily="34" charset="0"/>
              </a:rPr>
              <a:t>Stratus type – low clouds (below 2 km)</a:t>
            </a:r>
          </a:p>
          <a:p>
            <a:pPr eaLnBrk="1" hangingPunct="1"/>
            <a:r>
              <a:rPr lang="en-US" altLang="en-US">
                <a:latin typeface="Arial" panose="020B0604020202020204" pitchFamily="34" charset="0"/>
              </a:rPr>
              <a:t>Alto type – middle altitude clouds (between 2 and 6 km)</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Nimbus type – rain producing</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Shape of clouds: degree of vertical development</a:t>
            </a:r>
            <a:br>
              <a:rPr lang="en-US" altLang="en-US">
                <a:latin typeface="Arial" panose="020B0604020202020204" pitchFamily="34" charset="0"/>
              </a:rPr>
            </a:br>
            <a:r>
              <a:rPr lang="en-US" altLang="en-US">
                <a:latin typeface="Arial" panose="020B0604020202020204" pitchFamily="34" charset="0"/>
              </a:rPr>
              <a:t>Strato –  thin sheets or blankets; lower atmospheric instability</a:t>
            </a:r>
          </a:p>
          <a:p>
            <a:pPr eaLnBrk="1" hangingPunct="1"/>
            <a:r>
              <a:rPr lang="en-US" altLang="en-US">
                <a:latin typeface="Arial" panose="020B0604020202020204" pitchFamily="34" charset="0"/>
              </a:rPr>
              <a:t>Cumulo – round, cotton ball shape; potentially higher atmospheric instability</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Average cloud duration – 10 minutes</a:t>
            </a:r>
          </a:p>
          <a:p>
            <a:pPr eaLnBrk="1" hangingPunct="1"/>
            <a:r>
              <a:rPr lang="en-US" altLang="en-US">
                <a:latin typeface="Arial" panose="020B0604020202020204" pitchFamily="34" charset="0"/>
              </a:rPr>
              <a:t>Clouds are small liquid water droplets and for some clouds, ice crystals. </a:t>
            </a:r>
          </a:p>
        </p:txBody>
      </p:sp>
      <p:sp>
        <p:nvSpPr>
          <p:cNvPr id="45060" name="Slide Number Placeholder 3">
            <a:extLst>
              <a:ext uri="{FF2B5EF4-FFF2-40B4-BE49-F238E27FC236}">
                <a16:creationId xmlns:a16="http://schemas.microsoft.com/office/drawing/2014/main" id="{6747573A-C181-0FAC-1D0D-ED8975F777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0D92CB-77F5-404F-B887-CCF33C6F28CE}" type="slidenum">
              <a:rPr lang="en-US" altLang="en-US"/>
              <a:pPr/>
              <a:t>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9C45F46-7816-0CED-B5F6-CB2FF2F220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2019E1-1475-4C55-8446-053DDFB82B93}" type="slidenum">
              <a:rPr lang="en-US" altLang="en-US"/>
              <a:pPr/>
              <a:t>8</a:t>
            </a:fld>
            <a:endParaRPr lang="en-US" altLang="en-US"/>
          </a:p>
        </p:txBody>
      </p:sp>
      <p:sp>
        <p:nvSpPr>
          <p:cNvPr id="46083" name="Rectangle 2">
            <a:extLst>
              <a:ext uri="{FF2B5EF4-FFF2-40B4-BE49-F238E27FC236}">
                <a16:creationId xmlns:a16="http://schemas.microsoft.com/office/drawing/2014/main" id="{307F7833-CCA8-7642-E1C3-821FCF463C6A}"/>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97521B67-85D1-D2C0-058E-67A6542774B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Stratus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90A6A87-3A2F-B5F1-9EB6-556FDDEC56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C4AA56-224D-447D-AA68-F63486401751}" type="slidenum">
              <a:rPr lang="en-US" altLang="en-US"/>
              <a:pPr/>
              <a:t>9</a:t>
            </a:fld>
            <a:endParaRPr lang="en-US" altLang="en-US"/>
          </a:p>
        </p:txBody>
      </p:sp>
      <p:sp>
        <p:nvSpPr>
          <p:cNvPr id="47107" name="Rectangle 2">
            <a:extLst>
              <a:ext uri="{FF2B5EF4-FFF2-40B4-BE49-F238E27FC236}">
                <a16:creationId xmlns:a16="http://schemas.microsoft.com/office/drawing/2014/main" id="{4219932E-D721-BE0C-32EF-F2119A86F6FA}"/>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2F7ECB3F-2532-0F9F-2E5F-FB07115E260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Cumulus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EFB0749-9FDB-3446-59EA-17AA9C6086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7809E0-E3EA-479F-903C-94C82EB934CE}" type="slidenum">
              <a:rPr lang="en-US" altLang="en-US"/>
              <a:pPr/>
              <a:t>10</a:t>
            </a:fld>
            <a:endParaRPr lang="en-US" altLang="en-US"/>
          </a:p>
        </p:txBody>
      </p:sp>
      <p:sp>
        <p:nvSpPr>
          <p:cNvPr id="48131" name="Rectangle 2">
            <a:extLst>
              <a:ext uri="{FF2B5EF4-FFF2-40B4-BE49-F238E27FC236}">
                <a16:creationId xmlns:a16="http://schemas.microsoft.com/office/drawing/2014/main" id="{3E34DE4E-C68D-EFEC-3BED-19B7D7E1D37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CA82A537-2AF8-4F29-2D47-791DB7DB8E3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Cirrus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63E21BD0-A3C5-5AE5-AB36-3B03A54D6448}"/>
              </a:ext>
            </a:extLst>
          </p:cNvPr>
          <p:cNvSpPr>
            <a:spLocks noGrp="1" noRot="1" noChangeAspect="1" noTextEdit="1"/>
          </p:cNvSpPr>
          <p:nvPr>
            <p:ph type="sldImg"/>
          </p:nvPr>
        </p:nvSpPr>
        <p:spPr>
          <a:xfrm>
            <a:off x="381000" y="685800"/>
            <a:ext cx="6096000" cy="3429000"/>
          </a:xfrm>
          <a:ln/>
        </p:spPr>
      </p:sp>
      <p:sp>
        <p:nvSpPr>
          <p:cNvPr id="49155" name="Notes Placeholder 2">
            <a:extLst>
              <a:ext uri="{FF2B5EF4-FFF2-40B4-BE49-F238E27FC236}">
                <a16:creationId xmlns:a16="http://schemas.microsoft.com/office/drawing/2014/main" id="{B38B73AB-756A-ECCE-05A7-607D077348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Cirrostratus</a:t>
            </a:r>
          </a:p>
        </p:txBody>
      </p:sp>
      <p:sp>
        <p:nvSpPr>
          <p:cNvPr id="49156" name="Slide Number Placeholder 3">
            <a:extLst>
              <a:ext uri="{FF2B5EF4-FFF2-40B4-BE49-F238E27FC236}">
                <a16:creationId xmlns:a16="http://schemas.microsoft.com/office/drawing/2014/main" id="{12421A8B-DFF2-6DDD-E4A0-2B07582065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51BBE7-010A-4855-AE40-F52A7CD64E8E}" type="slidenum">
              <a:rPr lang="en-US" altLang="en-US"/>
              <a:pPr/>
              <a:t>11</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DFBCAD81-A63A-F454-52C0-7966A87830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E62520-22BE-4D11-B36C-C8C1E28DB4B6}" type="slidenum">
              <a:rPr lang="en-US" altLang="en-US"/>
              <a:pPr/>
              <a:t>12</a:t>
            </a:fld>
            <a:endParaRPr lang="en-US" altLang="en-US"/>
          </a:p>
        </p:txBody>
      </p:sp>
      <p:sp>
        <p:nvSpPr>
          <p:cNvPr id="50179" name="Rectangle 2">
            <a:extLst>
              <a:ext uri="{FF2B5EF4-FFF2-40B4-BE49-F238E27FC236}">
                <a16:creationId xmlns:a16="http://schemas.microsoft.com/office/drawing/2014/main" id="{91FC6E8F-02B2-9FDF-C904-9D3356AF2EDB}"/>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F0A35078-E5B1-A95A-3A31-603056D49F7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Cirrostratus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D17F4365-B815-3A9B-2C5F-02BFB612F7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F7E62D-1058-4CC8-BB4C-65BD5D33F8C1}" type="slidenum">
              <a:rPr lang="en-US" altLang="en-US"/>
              <a:pPr/>
              <a:t>13</a:t>
            </a:fld>
            <a:endParaRPr lang="en-US" altLang="en-US"/>
          </a:p>
        </p:txBody>
      </p:sp>
      <p:sp>
        <p:nvSpPr>
          <p:cNvPr id="51203" name="Rectangle 2">
            <a:extLst>
              <a:ext uri="{FF2B5EF4-FFF2-40B4-BE49-F238E27FC236}">
                <a16:creationId xmlns:a16="http://schemas.microsoft.com/office/drawing/2014/main" id="{813A4074-8C32-3928-C9E3-77DC97C8322F}"/>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B4F46FAB-D7A2-0557-1567-0B775D091BE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Cirrocumulus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B0B22C-313B-F660-A8EB-F59B60CA62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8EF5EA-4A34-FCE7-B21D-23B4CF3DC8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318504-93D5-6098-E012-336590A1C38C}"/>
              </a:ext>
            </a:extLst>
          </p:cNvPr>
          <p:cNvSpPr>
            <a:spLocks noGrp="1" noChangeArrowheads="1"/>
          </p:cNvSpPr>
          <p:nvPr>
            <p:ph type="sldNum" sz="quarter" idx="12"/>
          </p:nvPr>
        </p:nvSpPr>
        <p:spPr>
          <a:ln/>
        </p:spPr>
        <p:txBody>
          <a:bodyPr/>
          <a:lstStyle>
            <a:lvl1pPr>
              <a:defRPr/>
            </a:lvl1pPr>
          </a:lstStyle>
          <a:p>
            <a:fld id="{9328E276-2954-4C12-92EB-81C5E8D6C8FE}" type="slidenum">
              <a:rPr lang="en-US" altLang="en-US"/>
              <a:pPr/>
              <a:t>‹#›</a:t>
            </a:fld>
            <a:endParaRPr lang="en-US" altLang="en-US"/>
          </a:p>
        </p:txBody>
      </p:sp>
    </p:spTree>
    <p:extLst>
      <p:ext uri="{BB962C8B-B14F-4D97-AF65-F5344CB8AC3E}">
        <p14:creationId xmlns:p14="http://schemas.microsoft.com/office/powerpoint/2010/main" val="583983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6F3429-6EEA-36A9-AA71-A1D95D9438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6F5D75-143B-90C4-96F6-C1CAD27C9B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27EA78-4817-15A7-A66F-C987D3C24019}"/>
              </a:ext>
            </a:extLst>
          </p:cNvPr>
          <p:cNvSpPr>
            <a:spLocks noGrp="1" noChangeArrowheads="1"/>
          </p:cNvSpPr>
          <p:nvPr>
            <p:ph type="sldNum" sz="quarter" idx="12"/>
          </p:nvPr>
        </p:nvSpPr>
        <p:spPr>
          <a:ln/>
        </p:spPr>
        <p:txBody>
          <a:bodyPr/>
          <a:lstStyle>
            <a:lvl1pPr>
              <a:defRPr/>
            </a:lvl1pPr>
          </a:lstStyle>
          <a:p>
            <a:fld id="{2B8F2F67-2C3E-4610-9180-4AF2C73C4FB6}" type="slidenum">
              <a:rPr lang="en-US" altLang="en-US"/>
              <a:pPr/>
              <a:t>‹#›</a:t>
            </a:fld>
            <a:endParaRPr lang="en-US" altLang="en-US"/>
          </a:p>
        </p:txBody>
      </p:sp>
    </p:spTree>
    <p:extLst>
      <p:ext uri="{BB962C8B-B14F-4D97-AF65-F5344CB8AC3E}">
        <p14:creationId xmlns:p14="http://schemas.microsoft.com/office/powerpoint/2010/main" val="3037010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630F9C-3A4D-7421-EF69-ABFAAD2131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ECB047-97E6-7CBD-0C10-4DAC4B1235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48FEC6-1890-25F4-55E8-4C5B4799897E}"/>
              </a:ext>
            </a:extLst>
          </p:cNvPr>
          <p:cNvSpPr>
            <a:spLocks noGrp="1" noChangeArrowheads="1"/>
          </p:cNvSpPr>
          <p:nvPr>
            <p:ph type="sldNum" sz="quarter" idx="12"/>
          </p:nvPr>
        </p:nvSpPr>
        <p:spPr>
          <a:ln/>
        </p:spPr>
        <p:txBody>
          <a:bodyPr/>
          <a:lstStyle>
            <a:lvl1pPr>
              <a:defRPr/>
            </a:lvl1pPr>
          </a:lstStyle>
          <a:p>
            <a:fld id="{D0F386E9-78A1-4837-81D9-5830E7CB8F81}" type="slidenum">
              <a:rPr lang="en-US" altLang="en-US"/>
              <a:pPr/>
              <a:t>‹#›</a:t>
            </a:fld>
            <a:endParaRPr lang="en-US" altLang="en-US"/>
          </a:p>
        </p:txBody>
      </p:sp>
    </p:spTree>
    <p:extLst>
      <p:ext uri="{BB962C8B-B14F-4D97-AF65-F5344CB8AC3E}">
        <p14:creationId xmlns:p14="http://schemas.microsoft.com/office/powerpoint/2010/main" val="2434008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7C0B2D-284F-5C95-C2F8-4CBC50B3E8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5E50BB-6D8F-6065-ED00-E74E679EDE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383C2C-8512-61DC-AFBE-E9C9A277866F}"/>
              </a:ext>
            </a:extLst>
          </p:cNvPr>
          <p:cNvSpPr>
            <a:spLocks noGrp="1" noChangeArrowheads="1"/>
          </p:cNvSpPr>
          <p:nvPr>
            <p:ph type="sldNum" sz="quarter" idx="12"/>
          </p:nvPr>
        </p:nvSpPr>
        <p:spPr>
          <a:ln/>
        </p:spPr>
        <p:txBody>
          <a:bodyPr/>
          <a:lstStyle>
            <a:lvl1pPr>
              <a:defRPr/>
            </a:lvl1pPr>
          </a:lstStyle>
          <a:p>
            <a:fld id="{01C2D392-7F9F-4AB7-8703-7012D211C457}" type="slidenum">
              <a:rPr lang="en-US" altLang="en-US"/>
              <a:pPr/>
              <a:t>‹#›</a:t>
            </a:fld>
            <a:endParaRPr lang="en-US" altLang="en-US"/>
          </a:p>
        </p:txBody>
      </p:sp>
    </p:spTree>
    <p:extLst>
      <p:ext uri="{BB962C8B-B14F-4D97-AF65-F5344CB8AC3E}">
        <p14:creationId xmlns:p14="http://schemas.microsoft.com/office/powerpoint/2010/main" val="1168779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68C8DAF-9B0D-4241-F603-789238455C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1D2034-7290-E14C-BD76-2386709099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804A19-86FF-D579-EA3B-020B9A98D584}"/>
              </a:ext>
            </a:extLst>
          </p:cNvPr>
          <p:cNvSpPr>
            <a:spLocks noGrp="1" noChangeArrowheads="1"/>
          </p:cNvSpPr>
          <p:nvPr>
            <p:ph type="sldNum" sz="quarter" idx="12"/>
          </p:nvPr>
        </p:nvSpPr>
        <p:spPr>
          <a:ln/>
        </p:spPr>
        <p:txBody>
          <a:bodyPr/>
          <a:lstStyle>
            <a:lvl1pPr>
              <a:defRPr/>
            </a:lvl1pPr>
          </a:lstStyle>
          <a:p>
            <a:fld id="{CCB75ABA-CF6F-4790-B270-0A3490239289}" type="slidenum">
              <a:rPr lang="en-US" altLang="en-US"/>
              <a:pPr/>
              <a:t>‹#›</a:t>
            </a:fld>
            <a:endParaRPr lang="en-US" altLang="en-US"/>
          </a:p>
        </p:txBody>
      </p:sp>
    </p:spTree>
    <p:extLst>
      <p:ext uri="{BB962C8B-B14F-4D97-AF65-F5344CB8AC3E}">
        <p14:creationId xmlns:p14="http://schemas.microsoft.com/office/powerpoint/2010/main" val="936349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427E290-0F02-3A48-A589-13D8213C7F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17902B-35F1-C5B0-E76A-3DB27D0D91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23BEF6-9D5B-7B8D-7F92-0E8850A9341E}"/>
              </a:ext>
            </a:extLst>
          </p:cNvPr>
          <p:cNvSpPr>
            <a:spLocks noGrp="1" noChangeArrowheads="1"/>
          </p:cNvSpPr>
          <p:nvPr>
            <p:ph type="sldNum" sz="quarter" idx="12"/>
          </p:nvPr>
        </p:nvSpPr>
        <p:spPr>
          <a:ln/>
        </p:spPr>
        <p:txBody>
          <a:bodyPr/>
          <a:lstStyle>
            <a:lvl1pPr>
              <a:defRPr/>
            </a:lvl1pPr>
          </a:lstStyle>
          <a:p>
            <a:fld id="{01A34F1A-71DF-42C0-A8F3-7AE3B990C647}" type="slidenum">
              <a:rPr lang="en-US" altLang="en-US"/>
              <a:pPr/>
              <a:t>‹#›</a:t>
            </a:fld>
            <a:endParaRPr lang="en-US" altLang="en-US"/>
          </a:p>
        </p:txBody>
      </p:sp>
    </p:spTree>
    <p:extLst>
      <p:ext uri="{BB962C8B-B14F-4D97-AF65-F5344CB8AC3E}">
        <p14:creationId xmlns:p14="http://schemas.microsoft.com/office/powerpoint/2010/main" val="2194257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B33F52-794C-2E36-F52D-3DC820FD8B6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0CF23A4-C6B5-E644-914A-278ED0D8E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6C305F1-BDC2-E32D-31F2-D4676B56E54B}"/>
              </a:ext>
            </a:extLst>
          </p:cNvPr>
          <p:cNvSpPr>
            <a:spLocks noGrp="1" noChangeArrowheads="1"/>
          </p:cNvSpPr>
          <p:nvPr>
            <p:ph type="sldNum" sz="quarter" idx="12"/>
          </p:nvPr>
        </p:nvSpPr>
        <p:spPr>
          <a:ln/>
        </p:spPr>
        <p:txBody>
          <a:bodyPr/>
          <a:lstStyle>
            <a:lvl1pPr>
              <a:defRPr/>
            </a:lvl1pPr>
          </a:lstStyle>
          <a:p>
            <a:fld id="{D93DC357-241A-4B44-8B85-72C82AFC3C24}" type="slidenum">
              <a:rPr lang="en-US" altLang="en-US"/>
              <a:pPr/>
              <a:t>‹#›</a:t>
            </a:fld>
            <a:endParaRPr lang="en-US" altLang="en-US"/>
          </a:p>
        </p:txBody>
      </p:sp>
    </p:spTree>
    <p:extLst>
      <p:ext uri="{BB962C8B-B14F-4D97-AF65-F5344CB8AC3E}">
        <p14:creationId xmlns:p14="http://schemas.microsoft.com/office/powerpoint/2010/main" val="1544917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210923C-1CB8-63BB-28D1-C84E7CE0E77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383A09-5DA7-C7C3-5626-DBF39E6514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369D132-C75E-B081-D234-83D3DB8C486F}"/>
              </a:ext>
            </a:extLst>
          </p:cNvPr>
          <p:cNvSpPr>
            <a:spLocks noGrp="1" noChangeArrowheads="1"/>
          </p:cNvSpPr>
          <p:nvPr>
            <p:ph type="sldNum" sz="quarter" idx="12"/>
          </p:nvPr>
        </p:nvSpPr>
        <p:spPr>
          <a:ln/>
        </p:spPr>
        <p:txBody>
          <a:bodyPr/>
          <a:lstStyle>
            <a:lvl1pPr>
              <a:defRPr/>
            </a:lvl1pPr>
          </a:lstStyle>
          <a:p>
            <a:fld id="{20237E37-3FE3-494D-A852-729170BBD2E2}" type="slidenum">
              <a:rPr lang="en-US" altLang="en-US"/>
              <a:pPr/>
              <a:t>‹#›</a:t>
            </a:fld>
            <a:endParaRPr lang="en-US" altLang="en-US"/>
          </a:p>
        </p:txBody>
      </p:sp>
    </p:spTree>
    <p:extLst>
      <p:ext uri="{BB962C8B-B14F-4D97-AF65-F5344CB8AC3E}">
        <p14:creationId xmlns:p14="http://schemas.microsoft.com/office/powerpoint/2010/main" val="2161030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4F418F-142F-26B6-E1FF-37507492DDA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15835CB-9452-97F6-8685-976899CDA3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BAA010-216F-21E1-3A7A-FCADF0E78981}"/>
              </a:ext>
            </a:extLst>
          </p:cNvPr>
          <p:cNvSpPr>
            <a:spLocks noGrp="1" noChangeArrowheads="1"/>
          </p:cNvSpPr>
          <p:nvPr>
            <p:ph type="sldNum" sz="quarter" idx="12"/>
          </p:nvPr>
        </p:nvSpPr>
        <p:spPr>
          <a:ln/>
        </p:spPr>
        <p:txBody>
          <a:bodyPr/>
          <a:lstStyle>
            <a:lvl1pPr>
              <a:defRPr/>
            </a:lvl1pPr>
          </a:lstStyle>
          <a:p>
            <a:fld id="{3A3846E0-58B4-40D6-B5EF-1F1DC568CCDA}" type="slidenum">
              <a:rPr lang="en-US" altLang="en-US"/>
              <a:pPr/>
              <a:t>‹#›</a:t>
            </a:fld>
            <a:endParaRPr lang="en-US" altLang="en-US"/>
          </a:p>
        </p:txBody>
      </p:sp>
    </p:spTree>
    <p:extLst>
      <p:ext uri="{BB962C8B-B14F-4D97-AF65-F5344CB8AC3E}">
        <p14:creationId xmlns:p14="http://schemas.microsoft.com/office/powerpoint/2010/main" val="1370286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D17A32-8004-D430-8FE7-ED3C6A64B3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9C45B2-BAE2-2E8B-F770-D9A1D3D821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A8AEF0-0AD7-07B0-118F-BA9ADF5934A3}"/>
              </a:ext>
            </a:extLst>
          </p:cNvPr>
          <p:cNvSpPr>
            <a:spLocks noGrp="1" noChangeArrowheads="1"/>
          </p:cNvSpPr>
          <p:nvPr>
            <p:ph type="sldNum" sz="quarter" idx="12"/>
          </p:nvPr>
        </p:nvSpPr>
        <p:spPr>
          <a:ln/>
        </p:spPr>
        <p:txBody>
          <a:bodyPr/>
          <a:lstStyle>
            <a:lvl1pPr>
              <a:defRPr/>
            </a:lvl1pPr>
          </a:lstStyle>
          <a:p>
            <a:fld id="{E29E3E4D-0496-4FD5-8E84-0EA73C0809A0}" type="slidenum">
              <a:rPr lang="en-US" altLang="en-US"/>
              <a:pPr/>
              <a:t>‹#›</a:t>
            </a:fld>
            <a:endParaRPr lang="en-US" altLang="en-US"/>
          </a:p>
        </p:txBody>
      </p:sp>
    </p:spTree>
    <p:extLst>
      <p:ext uri="{BB962C8B-B14F-4D97-AF65-F5344CB8AC3E}">
        <p14:creationId xmlns:p14="http://schemas.microsoft.com/office/powerpoint/2010/main" val="315264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E1ECE5-E708-B8E6-FD37-6AD0082333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D41480-1870-2CE7-C70A-167E4CB9AB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059D8D-2D0E-6793-3B70-63703BD16F2E}"/>
              </a:ext>
            </a:extLst>
          </p:cNvPr>
          <p:cNvSpPr>
            <a:spLocks noGrp="1" noChangeArrowheads="1"/>
          </p:cNvSpPr>
          <p:nvPr>
            <p:ph type="sldNum" sz="quarter" idx="12"/>
          </p:nvPr>
        </p:nvSpPr>
        <p:spPr>
          <a:ln/>
        </p:spPr>
        <p:txBody>
          <a:bodyPr/>
          <a:lstStyle>
            <a:lvl1pPr>
              <a:defRPr/>
            </a:lvl1pPr>
          </a:lstStyle>
          <a:p>
            <a:fld id="{6BE97DCD-34AB-4B07-BA13-D20A010CA488}" type="slidenum">
              <a:rPr lang="en-US" altLang="en-US"/>
              <a:pPr/>
              <a:t>‹#›</a:t>
            </a:fld>
            <a:endParaRPr lang="en-US" altLang="en-US"/>
          </a:p>
        </p:txBody>
      </p:sp>
    </p:spTree>
    <p:extLst>
      <p:ext uri="{BB962C8B-B14F-4D97-AF65-F5344CB8AC3E}">
        <p14:creationId xmlns:p14="http://schemas.microsoft.com/office/powerpoint/2010/main" val="33593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C46410B-0C11-A71D-2E0B-FC2F0809DCE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163F77-CB57-9A21-A9E7-9C58C67891E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CBA512F-F6BB-B0C9-3648-F6C45F018B03}"/>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92D0C1EA-3605-D128-B969-600D7108980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C21B7D74-E019-987A-CE50-BB5E3FAFD33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14812B-51EC-4902-A9C0-C687627E178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oaa.gov/jetstream/clouds/nws-cloud-char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KBT9r6BMyBs?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ideo" Target="https://www.youtube.com/embed/wZDzzsG_9iw?feature=oembed" TargetMode="Externa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7IKrpTAR-QQ?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fog.today/fogus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jPttPFSJl_k?feature=oembed"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www.youtube.com/embed/pTdiTe3x0Bo?feature=oembed"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E8AvfXar9zs?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_JeZD0MjQvg?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JAS\Desktop\Lectures\Humidity\Plastic_bottle_at_14000_feet,_9000_feet_and_1000_feet,_sealed_at_14000_feet.png">
            <a:extLst>
              <a:ext uri="{FF2B5EF4-FFF2-40B4-BE49-F238E27FC236}">
                <a16:creationId xmlns:a16="http://schemas.microsoft.com/office/drawing/2014/main" id="{9C6321C8-8362-6F8B-1E46-5235C0795A5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533400"/>
            <a:ext cx="11887200" cy="6096000"/>
          </a:xfr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irrus">
            <a:extLst>
              <a:ext uri="{FF2B5EF4-FFF2-40B4-BE49-F238E27FC236}">
                <a16:creationId xmlns:a16="http://schemas.microsoft.com/office/drawing/2014/main" id="{32B564FA-14F1-4831-8A2F-4289BB809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a:extLst>
              <a:ext uri="{FF2B5EF4-FFF2-40B4-BE49-F238E27FC236}">
                <a16:creationId xmlns:a16="http://schemas.microsoft.com/office/drawing/2014/main" id="{C1D2A9E0-DBB7-0D8B-9FB0-E8AE4E657E99}"/>
              </a:ext>
            </a:extLst>
          </p:cNvPr>
          <p:cNvSpPr>
            <a:spLocks noChangeArrowheads="1"/>
          </p:cNvSpPr>
          <p:nvPr/>
        </p:nvSpPr>
        <p:spPr bwMode="auto">
          <a:xfrm>
            <a:off x="1981200" y="6248400"/>
            <a:ext cx="800100" cy="36988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Cirrus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tony\Desktop\Close_Cirrostratus_stratiformis.JPG">
            <a:extLst>
              <a:ext uri="{FF2B5EF4-FFF2-40B4-BE49-F238E27FC236}">
                <a16:creationId xmlns:a16="http://schemas.microsoft.com/office/drawing/2014/main" id="{C63D3F75-87F8-8BA6-4B81-49885134C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76" y="0"/>
            <a:ext cx="9115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a:extLst>
              <a:ext uri="{FF2B5EF4-FFF2-40B4-BE49-F238E27FC236}">
                <a16:creationId xmlns:a16="http://schemas.microsoft.com/office/drawing/2014/main" id="{E12CE414-6BAD-5960-12FB-275A7AA5BBDC}"/>
              </a:ext>
            </a:extLst>
          </p:cNvPr>
          <p:cNvSpPr>
            <a:spLocks noChangeArrowheads="1"/>
          </p:cNvSpPr>
          <p:nvPr/>
        </p:nvSpPr>
        <p:spPr bwMode="auto">
          <a:xfrm>
            <a:off x="1752600" y="6324600"/>
            <a:ext cx="1377950" cy="36988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Cirrostratus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irrostratus">
            <a:extLst>
              <a:ext uri="{FF2B5EF4-FFF2-40B4-BE49-F238E27FC236}">
                <a16:creationId xmlns:a16="http://schemas.microsoft.com/office/drawing/2014/main" id="{4ADEA36D-3852-B6F7-02AB-E08530B8B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89"/>
            <a:ext cx="9144000" cy="6854825"/>
          </a:xfrm>
          <a:prstGeom prst="rect">
            <a:avLst/>
          </a:prstGeom>
          <a:solidFill>
            <a:schemeClr val="bg1"/>
          </a:solidFill>
          <a:ln w="9525">
            <a:solidFill>
              <a:schemeClr val="tx1"/>
            </a:solidFill>
            <a:miter lim="800000"/>
            <a:headEnd/>
            <a:tailEnd/>
          </a:ln>
        </p:spPr>
      </p:pic>
      <p:sp>
        <p:nvSpPr>
          <p:cNvPr id="9219" name="Rectangle 2">
            <a:extLst>
              <a:ext uri="{FF2B5EF4-FFF2-40B4-BE49-F238E27FC236}">
                <a16:creationId xmlns:a16="http://schemas.microsoft.com/office/drawing/2014/main" id="{52DCB170-5BFD-909B-1DCF-BE92A60F15CB}"/>
              </a:ext>
            </a:extLst>
          </p:cNvPr>
          <p:cNvSpPr>
            <a:spLocks noChangeArrowheads="1"/>
          </p:cNvSpPr>
          <p:nvPr/>
        </p:nvSpPr>
        <p:spPr bwMode="auto">
          <a:xfrm>
            <a:off x="1828800" y="6172200"/>
            <a:ext cx="13779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Cirrostratus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irrocumulus">
            <a:extLst>
              <a:ext uri="{FF2B5EF4-FFF2-40B4-BE49-F238E27FC236}">
                <a16:creationId xmlns:a16="http://schemas.microsoft.com/office/drawing/2014/main" id="{17A5648E-5355-D3D1-082E-BEB9AF352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FC5B747A-4682-B73E-0062-C739898AC797}"/>
              </a:ext>
            </a:extLst>
          </p:cNvPr>
          <p:cNvSpPr>
            <a:spLocks noChangeArrowheads="1"/>
          </p:cNvSpPr>
          <p:nvPr/>
        </p:nvSpPr>
        <p:spPr bwMode="auto">
          <a:xfrm>
            <a:off x="1676400" y="6248400"/>
            <a:ext cx="1544638" cy="36988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Cirrocumulus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Documents and Settings\tony\Desktop\Cirrus_and_Altostratus_undulatus.JPG">
            <a:extLst>
              <a:ext uri="{FF2B5EF4-FFF2-40B4-BE49-F238E27FC236}">
                <a16:creationId xmlns:a16="http://schemas.microsoft.com/office/drawing/2014/main" id="{01CAEFCE-AE1B-A164-73B7-24DA01D1C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150"/>
            <a:ext cx="90678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a:extLst>
              <a:ext uri="{FF2B5EF4-FFF2-40B4-BE49-F238E27FC236}">
                <a16:creationId xmlns:a16="http://schemas.microsoft.com/office/drawing/2014/main" id="{1FC16DE6-7A59-097D-EE0D-3C183647E7C7}"/>
              </a:ext>
            </a:extLst>
          </p:cNvPr>
          <p:cNvSpPr>
            <a:spLocks noChangeArrowheads="1"/>
          </p:cNvSpPr>
          <p:nvPr/>
        </p:nvSpPr>
        <p:spPr bwMode="auto">
          <a:xfrm>
            <a:off x="1752601" y="6172200"/>
            <a:ext cx="3275013" cy="36988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Altostratus (and cirrus, higher)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ltostratus">
            <a:extLst>
              <a:ext uri="{FF2B5EF4-FFF2-40B4-BE49-F238E27FC236}">
                <a16:creationId xmlns:a16="http://schemas.microsoft.com/office/drawing/2014/main" id="{5B799592-861E-B4BF-BD5E-C57E757D3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a:extLst>
              <a:ext uri="{FF2B5EF4-FFF2-40B4-BE49-F238E27FC236}">
                <a16:creationId xmlns:a16="http://schemas.microsoft.com/office/drawing/2014/main" id="{2AFF865C-9E39-9168-23D3-CE1D2F7293B9}"/>
              </a:ext>
            </a:extLst>
          </p:cNvPr>
          <p:cNvSpPr>
            <a:spLocks noChangeArrowheads="1"/>
          </p:cNvSpPr>
          <p:nvPr/>
        </p:nvSpPr>
        <p:spPr bwMode="auto">
          <a:xfrm>
            <a:off x="2209801" y="6324600"/>
            <a:ext cx="1274763"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Altostratus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ltocumulus">
            <a:extLst>
              <a:ext uri="{FF2B5EF4-FFF2-40B4-BE49-F238E27FC236}">
                <a16:creationId xmlns:a16="http://schemas.microsoft.com/office/drawing/2014/main" id="{20F73BB0-A097-4795-8879-AF0E7FCCD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776" y="0"/>
            <a:ext cx="5026025"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a:extLst>
              <a:ext uri="{FF2B5EF4-FFF2-40B4-BE49-F238E27FC236}">
                <a16:creationId xmlns:a16="http://schemas.microsoft.com/office/drawing/2014/main" id="{1BBAA102-C3CF-FA9C-D94F-52E327235181}"/>
              </a:ext>
            </a:extLst>
          </p:cNvPr>
          <p:cNvSpPr>
            <a:spLocks noChangeArrowheads="1"/>
          </p:cNvSpPr>
          <p:nvPr/>
        </p:nvSpPr>
        <p:spPr bwMode="auto">
          <a:xfrm>
            <a:off x="2286000" y="6324600"/>
            <a:ext cx="14414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Altocumulus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tatocumulus">
            <a:extLst>
              <a:ext uri="{FF2B5EF4-FFF2-40B4-BE49-F238E27FC236}">
                <a16:creationId xmlns:a16="http://schemas.microsoft.com/office/drawing/2014/main" id="{BBD3C5C5-1687-D327-F1EF-BCDDB9475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2905125"/>
            <a:ext cx="1600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stratocumulus">
            <a:extLst>
              <a:ext uri="{FF2B5EF4-FFF2-40B4-BE49-F238E27FC236}">
                <a16:creationId xmlns:a16="http://schemas.microsoft.com/office/drawing/2014/main" id="{E2606F5C-E1AE-2740-CB0F-8512BCA8C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3">
            <a:extLst>
              <a:ext uri="{FF2B5EF4-FFF2-40B4-BE49-F238E27FC236}">
                <a16:creationId xmlns:a16="http://schemas.microsoft.com/office/drawing/2014/main" id="{FAA6DC45-909F-5ADD-FFD7-271416CCB986}"/>
              </a:ext>
            </a:extLst>
          </p:cNvPr>
          <p:cNvSpPr>
            <a:spLocks noChangeArrowheads="1"/>
          </p:cNvSpPr>
          <p:nvPr/>
        </p:nvSpPr>
        <p:spPr bwMode="auto">
          <a:xfrm>
            <a:off x="1752600" y="6172200"/>
            <a:ext cx="1658938" cy="36988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Stratocumulus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imbostratus">
            <a:extLst>
              <a:ext uri="{FF2B5EF4-FFF2-40B4-BE49-F238E27FC236}">
                <a16:creationId xmlns:a16="http://schemas.microsoft.com/office/drawing/2014/main" id="{F784FB4C-2C52-55B0-5BA1-548509578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a:extLst>
              <a:ext uri="{FF2B5EF4-FFF2-40B4-BE49-F238E27FC236}">
                <a16:creationId xmlns:a16="http://schemas.microsoft.com/office/drawing/2014/main" id="{D5F805F6-04F6-CDB2-A4C7-8F98FEA2DE54}"/>
              </a:ext>
            </a:extLst>
          </p:cNvPr>
          <p:cNvSpPr>
            <a:spLocks noChangeArrowheads="1"/>
          </p:cNvSpPr>
          <p:nvPr/>
        </p:nvSpPr>
        <p:spPr bwMode="auto">
          <a:xfrm>
            <a:off x="1676400" y="6096000"/>
            <a:ext cx="1544638" cy="36988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Nimbostratus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mulonimbus">
            <a:extLst>
              <a:ext uri="{FF2B5EF4-FFF2-40B4-BE49-F238E27FC236}">
                <a16:creationId xmlns:a16="http://schemas.microsoft.com/office/drawing/2014/main" id="{5C983E5C-6487-A764-F272-35506D7B2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85000541-2C73-3408-53F2-7B89CF65CFE4}"/>
              </a:ext>
            </a:extLst>
          </p:cNvPr>
          <p:cNvSpPr>
            <a:spLocks noChangeArrowheads="1"/>
          </p:cNvSpPr>
          <p:nvPr/>
        </p:nvSpPr>
        <p:spPr bwMode="auto">
          <a:xfrm>
            <a:off x="1752601" y="6248400"/>
            <a:ext cx="1724025" cy="36988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Cumulonimbus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freecomputerguides.com/images/compressedair.jpg">
            <a:extLst>
              <a:ext uri="{FF2B5EF4-FFF2-40B4-BE49-F238E27FC236}">
                <a16:creationId xmlns:a16="http://schemas.microsoft.com/office/drawing/2014/main" id="{D736D68F-9CA1-3ABC-892E-5786B0F86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924" y="381000"/>
            <a:ext cx="650339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www.performancebike.com/images/performance/products/large/40-3901-NCL-ANGLE.jpg">
            <a:extLst>
              <a:ext uri="{FF2B5EF4-FFF2-40B4-BE49-F238E27FC236}">
                <a16:creationId xmlns:a16="http://schemas.microsoft.com/office/drawing/2014/main" id="{8ACA1B27-3266-9379-1800-C5CAAC3E2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00" r="32143"/>
          <a:stretch>
            <a:fillRect/>
          </a:stretch>
        </p:blipFill>
        <p:spPr bwMode="auto">
          <a:xfrm>
            <a:off x="1066800" y="233293"/>
            <a:ext cx="2736850" cy="639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514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5_cunim_cityb">
            <a:extLst>
              <a:ext uri="{FF2B5EF4-FFF2-40B4-BE49-F238E27FC236}">
                <a16:creationId xmlns:a16="http://schemas.microsoft.com/office/drawing/2014/main" id="{E262D089-B101-4BC1-0FC7-CE9380E42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134600" cy="677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a:extLst>
              <a:ext uri="{FF2B5EF4-FFF2-40B4-BE49-F238E27FC236}">
                <a16:creationId xmlns:a16="http://schemas.microsoft.com/office/drawing/2014/main" id="{4C7AC8C8-E205-D080-B605-2C36CF871705}"/>
              </a:ext>
            </a:extLst>
          </p:cNvPr>
          <p:cNvSpPr>
            <a:spLocks noChangeArrowheads="1"/>
          </p:cNvSpPr>
          <p:nvPr/>
        </p:nvSpPr>
        <p:spPr bwMode="auto">
          <a:xfrm>
            <a:off x="1752601" y="6248400"/>
            <a:ext cx="1724025" cy="36988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Cumulonimbus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virga_01_mb">
            <a:extLst>
              <a:ext uri="{FF2B5EF4-FFF2-40B4-BE49-F238E27FC236}">
                <a16:creationId xmlns:a16="http://schemas.microsoft.com/office/drawing/2014/main" id="{54A958A2-B725-CB5C-3D06-71097D1C0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6039"/>
            <a:ext cx="9906000" cy="668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a:extLst>
              <a:ext uri="{FF2B5EF4-FFF2-40B4-BE49-F238E27FC236}">
                <a16:creationId xmlns:a16="http://schemas.microsoft.com/office/drawing/2014/main" id="{B5088B7E-9E22-C5FF-D5E4-7AB28F8597E9}"/>
              </a:ext>
            </a:extLst>
          </p:cNvPr>
          <p:cNvSpPr>
            <a:spLocks noChangeArrowheads="1"/>
          </p:cNvSpPr>
          <p:nvPr/>
        </p:nvSpPr>
        <p:spPr bwMode="auto">
          <a:xfrm>
            <a:off x="1752600" y="5943600"/>
            <a:ext cx="719138" cy="36988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Virga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house with a cloudy sky&#10;&#10;Description automatically generated">
            <a:extLst>
              <a:ext uri="{FF2B5EF4-FFF2-40B4-BE49-F238E27FC236}">
                <a16:creationId xmlns:a16="http://schemas.microsoft.com/office/drawing/2014/main" id="{149BB5A3-D0E9-9E80-2EB7-606A9C26EC8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716"/>
          <a:stretch/>
        </p:blipFill>
        <p:spPr>
          <a:xfrm>
            <a:off x="1447800" y="44120"/>
            <a:ext cx="9525000" cy="6769760"/>
          </a:xfrm>
        </p:spPr>
      </p:pic>
      <p:sp>
        <p:nvSpPr>
          <p:cNvPr id="4" name="Rectangle 2">
            <a:extLst>
              <a:ext uri="{FF2B5EF4-FFF2-40B4-BE49-F238E27FC236}">
                <a16:creationId xmlns:a16="http://schemas.microsoft.com/office/drawing/2014/main" id="{49E181B8-AF02-2C86-2F63-16E6ABAC2E7B}"/>
              </a:ext>
            </a:extLst>
          </p:cNvPr>
          <p:cNvSpPr>
            <a:spLocks noChangeArrowheads="1"/>
          </p:cNvSpPr>
          <p:nvPr/>
        </p:nvSpPr>
        <p:spPr bwMode="auto">
          <a:xfrm>
            <a:off x="1752600" y="5943600"/>
            <a:ext cx="1326004" cy="369332"/>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Mammatus</a:t>
            </a:r>
          </a:p>
        </p:txBody>
      </p:sp>
    </p:spTree>
    <p:extLst>
      <p:ext uri="{BB962C8B-B14F-4D97-AF65-F5344CB8AC3E}">
        <p14:creationId xmlns:p14="http://schemas.microsoft.com/office/powerpoint/2010/main" val="2936876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hlinkClick r:id="rId3"/>
            <a:extLst>
              <a:ext uri="{FF2B5EF4-FFF2-40B4-BE49-F238E27FC236}">
                <a16:creationId xmlns:a16="http://schemas.microsoft.com/office/drawing/2014/main" id="{473DFE0A-B015-F6C0-DFA3-37017310BC0B}"/>
              </a:ext>
            </a:extLst>
          </p:cNvPr>
          <p:cNvPicPr>
            <a:picLocks noGrp="1" noChangeAspect="1" noChangeArrowheads="1"/>
          </p:cNvPicPr>
          <p:nvPr>
            <p:ph idx="1"/>
          </p:nvPr>
        </p:nvPicPr>
        <p:blipFill>
          <a:blip r:embed="rId4"/>
          <a:srcRect/>
          <a:stretch>
            <a:fillRect/>
          </a:stretch>
        </p:blipFill>
        <p:spPr>
          <a:xfrm>
            <a:off x="0" y="76200"/>
            <a:ext cx="12115800" cy="5828536"/>
          </a:xfrm>
          <a:ln w="38100">
            <a:solidFill>
              <a:schemeClr val="accent2">
                <a:lumMod val="75000"/>
              </a:schemeClr>
            </a:solidFill>
          </a:ln>
        </p:spPr>
      </p:pic>
      <p:sp>
        <p:nvSpPr>
          <p:cNvPr id="5" name="TextBox 4">
            <a:extLst>
              <a:ext uri="{FF2B5EF4-FFF2-40B4-BE49-F238E27FC236}">
                <a16:creationId xmlns:a16="http://schemas.microsoft.com/office/drawing/2014/main" id="{ECBDAF03-8BAD-A1F2-A2F3-ABCC20F7B953}"/>
              </a:ext>
            </a:extLst>
          </p:cNvPr>
          <p:cNvSpPr txBox="1"/>
          <p:nvPr/>
        </p:nvSpPr>
        <p:spPr>
          <a:xfrm>
            <a:off x="228600" y="6135687"/>
            <a:ext cx="7943328" cy="369332"/>
          </a:xfrm>
          <a:prstGeom prst="rect">
            <a:avLst/>
          </a:prstGeom>
          <a:noFill/>
          <a:ln>
            <a:solidFill>
              <a:schemeClr val="tx1">
                <a:lumMod val="95000"/>
                <a:lumOff val="5000"/>
              </a:schemeClr>
            </a:solidFill>
          </a:ln>
        </p:spPr>
        <p:txBody>
          <a:bodyPr wrap="none">
            <a:spAutoFit/>
          </a:bodyPr>
          <a:lstStyle/>
          <a:p>
            <a:pPr eaLnBrk="1" hangingPunct="1">
              <a:defRPr/>
            </a:pPr>
            <a:r>
              <a:rPr lang="en-US" dirty="0">
                <a:latin typeface="Arial" charset="0"/>
              </a:rPr>
              <a:t>NOAA Cloud Chart:  </a:t>
            </a:r>
            <a:r>
              <a:rPr lang="en-US" dirty="0">
                <a:latin typeface="Arial" charset="0"/>
                <a:hlinkClick r:id="rId3"/>
              </a:rPr>
              <a:t>https://www.noaa.gov/jetstream/clouds/nws-cloud-chart</a:t>
            </a:r>
            <a:endParaRPr lang="en-US" dirty="0">
              <a:latin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0017C-AB6F-1CD6-C14D-7B9CE4FE13B2}"/>
            </a:ext>
          </a:extLst>
        </p:cNvPr>
        <p:cNvGrpSpPr/>
        <p:nvPr/>
      </p:nvGrpSpPr>
      <p:grpSpPr>
        <a:xfrm>
          <a:off x="0" y="0"/>
          <a:ext cx="0" cy="0"/>
          <a:chOff x="0" y="0"/>
          <a:chExt cx="0" cy="0"/>
        </a:xfrm>
      </p:grpSpPr>
      <p:sp>
        <p:nvSpPr>
          <p:cNvPr id="21506" name="Title 1">
            <a:extLst>
              <a:ext uri="{FF2B5EF4-FFF2-40B4-BE49-F238E27FC236}">
                <a16:creationId xmlns:a16="http://schemas.microsoft.com/office/drawing/2014/main" id="{3159767B-FACD-8667-9D34-9FB40868DA1B}"/>
              </a:ext>
            </a:extLst>
          </p:cNvPr>
          <p:cNvSpPr>
            <a:spLocks noGrp="1"/>
          </p:cNvSpPr>
          <p:nvPr>
            <p:ph type="title"/>
          </p:nvPr>
        </p:nvSpPr>
        <p:spPr>
          <a:xfrm>
            <a:off x="4059546" y="304800"/>
            <a:ext cx="7772400" cy="1143000"/>
          </a:xfrm>
        </p:spPr>
        <p:txBody>
          <a:bodyPr/>
          <a:lstStyle/>
          <a:p>
            <a:r>
              <a:rPr lang="en-US" altLang="en-US" dirty="0"/>
              <a:t>Fog: a stratus cloud at the ground</a:t>
            </a:r>
          </a:p>
        </p:txBody>
      </p:sp>
      <p:sp>
        <p:nvSpPr>
          <p:cNvPr id="21507" name="Content Placeholder 2">
            <a:extLst>
              <a:ext uri="{FF2B5EF4-FFF2-40B4-BE49-F238E27FC236}">
                <a16:creationId xmlns:a16="http://schemas.microsoft.com/office/drawing/2014/main" id="{A6840782-67E7-F7D9-1E3E-A745120077CD}"/>
              </a:ext>
            </a:extLst>
          </p:cNvPr>
          <p:cNvSpPr>
            <a:spLocks noGrp="1"/>
          </p:cNvSpPr>
          <p:nvPr>
            <p:ph idx="1"/>
          </p:nvPr>
        </p:nvSpPr>
        <p:spPr>
          <a:xfrm>
            <a:off x="381000" y="304800"/>
            <a:ext cx="3429000" cy="6049963"/>
          </a:xfrm>
        </p:spPr>
        <p:txBody>
          <a:bodyPr/>
          <a:lstStyle/>
          <a:p>
            <a:r>
              <a:rPr lang="en-US" altLang="en-US" sz="2800" dirty="0"/>
              <a:t>Three types of fog</a:t>
            </a:r>
          </a:p>
          <a:p>
            <a:pPr lvl="1"/>
            <a:r>
              <a:rPr lang="en-US" altLang="en-US" sz="2400" dirty="0"/>
              <a:t>Radiation fog</a:t>
            </a:r>
          </a:p>
          <a:p>
            <a:pPr lvl="1"/>
            <a:r>
              <a:rPr lang="en-US" altLang="en-US" sz="2400" dirty="0"/>
              <a:t>Advection fog</a:t>
            </a:r>
          </a:p>
          <a:p>
            <a:pPr lvl="1"/>
            <a:r>
              <a:rPr lang="en-US" altLang="en-US" sz="2400" dirty="0"/>
              <a:t>Evaporation fog</a:t>
            </a:r>
          </a:p>
          <a:p>
            <a:r>
              <a:rPr lang="en-US" altLang="en-US" sz="2800" dirty="0"/>
              <a:t>Fogs appear to ‘lift’ but that is an optical illusion as they are just evaporating from the bottom up as the longwave radiation warms the surface</a:t>
            </a:r>
          </a:p>
        </p:txBody>
      </p:sp>
      <p:pic>
        <p:nvPicPr>
          <p:cNvPr id="2" name="Online Media 1" title="La Cumbre Fog Lifting">
            <a:hlinkClick r:id="" action="ppaction://media"/>
            <a:extLst>
              <a:ext uri="{FF2B5EF4-FFF2-40B4-BE49-F238E27FC236}">
                <a16:creationId xmlns:a16="http://schemas.microsoft.com/office/drawing/2014/main" id="{83A9D9AD-E143-FFDF-F136-E058E1066743}"/>
              </a:ext>
            </a:extLst>
          </p:cNvPr>
          <p:cNvPicPr>
            <a:picLocks noRot="1" noChangeAspect="1"/>
          </p:cNvPicPr>
          <p:nvPr>
            <a:videoFile r:link="rId1"/>
          </p:nvPr>
        </p:nvPicPr>
        <p:blipFill>
          <a:blip r:embed="rId3"/>
          <a:stretch>
            <a:fillRect/>
          </a:stretch>
        </p:blipFill>
        <p:spPr>
          <a:xfrm>
            <a:off x="3937336" y="1676400"/>
            <a:ext cx="8016821" cy="4525963"/>
          </a:xfrm>
          <a:prstGeom prst="rect">
            <a:avLst/>
          </a:prstGeom>
        </p:spPr>
      </p:pic>
    </p:spTree>
    <p:extLst>
      <p:ext uri="{BB962C8B-B14F-4D97-AF65-F5344CB8AC3E}">
        <p14:creationId xmlns:p14="http://schemas.microsoft.com/office/powerpoint/2010/main" val="369369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horses in a field&#10;&#10;Description automatically generated">
            <a:extLst>
              <a:ext uri="{FF2B5EF4-FFF2-40B4-BE49-F238E27FC236}">
                <a16:creationId xmlns:a16="http://schemas.microsoft.com/office/drawing/2014/main" id="{EDBA5AF1-77AC-3A6F-6A56-AFDFF0CFD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531" name="Rectangle 4">
            <a:extLst>
              <a:ext uri="{FF2B5EF4-FFF2-40B4-BE49-F238E27FC236}">
                <a16:creationId xmlns:a16="http://schemas.microsoft.com/office/drawing/2014/main" id="{8D68C7C9-7417-F5B2-F0F9-36B4E4870DFB}"/>
              </a:ext>
            </a:extLst>
          </p:cNvPr>
          <p:cNvSpPr>
            <a:spLocks noChangeArrowheads="1"/>
          </p:cNvSpPr>
          <p:nvPr/>
        </p:nvSpPr>
        <p:spPr bwMode="auto">
          <a:xfrm>
            <a:off x="9525000" y="62484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Inland radiation fog</a:t>
            </a:r>
          </a:p>
        </p:txBody>
      </p:sp>
      <p:sp>
        <p:nvSpPr>
          <p:cNvPr id="4" name="Rectangle 2">
            <a:extLst>
              <a:ext uri="{FF2B5EF4-FFF2-40B4-BE49-F238E27FC236}">
                <a16:creationId xmlns:a16="http://schemas.microsoft.com/office/drawing/2014/main" id="{6EF25EC9-25D0-F13D-9982-B776BE23F300}"/>
              </a:ext>
            </a:extLst>
          </p:cNvPr>
          <p:cNvSpPr>
            <a:spLocks noChangeArrowheads="1"/>
          </p:cNvSpPr>
          <p:nvPr/>
        </p:nvSpPr>
        <p:spPr bwMode="auto">
          <a:xfrm>
            <a:off x="304800" y="228600"/>
            <a:ext cx="11585223" cy="646331"/>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Inland radiation fogs </a:t>
            </a:r>
            <a:r>
              <a:rPr lang="en-US" altLang="en-US" dirty="0"/>
              <a:t>(Kentucky) occur </a:t>
            </a:r>
            <a:r>
              <a:rPr lang="en-US" dirty="0"/>
              <a:t>on clear nights when the air at the surface cools to the dew point and if </a:t>
            </a:r>
          </a:p>
          <a:p>
            <a:pPr eaLnBrk="1" hangingPunct="1"/>
            <a:r>
              <a:rPr lang="en-US" dirty="0"/>
              <a:t>humid air is present it will condense and form tiny droplets that comprise the fog. </a:t>
            </a:r>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earth&#10;&#10;Description automatically generated with medium confidence">
            <a:extLst>
              <a:ext uri="{FF2B5EF4-FFF2-40B4-BE49-F238E27FC236}">
                <a16:creationId xmlns:a16="http://schemas.microsoft.com/office/drawing/2014/main" id="{73F8904E-5DC5-4340-260F-85EC5EED9D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8373" y="0"/>
            <a:ext cx="7895253" cy="6793967"/>
          </a:xfrm>
        </p:spPr>
      </p:pic>
      <p:sp>
        <p:nvSpPr>
          <p:cNvPr id="6" name="Rectangle 2">
            <a:extLst>
              <a:ext uri="{FF2B5EF4-FFF2-40B4-BE49-F238E27FC236}">
                <a16:creationId xmlns:a16="http://schemas.microsoft.com/office/drawing/2014/main" id="{87D6893D-F270-54FA-6913-6E9FCB6A5070}"/>
              </a:ext>
            </a:extLst>
          </p:cNvPr>
          <p:cNvSpPr>
            <a:spLocks noChangeArrowheads="1"/>
          </p:cNvSpPr>
          <p:nvPr/>
        </p:nvSpPr>
        <p:spPr bwMode="auto">
          <a:xfrm>
            <a:off x="381000" y="6248400"/>
            <a:ext cx="3352200" cy="369332"/>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Inland radiation fog, Kentucky</a:t>
            </a:r>
          </a:p>
        </p:txBody>
      </p:sp>
    </p:spTree>
    <p:extLst>
      <p:ext uri="{BB962C8B-B14F-4D97-AF65-F5344CB8AC3E}">
        <p14:creationId xmlns:p14="http://schemas.microsoft.com/office/powerpoint/2010/main" val="1578725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maine fog">
            <a:extLst>
              <a:ext uri="{FF2B5EF4-FFF2-40B4-BE49-F238E27FC236}">
                <a16:creationId xmlns:a16="http://schemas.microsoft.com/office/drawing/2014/main" id="{F7EB1D9E-DF7C-7B02-D22A-461C469AD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a:extLst>
              <a:ext uri="{FF2B5EF4-FFF2-40B4-BE49-F238E27FC236}">
                <a16:creationId xmlns:a16="http://schemas.microsoft.com/office/drawing/2014/main" id="{FA752F34-E528-4B04-9E0D-0C731F0623BF}"/>
              </a:ext>
            </a:extLst>
          </p:cNvPr>
          <p:cNvSpPr>
            <a:spLocks noChangeArrowheads="1"/>
          </p:cNvSpPr>
          <p:nvPr/>
        </p:nvSpPr>
        <p:spPr bwMode="auto">
          <a:xfrm>
            <a:off x="1752600" y="5657671"/>
            <a:ext cx="8686800" cy="923330"/>
          </a:xfrm>
          <a:prstGeom prst="rect">
            <a:avLst/>
          </a:prstGeom>
          <a:solidFill>
            <a:schemeClr val="bg1"/>
          </a:solidFill>
          <a:ln w="9525">
            <a:solidFill>
              <a:schemeClr val="tx1"/>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Evaporation fogs </a:t>
            </a:r>
            <a:r>
              <a:rPr lang="en-US" altLang="en-US" dirty="0"/>
              <a:t>(Maine) form when warm water contributes water vapor to cold air above it, which allows the air to cool to its dew point, reach saturation, and condensate as tiny water droplets.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ense_Fog_01">
            <a:extLst>
              <a:ext uri="{FF2B5EF4-FFF2-40B4-BE49-F238E27FC236}">
                <a16:creationId xmlns:a16="http://schemas.microsoft.com/office/drawing/2014/main" id="{CD621406-0E30-1247-5775-742319B33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010"/>
          <a:stretch>
            <a:fillRect/>
          </a:stretch>
        </p:blipFill>
        <p:spPr bwMode="auto">
          <a:xfrm>
            <a:off x="435428" y="32657"/>
            <a:ext cx="11321143" cy="679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a:extLst>
              <a:ext uri="{FF2B5EF4-FFF2-40B4-BE49-F238E27FC236}">
                <a16:creationId xmlns:a16="http://schemas.microsoft.com/office/drawing/2014/main" id="{5086D1B0-B9FA-ADEA-DC26-4929214FE1F9}"/>
              </a:ext>
            </a:extLst>
          </p:cNvPr>
          <p:cNvSpPr>
            <a:spLocks noChangeArrowheads="1"/>
          </p:cNvSpPr>
          <p:nvPr/>
        </p:nvSpPr>
        <p:spPr bwMode="auto">
          <a:xfrm>
            <a:off x="609600" y="6172200"/>
            <a:ext cx="3262432" cy="369332"/>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Evaporation fog, south Florida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2" descr="C:\Users\JAS\Desktop\Lectures\Clouds and precip\fog-over-the-winding-kentucky-river.jpg">
            <a:extLst>
              <a:ext uri="{FF2B5EF4-FFF2-40B4-BE49-F238E27FC236}">
                <a16:creationId xmlns:a16="http://schemas.microsoft.com/office/drawing/2014/main" id="{AB07BEE3-54A9-CB58-CC9F-98C2D3578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3164"/>
          <a:stretch>
            <a:fillRect/>
          </a:stretch>
        </p:blipFill>
        <p:spPr bwMode="auto">
          <a:xfrm>
            <a:off x="5862" y="11723"/>
            <a:ext cx="11905475" cy="684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D0AEC65A-8B98-CEA0-3F59-3A890EBAAF46}"/>
              </a:ext>
            </a:extLst>
          </p:cNvPr>
          <p:cNvSpPr>
            <a:spLocks noChangeArrowheads="1"/>
          </p:cNvSpPr>
          <p:nvPr/>
        </p:nvSpPr>
        <p:spPr bwMode="auto">
          <a:xfrm>
            <a:off x="609600" y="6172200"/>
            <a:ext cx="2877711" cy="369332"/>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Evaporation fog, Kentucky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a:extLst>
              <a:ext uri="{FF2B5EF4-FFF2-40B4-BE49-F238E27FC236}">
                <a16:creationId xmlns:a16="http://schemas.microsoft.com/office/drawing/2014/main" id="{2B89EA91-C91E-C83E-771B-3A805C3EB03D}"/>
              </a:ext>
            </a:extLst>
          </p:cNvPr>
          <p:cNvSpPr>
            <a:spLocks noGrp="1" noChangeArrowheads="1"/>
          </p:cNvSpPr>
          <p:nvPr>
            <p:ph type="title"/>
          </p:nvPr>
        </p:nvSpPr>
        <p:spPr>
          <a:xfrm>
            <a:off x="6013677" y="7937"/>
            <a:ext cx="6129337" cy="1143000"/>
          </a:xfrm>
        </p:spPr>
        <p:txBody>
          <a:bodyPr/>
          <a:lstStyle/>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Adiabatic processes</a:t>
            </a:r>
          </a:p>
        </p:txBody>
      </p:sp>
      <p:sp>
        <p:nvSpPr>
          <p:cNvPr id="54276" name="Rectangle 3">
            <a:extLst>
              <a:ext uri="{FF2B5EF4-FFF2-40B4-BE49-F238E27FC236}">
                <a16:creationId xmlns:a16="http://schemas.microsoft.com/office/drawing/2014/main" id="{86B26D3F-1E83-5DA3-6BAE-7E1AEACDCA23}"/>
              </a:ext>
            </a:extLst>
          </p:cNvPr>
          <p:cNvSpPr>
            <a:spLocks noGrp="1" noChangeArrowheads="1"/>
          </p:cNvSpPr>
          <p:nvPr>
            <p:ph type="body" idx="1"/>
          </p:nvPr>
        </p:nvSpPr>
        <p:spPr>
          <a:xfrm>
            <a:off x="228600" y="457200"/>
            <a:ext cx="6129337" cy="5821363"/>
          </a:xfrm>
        </p:spPr>
        <p:txBody>
          <a:bodyPr/>
          <a:lstStyle/>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Changing the temperature of an air parcel by changing the air pressure </a:t>
            </a:r>
          </a:p>
          <a:p>
            <a:pPr lvl="1" eaLnBrk="1" hangingPunct="1"/>
            <a:r>
              <a:rPr lang="en-US" altLang="en-US"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Adiabatic cooling</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rising air, surrounding air pressure decreases, air parcel expands, parcel temp decreases, and when cooled to dew point condensation can occur</a:t>
            </a:r>
          </a:p>
          <a:p>
            <a:pPr lvl="1" eaLnBrk="1" hangingPunct="1"/>
            <a:r>
              <a:rPr lang="en-US" altLang="en-US"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Adiabatic warming</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sinking air, surrounding air pressure increases, parcel contracts, parcel temp increases, and water evaporates</a:t>
            </a:r>
          </a:p>
        </p:txBody>
      </p:sp>
      <p:pic>
        <p:nvPicPr>
          <p:cNvPr id="3" name="Picture 2" descr="A diagram of a temperature diagram&#10;&#10;Description automatically generated">
            <a:extLst>
              <a:ext uri="{FF2B5EF4-FFF2-40B4-BE49-F238E27FC236}">
                <a16:creationId xmlns:a16="http://schemas.microsoft.com/office/drawing/2014/main" id="{3B4EE22A-4EEC-CBC4-4069-243F388BF4CC}"/>
              </a:ext>
            </a:extLst>
          </p:cNvPr>
          <p:cNvPicPr>
            <a:picLocks noChangeAspect="1"/>
          </p:cNvPicPr>
          <p:nvPr/>
        </p:nvPicPr>
        <p:blipFill rotWithShape="1">
          <a:blip r:embed="rId3">
            <a:extLst>
              <a:ext uri="{28A0092B-C50C-407E-A947-70E740481C1C}">
                <a14:useLocalDpi xmlns:a14="http://schemas.microsoft.com/office/drawing/2010/main" val="0"/>
              </a:ext>
            </a:extLst>
          </a:blip>
          <a:srcRect r="21813" b="15995"/>
          <a:stretch/>
        </p:blipFill>
        <p:spPr>
          <a:xfrm>
            <a:off x="6270851" y="1570037"/>
            <a:ext cx="5903104" cy="4945063"/>
          </a:xfrm>
          <a:prstGeom prst="rect">
            <a:avLst/>
          </a:prstGeom>
        </p:spPr>
      </p:pic>
      <p:sp>
        <p:nvSpPr>
          <p:cNvPr id="4" name="Rectangle 3">
            <a:extLst>
              <a:ext uri="{FF2B5EF4-FFF2-40B4-BE49-F238E27FC236}">
                <a16:creationId xmlns:a16="http://schemas.microsoft.com/office/drawing/2014/main" id="{5DEE0495-55AB-142F-C011-531A8F74558F}"/>
              </a:ext>
            </a:extLst>
          </p:cNvPr>
          <p:cNvSpPr/>
          <p:nvPr/>
        </p:nvSpPr>
        <p:spPr>
          <a:xfrm>
            <a:off x="11800114" y="2141537"/>
            <a:ext cx="685800" cy="4525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og Rolls In At Carlsbad Beach">
            <a:hlinkClick r:id="" action="ppaction://media"/>
            <a:extLst>
              <a:ext uri="{FF2B5EF4-FFF2-40B4-BE49-F238E27FC236}">
                <a16:creationId xmlns:a16="http://schemas.microsoft.com/office/drawing/2014/main" id="{CCE197FD-1C40-2DDD-74C9-B2254AAA8381}"/>
              </a:ext>
            </a:extLst>
          </p:cNvPr>
          <p:cNvPicPr>
            <a:picLocks noRot="1" noChangeAspect="1"/>
          </p:cNvPicPr>
          <p:nvPr>
            <a:videoFile r:link="rId1"/>
          </p:nvPr>
        </p:nvPicPr>
        <p:blipFill>
          <a:blip r:embed="rId4"/>
          <a:stretch>
            <a:fillRect/>
          </a:stretch>
        </p:blipFill>
        <p:spPr>
          <a:xfrm>
            <a:off x="44450" y="-10886"/>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alifornia_coastalfog">
            <a:extLst>
              <a:ext uri="{FF2B5EF4-FFF2-40B4-BE49-F238E27FC236}">
                <a16:creationId xmlns:a16="http://schemas.microsoft.com/office/drawing/2014/main" id="{F14B4538-4773-D552-B3B6-398045BCD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365" y="59414"/>
            <a:ext cx="5677435" cy="679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258878C6-0430-D65B-0D1D-297D4F238713}"/>
              </a:ext>
            </a:extLst>
          </p:cNvPr>
          <p:cNvSpPr>
            <a:spLocks noChangeArrowheads="1"/>
          </p:cNvSpPr>
          <p:nvPr/>
        </p:nvSpPr>
        <p:spPr bwMode="auto">
          <a:xfrm>
            <a:off x="228600" y="5715000"/>
            <a:ext cx="11734800" cy="923330"/>
          </a:xfrm>
          <a:prstGeom prst="rect">
            <a:avLst/>
          </a:prstGeom>
          <a:solidFill>
            <a:schemeClr val="bg1"/>
          </a:solidFill>
          <a:ln w="9525">
            <a:solidFill>
              <a:schemeClr val="tx1"/>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Advection fogs like those in California form when cold ocean currents cause the air above it to cool and reach its dew point and condensate. When the inland reaches warm up during the day and form a low pressure, a sea breeze blows inland, from the ocean to the land, </a:t>
            </a:r>
            <a:r>
              <a:rPr lang="en-US" altLang="en-US" dirty="0" err="1"/>
              <a:t>advecting</a:t>
            </a:r>
            <a:r>
              <a:rPr lang="en-US" altLang="en-US" dirty="0"/>
              <a:t> (blowing) this fog inland.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at Causes San Francisco Fog?">
            <a:hlinkClick r:id="" action="ppaction://media"/>
            <a:extLst>
              <a:ext uri="{FF2B5EF4-FFF2-40B4-BE49-F238E27FC236}">
                <a16:creationId xmlns:a16="http://schemas.microsoft.com/office/drawing/2014/main" id="{67E429AD-D216-8AA6-4B51-DB2FC9453E9D}"/>
              </a:ext>
            </a:extLst>
          </p:cNvPr>
          <p:cNvPicPr>
            <a:picLocks noGrp="1" noRot="1" noChangeAspect="1"/>
          </p:cNvPicPr>
          <p:nvPr>
            <p:ph idx="1"/>
            <a:videoFile r:link="rId1"/>
          </p:nvPr>
        </p:nvPicPr>
        <p:blipFill>
          <a:blip r:embed="rId3"/>
          <a:stretch>
            <a:fillRect/>
          </a:stretch>
        </p:blipFill>
        <p:spPr>
          <a:xfrm>
            <a:off x="0" y="19722"/>
            <a:ext cx="12192000" cy="6883049"/>
          </a:xfrm>
          <a:prstGeom prst="rect">
            <a:avLst/>
          </a:prstGeom>
        </p:spPr>
      </p:pic>
    </p:spTree>
    <p:extLst>
      <p:ext uri="{BB962C8B-B14F-4D97-AF65-F5344CB8AC3E}">
        <p14:creationId xmlns:p14="http://schemas.microsoft.com/office/powerpoint/2010/main" val="308732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010AA32E-F959-3624-EDD6-B2C12339A984}"/>
              </a:ext>
            </a:extLst>
          </p:cNvPr>
          <p:cNvPicPr>
            <a:picLocks noGrp="1" noChangeAspect="1"/>
          </p:cNvPicPr>
          <p:nvPr>
            <p:ph idx="1"/>
          </p:nvPr>
        </p:nvPicPr>
        <p:blipFill>
          <a:blip r:embed="rId4"/>
          <a:stretch>
            <a:fillRect/>
          </a:stretch>
        </p:blipFill>
        <p:spPr>
          <a:xfrm>
            <a:off x="1676400" y="-37320"/>
            <a:ext cx="7963678" cy="6865773"/>
          </a:xfrm>
        </p:spPr>
      </p:pic>
    </p:spTree>
    <p:extLst>
      <p:ext uri="{BB962C8B-B14F-4D97-AF65-F5344CB8AC3E}">
        <p14:creationId xmlns:p14="http://schemas.microsoft.com/office/powerpoint/2010/main" val="3584770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city with different colored areas&#10;&#10;AI-generated content may be incorrect.">
            <a:extLst>
              <a:ext uri="{FF2B5EF4-FFF2-40B4-BE49-F238E27FC236}">
                <a16:creationId xmlns:a16="http://schemas.microsoft.com/office/drawing/2014/main" id="{7F40BE64-764F-F771-9A3F-649AAD8ED7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048"/>
          <a:stretch/>
        </p:blipFill>
        <p:spPr>
          <a:xfrm>
            <a:off x="-35415" y="609600"/>
            <a:ext cx="5979015" cy="6011440"/>
          </a:xfrm>
        </p:spPr>
      </p:pic>
      <p:pic>
        <p:nvPicPr>
          <p:cNvPr id="7" name="Picture 6" descr="A road with cars and trees in the middle&#10;&#10;AI-generated content may be incorrect.">
            <a:extLst>
              <a:ext uri="{FF2B5EF4-FFF2-40B4-BE49-F238E27FC236}">
                <a16:creationId xmlns:a16="http://schemas.microsoft.com/office/drawing/2014/main" id="{01526187-A3B6-7319-371F-FBDAF298B25C}"/>
              </a:ext>
            </a:extLst>
          </p:cNvPr>
          <p:cNvPicPr>
            <a:picLocks noChangeAspect="1"/>
          </p:cNvPicPr>
          <p:nvPr/>
        </p:nvPicPr>
        <p:blipFill rotWithShape="1">
          <a:blip r:embed="rId3">
            <a:extLst>
              <a:ext uri="{28A0092B-C50C-407E-A947-70E740481C1C}">
                <a14:useLocalDpi xmlns:a14="http://schemas.microsoft.com/office/drawing/2010/main" val="0"/>
              </a:ext>
            </a:extLst>
          </a:blip>
          <a:srcRect l="13090" r="8366"/>
          <a:stretch/>
        </p:blipFill>
        <p:spPr>
          <a:xfrm>
            <a:off x="5715000" y="711200"/>
            <a:ext cx="6959252" cy="5909840"/>
          </a:xfrm>
          <a:prstGeom prst="rect">
            <a:avLst/>
          </a:prstGeom>
        </p:spPr>
      </p:pic>
    </p:spTree>
    <p:extLst>
      <p:ext uri="{BB962C8B-B14F-4D97-AF65-F5344CB8AC3E}">
        <p14:creationId xmlns:p14="http://schemas.microsoft.com/office/powerpoint/2010/main" val="946360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rain droplets are formed by a dirty little secret 🌧️💦 | Weird Weather | ABC News">
            <a:hlinkClick r:id="" action="ppaction://media"/>
            <a:extLst>
              <a:ext uri="{FF2B5EF4-FFF2-40B4-BE49-F238E27FC236}">
                <a16:creationId xmlns:a16="http://schemas.microsoft.com/office/drawing/2014/main" id="{3BC453C4-5A5C-F94F-E8EF-992E91EB0680}"/>
              </a:ext>
            </a:extLst>
          </p:cNvPr>
          <p:cNvPicPr>
            <a:picLocks noGrp="1" noRot="1" noChangeAspect="1"/>
          </p:cNvPicPr>
          <p:nvPr>
            <p:ph idx="1"/>
            <a:videoFile r:link="rId1"/>
          </p:nvPr>
        </p:nvPicPr>
        <p:blipFill>
          <a:blip r:embed="rId3"/>
          <a:stretch>
            <a:fillRect/>
          </a:stretch>
        </p:blipFill>
        <p:spPr>
          <a:xfrm>
            <a:off x="76200" y="22860"/>
            <a:ext cx="11887200" cy="6710972"/>
          </a:xfrm>
          <a:prstGeom prst="rect">
            <a:avLst/>
          </a:prstGeom>
        </p:spPr>
      </p:pic>
    </p:spTree>
    <p:extLst>
      <p:ext uri="{BB962C8B-B14F-4D97-AF65-F5344CB8AC3E}">
        <p14:creationId xmlns:p14="http://schemas.microsoft.com/office/powerpoint/2010/main" val="158132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C:\Documents and Settings\jas\Desktop\collision.gif">
            <a:extLst>
              <a:ext uri="{FF2B5EF4-FFF2-40B4-BE49-F238E27FC236}">
                <a16:creationId xmlns:a16="http://schemas.microsoft.com/office/drawing/2014/main" id="{A68B1991-3399-2288-22E1-F8948BD75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0657" y="173831"/>
            <a:ext cx="3630613" cy="651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Content Placeholder 2">
            <a:extLst>
              <a:ext uri="{FF2B5EF4-FFF2-40B4-BE49-F238E27FC236}">
                <a16:creationId xmlns:a16="http://schemas.microsoft.com/office/drawing/2014/main" id="{24E18F86-948E-E4BB-81A4-4DCC14AAF56A}"/>
              </a:ext>
            </a:extLst>
          </p:cNvPr>
          <p:cNvSpPr>
            <a:spLocks noGrp="1"/>
          </p:cNvSpPr>
          <p:nvPr>
            <p:ph idx="1"/>
          </p:nvPr>
        </p:nvSpPr>
        <p:spPr>
          <a:xfrm>
            <a:off x="304800" y="1481139"/>
            <a:ext cx="6400800" cy="5311775"/>
          </a:xfrm>
        </p:spPr>
        <p:txBody>
          <a:bodyPr/>
          <a:lstStyle/>
          <a:p>
            <a:r>
              <a:rPr lang="en-US" altLang="en-US" dirty="0"/>
              <a:t>Collision coalescence process of precipitation formation</a:t>
            </a:r>
          </a:p>
          <a:p>
            <a:pPr lvl="1"/>
            <a:r>
              <a:rPr lang="en-US" altLang="en-US" dirty="0"/>
              <a:t>Water droplets collide and increase in size until large enough for gravity to pull them out of the cloud</a:t>
            </a:r>
          </a:p>
          <a:p>
            <a:pPr lvl="1"/>
            <a:r>
              <a:rPr lang="en-US" altLang="en-US" dirty="0"/>
              <a:t>Wind turbulence also enhances collisions</a:t>
            </a:r>
          </a:p>
          <a:p>
            <a:pPr lvl="1"/>
            <a:r>
              <a:rPr lang="en-US" altLang="en-US" dirty="0"/>
              <a:t>Occurs in tropics and midlatitudes</a:t>
            </a:r>
          </a:p>
          <a:p>
            <a:pPr lvl="1"/>
            <a:r>
              <a:rPr lang="en-US" altLang="en-US" dirty="0"/>
              <a:t>Precipitation leaves cloud as liquid water</a:t>
            </a:r>
          </a:p>
          <a:p>
            <a:pPr lvl="1"/>
            <a:endParaRPr lang="en-US" altLang="en-US" dirty="0"/>
          </a:p>
        </p:txBody>
      </p:sp>
      <p:sp>
        <p:nvSpPr>
          <p:cNvPr id="28676" name="Title 1">
            <a:extLst>
              <a:ext uri="{FF2B5EF4-FFF2-40B4-BE49-F238E27FC236}">
                <a16:creationId xmlns:a16="http://schemas.microsoft.com/office/drawing/2014/main" id="{0848D2D2-1473-74D2-14A8-577FFC3D3DF0}"/>
              </a:ext>
            </a:extLst>
          </p:cNvPr>
          <p:cNvSpPr>
            <a:spLocks noGrp="1"/>
          </p:cNvSpPr>
          <p:nvPr>
            <p:ph type="title"/>
          </p:nvPr>
        </p:nvSpPr>
        <p:spPr>
          <a:xfrm>
            <a:off x="1981200" y="274638"/>
            <a:ext cx="4876800" cy="1143000"/>
          </a:xfrm>
        </p:spPr>
        <p:txBody>
          <a:bodyPr/>
          <a:lstStyle/>
          <a:p>
            <a:r>
              <a:rPr lang="en-US" altLang="en-US" dirty="0"/>
              <a:t>Precipitation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animEffect transition="in" filter="fade">
                                      <p:cBhvr>
                                        <p:cTn id="7" dur="2000"/>
                                        <p:tgtEl>
                                          <p:spTgt spid="2765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651">
                                            <p:txEl>
                                              <p:pRg st="3" end="3"/>
                                            </p:txEl>
                                          </p:spTgt>
                                        </p:tgtEl>
                                        <p:attrNameLst>
                                          <p:attrName>style.visibility</p:attrName>
                                        </p:attrNameLst>
                                      </p:cBhvr>
                                      <p:to>
                                        <p:strVal val="visible"/>
                                      </p:to>
                                    </p:set>
                                    <p:animEffect transition="in" filter="fade">
                                      <p:cBhvr>
                                        <p:cTn id="12" dur="2000"/>
                                        <p:tgtEl>
                                          <p:spTgt spid="2765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2000"/>
                                        <p:tgtEl>
                                          <p:spTgt spid="276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651">
                                            <p:txEl>
                                              <p:pRg st="4" end="4"/>
                                            </p:txEl>
                                          </p:spTgt>
                                        </p:tgtEl>
                                        <p:attrNameLst>
                                          <p:attrName>style.visibility</p:attrName>
                                        </p:attrNameLst>
                                      </p:cBhvr>
                                      <p:to>
                                        <p:strVal val="visible"/>
                                      </p:to>
                                    </p:set>
                                    <p:animEffect transition="in" filter="fade">
                                      <p:cBhvr>
                                        <p:cTn id="22" dur="2000"/>
                                        <p:tgtEl>
                                          <p:spTgt spid="276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upercooled Water Nucleation Experiments">
            <a:hlinkClick r:id="" action="ppaction://media"/>
            <a:extLst>
              <a:ext uri="{FF2B5EF4-FFF2-40B4-BE49-F238E27FC236}">
                <a16:creationId xmlns:a16="http://schemas.microsoft.com/office/drawing/2014/main" id="{B494843C-081E-8C70-E83D-51E7CFBC17A9}"/>
              </a:ext>
            </a:extLst>
          </p:cNvPr>
          <p:cNvPicPr>
            <a:picLocks noGrp="1" noRot="1" noChangeAspect="1"/>
          </p:cNvPicPr>
          <p:nvPr>
            <p:ph idx="1"/>
            <a:videoFile r:link="rId1"/>
          </p:nvPr>
        </p:nvPicPr>
        <p:blipFill>
          <a:blip r:embed="rId3"/>
          <a:stretch>
            <a:fillRect/>
          </a:stretch>
        </p:blipFill>
        <p:spPr>
          <a:xfrm>
            <a:off x="1513114" y="-38703"/>
            <a:ext cx="9165771" cy="6874932"/>
          </a:xfrm>
          <a:prstGeom prst="rect">
            <a:avLst/>
          </a:prstGeom>
        </p:spPr>
      </p:pic>
    </p:spTree>
    <p:extLst>
      <p:ext uri="{BB962C8B-B14F-4D97-AF65-F5344CB8AC3E}">
        <p14:creationId xmlns:p14="http://schemas.microsoft.com/office/powerpoint/2010/main" val="358203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Documents and Settings\jas\Desktop\wing-ice-alb.jpg">
            <a:extLst>
              <a:ext uri="{FF2B5EF4-FFF2-40B4-BE49-F238E27FC236}">
                <a16:creationId xmlns:a16="http://schemas.microsoft.com/office/drawing/2014/main" id="{30124CA0-7208-9EFB-1F00-ABC74BEC0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0932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120C11F4-EEEC-1C01-04FE-32122F8BE447}"/>
              </a:ext>
            </a:extLst>
          </p:cNvPr>
          <p:cNvSpPr>
            <a:spLocks noGrp="1"/>
          </p:cNvSpPr>
          <p:nvPr>
            <p:ph idx="1"/>
          </p:nvPr>
        </p:nvSpPr>
        <p:spPr>
          <a:xfrm>
            <a:off x="152400" y="1676400"/>
            <a:ext cx="7086600" cy="5684837"/>
          </a:xfrm>
        </p:spPr>
        <p:txBody>
          <a:bodyPr/>
          <a:lstStyle/>
          <a:p>
            <a:r>
              <a:rPr lang="en-US" altLang="en-US" sz="2800" dirty="0"/>
              <a:t>Occurs in midlatitudes to poles</a:t>
            </a:r>
          </a:p>
          <a:p>
            <a:r>
              <a:rPr lang="en-US" altLang="en-US" sz="2800" dirty="0"/>
              <a:t>Requires freezing nuclei </a:t>
            </a:r>
          </a:p>
          <a:p>
            <a:r>
              <a:rPr lang="en-US" altLang="en-US" sz="2800" dirty="0"/>
              <a:t>Three states of water present: ice crystals, water vapor, and supercooled liquid water</a:t>
            </a:r>
          </a:p>
          <a:p>
            <a:r>
              <a:rPr lang="en-US" altLang="en-US" sz="2800" dirty="0"/>
              <a:t>Supercooled water crystallizes upon contact with freezing nuclei</a:t>
            </a:r>
          </a:p>
          <a:p>
            <a:r>
              <a:rPr lang="en-US" altLang="en-US" sz="2800" dirty="0"/>
              <a:t>Ice crystals accrete to this initial particle</a:t>
            </a:r>
          </a:p>
          <a:p>
            <a:r>
              <a:rPr lang="en-US" altLang="en-US" sz="2800" dirty="0"/>
              <a:t>Ice crystal grows through deposition (water vapor goes directly to solid)</a:t>
            </a:r>
          </a:p>
          <a:p>
            <a:r>
              <a:rPr lang="en-US" altLang="en-US" sz="2800" dirty="0"/>
              <a:t>Precipitation leaves cloud as ice crystal</a:t>
            </a:r>
          </a:p>
          <a:p>
            <a:pPr lvl="1">
              <a:buFontTx/>
              <a:buNone/>
            </a:pPr>
            <a:endParaRPr lang="en-US" altLang="en-US" sz="2000" dirty="0"/>
          </a:p>
        </p:txBody>
      </p:sp>
      <p:pic>
        <p:nvPicPr>
          <p:cNvPr id="3" name="Picture 2" descr="Snowflake formation diagram with snowflakes and snowflakes on blue background with blue text and blue text above and below and below and below and below and below and below and below and below&#10;&#10;Description automatically generated">
            <a:extLst>
              <a:ext uri="{FF2B5EF4-FFF2-40B4-BE49-F238E27FC236}">
                <a16:creationId xmlns:a16="http://schemas.microsoft.com/office/drawing/2014/main" id="{CD166B99-667C-DB31-6205-3EC71B44B846}"/>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9939" b="3591"/>
          <a:stretch/>
        </p:blipFill>
        <p:spPr>
          <a:xfrm>
            <a:off x="7239000" y="1417638"/>
            <a:ext cx="4495800" cy="5156946"/>
          </a:xfrm>
          <a:prstGeom prst="rect">
            <a:avLst/>
          </a:prstGeom>
        </p:spPr>
      </p:pic>
      <p:sp>
        <p:nvSpPr>
          <p:cNvPr id="2" name="Title 1">
            <a:extLst>
              <a:ext uri="{FF2B5EF4-FFF2-40B4-BE49-F238E27FC236}">
                <a16:creationId xmlns:a16="http://schemas.microsoft.com/office/drawing/2014/main" id="{96675F33-3D3F-4D56-59BC-215A57F12FF4}"/>
              </a:ext>
            </a:extLst>
          </p:cNvPr>
          <p:cNvSpPr>
            <a:spLocks noGrp="1"/>
          </p:cNvSpPr>
          <p:nvPr>
            <p:ph type="title"/>
          </p:nvPr>
        </p:nvSpPr>
        <p:spPr>
          <a:xfrm>
            <a:off x="609600" y="274638"/>
            <a:ext cx="10972800" cy="1143000"/>
          </a:xfrm>
        </p:spPr>
        <p:txBody>
          <a:bodyPr/>
          <a:lstStyle/>
          <a:p>
            <a:r>
              <a:rPr lang="en-US" altLang="en-US" sz="4400" dirty="0"/>
              <a:t>Bergeron process of precipitation formation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Effect transition="in" filter="fade">
                                      <p:cBhvr>
                                        <p:cTn id="7" dur="2000"/>
                                        <p:tgtEl>
                                          <p:spTgt spid="307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2">
                                            <p:txEl>
                                              <p:pRg st="1" end="1"/>
                                            </p:txEl>
                                          </p:spTgt>
                                        </p:tgtEl>
                                        <p:attrNameLst>
                                          <p:attrName>style.visibility</p:attrName>
                                        </p:attrNameLst>
                                      </p:cBhvr>
                                      <p:to>
                                        <p:strVal val="visible"/>
                                      </p:to>
                                    </p:set>
                                    <p:animEffect transition="in" filter="fade">
                                      <p:cBhvr>
                                        <p:cTn id="12" dur="2000"/>
                                        <p:tgtEl>
                                          <p:spTgt spid="3072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animEffect transition="in" filter="fade">
                                      <p:cBhvr>
                                        <p:cTn id="15" dur="2000"/>
                                        <p:tgtEl>
                                          <p:spTgt spid="3072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722">
                                            <p:txEl>
                                              <p:pRg st="3" end="3"/>
                                            </p:txEl>
                                          </p:spTgt>
                                        </p:tgtEl>
                                        <p:attrNameLst>
                                          <p:attrName>style.visibility</p:attrName>
                                        </p:attrNameLst>
                                      </p:cBhvr>
                                      <p:to>
                                        <p:strVal val="visible"/>
                                      </p:to>
                                    </p:set>
                                    <p:animEffect transition="in" filter="fade">
                                      <p:cBhvr>
                                        <p:cTn id="18" dur="2000"/>
                                        <p:tgtEl>
                                          <p:spTgt spid="30722">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0722">
                                            <p:txEl>
                                              <p:pRg st="4" end="4"/>
                                            </p:txEl>
                                          </p:spTgt>
                                        </p:tgtEl>
                                        <p:attrNameLst>
                                          <p:attrName>style.visibility</p:attrName>
                                        </p:attrNameLst>
                                      </p:cBhvr>
                                      <p:to>
                                        <p:strVal val="visible"/>
                                      </p:to>
                                    </p:set>
                                    <p:animEffect transition="in" filter="fade">
                                      <p:cBhvr>
                                        <p:cTn id="23" dur="2000"/>
                                        <p:tgtEl>
                                          <p:spTgt spid="3072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22">
                                            <p:txEl>
                                              <p:pRg st="5" end="5"/>
                                            </p:txEl>
                                          </p:spTgt>
                                        </p:tgtEl>
                                        <p:attrNameLst>
                                          <p:attrName>style.visibility</p:attrName>
                                        </p:attrNameLst>
                                      </p:cBhvr>
                                      <p:to>
                                        <p:strVal val="visible"/>
                                      </p:to>
                                    </p:set>
                                    <p:animEffect transition="in" filter="fade">
                                      <p:cBhvr>
                                        <p:cTn id="28" dur="2000"/>
                                        <p:tgtEl>
                                          <p:spTgt spid="30722">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0722">
                                            <p:txEl>
                                              <p:pRg st="6" end="6"/>
                                            </p:txEl>
                                          </p:spTgt>
                                        </p:tgtEl>
                                        <p:attrNameLst>
                                          <p:attrName>style.visibility</p:attrName>
                                        </p:attrNameLst>
                                      </p:cBhvr>
                                      <p:to>
                                        <p:strVal val="visible"/>
                                      </p:to>
                                    </p:set>
                                    <p:animEffect transition="in" filter="fade">
                                      <p:cBhvr>
                                        <p:cTn id="33" dur="2000"/>
                                        <p:tgtEl>
                                          <p:spTgt spid="307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aking Clouds in a Bottle">
            <a:hlinkClick r:id="" action="ppaction://media"/>
            <a:extLst>
              <a:ext uri="{FF2B5EF4-FFF2-40B4-BE49-F238E27FC236}">
                <a16:creationId xmlns:a16="http://schemas.microsoft.com/office/drawing/2014/main" id="{364AB83C-6709-85B0-FBB2-38C858E92757}"/>
              </a:ext>
            </a:extLst>
          </p:cNvPr>
          <p:cNvPicPr>
            <a:picLocks noRot="1" noChangeAspect="1"/>
          </p:cNvPicPr>
          <p:nvPr>
            <a:videoFile r:link="rId1"/>
          </p:nvPr>
        </p:nvPicPr>
        <p:blipFill>
          <a:blip r:embed="rId3"/>
          <a:stretch>
            <a:fillRect/>
          </a:stretch>
        </p:blipFill>
        <p:spPr>
          <a:xfrm>
            <a:off x="152400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B5863961-BF11-91F9-9D98-CB92C8A90C34}"/>
              </a:ext>
            </a:extLst>
          </p:cNvPr>
          <p:cNvSpPr>
            <a:spLocks noGrp="1"/>
          </p:cNvSpPr>
          <p:nvPr>
            <p:ph type="title"/>
          </p:nvPr>
        </p:nvSpPr>
        <p:spPr/>
        <p:txBody>
          <a:bodyPr/>
          <a:lstStyle/>
          <a:p>
            <a:r>
              <a:rPr lang="en-US" altLang="en-US" dirty="0"/>
              <a:t>Precipitation types under Bergeron conditions</a:t>
            </a:r>
          </a:p>
        </p:txBody>
      </p:sp>
      <p:sp>
        <p:nvSpPr>
          <p:cNvPr id="32771" name="Content Placeholder 2">
            <a:extLst>
              <a:ext uri="{FF2B5EF4-FFF2-40B4-BE49-F238E27FC236}">
                <a16:creationId xmlns:a16="http://schemas.microsoft.com/office/drawing/2014/main" id="{0D1A8A60-1A58-1750-8F72-4CF8EDE228D1}"/>
              </a:ext>
            </a:extLst>
          </p:cNvPr>
          <p:cNvSpPr>
            <a:spLocks noGrp="1"/>
          </p:cNvSpPr>
          <p:nvPr>
            <p:ph idx="1"/>
          </p:nvPr>
        </p:nvSpPr>
        <p:spPr>
          <a:xfrm>
            <a:off x="609600" y="1676401"/>
            <a:ext cx="10972800" cy="4983164"/>
          </a:xfrm>
        </p:spPr>
        <p:txBody>
          <a:bodyPr/>
          <a:lstStyle/>
          <a:p>
            <a:r>
              <a:rPr lang="en-US" altLang="en-US" sz="2800" dirty="0"/>
              <a:t>Snow – ice crystals leave the cloud and remain frozen all the way down to the ground </a:t>
            </a:r>
          </a:p>
          <a:p>
            <a:r>
              <a:rPr lang="en-US" altLang="en-US" sz="2800" dirty="0"/>
              <a:t>Sleet – ice crystals leave the cloud, melt in a warm layer below it, and then refreeze as a pellet in a cold layer above the ground</a:t>
            </a:r>
          </a:p>
          <a:p>
            <a:r>
              <a:rPr lang="en-US" altLang="en-US" sz="2800" dirty="0"/>
              <a:t>Freezing rain – ice crystals leave the cloud, melt in a warm layer below it, and then cool down in a shallow freezing layer near the surface. This cold layer isn’t thick enough to allow freezing to occur. Water droplets become supercooled, and freezes upon landing</a:t>
            </a:r>
          </a:p>
          <a:p>
            <a:r>
              <a:rPr lang="en-US" altLang="en-US" sz="2800" dirty="0"/>
              <a:t>Rain – ice crystals leave the cloud but melt and remain liquid all the way to the ground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reezing rain vs sleet vs snow">
            <a:hlinkClick r:id="" action="ppaction://media"/>
            <a:extLst>
              <a:ext uri="{FF2B5EF4-FFF2-40B4-BE49-F238E27FC236}">
                <a16:creationId xmlns:a16="http://schemas.microsoft.com/office/drawing/2014/main" id="{B78977F5-CDBE-287E-5990-792592A003B7}"/>
              </a:ext>
            </a:extLst>
          </p:cNvPr>
          <p:cNvPicPr>
            <a:picLocks noGrp="1" noRot="1" noChangeAspect="1"/>
          </p:cNvPicPr>
          <p:nvPr>
            <p:ph idx="1"/>
            <a:videoFile r:link="rId1"/>
          </p:nvPr>
        </p:nvPicPr>
        <p:blipFill>
          <a:blip r:embed="rId3"/>
          <a:stretch>
            <a:fillRect/>
          </a:stretch>
        </p:blipFill>
        <p:spPr>
          <a:xfrm>
            <a:off x="228600" y="152400"/>
            <a:ext cx="11734800" cy="6624934"/>
          </a:xfrm>
          <a:prstGeom prst="rect">
            <a:avLst/>
          </a:prstGeom>
        </p:spPr>
      </p:pic>
    </p:spTree>
    <p:extLst>
      <p:ext uri="{BB962C8B-B14F-4D97-AF65-F5344CB8AC3E}">
        <p14:creationId xmlns:p14="http://schemas.microsoft.com/office/powerpoint/2010/main" val="412280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JAS\Desktop\Lectures\Clouds and precip\jan25_2013.png">
            <a:extLst>
              <a:ext uri="{FF2B5EF4-FFF2-40B4-BE49-F238E27FC236}">
                <a16:creationId xmlns:a16="http://schemas.microsoft.com/office/drawing/2014/main" id="{5D8E47F9-A8D3-991D-FB69-CEB352CCC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231"/>
          <a:stretch>
            <a:fillRect/>
          </a:stretch>
        </p:blipFill>
        <p:spPr bwMode="auto">
          <a:xfrm>
            <a:off x="84062" y="228600"/>
            <a:ext cx="12075281"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C:\Users\JAS\Desktop\Cross Section(2).png">
            <a:extLst>
              <a:ext uri="{FF2B5EF4-FFF2-40B4-BE49-F238E27FC236}">
                <a16:creationId xmlns:a16="http://schemas.microsoft.com/office/drawing/2014/main" id="{8653856F-76BE-04E2-D0D2-8D373D5004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2"/>
          <a:stretch/>
        </p:blipFill>
        <p:spPr bwMode="auto">
          <a:xfrm>
            <a:off x="2209800" y="1066800"/>
            <a:ext cx="8001000" cy="581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Documents and Settings\jas\Desktop\snow2.gif">
            <a:extLst>
              <a:ext uri="{FF2B5EF4-FFF2-40B4-BE49-F238E27FC236}">
                <a16:creationId xmlns:a16="http://schemas.microsoft.com/office/drawing/2014/main" id="{00DAD342-993F-C81A-AF26-033E65738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372" y="1384469"/>
            <a:ext cx="420687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C:\Documents and Settings\jas\Desktop\slt2.gif">
            <a:extLst>
              <a:ext uri="{FF2B5EF4-FFF2-40B4-BE49-F238E27FC236}">
                <a16:creationId xmlns:a16="http://schemas.microsoft.com/office/drawing/2014/main" id="{74CFCA75-FC8D-24BF-BC9C-BFE50701F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710" y="489119"/>
            <a:ext cx="3938587"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C:\Documents and Settings\jas\Desktop\frz2.gif">
            <a:extLst>
              <a:ext uri="{FF2B5EF4-FFF2-40B4-BE49-F238E27FC236}">
                <a16:creationId xmlns:a16="http://schemas.microsoft.com/office/drawing/2014/main" id="{4AD6E94D-B245-995F-EF0F-80027344E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772" y="3654593"/>
            <a:ext cx="469741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4">
            <a:extLst>
              <a:ext uri="{FF2B5EF4-FFF2-40B4-BE49-F238E27FC236}">
                <a16:creationId xmlns:a16="http://schemas.microsoft.com/office/drawing/2014/main" id="{6E4DD1F4-04B1-4CE6-E04D-17CA2639DCD6}"/>
              </a:ext>
            </a:extLst>
          </p:cNvPr>
          <p:cNvSpPr txBox="1">
            <a:spLocks noChangeArrowheads="1"/>
          </p:cNvSpPr>
          <p:nvPr/>
        </p:nvSpPr>
        <p:spPr bwMode="auto">
          <a:xfrm>
            <a:off x="9424371" y="1063793"/>
            <a:ext cx="1454244" cy="369332"/>
          </a:xfrm>
          <a:prstGeom prst="rect">
            <a:avLst/>
          </a:prstGeom>
          <a:solidFill>
            <a:schemeClr val="accent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Snow profile</a:t>
            </a:r>
          </a:p>
        </p:txBody>
      </p:sp>
      <p:sp>
        <p:nvSpPr>
          <p:cNvPr id="33798" name="TextBox 5">
            <a:extLst>
              <a:ext uri="{FF2B5EF4-FFF2-40B4-BE49-F238E27FC236}">
                <a16:creationId xmlns:a16="http://schemas.microsoft.com/office/drawing/2014/main" id="{EF0C9DDF-2422-ED88-C8AB-0B7783D5D389}"/>
              </a:ext>
            </a:extLst>
          </p:cNvPr>
          <p:cNvSpPr txBox="1">
            <a:spLocks noChangeArrowheads="1"/>
          </p:cNvSpPr>
          <p:nvPr/>
        </p:nvSpPr>
        <p:spPr bwMode="auto">
          <a:xfrm>
            <a:off x="4668221" y="58906"/>
            <a:ext cx="1402948" cy="369332"/>
          </a:xfrm>
          <a:prstGeom prst="rect">
            <a:avLst/>
          </a:prstGeom>
          <a:solidFill>
            <a:schemeClr val="accent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Sleet profile</a:t>
            </a:r>
          </a:p>
        </p:txBody>
      </p:sp>
      <p:sp>
        <p:nvSpPr>
          <p:cNvPr id="33799" name="TextBox 6">
            <a:extLst>
              <a:ext uri="{FF2B5EF4-FFF2-40B4-BE49-F238E27FC236}">
                <a16:creationId xmlns:a16="http://schemas.microsoft.com/office/drawing/2014/main" id="{AE58B116-D81D-AE52-D04D-0EEE095B7B3F}"/>
              </a:ext>
            </a:extLst>
          </p:cNvPr>
          <p:cNvSpPr txBox="1">
            <a:spLocks noChangeArrowheads="1"/>
          </p:cNvSpPr>
          <p:nvPr/>
        </p:nvSpPr>
        <p:spPr bwMode="auto">
          <a:xfrm>
            <a:off x="3404571" y="5711993"/>
            <a:ext cx="2224088" cy="369888"/>
          </a:xfrm>
          <a:prstGeom prst="rect">
            <a:avLst/>
          </a:prstGeom>
          <a:solidFill>
            <a:schemeClr val="accent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Freezing rain profile</a:t>
            </a:r>
          </a:p>
        </p:txBody>
      </p:sp>
      <p:pic>
        <p:nvPicPr>
          <p:cNvPr id="3" name="Picture 2">
            <a:extLst>
              <a:ext uri="{FF2B5EF4-FFF2-40B4-BE49-F238E27FC236}">
                <a16:creationId xmlns:a16="http://schemas.microsoft.com/office/drawing/2014/main" id="{16E4D6A7-B8AB-71FA-3333-B70E69773F53}"/>
              </a:ext>
            </a:extLst>
          </p:cNvPr>
          <p:cNvPicPr>
            <a:picLocks noChangeAspect="1"/>
          </p:cNvPicPr>
          <p:nvPr/>
        </p:nvPicPr>
        <p:blipFill>
          <a:blip r:embed="rId5"/>
          <a:stretch>
            <a:fillRect/>
          </a:stretch>
        </p:blipFill>
        <p:spPr>
          <a:xfrm>
            <a:off x="84753" y="840898"/>
            <a:ext cx="3200677" cy="48467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5878-9C3A-5EB8-82F9-46AE4771D18E}"/>
              </a:ext>
            </a:extLst>
          </p:cNvPr>
          <p:cNvSpPr>
            <a:spLocks noGrp="1"/>
          </p:cNvSpPr>
          <p:nvPr>
            <p:ph type="title"/>
          </p:nvPr>
        </p:nvSpPr>
        <p:spPr>
          <a:xfrm>
            <a:off x="762000" y="274638"/>
            <a:ext cx="10820400" cy="1143000"/>
          </a:xfrm>
        </p:spPr>
        <p:txBody>
          <a:bodyPr/>
          <a:lstStyle/>
          <a:p>
            <a:r>
              <a:rPr lang="en-US" dirty="0"/>
              <a:t>Cloud condensation nuclei (i.e. dust) needed to make clouds and rainfall</a:t>
            </a:r>
          </a:p>
        </p:txBody>
      </p:sp>
      <p:pic>
        <p:nvPicPr>
          <p:cNvPr id="5" name="Content Placeholder 4" descr="Diagram of water molecule in circle with arrows and blue dots&#10;&#10;AI-generated content may be incorrect.">
            <a:extLst>
              <a:ext uri="{FF2B5EF4-FFF2-40B4-BE49-F238E27FC236}">
                <a16:creationId xmlns:a16="http://schemas.microsoft.com/office/drawing/2014/main" id="{7198DC8E-C9A2-B15D-0CA7-3ECABE269F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8300" y="1828800"/>
            <a:ext cx="6096000" cy="4572000"/>
          </a:xfrm>
        </p:spPr>
      </p:pic>
      <p:sp>
        <p:nvSpPr>
          <p:cNvPr id="6" name="Rectangle 3">
            <a:extLst>
              <a:ext uri="{FF2B5EF4-FFF2-40B4-BE49-F238E27FC236}">
                <a16:creationId xmlns:a16="http://schemas.microsoft.com/office/drawing/2014/main" id="{6FA703DC-DFC1-468A-E685-65B848F39865}"/>
              </a:ext>
            </a:extLst>
          </p:cNvPr>
          <p:cNvSpPr txBox="1">
            <a:spLocks noChangeArrowheads="1"/>
          </p:cNvSpPr>
          <p:nvPr/>
        </p:nvSpPr>
        <p:spPr bwMode="auto">
          <a:xfrm>
            <a:off x="228600" y="1828800"/>
            <a:ext cx="51054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kern="0" dirty="0">
                <a:latin typeface="Calibri Light" panose="020F0302020204030204" pitchFamily="34" charset="0"/>
                <a:ea typeface="Calibri Light" panose="020F0302020204030204" pitchFamily="34" charset="0"/>
                <a:cs typeface="Calibri Light" panose="020F0302020204030204" pitchFamily="34" charset="0"/>
              </a:rPr>
              <a:t>Clouds are suspended droplets of water or ice</a:t>
            </a:r>
          </a:p>
          <a:p>
            <a:pPr eaLnBrk="1" hangingPunct="1"/>
            <a:r>
              <a:rPr lang="en-US" altLang="en-US" kern="0" dirty="0">
                <a:latin typeface="Calibri Light" panose="020F0302020204030204" pitchFamily="34" charset="0"/>
                <a:ea typeface="Calibri Light" panose="020F0302020204030204" pitchFamily="34" charset="0"/>
                <a:cs typeface="Calibri Light" panose="020F0302020204030204" pitchFamily="34" charset="0"/>
              </a:rPr>
              <a:t>Water vapor condensates to liquid around  condensation nuclei (dust)</a:t>
            </a:r>
          </a:p>
          <a:p>
            <a:pPr eaLnBrk="1" hangingPunct="1"/>
            <a:r>
              <a:rPr lang="en-US" altLang="en-US" kern="0" dirty="0">
                <a:latin typeface="Calibri Light" panose="020F0302020204030204" pitchFamily="34" charset="0"/>
                <a:ea typeface="Calibri Light" panose="020F0302020204030204" pitchFamily="34" charset="0"/>
                <a:cs typeface="Calibri Light" panose="020F0302020204030204" pitchFamily="34" charset="0"/>
              </a:rPr>
              <a:t>Supercooled water is deposited as ice around freezing nuclei</a:t>
            </a:r>
          </a:p>
        </p:txBody>
      </p:sp>
    </p:spTree>
    <p:extLst>
      <p:ext uri="{BB962C8B-B14F-4D97-AF65-F5344CB8AC3E}">
        <p14:creationId xmlns:p14="http://schemas.microsoft.com/office/powerpoint/2010/main" val="1806630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BD6BC-3770-B1BB-3483-06A0C1E81EF9}"/>
            </a:ext>
          </a:extLst>
        </p:cNvPr>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95A4216E-5B55-4680-26D0-7CAE0BB4FF48}"/>
              </a:ext>
            </a:extLst>
          </p:cNvPr>
          <p:cNvSpPr>
            <a:spLocks noGrp="1"/>
          </p:cNvSpPr>
          <p:nvPr>
            <p:ph idx="1"/>
          </p:nvPr>
        </p:nvSpPr>
        <p:spPr>
          <a:xfrm>
            <a:off x="453075" y="533400"/>
            <a:ext cx="5014912" cy="5791199"/>
          </a:xfrm>
        </p:spPr>
        <p:txBody>
          <a:bodyPr/>
          <a:lstStyle/>
          <a:p>
            <a:r>
              <a:rPr lang="en-US" altLang="en-US" sz="2800" dirty="0"/>
              <a:t>Water </a:t>
            </a:r>
            <a:r>
              <a:rPr lang="en-US" altLang="en-US" sz="2800" dirty="0" err="1"/>
              <a:t>condensating</a:t>
            </a:r>
            <a:r>
              <a:rPr lang="en-US" altLang="en-US" sz="2800" dirty="0"/>
              <a:t> from gas to liquid needs a surface to adhere to</a:t>
            </a:r>
          </a:p>
          <a:p>
            <a:r>
              <a:rPr lang="en-US" altLang="en-US" sz="2800" dirty="0"/>
              <a:t>In pure clean air, relative humidity must equal 120% for condensation to occur</a:t>
            </a:r>
          </a:p>
          <a:p>
            <a:r>
              <a:rPr lang="en-US" altLang="en-US" sz="2800" dirty="0"/>
              <a:t>At 120% relative humidity, air would be considered supersaturated with water vapor</a:t>
            </a:r>
          </a:p>
          <a:p>
            <a:r>
              <a:rPr lang="en-US" altLang="en-US" sz="2800" dirty="0"/>
              <a:t>Presence of condensation nuclei allows condensation at 100% relative humidity</a:t>
            </a:r>
          </a:p>
        </p:txBody>
      </p:sp>
      <p:pic>
        <p:nvPicPr>
          <p:cNvPr id="29699" name="Picture 2">
            <a:extLst>
              <a:ext uri="{FF2B5EF4-FFF2-40B4-BE49-F238E27FC236}">
                <a16:creationId xmlns:a16="http://schemas.microsoft.com/office/drawing/2014/main" id="{81D833EB-A7B8-B460-4268-E1458F805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227" y="533400"/>
            <a:ext cx="643580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931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fade">
                                      <p:cBhvr>
                                        <p:cTn id="7" dur="2000"/>
                                        <p:tgtEl>
                                          <p:spTgt spid="28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4">
                                            <p:txEl>
                                              <p:pRg st="1" end="1"/>
                                            </p:txEl>
                                          </p:spTgt>
                                        </p:tgtEl>
                                        <p:attrNameLst>
                                          <p:attrName>style.visibility</p:attrName>
                                        </p:attrNameLst>
                                      </p:cBhvr>
                                      <p:to>
                                        <p:strVal val="visible"/>
                                      </p:to>
                                    </p:set>
                                    <p:animEffect transition="in" filter="fade">
                                      <p:cBhvr>
                                        <p:cTn id="12" dur="2000"/>
                                        <p:tgtEl>
                                          <p:spTgt spid="286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8674">
                                            <p:txEl>
                                              <p:pRg st="2" end="2"/>
                                            </p:txEl>
                                          </p:spTgt>
                                        </p:tgtEl>
                                        <p:attrNameLst>
                                          <p:attrName>style.visibility</p:attrName>
                                        </p:attrNameLst>
                                      </p:cBhvr>
                                      <p:to>
                                        <p:strVal val="visible"/>
                                      </p:to>
                                    </p:set>
                                    <p:animEffect transition="in" filter="fade">
                                      <p:cBhvr>
                                        <p:cTn id="17" dur="2000"/>
                                        <p:tgtEl>
                                          <p:spTgt spid="286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8674">
                                            <p:txEl>
                                              <p:pRg st="3" end="3"/>
                                            </p:txEl>
                                          </p:spTgt>
                                        </p:tgtEl>
                                        <p:attrNameLst>
                                          <p:attrName>style.visibility</p:attrName>
                                        </p:attrNameLst>
                                      </p:cBhvr>
                                      <p:to>
                                        <p:strVal val="visible"/>
                                      </p:to>
                                    </p:set>
                                    <p:animEffect transition="in" filter="fade">
                                      <p:cBhvr>
                                        <p:cTn id="22" dur="2000"/>
                                        <p:tgtEl>
                                          <p:spTgt spid="286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C:\Documents and Settings\Tony Stallins\Desktop\new-1.jpg">
            <a:extLst>
              <a:ext uri="{FF2B5EF4-FFF2-40B4-BE49-F238E27FC236}">
                <a16:creationId xmlns:a16="http://schemas.microsoft.com/office/drawing/2014/main" id="{EDF7A4E4-37FC-EFC4-5711-5D4F4300A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97"/>
          <a:stretch>
            <a:fillRect/>
          </a:stretch>
        </p:blipFill>
        <p:spPr bwMode="auto">
          <a:xfrm>
            <a:off x="75207" y="723900"/>
            <a:ext cx="1211679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with trees in the background&#10;&#10;Description automatically generated">
            <a:extLst>
              <a:ext uri="{FF2B5EF4-FFF2-40B4-BE49-F238E27FC236}">
                <a16:creationId xmlns:a16="http://schemas.microsoft.com/office/drawing/2014/main" id="{74D7BBAA-F018-A444-6DBD-991EA7EBB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55109"/>
            <a:ext cx="12094029" cy="6802891"/>
          </a:xfrm>
          <a:prstGeom prst="rect">
            <a:avLst/>
          </a:prstGeom>
        </p:spPr>
      </p:pic>
      <p:sp>
        <p:nvSpPr>
          <p:cNvPr id="5123" name="Rectangle 2">
            <a:extLst>
              <a:ext uri="{FF2B5EF4-FFF2-40B4-BE49-F238E27FC236}">
                <a16:creationId xmlns:a16="http://schemas.microsoft.com/office/drawing/2014/main" id="{D1DD082C-9752-3716-30FD-EEBA8CEBAE68}"/>
              </a:ext>
            </a:extLst>
          </p:cNvPr>
          <p:cNvSpPr>
            <a:spLocks noChangeArrowheads="1"/>
          </p:cNvSpPr>
          <p:nvPr/>
        </p:nvSpPr>
        <p:spPr bwMode="auto">
          <a:xfrm>
            <a:off x="1752600" y="6248400"/>
            <a:ext cx="9159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Stratus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mulus">
            <a:extLst>
              <a:ext uri="{FF2B5EF4-FFF2-40B4-BE49-F238E27FC236}">
                <a16:creationId xmlns:a16="http://schemas.microsoft.com/office/drawing/2014/main" id="{364E5F14-20FB-E5F3-7341-0BA11B52B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EDE67A61-D2AA-8C5F-4506-4F1B781E2818}"/>
              </a:ext>
            </a:extLst>
          </p:cNvPr>
          <p:cNvSpPr>
            <a:spLocks noChangeArrowheads="1"/>
          </p:cNvSpPr>
          <p:nvPr/>
        </p:nvSpPr>
        <p:spPr bwMode="auto">
          <a:xfrm>
            <a:off x="1752601" y="6324600"/>
            <a:ext cx="1095375" cy="36988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Cumulus</a:t>
            </a:r>
          </a:p>
        </p:txBody>
      </p:sp>
    </p:spTree>
  </p:cSld>
  <p:clrMapOvr>
    <a:masterClrMapping/>
  </p:clrMapOvr>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00000"/>
      </a:hlink>
      <a:folHlink>
        <a:srgbClr val="C00000"/>
      </a:folHlink>
    </a:clrScheme>
    <a:fontScheme name="Custom 5">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980</Words>
  <Application>Microsoft Office PowerPoint</Application>
  <PresentationFormat>Widescreen</PresentationFormat>
  <Paragraphs>129</Paragraphs>
  <Slides>44</Slides>
  <Notes>29</Notes>
  <HiddenSlides>0</HiddenSlides>
  <MMClips>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Calibri Light</vt:lpstr>
      <vt:lpstr>Default Design</vt:lpstr>
      <vt:lpstr>PowerPoint Presentation</vt:lpstr>
      <vt:lpstr>PowerPoint Presentation</vt:lpstr>
      <vt:lpstr>Adiabatic processes</vt:lpstr>
      <vt:lpstr>PowerPoint Presentation</vt:lpstr>
      <vt:lpstr>Cloud condensation nuclei (i.e. dust) needed to make clouds and rainfall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Fog: a stratus cloud at the 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Precipitation</vt:lpstr>
      <vt:lpstr>PowerPoint Presentation</vt:lpstr>
      <vt:lpstr>PowerPoint Presentation</vt:lpstr>
      <vt:lpstr>Bergeron process of precipitation formation</vt:lpstr>
      <vt:lpstr>Precipitation types under Bergeron conditions</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Stallins</dc:creator>
  <cp:lastModifiedBy>Stallins, Jon A.</cp:lastModifiedBy>
  <cp:revision>78</cp:revision>
  <dcterms:created xsi:type="dcterms:W3CDTF">2005-05-20T15:20:39Z</dcterms:created>
  <dcterms:modified xsi:type="dcterms:W3CDTF">2025-02-27T16:47:09Z</dcterms:modified>
</cp:coreProperties>
</file>