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1"/>
  </p:notesMasterIdLst>
  <p:handoutMasterIdLst>
    <p:handoutMasterId r:id="rId52"/>
  </p:handoutMasterIdLst>
  <p:sldIdLst>
    <p:sldId id="375" r:id="rId2"/>
    <p:sldId id="376" r:id="rId3"/>
    <p:sldId id="377" r:id="rId4"/>
    <p:sldId id="541" r:id="rId5"/>
    <p:sldId id="540" r:id="rId6"/>
    <p:sldId id="378" r:id="rId7"/>
    <p:sldId id="315" r:id="rId8"/>
    <p:sldId id="380" r:id="rId9"/>
    <p:sldId id="491" r:id="rId10"/>
    <p:sldId id="583" r:id="rId11"/>
    <p:sldId id="381" r:id="rId12"/>
    <p:sldId id="553" r:id="rId13"/>
    <p:sldId id="313" r:id="rId14"/>
    <p:sldId id="570" r:id="rId15"/>
    <p:sldId id="572" r:id="rId16"/>
    <p:sldId id="573" r:id="rId17"/>
    <p:sldId id="574" r:id="rId18"/>
    <p:sldId id="575" r:id="rId19"/>
    <p:sldId id="576" r:id="rId20"/>
    <p:sldId id="577" r:id="rId21"/>
    <p:sldId id="578" r:id="rId22"/>
    <p:sldId id="579" r:id="rId23"/>
    <p:sldId id="581" r:id="rId24"/>
    <p:sldId id="550" r:id="rId25"/>
    <p:sldId id="569" r:id="rId26"/>
    <p:sldId id="549" r:id="rId27"/>
    <p:sldId id="393" r:id="rId28"/>
    <p:sldId id="453" r:id="rId29"/>
    <p:sldId id="265" r:id="rId30"/>
    <p:sldId id="396" r:id="rId31"/>
    <p:sldId id="525" r:id="rId32"/>
    <p:sldId id="526" r:id="rId33"/>
    <p:sldId id="582" r:id="rId34"/>
    <p:sldId id="412" r:id="rId35"/>
    <p:sldId id="496" r:id="rId36"/>
    <p:sldId id="495" r:id="rId37"/>
    <p:sldId id="511" r:id="rId38"/>
    <p:sldId id="415" r:id="rId39"/>
    <p:sldId id="585" r:id="rId40"/>
    <p:sldId id="494" r:id="rId41"/>
    <p:sldId id="584" r:id="rId42"/>
    <p:sldId id="586" r:id="rId43"/>
    <p:sldId id="588" r:id="rId44"/>
    <p:sldId id="527" r:id="rId45"/>
    <p:sldId id="520" r:id="rId46"/>
    <p:sldId id="564" r:id="rId47"/>
    <p:sldId id="414" r:id="rId48"/>
    <p:sldId id="587" r:id="rId49"/>
    <p:sldId id="497" r:id="rId50"/>
  </p:sldIdLst>
  <p:sldSz cx="12192000" cy="6858000"/>
  <p:notesSz cx="7315200" cy="9601200"/>
  <p:defaultTextStyle>
    <a:defPPr>
      <a:defRPr lang="en-US"/>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5pPr>
    <a:lvl6pPr marL="22860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6pPr>
    <a:lvl7pPr marL="27432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7pPr>
    <a:lvl8pPr marL="32004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8pPr>
    <a:lvl9pPr marL="36576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90000"/>
    <a:srgbClr val="FF6600"/>
    <a:srgbClr val="FFCC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5799" autoAdjust="0"/>
    <p:restoredTop sz="64967" autoAdjust="0"/>
  </p:normalViewPr>
  <p:slideViewPr>
    <p:cSldViewPr>
      <p:cViewPr varScale="1">
        <p:scale>
          <a:sx n="53" d="100"/>
          <a:sy n="53" d="100"/>
        </p:scale>
        <p:origin x="2261" y="58"/>
      </p:cViewPr>
      <p:guideLst>
        <p:guide orient="horz" pos="2160"/>
        <p:guide pos="3840"/>
      </p:guideLst>
    </p:cSldViewPr>
  </p:slideViewPr>
  <p:outlineViewPr>
    <p:cViewPr>
      <p:scale>
        <a:sx n="33" d="100"/>
        <a:sy n="33" d="100"/>
      </p:scale>
      <p:origin x="0" y="-14285"/>
    </p:cViewPr>
  </p:outlineViewPr>
  <p:notesTextViewPr>
    <p:cViewPr>
      <p:scale>
        <a:sx n="100" d="100"/>
        <a:sy n="100" d="100"/>
      </p:scale>
      <p:origin x="0" y="0"/>
    </p:cViewPr>
  </p:notesTextViewPr>
  <p:sorterViewPr>
    <p:cViewPr varScale="1">
      <p:scale>
        <a:sx n="1" d="1"/>
        <a:sy n="1" d="1"/>
      </p:scale>
      <p:origin x="0" y="-14568"/>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05F3D00-A794-BA2D-F23E-6CC1861BA602}"/>
              </a:ext>
            </a:extLst>
          </p:cNvPr>
          <p:cNvSpPr>
            <a:spLocks noGrp="1"/>
          </p:cNvSpPr>
          <p:nvPr>
            <p:ph type="hdr" sz="quarter"/>
          </p:nvPr>
        </p:nvSpPr>
        <p:spPr>
          <a:xfrm>
            <a:off x="0" y="0"/>
            <a:ext cx="3170238" cy="479425"/>
          </a:xfrm>
          <a:prstGeom prst="rect">
            <a:avLst/>
          </a:prstGeom>
        </p:spPr>
        <p:txBody>
          <a:bodyPr vert="horz" lIns="96661" tIns="48331" rIns="96661" bIns="48331" rtlCol="0"/>
          <a:lstStyle>
            <a:lvl1pPr algn="l" eaLnBrk="1" hangingPunct="1">
              <a:defRPr sz="1300">
                <a:cs typeface="+mn-cs"/>
              </a:defRPr>
            </a:lvl1pPr>
          </a:lstStyle>
          <a:p>
            <a:pPr>
              <a:defRPr/>
            </a:pPr>
            <a:endParaRPr lang="en-US"/>
          </a:p>
        </p:txBody>
      </p:sp>
      <p:sp>
        <p:nvSpPr>
          <p:cNvPr id="3" name="Date Placeholder 2">
            <a:extLst>
              <a:ext uri="{FF2B5EF4-FFF2-40B4-BE49-F238E27FC236}">
                <a16:creationId xmlns:a16="http://schemas.microsoft.com/office/drawing/2014/main" id="{8A2391A6-923B-0497-4088-00142DB7CF25}"/>
              </a:ext>
            </a:extLst>
          </p:cNvPr>
          <p:cNvSpPr>
            <a:spLocks noGrp="1"/>
          </p:cNvSpPr>
          <p:nvPr>
            <p:ph type="dt" sz="quarter" idx="1"/>
          </p:nvPr>
        </p:nvSpPr>
        <p:spPr>
          <a:xfrm>
            <a:off x="4143375" y="0"/>
            <a:ext cx="3170238" cy="479425"/>
          </a:xfrm>
          <a:prstGeom prst="rect">
            <a:avLst/>
          </a:prstGeom>
        </p:spPr>
        <p:txBody>
          <a:bodyPr vert="horz" lIns="96661" tIns="48331" rIns="96661" bIns="48331" rtlCol="0"/>
          <a:lstStyle>
            <a:lvl1pPr algn="r" eaLnBrk="1" hangingPunct="1">
              <a:defRPr sz="1300">
                <a:cs typeface="+mn-cs"/>
              </a:defRPr>
            </a:lvl1pPr>
          </a:lstStyle>
          <a:p>
            <a:pPr>
              <a:defRPr/>
            </a:pPr>
            <a:fld id="{E9A9060A-8BBC-4213-BDDE-DF8D36785A7A}" type="datetimeFigureOut">
              <a:rPr lang="en-US"/>
              <a:pPr>
                <a:defRPr/>
              </a:pPr>
              <a:t>9/17/2024</a:t>
            </a:fld>
            <a:endParaRPr lang="en-US" dirty="0"/>
          </a:p>
        </p:txBody>
      </p:sp>
      <p:sp>
        <p:nvSpPr>
          <p:cNvPr id="4" name="Footer Placeholder 3">
            <a:extLst>
              <a:ext uri="{FF2B5EF4-FFF2-40B4-BE49-F238E27FC236}">
                <a16:creationId xmlns:a16="http://schemas.microsoft.com/office/drawing/2014/main" id="{AF4C4837-FD6A-82EB-D2E9-4EAFE7434771}"/>
              </a:ext>
            </a:extLst>
          </p:cNvPr>
          <p:cNvSpPr>
            <a:spLocks noGrp="1"/>
          </p:cNvSpPr>
          <p:nvPr>
            <p:ph type="ftr" sz="quarter" idx="2"/>
          </p:nvPr>
        </p:nvSpPr>
        <p:spPr>
          <a:xfrm>
            <a:off x="0" y="9120188"/>
            <a:ext cx="3170238" cy="479425"/>
          </a:xfrm>
          <a:prstGeom prst="rect">
            <a:avLst/>
          </a:prstGeom>
        </p:spPr>
        <p:txBody>
          <a:bodyPr vert="horz" lIns="96661" tIns="48331" rIns="96661" bIns="48331" rtlCol="0" anchor="b"/>
          <a:lstStyle>
            <a:lvl1pPr algn="l" eaLnBrk="1" hangingPunct="1">
              <a:defRPr sz="1300">
                <a:cs typeface="+mn-cs"/>
              </a:defRPr>
            </a:lvl1pPr>
          </a:lstStyle>
          <a:p>
            <a:pPr>
              <a:defRPr/>
            </a:pPr>
            <a:endParaRPr lang="en-US"/>
          </a:p>
        </p:txBody>
      </p:sp>
      <p:sp>
        <p:nvSpPr>
          <p:cNvPr id="5" name="Slide Number Placeholder 4">
            <a:extLst>
              <a:ext uri="{FF2B5EF4-FFF2-40B4-BE49-F238E27FC236}">
                <a16:creationId xmlns:a16="http://schemas.microsoft.com/office/drawing/2014/main" id="{2FCFDC12-0CBF-7AE1-A7EB-BD67CEBD9DDE}"/>
              </a:ext>
            </a:extLst>
          </p:cNvPr>
          <p:cNvSpPr>
            <a:spLocks noGrp="1"/>
          </p:cNvSpPr>
          <p:nvPr>
            <p:ph type="sldNum" sz="quarter" idx="3"/>
          </p:nvPr>
        </p:nvSpPr>
        <p:spPr>
          <a:xfrm>
            <a:off x="4143375" y="9120188"/>
            <a:ext cx="3170238" cy="479425"/>
          </a:xfrm>
          <a:prstGeom prst="rect">
            <a:avLst/>
          </a:prstGeom>
        </p:spPr>
        <p:txBody>
          <a:bodyPr vert="horz" wrap="square" lIns="96661" tIns="48331" rIns="96661" bIns="48331" numCol="1" anchor="b" anchorCtr="0" compatLnSpc="1">
            <a:prstTxWarp prst="textNoShape">
              <a:avLst/>
            </a:prstTxWarp>
          </a:bodyPr>
          <a:lstStyle>
            <a:lvl1pPr algn="r" eaLnBrk="1" hangingPunct="1">
              <a:defRPr sz="1300"/>
            </a:lvl1pPr>
          </a:lstStyle>
          <a:p>
            <a:pPr>
              <a:defRPr/>
            </a:pPr>
            <a:fld id="{2109D026-E524-4BB5-ACEF-C4A59EB75163}"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99325E06-C2A9-9F81-ED3F-481D8A4C812D}"/>
              </a:ext>
            </a:extLst>
          </p:cNvPr>
          <p:cNvSpPr>
            <a:spLocks noGrp="1" noChangeArrowheads="1"/>
          </p:cNvSpPr>
          <p:nvPr>
            <p:ph type="hdr" sz="quarter"/>
          </p:nvPr>
        </p:nvSpPr>
        <p:spPr bwMode="auto">
          <a:xfrm>
            <a:off x="0" y="0"/>
            <a:ext cx="3170238" cy="479425"/>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eaLnBrk="1" hangingPunct="1">
              <a:defRPr sz="1300">
                <a:cs typeface="+mn-cs"/>
              </a:defRPr>
            </a:lvl1pPr>
          </a:lstStyle>
          <a:p>
            <a:pPr>
              <a:defRPr/>
            </a:pPr>
            <a:endParaRPr lang="en-US"/>
          </a:p>
        </p:txBody>
      </p:sp>
      <p:sp>
        <p:nvSpPr>
          <p:cNvPr id="3075" name="Rectangle 3">
            <a:extLst>
              <a:ext uri="{FF2B5EF4-FFF2-40B4-BE49-F238E27FC236}">
                <a16:creationId xmlns:a16="http://schemas.microsoft.com/office/drawing/2014/main" id="{A925CF1C-79EA-3A46-EC62-D6523535FFF2}"/>
              </a:ext>
            </a:extLst>
          </p:cNvPr>
          <p:cNvSpPr>
            <a:spLocks noGrp="1" noChangeArrowheads="1"/>
          </p:cNvSpPr>
          <p:nvPr>
            <p:ph type="dt" idx="1"/>
          </p:nvPr>
        </p:nvSpPr>
        <p:spPr bwMode="auto">
          <a:xfrm>
            <a:off x="4144963" y="0"/>
            <a:ext cx="3170237" cy="479425"/>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algn="r" eaLnBrk="1" hangingPunct="1">
              <a:defRPr sz="1300">
                <a:cs typeface="+mn-cs"/>
              </a:defRPr>
            </a:lvl1pPr>
          </a:lstStyle>
          <a:p>
            <a:pPr>
              <a:defRPr/>
            </a:pPr>
            <a:endParaRPr lang="en-US"/>
          </a:p>
        </p:txBody>
      </p:sp>
      <p:sp>
        <p:nvSpPr>
          <p:cNvPr id="2052" name="Rectangle 4">
            <a:extLst>
              <a:ext uri="{FF2B5EF4-FFF2-40B4-BE49-F238E27FC236}">
                <a16:creationId xmlns:a16="http://schemas.microsoft.com/office/drawing/2014/main" id="{F718DB8F-47C3-F39E-F17A-153E0E214955}"/>
              </a:ext>
            </a:extLst>
          </p:cNvPr>
          <p:cNvSpPr>
            <a:spLocks noGrp="1" noRot="1" noChangeAspect="1" noChangeArrowheads="1" noTextEdit="1"/>
          </p:cNvSpPr>
          <p:nvPr>
            <p:ph type="sldImg" idx="2"/>
          </p:nvPr>
        </p:nvSpPr>
        <p:spPr bwMode="auto">
          <a:xfrm>
            <a:off x="457200" y="720725"/>
            <a:ext cx="6400800" cy="36004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7" name="Rectangle 5">
            <a:extLst>
              <a:ext uri="{FF2B5EF4-FFF2-40B4-BE49-F238E27FC236}">
                <a16:creationId xmlns:a16="http://schemas.microsoft.com/office/drawing/2014/main" id="{05DDA4B3-03D3-FC9F-1E05-8EFAB04F7169}"/>
              </a:ext>
            </a:extLst>
          </p:cNvPr>
          <p:cNvSpPr>
            <a:spLocks noGrp="1" noChangeArrowheads="1"/>
          </p:cNvSpPr>
          <p:nvPr>
            <p:ph type="body" sz="quarter" idx="3"/>
          </p:nvPr>
        </p:nvSpPr>
        <p:spPr bwMode="auto">
          <a:xfrm>
            <a:off x="974725" y="4560888"/>
            <a:ext cx="5365750" cy="4319587"/>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078" name="Rectangle 6">
            <a:extLst>
              <a:ext uri="{FF2B5EF4-FFF2-40B4-BE49-F238E27FC236}">
                <a16:creationId xmlns:a16="http://schemas.microsoft.com/office/drawing/2014/main" id="{4FCA529D-A165-592B-3B97-8E568E725B6C}"/>
              </a:ext>
            </a:extLst>
          </p:cNvPr>
          <p:cNvSpPr>
            <a:spLocks noGrp="1" noChangeArrowheads="1"/>
          </p:cNvSpPr>
          <p:nvPr>
            <p:ph type="ftr" sz="quarter" idx="4"/>
          </p:nvPr>
        </p:nvSpPr>
        <p:spPr bwMode="auto">
          <a:xfrm>
            <a:off x="0" y="9121775"/>
            <a:ext cx="3170238" cy="479425"/>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eaLnBrk="1" hangingPunct="1">
              <a:defRPr sz="1300">
                <a:cs typeface="+mn-cs"/>
              </a:defRPr>
            </a:lvl1pPr>
          </a:lstStyle>
          <a:p>
            <a:pPr>
              <a:defRPr/>
            </a:pPr>
            <a:endParaRPr lang="en-US"/>
          </a:p>
        </p:txBody>
      </p:sp>
      <p:sp>
        <p:nvSpPr>
          <p:cNvPr id="3079" name="Rectangle 7">
            <a:extLst>
              <a:ext uri="{FF2B5EF4-FFF2-40B4-BE49-F238E27FC236}">
                <a16:creationId xmlns:a16="http://schemas.microsoft.com/office/drawing/2014/main" id="{48D80D71-0657-D4DF-0DBA-8D6AB4350E8A}"/>
              </a:ext>
            </a:extLst>
          </p:cNvPr>
          <p:cNvSpPr>
            <a:spLocks noGrp="1" noChangeArrowheads="1"/>
          </p:cNvSpPr>
          <p:nvPr>
            <p:ph type="sldNum" sz="quarter" idx="5"/>
          </p:nvPr>
        </p:nvSpPr>
        <p:spPr bwMode="auto">
          <a:xfrm>
            <a:off x="4144963" y="9121775"/>
            <a:ext cx="3170237" cy="479425"/>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algn="r" eaLnBrk="1" hangingPunct="1">
              <a:defRPr sz="1300"/>
            </a:lvl1pPr>
          </a:lstStyle>
          <a:p>
            <a:pPr>
              <a:defRPr/>
            </a:pPr>
            <a:fld id="{1961F7B7-CDEE-4FF6-991B-71D1854089B8}"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a:extLst>
              <a:ext uri="{FF2B5EF4-FFF2-40B4-BE49-F238E27FC236}">
                <a16:creationId xmlns:a16="http://schemas.microsoft.com/office/drawing/2014/main" id="{0FDAB4D9-C304-5935-83BD-8240CDBA57B8}"/>
              </a:ext>
            </a:extLst>
          </p:cNvPr>
          <p:cNvSpPr>
            <a:spLocks noGrp="1" noRot="1" noChangeAspect="1" noChangeArrowheads="1" noTextEdit="1"/>
          </p:cNvSpPr>
          <p:nvPr>
            <p:ph type="sldImg"/>
          </p:nvPr>
        </p:nvSpPr>
        <p:spPr>
          <a:ln/>
        </p:spPr>
      </p:sp>
      <p:sp>
        <p:nvSpPr>
          <p:cNvPr id="5123" name="Notes Placeholder 2">
            <a:extLst>
              <a:ext uri="{FF2B5EF4-FFF2-40B4-BE49-F238E27FC236}">
                <a16:creationId xmlns:a16="http://schemas.microsoft.com/office/drawing/2014/main" id="{E55BCDF7-3E0C-CAA1-36D7-BD3211E9749F}"/>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
        <p:nvSpPr>
          <p:cNvPr id="5124" name="Slide Number Placeholder 3">
            <a:extLst>
              <a:ext uri="{FF2B5EF4-FFF2-40B4-BE49-F238E27FC236}">
                <a16:creationId xmlns:a16="http://schemas.microsoft.com/office/drawing/2014/main" id="{849DCCD5-71FD-E7D5-ED69-318C32AC528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7733C7AC-DBB0-47A7-93E8-ECBC58E573D9}" type="slidenum">
              <a:rPr lang="en-US" altLang="en-US" sz="1300" smtClean="0"/>
              <a:pPr>
                <a:spcBef>
                  <a:spcPct val="0"/>
                </a:spcBef>
              </a:pPr>
              <a:t>1</a:t>
            </a:fld>
            <a:endParaRPr lang="en-US" altLang="en-US" sz="130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a:extLst>
              <a:ext uri="{FF2B5EF4-FFF2-40B4-BE49-F238E27FC236}">
                <a16:creationId xmlns:a16="http://schemas.microsoft.com/office/drawing/2014/main" id="{0824DD9F-4149-12F7-0DF1-6DB9C09EC877}"/>
              </a:ext>
            </a:extLst>
          </p:cNvPr>
          <p:cNvSpPr>
            <a:spLocks noGrp="1" noRot="1" noChangeAspect="1" noChangeArrowheads="1" noTextEdit="1"/>
          </p:cNvSpPr>
          <p:nvPr>
            <p:ph type="sldImg"/>
          </p:nvPr>
        </p:nvSpPr>
        <p:spPr>
          <a:ln/>
        </p:spPr>
      </p:sp>
      <p:sp>
        <p:nvSpPr>
          <p:cNvPr id="23555" name="Notes Placeholder 2">
            <a:extLst>
              <a:ext uri="{FF2B5EF4-FFF2-40B4-BE49-F238E27FC236}">
                <a16:creationId xmlns:a16="http://schemas.microsoft.com/office/drawing/2014/main" id="{740373D3-FBFA-81D5-697E-91D9903916B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Mechanical weathering from cloud-to-ground lightning strikes</a:t>
            </a:r>
            <a:br>
              <a:rPr lang="en-US" altLang="en-US"/>
            </a:br>
            <a:br>
              <a:rPr lang="en-US" altLang="en-US"/>
            </a:br>
            <a:r>
              <a:rPr lang="en-US" altLang="en-US"/>
              <a:t>Knight, J., &amp; Grab, S. W. (2014). Lightning as a geomorphic agent on mountain summits: Evidence from southern Africa. </a:t>
            </a:r>
            <a:r>
              <a:rPr lang="en-US" altLang="en-US" i="1"/>
              <a:t>Geomorphology</a:t>
            </a:r>
            <a:r>
              <a:rPr lang="en-US" altLang="en-US"/>
              <a:t>, </a:t>
            </a:r>
            <a:r>
              <a:rPr lang="en-US" altLang="en-US" i="1"/>
              <a:t>204</a:t>
            </a:r>
            <a:r>
              <a:rPr lang="en-US" altLang="en-US"/>
              <a:t>, 61-70.</a:t>
            </a:r>
          </a:p>
          <a:p>
            <a:endParaRPr lang="en-US" altLang="en-US"/>
          </a:p>
          <a:p>
            <a:r>
              <a:rPr lang="en-US" altLang="en-US"/>
              <a:t>Lightning can contribute to the weathering of rock in areas where strikes are frequent. When lightning strikes rock, the intense heat can cause the rock to expand rapidly and then contract as it cools. This rapid thermal expansion and contraction can create cracks and fractures in the rock, a process known as thermal weathering. Additionally, lightning can induce chemical changes in the rock, particularly if it contains certain minerals, leading to further weathering. In some cases, the shockwave from a lightning strike can cause mechanical fragmentation of the rock, breaking it apart physically. Overall, while lightning may not be the primary agent of weathering in most environments, it can play a significant role in areas with frequent lightning activity.</a:t>
            </a:r>
          </a:p>
          <a:p>
            <a:endParaRPr lang="en-US" altLang="en-US"/>
          </a:p>
          <a:p>
            <a:endParaRPr lang="en-US" altLang="en-US"/>
          </a:p>
        </p:txBody>
      </p:sp>
      <p:sp>
        <p:nvSpPr>
          <p:cNvPr id="23556" name="Slide Number Placeholder 3">
            <a:extLst>
              <a:ext uri="{FF2B5EF4-FFF2-40B4-BE49-F238E27FC236}">
                <a16:creationId xmlns:a16="http://schemas.microsoft.com/office/drawing/2014/main" id="{2D7D5F0B-E4B5-E338-B009-6BA8AD7B99D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fld id="{2664B0AF-401B-46B2-BE76-2F3B5873E22A}" type="slidenum">
              <a:rPr lang="en-US" altLang="en-US" sz="1300" smtClean="0"/>
              <a:pPr/>
              <a:t>10</a:t>
            </a:fld>
            <a:endParaRPr lang="en-US" altLang="en-US" sz="130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a:extLst>
              <a:ext uri="{FF2B5EF4-FFF2-40B4-BE49-F238E27FC236}">
                <a16:creationId xmlns:a16="http://schemas.microsoft.com/office/drawing/2014/main" id="{5F4CCAD4-F4D4-9FB2-3734-9B4CEA0EFC9A}"/>
              </a:ext>
            </a:extLst>
          </p:cNvPr>
          <p:cNvSpPr>
            <a:spLocks noGrp="1" noRot="1" noChangeAspect="1" noChangeArrowheads="1" noTextEdit="1"/>
          </p:cNvSpPr>
          <p:nvPr>
            <p:ph type="sldImg"/>
          </p:nvPr>
        </p:nvSpPr>
        <p:spPr>
          <a:ln/>
        </p:spPr>
      </p:sp>
      <p:sp>
        <p:nvSpPr>
          <p:cNvPr id="25603" name="Notes Placeholder 2">
            <a:extLst>
              <a:ext uri="{FF2B5EF4-FFF2-40B4-BE49-F238E27FC236}">
                <a16:creationId xmlns:a16="http://schemas.microsoft.com/office/drawing/2014/main" id="{FBC3AF26-4E28-6C2D-AB90-BF68971F4D9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
        <p:nvSpPr>
          <p:cNvPr id="25604" name="Slide Number Placeholder 3">
            <a:extLst>
              <a:ext uri="{FF2B5EF4-FFF2-40B4-BE49-F238E27FC236}">
                <a16:creationId xmlns:a16="http://schemas.microsoft.com/office/drawing/2014/main" id="{B7CDCFF9-D0EF-9277-16D2-FFE9853FEF5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718031B7-D115-4928-A298-B2C0D0678E80}" type="slidenum">
              <a:rPr lang="en-US" altLang="en-US" sz="1300" smtClean="0"/>
              <a:pPr>
                <a:spcBef>
                  <a:spcPct val="0"/>
                </a:spcBef>
              </a:pPr>
              <a:t>11</a:t>
            </a:fld>
            <a:endParaRPr lang="en-US" altLang="en-US" sz="130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a:extLst>
              <a:ext uri="{FF2B5EF4-FFF2-40B4-BE49-F238E27FC236}">
                <a16:creationId xmlns:a16="http://schemas.microsoft.com/office/drawing/2014/main" id="{04573600-24FE-6B60-9234-FC7D6264521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FE4C9178-6C8D-4AD9-8934-A0240DC87CF8}" type="slidenum">
              <a:rPr lang="en-US" altLang="en-US" sz="1300" smtClean="0"/>
              <a:pPr>
                <a:spcBef>
                  <a:spcPct val="0"/>
                </a:spcBef>
              </a:pPr>
              <a:t>12</a:t>
            </a:fld>
            <a:endParaRPr lang="en-US" altLang="en-US" sz="1300"/>
          </a:p>
        </p:txBody>
      </p:sp>
      <p:sp>
        <p:nvSpPr>
          <p:cNvPr id="27651" name="Rectangle 2">
            <a:extLst>
              <a:ext uri="{FF2B5EF4-FFF2-40B4-BE49-F238E27FC236}">
                <a16:creationId xmlns:a16="http://schemas.microsoft.com/office/drawing/2014/main" id="{09619A6E-7D32-8A83-2CEA-424B78FBAC38}"/>
              </a:ext>
            </a:extLst>
          </p:cNvPr>
          <p:cNvSpPr>
            <a:spLocks noGrp="1" noRot="1" noChangeAspect="1" noChangeArrowheads="1" noTextEdit="1"/>
          </p:cNvSpPr>
          <p:nvPr>
            <p:ph type="sldImg"/>
          </p:nvPr>
        </p:nvSpPr>
        <p:spPr>
          <a:solidFill>
            <a:srgbClr val="FFFFFF"/>
          </a:solidFill>
          <a:ln/>
        </p:spPr>
      </p:sp>
      <p:sp>
        <p:nvSpPr>
          <p:cNvPr id="27652" name="Rectangle 3">
            <a:extLst>
              <a:ext uri="{FF2B5EF4-FFF2-40B4-BE49-F238E27FC236}">
                <a16:creationId xmlns:a16="http://schemas.microsoft.com/office/drawing/2014/main" id="{9873203F-03F0-9328-1967-E9CE05FDEBED}"/>
              </a:ext>
            </a:extLst>
          </p:cNvPr>
          <p:cNvSpPr>
            <a:spLocks noGrp="1" noChangeArrowheads="1"/>
          </p:cNvSpPr>
          <p:nvPr>
            <p:ph type="body" idx="1"/>
          </p:nvPr>
        </p:nvSpPr>
        <p:spPr>
          <a:solidFill>
            <a:srgbClr val="FFFFFF"/>
          </a:solidFill>
          <a:ln>
            <a:solidFill>
              <a:srgbClr val="000000"/>
            </a:solidFill>
          </a:ln>
        </p:spPr>
        <p:txBody>
          <a:bodyPr/>
          <a:lstStyle/>
          <a:p>
            <a:r>
              <a:rPr lang="en-US" altLang="en-US"/>
              <a:t>Granite boulder, Guyana.</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a:extLst>
              <a:ext uri="{FF2B5EF4-FFF2-40B4-BE49-F238E27FC236}">
                <a16:creationId xmlns:a16="http://schemas.microsoft.com/office/drawing/2014/main" id="{9C0272A1-7601-5B07-FA07-45132A9B13B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23C60312-917E-46B3-B5F5-61DF51962D16}" type="slidenum">
              <a:rPr lang="en-US" altLang="en-US" sz="1300" smtClean="0"/>
              <a:pPr>
                <a:spcBef>
                  <a:spcPct val="0"/>
                </a:spcBef>
              </a:pPr>
              <a:t>13</a:t>
            </a:fld>
            <a:endParaRPr lang="en-US" altLang="en-US" sz="1300"/>
          </a:p>
        </p:txBody>
      </p:sp>
      <p:sp>
        <p:nvSpPr>
          <p:cNvPr id="29699" name="Rectangle 2">
            <a:extLst>
              <a:ext uri="{FF2B5EF4-FFF2-40B4-BE49-F238E27FC236}">
                <a16:creationId xmlns:a16="http://schemas.microsoft.com/office/drawing/2014/main" id="{C279D1D4-6877-1364-AA49-FB9E7061FF52}"/>
              </a:ext>
            </a:extLst>
          </p:cNvPr>
          <p:cNvSpPr>
            <a:spLocks noGrp="1" noRot="1" noChangeAspect="1" noChangeArrowheads="1" noTextEdit="1"/>
          </p:cNvSpPr>
          <p:nvPr>
            <p:ph type="sldImg"/>
          </p:nvPr>
        </p:nvSpPr>
        <p:spPr>
          <a:solidFill>
            <a:srgbClr val="FFFFFF"/>
          </a:solidFill>
          <a:ln/>
        </p:spPr>
      </p:sp>
      <p:sp>
        <p:nvSpPr>
          <p:cNvPr id="29700" name="Rectangle 3">
            <a:extLst>
              <a:ext uri="{FF2B5EF4-FFF2-40B4-BE49-F238E27FC236}">
                <a16:creationId xmlns:a16="http://schemas.microsoft.com/office/drawing/2014/main" id="{EA2E2D6E-1FD0-64F8-0904-6697DC28D5BB}"/>
              </a:ext>
            </a:extLst>
          </p:cNvPr>
          <p:cNvSpPr>
            <a:spLocks noGrp="1" noChangeArrowheads="1"/>
          </p:cNvSpPr>
          <p:nvPr>
            <p:ph type="body" idx="1"/>
          </p:nvPr>
        </p:nvSpPr>
        <p:spPr>
          <a:solidFill>
            <a:srgbClr val="FFFFFF"/>
          </a:solidFill>
          <a:ln>
            <a:solidFill>
              <a:srgbClr val="000000"/>
            </a:solidFill>
          </a:ln>
        </p:spPr>
        <p:txBody>
          <a:bodyPr/>
          <a:lstStyle/>
          <a:p>
            <a:pPr eaLnBrk="1" hangingPunct="1"/>
            <a:r>
              <a:rPr lang="en-US" altLang="en-US"/>
              <a:t>Exfoliation, Sierra Nevada, California.</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a:extLst>
              <a:ext uri="{FF2B5EF4-FFF2-40B4-BE49-F238E27FC236}">
                <a16:creationId xmlns:a16="http://schemas.microsoft.com/office/drawing/2014/main" id="{69918181-087D-9BA8-FF32-E59530C0C04B}"/>
              </a:ext>
            </a:extLst>
          </p:cNvPr>
          <p:cNvSpPr>
            <a:spLocks noGrp="1" noRot="1" noChangeAspect="1" noChangeArrowheads="1" noTextEdit="1"/>
          </p:cNvSpPr>
          <p:nvPr>
            <p:ph type="sldImg"/>
          </p:nvPr>
        </p:nvSpPr>
        <p:spPr>
          <a:ln/>
        </p:spPr>
      </p:sp>
      <p:sp>
        <p:nvSpPr>
          <p:cNvPr id="31747" name="Notes Placeholder 2">
            <a:extLst>
              <a:ext uri="{FF2B5EF4-FFF2-40B4-BE49-F238E27FC236}">
                <a16:creationId xmlns:a16="http://schemas.microsoft.com/office/drawing/2014/main" id="{5BE6BEC5-05A2-0A13-FA85-5970757B8B4D}"/>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t>Saprolite, formed from weathering of granite</a:t>
            </a:r>
            <a:br>
              <a:rPr lang="en-US" altLang="en-US"/>
            </a:br>
            <a:br>
              <a:rPr lang="en-US" altLang="en-US"/>
            </a:br>
            <a:r>
              <a:rPr lang="en-US" altLang="en-US">
                <a:latin typeface="Arial" panose="020B0604020202020204" pitchFamily="34" charset="0"/>
                <a:cs typeface="Arial" panose="020B0604020202020204" pitchFamily="34" charset="0"/>
              </a:rPr>
              <a:t>Mica and feldspar, minerals in granite are hydrolyzed to form the orange clay in this photo. Note the horizontal vein of resistant quartz still in place</a:t>
            </a:r>
            <a:endParaRPr lang="en-US" altLang="en-US" sz="1400">
              <a:latin typeface="Arial" panose="020B0604020202020204" pitchFamily="34" charset="0"/>
              <a:cs typeface="Arial" panose="020B0604020202020204" pitchFamily="34" charset="0"/>
            </a:endParaRPr>
          </a:p>
          <a:p>
            <a:pPr eaLnBrk="1" hangingPunct="1"/>
            <a:endParaRPr lang="en-US" altLang="en-US"/>
          </a:p>
        </p:txBody>
      </p:sp>
      <p:sp>
        <p:nvSpPr>
          <p:cNvPr id="31748" name="Slide Number Placeholder 3">
            <a:extLst>
              <a:ext uri="{FF2B5EF4-FFF2-40B4-BE49-F238E27FC236}">
                <a16:creationId xmlns:a16="http://schemas.microsoft.com/office/drawing/2014/main" id="{09BE1F3C-8C20-713F-70CA-019760318C1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13D30D17-2519-496B-B9D4-05D72986D876}" type="slidenum">
              <a:rPr lang="en-US" altLang="en-US" sz="1300" smtClean="0"/>
              <a:pPr>
                <a:spcBef>
                  <a:spcPct val="0"/>
                </a:spcBef>
              </a:pPr>
              <a:t>14</a:t>
            </a:fld>
            <a:endParaRPr lang="en-US" altLang="en-US" sz="130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a:extLst>
              <a:ext uri="{FF2B5EF4-FFF2-40B4-BE49-F238E27FC236}">
                <a16:creationId xmlns:a16="http://schemas.microsoft.com/office/drawing/2014/main" id="{1D854BCF-E29D-1F02-3967-CEBEF9D71887}"/>
              </a:ext>
            </a:extLst>
          </p:cNvPr>
          <p:cNvSpPr>
            <a:spLocks noGrp="1" noRot="1" noChangeAspect="1" noChangeArrowheads="1" noTextEdit="1"/>
          </p:cNvSpPr>
          <p:nvPr>
            <p:ph type="sldImg"/>
          </p:nvPr>
        </p:nvSpPr>
        <p:spPr>
          <a:ln/>
        </p:spPr>
      </p:sp>
      <p:sp>
        <p:nvSpPr>
          <p:cNvPr id="33795" name="Notes Placeholder 2">
            <a:extLst>
              <a:ext uri="{FF2B5EF4-FFF2-40B4-BE49-F238E27FC236}">
                <a16:creationId xmlns:a16="http://schemas.microsoft.com/office/drawing/2014/main" id="{410481FA-E9C5-96EC-235C-6B6C2D5A3D0D}"/>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
        <p:nvSpPr>
          <p:cNvPr id="33796" name="Slide Number Placeholder 3">
            <a:extLst>
              <a:ext uri="{FF2B5EF4-FFF2-40B4-BE49-F238E27FC236}">
                <a16:creationId xmlns:a16="http://schemas.microsoft.com/office/drawing/2014/main" id="{2F2C32A7-C360-6291-4810-069A4B1E9E1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AE54017F-29ED-4071-A2F6-3B2A640771B7}" type="slidenum">
              <a:rPr lang="en-US" altLang="en-US" sz="1300" smtClean="0"/>
              <a:pPr>
                <a:spcBef>
                  <a:spcPct val="0"/>
                </a:spcBef>
              </a:pPr>
              <a:t>15</a:t>
            </a:fld>
            <a:endParaRPr lang="en-US" altLang="en-US" sz="130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a:extLst>
              <a:ext uri="{FF2B5EF4-FFF2-40B4-BE49-F238E27FC236}">
                <a16:creationId xmlns:a16="http://schemas.microsoft.com/office/drawing/2014/main" id="{092595BE-B7EE-8213-05CF-76107550E214}"/>
              </a:ext>
            </a:extLst>
          </p:cNvPr>
          <p:cNvSpPr>
            <a:spLocks noGrp="1" noRot="1" noChangeAspect="1" noChangeArrowheads="1" noTextEdit="1"/>
          </p:cNvSpPr>
          <p:nvPr>
            <p:ph type="sldImg"/>
          </p:nvPr>
        </p:nvSpPr>
        <p:spPr>
          <a:ln/>
        </p:spPr>
      </p:sp>
      <p:sp>
        <p:nvSpPr>
          <p:cNvPr id="35843" name="Notes Placeholder 2">
            <a:extLst>
              <a:ext uri="{FF2B5EF4-FFF2-40B4-BE49-F238E27FC236}">
                <a16:creationId xmlns:a16="http://schemas.microsoft.com/office/drawing/2014/main" id="{FF2BD975-38CA-87AE-FACE-34C4CF30BFF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Arial" panose="020B0604020202020204" pitchFamily="34" charset="0"/>
              </a:rPr>
              <a:t>Rock varnish reflect oxidation</a:t>
            </a:r>
          </a:p>
          <a:p>
            <a:pPr eaLnBrk="1" hangingPunct="1"/>
            <a:endParaRPr lang="en-US" altLang="en-US"/>
          </a:p>
        </p:txBody>
      </p:sp>
      <p:sp>
        <p:nvSpPr>
          <p:cNvPr id="35844" name="Slide Number Placeholder 3">
            <a:extLst>
              <a:ext uri="{FF2B5EF4-FFF2-40B4-BE49-F238E27FC236}">
                <a16:creationId xmlns:a16="http://schemas.microsoft.com/office/drawing/2014/main" id="{7F56E7D9-A89D-1D2D-047A-9F89A9E8000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945A7AE8-E871-44D0-AA35-4769744FDFCC}" type="slidenum">
              <a:rPr lang="en-US" altLang="en-US" sz="1300" smtClean="0"/>
              <a:pPr>
                <a:spcBef>
                  <a:spcPct val="0"/>
                </a:spcBef>
              </a:pPr>
              <a:t>16</a:t>
            </a:fld>
            <a:endParaRPr lang="en-US" altLang="en-US" sz="130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a:extLst>
              <a:ext uri="{FF2B5EF4-FFF2-40B4-BE49-F238E27FC236}">
                <a16:creationId xmlns:a16="http://schemas.microsoft.com/office/drawing/2014/main" id="{8D04286B-A76C-3EE3-6629-E9773BD403E5}"/>
              </a:ext>
            </a:extLst>
          </p:cNvPr>
          <p:cNvSpPr>
            <a:spLocks noGrp="1" noRot="1" noChangeAspect="1" noChangeArrowheads="1" noTextEdit="1"/>
          </p:cNvSpPr>
          <p:nvPr>
            <p:ph type="sldImg"/>
          </p:nvPr>
        </p:nvSpPr>
        <p:spPr>
          <a:ln/>
        </p:spPr>
      </p:sp>
      <p:sp>
        <p:nvSpPr>
          <p:cNvPr id="37891" name="Notes Placeholder 2">
            <a:extLst>
              <a:ext uri="{FF2B5EF4-FFF2-40B4-BE49-F238E27FC236}">
                <a16:creationId xmlns:a16="http://schemas.microsoft.com/office/drawing/2014/main" id="{E4CD6D21-E1C3-CE98-F3C7-F7ACE7C193F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a:latin typeface="Arial" panose="020B0604020202020204" pitchFamily="34" charset="0"/>
              </a:rPr>
              <a:t>Oxidation of Uluru in central Australia</a:t>
            </a:r>
            <a:endParaRPr lang="en-US" altLang="en-US"/>
          </a:p>
        </p:txBody>
      </p:sp>
      <p:sp>
        <p:nvSpPr>
          <p:cNvPr id="37892" name="Slide Number Placeholder 3">
            <a:extLst>
              <a:ext uri="{FF2B5EF4-FFF2-40B4-BE49-F238E27FC236}">
                <a16:creationId xmlns:a16="http://schemas.microsoft.com/office/drawing/2014/main" id="{229280C8-B13D-5E77-319F-C724673648C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E34F80E1-6C43-48F4-BBBA-151703C397CC}" type="slidenum">
              <a:rPr lang="en-US" altLang="en-US" sz="1300" smtClean="0"/>
              <a:pPr>
                <a:spcBef>
                  <a:spcPct val="0"/>
                </a:spcBef>
              </a:pPr>
              <a:t>17</a:t>
            </a:fld>
            <a:endParaRPr lang="en-US" altLang="en-US" sz="130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a:extLst>
              <a:ext uri="{FF2B5EF4-FFF2-40B4-BE49-F238E27FC236}">
                <a16:creationId xmlns:a16="http://schemas.microsoft.com/office/drawing/2014/main" id="{9F1107F9-8433-9CFD-3936-BA7A08490C6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B8409868-6817-48E5-AADB-B613BF87FB59}" type="slidenum">
              <a:rPr lang="en-US" altLang="en-US" sz="1300" smtClean="0"/>
              <a:pPr>
                <a:spcBef>
                  <a:spcPct val="0"/>
                </a:spcBef>
              </a:pPr>
              <a:t>18</a:t>
            </a:fld>
            <a:endParaRPr lang="en-US" altLang="en-US" sz="1300"/>
          </a:p>
        </p:txBody>
      </p:sp>
      <p:sp>
        <p:nvSpPr>
          <p:cNvPr id="39939" name="Rectangle 2">
            <a:extLst>
              <a:ext uri="{FF2B5EF4-FFF2-40B4-BE49-F238E27FC236}">
                <a16:creationId xmlns:a16="http://schemas.microsoft.com/office/drawing/2014/main" id="{0D0A6EE7-4F42-0B08-1F79-56682D7FF16E}"/>
              </a:ext>
            </a:extLst>
          </p:cNvPr>
          <p:cNvSpPr>
            <a:spLocks noGrp="1" noRot="1" noChangeAspect="1" noChangeArrowheads="1" noTextEdit="1"/>
          </p:cNvSpPr>
          <p:nvPr>
            <p:ph type="sldImg"/>
          </p:nvPr>
        </p:nvSpPr>
        <p:spPr>
          <a:ln/>
        </p:spPr>
      </p:sp>
      <p:sp>
        <p:nvSpPr>
          <p:cNvPr id="39940" name="Rectangle 3">
            <a:extLst>
              <a:ext uri="{FF2B5EF4-FFF2-40B4-BE49-F238E27FC236}">
                <a16:creationId xmlns:a16="http://schemas.microsoft.com/office/drawing/2014/main" id="{E83B1E71-9400-DA6E-831C-EB545237123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The Patterson Statue is situated in the middle of the courtyard next to the Whitehall Classroom Building and Patterson Office Tower. The statue has been chemically weathered. When copper changes to this color it is because the process of oxidation has occurred. This has happened over time as the metallic statue reacted to the rain. The statue has recently been resurfaced so that this weathering process no longer takes place.</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a:extLst>
              <a:ext uri="{FF2B5EF4-FFF2-40B4-BE49-F238E27FC236}">
                <a16:creationId xmlns:a16="http://schemas.microsoft.com/office/drawing/2014/main" id="{F75D7DD3-2103-6D01-CB39-710E844CFDC1}"/>
              </a:ext>
            </a:extLst>
          </p:cNvPr>
          <p:cNvSpPr>
            <a:spLocks noGrp="1" noRot="1" noChangeAspect="1" noChangeArrowheads="1" noTextEdit="1"/>
          </p:cNvSpPr>
          <p:nvPr>
            <p:ph type="sldImg"/>
          </p:nvPr>
        </p:nvSpPr>
        <p:spPr>
          <a:ln/>
        </p:spPr>
      </p:sp>
      <p:sp>
        <p:nvSpPr>
          <p:cNvPr id="41987" name="Notes Placeholder 2">
            <a:extLst>
              <a:ext uri="{FF2B5EF4-FFF2-40B4-BE49-F238E27FC236}">
                <a16:creationId xmlns:a16="http://schemas.microsoft.com/office/drawing/2014/main" id="{C6B61151-3C42-DA06-030C-8AF82AB7C961}"/>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
        <p:nvSpPr>
          <p:cNvPr id="41988" name="Slide Number Placeholder 3">
            <a:extLst>
              <a:ext uri="{FF2B5EF4-FFF2-40B4-BE49-F238E27FC236}">
                <a16:creationId xmlns:a16="http://schemas.microsoft.com/office/drawing/2014/main" id="{97F7419A-9D8F-52A9-591B-9ACC2CBD054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E411942F-DB11-479C-B46B-E71B2A8FF5C4}" type="slidenum">
              <a:rPr lang="en-US" altLang="en-US" sz="1300" smtClean="0"/>
              <a:pPr>
                <a:spcBef>
                  <a:spcPct val="0"/>
                </a:spcBef>
              </a:pPr>
              <a:t>19</a:t>
            </a:fld>
            <a:endParaRPr lang="en-US" altLang="en-US" sz="130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a:extLst>
              <a:ext uri="{FF2B5EF4-FFF2-40B4-BE49-F238E27FC236}">
                <a16:creationId xmlns:a16="http://schemas.microsoft.com/office/drawing/2014/main" id="{513BE5C0-B446-7FBA-2EB3-EE76092D0BE3}"/>
              </a:ext>
            </a:extLst>
          </p:cNvPr>
          <p:cNvSpPr>
            <a:spLocks noGrp="1" noRot="1" noChangeAspect="1" noChangeArrowheads="1" noTextEdit="1"/>
          </p:cNvSpPr>
          <p:nvPr>
            <p:ph type="sldImg"/>
          </p:nvPr>
        </p:nvSpPr>
        <p:spPr>
          <a:ln/>
        </p:spPr>
      </p:sp>
      <p:sp>
        <p:nvSpPr>
          <p:cNvPr id="7171" name="Notes Placeholder 2">
            <a:extLst>
              <a:ext uri="{FF2B5EF4-FFF2-40B4-BE49-F238E27FC236}">
                <a16:creationId xmlns:a16="http://schemas.microsoft.com/office/drawing/2014/main" id="{BCE8D915-0A47-B1DB-6018-56E7763183DF}"/>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
        <p:nvSpPr>
          <p:cNvPr id="7172" name="Slide Number Placeholder 3">
            <a:extLst>
              <a:ext uri="{FF2B5EF4-FFF2-40B4-BE49-F238E27FC236}">
                <a16:creationId xmlns:a16="http://schemas.microsoft.com/office/drawing/2014/main" id="{F8DF3891-D777-C2BD-5ADA-8D9A0191BC2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2408360D-A96A-4CD0-B72F-2B78DC004E79}" type="slidenum">
              <a:rPr lang="en-US" altLang="en-US" sz="1300" smtClean="0"/>
              <a:pPr>
                <a:spcBef>
                  <a:spcPct val="0"/>
                </a:spcBef>
              </a:pPr>
              <a:t>2</a:t>
            </a:fld>
            <a:endParaRPr lang="en-US" altLang="en-US" sz="130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a:extLst>
              <a:ext uri="{FF2B5EF4-FFF2-40B4-BE49-F238E27FC236}">
                <a16:creationId xmlns:a16="http://schemas.microsoft.com/office/drawing/2014/main" id="{021EE86E-66C8-24C9-0BD2-73D1EE815DD8}"/>
              </a:ext>
            </a:extLst>
          </p:cNvPr>
          <p:cNvSpPr>
            <a:spLocks noGrp="1" noRot="1" noChangeAspect="1" noChangeArrowheads="1" noTextEdit="1"/>
          </p:cNvSpPr>
          <p:nvPr>
            <p:ph type="sldImg"/>
          </p:nvPr>
        </p:nvSpPr>
        <p:spPr>
          <a:ln/>
        </p:spPr>
      </p:sp>
      <p:sp>
        <p:nvSpPr>
          <p:cNvPr id="44035" name="Rectangle 3">
            <a:extLst>
              <a:ext uri="{FF2B5EF4-FFF2-40B4-BE49-F238E27FC236}">
                <a16:creationId xmlns:a16="http://schemas.microsoft.com/office/drawing/2014/main" id="{73246F44-2BAB-47FE-9C72-500A9766053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rPr>
              <a:t>Progression of dissolution by carbonation in limestone</a:t>
            </a:r>
          </a:p>
          <a:p>
            <a:endParaRPr lang="en-US"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a:extLst>
              <a:ext uri="{FF2B5EF4-FFF2-40B4-BE49-F238E27FC236}">
                <a16:creationId xmlns:a16="http://schemas.microsoft.com/office/drawing/2014/main" id="{E79E7A22-168D-C4F7-E4E1-81B7455828F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7D0FE98F-B257-4053-8C56-D09B7D91CD18}" type="slidenum">
              <a:rPr lang="en-US" altLang="en-US" sz="1300" smtClean="0"/>
              <a:pPr>
                <a:spcBef>
                  <a:spcPct val="0"/>
                </a:spcBef>
              </a:pPr>
              <a:t>21</a:t>
            </a:fld>
            <a:endParaRPr lang="en-US" altLang="en-US" sz="1300"/>
          </a:p>
        </p:txBody>
      </p:sp>
      <p:sp>
        <p:nvSpPr>
          <p:cNvPr id="46083" name="Rectangle 2">
            <a:extLst>
              <a:ext uri="{FF2B5EF4-FFF2-40B4-BE49-F238E27FC236}">
                <a16:creationId xmlns:a16="http://schemas.microsoft.com/office/drawing/2014/main" id="{22F7419E-AA03-6C1D-A9D9-F00AA8C6F92C}"/>
              </a:ext>
            </a:extLst>
          </p:cNvPr>
          <p:cNvSpPr>
            <a:spLocks noGrp="1" noRot="1" noChangeAspect="1" noChangeArrowheads="1" noTextEdit="1"/>
          </p:cNvSpPr>
          <p:nvPr>
            <p:ph type="sldImg"/>
          </p:nvPr>
        </p:nvSpPr>
        <p:spPr>
          <a:ln/>
        </p:spPr>
      </p:sp>
      <p:sp>
        <p:nvSpPr>
          <p:cNvPr id="46084" name="Rectangle 3">
            <a:extLst>
              <a:ext uri="{FF2B5EF4-FFF2-40B4-BE49-F238E27FC236}">
                <a16:creationId xmlns:a16="http://schemas.microsoft.com/office/drawing/2014/main" id="{669FBE80-7A8B-5C53-3358-31840F26B01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Arial" panose="020B0604020202020204" pitchFamily="34" charset="0"/>
              </a:rPr>
              <a:t>Subsoil solution fissure in marble, New South Wales, Australia</a:t>
            </a:r>
            <a:r>
              <a:rPr lang="en-US" altLang="en-US"/>
              <a:t>.</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a:extLst>
              <a:ext uri="{FF2B5EF4-FFF2-40B4-BE49-F238E27FC236}">
                <a16:creationId xmlns:a16="http://schemas.microsoft.com/office/drawing/2014/main" id="{9B43E496-1A72-3A49-8BEC-5B6542DE5B1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2194CC99-DA2B-4F8D-823D-AFF656281386}" type="slidenum">
              <a:rPr lang="en-US" altLang="en-US" sz="1300" smtClean="0"/>
              <a:pPr>
                <a:spcBef>
                  <a:spcPct val="0"/>
                </a:spcBef>
              </a:pPr>
              <a:t>22</a:t>
            </a:fld>
            <a:endParaRPr lang="en-US" altLang="en-US" sz="1300"/>
          </a:p>
        </p:txBody>
      </p:sp>
      <p:sp>
        <p:nvSpPr>
          <p:cNvPr id="48131" name="Rectangle 2">
            <a:extLst>
              <a:ext uri="{FF2B5EF4-FFF2-40B4-BE49-F238E27FC236}">
                <a16:creationId xmlns:a16="http://schemas.microsoft.com/office/drawing/2014/main" id="{E7373243-F738-BC18-883E-C6025F782795}"/>
              </a:ext>
            </a:extLst>
          </p:cNvPr>
          <p:cNvSpPr>
            <a:spLocks noGrp="1" noRot="1" noChangeAspect="1" noChangeArrowheads="1" noTextEdit="1"/>
          </p:cNvSpPr>
          <p:nvPr>
            <p:ph type="sldImg"/>
          </p:nvPr>
        </p:nvSpPr>
        <p:spPr>
          <a:ln/>
        </p:spPr>
      </p:sp>
      <p:sp>
        <p:nvSpPr>
          <p:cNvPr id="48132" name="Rectangle 3">
            <a:extLst>
              <a:ext uri="{FF2B5EF4-FFF2-40B4-BE49-F238E27FC236}">
                <a16:creationId xmlns:a16="http://schemas.microsoft.com/office/drawing/2014/main" id="{4F1CC4B7-2382-C724-B0AF-4D5DFADD259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t>Cavern Entrance, Belize. </a:t>
            </a:r>
            <a:r>
              <a:rPr lang="en-US" altLang="en-US">
                <a:latin typeface="Courier New" panose="02070309020205020404" pitchFamily="49" charset="0"/>
                <a:ea typeface="MS Mincho" panose="02020609040205080304" pitchFamily="49" charset="-128"/>
              </a:rPr>
              <a:t>Thick limestone deposits and vigorous chemical weathering has resulted in extensive karst development in this tropical environment Note for scale the silhouette of the person on the path (the flat area) on the left side of the cavern, approximately one third up from the bottom.</a:t>
            </a:r>
            <a:endParaRPr lang="en-US" altLang="en-US">
              <a:latin typeface="Courier New" panose="02070309020205020404" pitchFamily="49" charset="0"/>
              <a:cs typeface="Times New Roman" panose="02020603050405020304" pitchFamily="18" charset="0"/>
            </a:endParaRPr>
          </a:p>
          <a:p>
            <a:pPr eaLnBrk="1" hangingPunct="1"/>
            <a:endParaRPr lang="en-US"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a:extLst>
              <a:ext uri="{FF2B5EF4-FFF2-40B4-BE49-F238E27FC236}">
                <a16:creationId xmlns:a16="http://schemas.microsoft.com/office/drawing/2014/main" id="{7B919B21-D587-538D-4363-C795C5E074D3}"/>
              </a:ext>
            </a:extLst>
          </p:cNvPr>
          <p:cNvSpPr>
            <a:spLocks noGrp="1" noRot="1" noChangeAspect="1" noChangeArrowheads="1" noTextEdit="1"/>
          </p:cNvSpPr>
          <p:nvPr>
            <p:ph type="sldImg"/>
          </p:nvPr>
        </p:nvSpPr>
        <p:spPr>
          <a:ln/>
        </p:spPr>
      </p:sp>
      <p:sp>
        <p:nvSpPr>
          <p:cNvPr id="50179" name="Notes Placeholder 2">
            <a:extLst>
              <a:ext uri="{FF2B5EF4-FFF2-40B4-BE49-F238E27FC236}">
                <a16:creationId xmlns:a16="http://schemas.microsoft.com/office/drawing/2014/main" id="{4FAB2F27-1C64-B727-A75B-1C1D4B0DCBF9}"/>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473075"/>
            <a:r>
              <a:rPr lang="en-US" altLang="en-US"/>
              <a:t>Above is a tombstone that has been in the cemetery since 1920, approximately 92 years. </a:t>
            </a:r>
          </a:p>
          <a:p>
            <a:pPr defTabSz="473075"/>
            <a:endParaRPr lang="en-US" altLang="en-US"/>
          </a:p>
        </p:txBody>
      </p:sp>
      <p:sp>
        <p:nvSpPr>
          <p:cNvPr id="50180" name="Slide Number Placeholder 3">
            <a:extLst>
              <a:ext uri="{FF2B5EF4-FFF2-40B4-BE49-F238E27FC236}">
                <a16:creationId xmlns:a16="http://schemas.microsoft.com/office/drawing/2014/main" id="{540F4789-0E76-D0F1-9BD5-3FB007FB2DC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DAC2BCBC-67C0-4A39-A173-0FD8E72BBF02}" type="slidenum">
              <a:rPr lang="en-US" altLang="en-US" sz="1300" smtClean="0"/>
              <a:pPr>
                <a:spcBef>
                  <a:spcPct val="0"/>
                </a:spcBef>
              </a:pPr>
              <a:t>23</a:t>
            </a:fld>
            <a:endParaRPr lang="en-US" altLang="en-US" sz="130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a:extLst>
              <a:ext uri="{FF2B5EF4-FFF2-40B4-BE49-F238E27FC236}">
                <a16:creationId xmlns:a16="http://schemas.microsoft.com/office/drawing/2014/main" id="{EEDF0DB8-CA7D-A814-F7ED-99CD922954EE}"/>
              </a:ext>
            </a:extLst>
          </p:cNvPr>
          <p:cNvSpPr>
            <a:spLocks noGrp="1" noRot="1" noChangeAspect="1" noChangeArrowheads="1" noTextEdit="1"/>
          </p:cNvSpPr>
          <p:nvPr>
            <p:ph type="sldImg"/>
          </p:nvPr>
        </p:nvSpPr>
        <p:spPr>
          <a:ln/>
        </p:spPr>
      </p:sp>
      <p:sp>
        <p:nvSpPr>
          <p:cNvPr id="52227" name="Notes Placeholder 2">
            <a:extLst>
              <a:ext uri="{FF2B5EF4-FFF2-40B4-BE49-F238E27FC236}">
                <a16:creationId xmlns:a16="http://schemas.microsoft.com/office/drawing/2014/main" id="{BBF5FA8B-C0FD-CF5E-A68D-890ACEF71C4E}"/>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p>
        </p:txBody>
      </p:sp>
      <p:sp>
        <p:nvSpPr>
          <p:cNvPr id="52228" name="Slide Number Placeholder 3">
            <a:extLst>
              <a:ext uri="{FF2B5EF4-FFF2-40B4-BE49-F238E27FC236}">
                <a16:creationId xmlns:a16="http://schemas.microsoft.com/office/drawing/2014/main" id="{A471ABC1-4358-D42A-D5B2-3EC4AF99217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03912E7B-5EF6-4231-AF84-15A0A16CDC56}" type="slidenum">
              <a:rPr lang="en-US" altLang="en-US" sz="1300" smtClean="0">
                <a:latin typeface="Calibri" panose="020F0502020204030204" pitchFamily="34" charset="0"/>
                <a:ea typeface="MS PGothic" panose="020B0600070205080204" pitchFamily="34" charset="-128"/>
              </a:rPr>
              <a:pPr>
                <a:spcBef>
                  <a:spcPct val="0"/>
                </a:spcBef>
              </a:pPr>
              <a:t>24</a:t>
            </a:fld>
            <a:endParaRPr lang="en-US" altLang="en-US" sz="1300">
              <a:latin typeface="Calibri" panose="020F0502020204030204" pitchFamily="34" charset="0"/>
              <a:ea typeface="MS PGothic" panose="020B0600070205080204" pitchFamily="34" charset="-128"/>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a:extLst>
              <a:ext uri="{FF2B5EF4-FFF2-40B4-BE49-F238E27FC236}">
                <a16:creationId xmlns:a16="http://schemas.microsoft.com/office/drawing/2014/main" id="{59C5D08F-90F6-87C0-BCE5-2B931D2ED9E0}"/>
              </a:ext>
            </a:extLst>
          </p:cNvPr>
          <p:cNvSpPr>
            <a:spLocks noGrp="1" noRot="1" noChangeAspect="1" noChangeArrowheads="1" noTextEdit="1"/>
          </p:cNvSpPr>
          <p:nvPr>
            <p:ph type="sldImg"/>
          </p:nvPr>
        </p:nvSpPr>
        <p:spPr>
          <a:ln/>
        </p:spPr>
      </p:sp>
      <p:sp>
        <p:nvSpPr>
          <p:cNvPr id="54275" name="Notes Placeholder 2">
            <a:extLst>
              <a:ext uri="{FF2B5EF4-FFF2-40B4-BE49-F238E27FC236}">
                <a16:creationId xmlns:a16="http://schemas.microsoft.com/office/drawing/2014/main" id="{B1FC6A8E-DCE4-736B-F8E7-B5C478DBE3D8}"/>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Red River Gorge, KY</a:t>
            </a:r>
            <a:br>
              <a:rPr lang="en-US" altLang="en-US"/>
            </a:br>
            <a:br>
              <a:rPr lang="en-US" altLang="en-US"/>
            </a:br>
            <a:r>
              <a:rPr lang="en-US" altLang="en-US"/>
              <a:t>Occurs in sandstones here in KY, but not in limestones</a:t>
            </a:r>
          </a:p>
        </p:txBody>
      </p:sp>
      <p:sp>
        <p:nvSpPr>
          <p:cNvPr id="54276" name="Slide Number Placeholder 3">
            <a:extLst>
              <a:ext uri="{FF2B5EF4-FFF2-40B4-BE49-F238E27FC236}">
                <a16:creationId xmlns:a16="http://schemas.microsoft.com/office/drawing/2014/main" id="{B0B001AE-0928-3ADF-8A8C-51FFAC72164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A9DE17E6-322C-4188-A6E6-B6F95A2104B4}" type="slidenum">
              <a:rPr lang="en-US" altLang="en-US" sz="1300" smtClean="0"/>
              <a:pPr>
                <a:spcBef>
                  <a:spcPct val="0"/>
                </a:spcBef>
              </a:pPr>
              <a:t>25</a:t>
            </a:fld>
            <a:endParaRPr lang="en-US" altLang="en-US" sz="130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a:extLst>
              <a:ext uri="{FF2B5EF4-FFF2-40B4-BE49-F238E27FC236}">
                <a16:creationId xmlns:a16="http://schemas.microsoft.com/office/drawing/2014/main" id="{AEDF6D1E-903B-B446-A691-EC4DA46AD356}"/>
              </a:ext>
            </a:extLst>
          </p:cNvPr>
          <p:cNvSpPr>
            <a:spLocks noGrp="1" noRot="1" noChangeAspect="1" noChangeArrowheads="1" noTextEdit="1"/>
          </p:cNvSpPr>
          <p:nvPr>
            <p:ph type="sldImg"/>
          </p:nvPr>
        </p:nvSpPr>
        <p:spPr>
          <a:ln/>
        </p:spPr>
      </p:sp>
      <p:sp>
        <p:nvSpPr>
          <p:cNvPr id="56323" name="Notes Placeholder 2">
            <a:extLst>
              <a:ext uri="{FF2B5EF4-FFF2-40B4-BE49-F238E27FC236}">
                <a16:creationId xmlns:a16="http://schemas.microsoft.com/office/drawing/2014/main" id="{2F2621AF-E136-2CAC-5C38-4C0A61C2E205}"/>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t>http://www.colby.edu/geology/GE254/Rodriguez-Navarro.pdf</a:t>
            </a:r>
          </a:p>
          <a:p>
            <a:pPr eaLnBrk="1" hangingPunct="1"/>
            <a:r>
              <a:rPr lang="en-US" altLang="en-US"/>
              <a:t>http://www.kuriositas.com/2011/08/tafoni-natures-rock-art.html</a:t>
            </a:r>
            <a:br>
              <a:rPr lang="en-US" altLang="en-US"/>
            </a:br>
            <a:br>
              <a:rPr lang="en-US" altLang="en-US"/>
            </a:br>
            <a:r>
              <a:rPr lang="en-US" altLang="en-US"/>
              <a:t>A variety of other processes may also cause tafone</a:t>
            </a:r>
            <a:br>
              <a:rPr lang="en-US" altLang="en-US"/>
            </a:br>
            <a:br>
              <a:rPr lang="en-US" altLang="en-US"/>
            </a:br>
            <a:r>
              <a:rPr lang="en-US" altLang="en-US"/>
              <a:t>Turbulence, funnel effects that speed up windflow tend to disperse water vapor from surface of rock and that allows more evaporation to take place, which enhances salt deposition</a:t>
            </a:r>
          </a:p>
        </p:txBody>
      </p:sp>
      <p:sp>
        <p:nvSpPr>
          <p:cNvPr id="56324" name="Slide Number Placeholder 3">
            <a:extLst>
              <a:ext uri="{FF2B5EF4-FFF2-40B4-BE49-F238E27FC236}">
                <a16:creationId xmlns:a16="http://schemas.microsoft.com/office/drawing/2014/main" id="{632F0DA5-D440-52B7-4A4C-D05AEB8E5F6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71636389-C403-4C48-B6F3-9D3B4465C3FA}" type="slidenum">
              <a:rPr lang="en-US" altLang="en-US" sz="1300" smtClean="0"/>
              <a:pPr>
                <a:spcBef>
                  <a:spcPct val="0"/>
                </a:spcBef>
              </a:pPr>
              <a:t>26</a:t>
            </a:fld>
            <a:endParaRPr lang="en-US" altLang="en-US" sz="130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a:extLst>
              <a:ext uri="{FF2B5EF4-FFF2-40B4-BE49-F238E27FC236}">
                <a16:creationId xmlns:a16="http://schemas.microsoft.com/office/drawing/2014/main" id="{E5A7B64E-F4DB-F606-97D3-8710167CCAA2}"/>
              </a:ext>
            </a:extLst>
          </p:cNvPr>
          <p:cNvSpPr>
            <a:spLocks noGrp="1" noRot="1" noChangeAspect="1" noChangeArrowheads="1" noTextEdit="1"/>
          </p:cNvSpPr>
          <p:nvPr>
            <p:ph type="sldImg"/>
          </p:nvPr>
        </p:nvSpPr>
        <p:spPr>
          <a:ln/>
        </p:spPr>
      </p:sp>
      <p:sp>
        <p:nvSpPr>
          <p:cNvPr id="58371" name="Notes Placeholder 2">
            <a:extLst>
              <a:ext uri="{FF2B5EF4-FFF2-40B4-BE49-F238E27FC236}">
                <a16:creationId xmlns:a16="http://schemas.microsoft.com/office/drawing/2014/main" id="{11BEAE98-0B4B-6612-7A93-E46425890E7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
        <p:nvSpPr>
          <p:cNvPr id="58372" name="Slide Number Placeholder 3">
            <a:extLst>
              <a:ext uri="{FF2B5EF4-FFF2-40B4-BE49-F238E27FC236}">
                <a16:creationId xmlns:a16="http://schemas.microsoft.com/office/drawing/2014/main" id="{A63DF403-1B13-5B20-3316-54E30B02677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7C72F246-EDE3-4A50-A553-495ACD4E456A}" type="slidenum">
              <a:rPr lang="en-US" altLang="en-US" sz="1300" smtClean="0"/>
              <a:pPr>
                <a:spcBef>
                  <a:spcPct val="0"/>
                </a:spcBef>
              </a:pPr>
              <a:t>27</a:t>
            </a:fld>
            <a:endParaRPr lang="en-US" altLang="en-US" sz="130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a:extLst>
              <a:ext uri="{FF2B5EF4-FFF2-40B4-BE49-F238E27FC236}">
                <a16:creationId xmlns:a16="http://schemas.microsoft.com/office/drawing/2014/main" id="{5117659C-0D40-AE0C-92A4-809D389267FC}"/>
              </a:ext>
            </a:extLst>
          </p:cNvPr>
          <p:cNvSpPr>
            <a:spLocks noGrp="1" noRot="1" noChangeAspect="1" noChangeArrowheads="1" noTextEdit="1"/>
          </p:cNvSpPr>
          <p:nvPr>
            <p:ph type="sldImg"/>
          </p:nvPr>
        </p:nvSpPr>
        <p:spPr>
          <a:ln/>
        </p:spPr>
      </p:sp>
      <p:sp>
        <p:nvSpPr>
          <p:cNvPr id="60419" name="Notes Placeholder 2">
            <a:extLst>
              <a:ext uri="{FF2B5EF4-FFF2-40B4-BE49-F238E27FC236}">
                <a16:creationId xmlns:a16="http://schemas.microsoft.com/office/drawing/2014/main" id="{A57722FF-19D8-D6D6-76BD-C0DFF6F3BF97}"/>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60420" name="Slide Number Placeholder 3">
            <a:extLst>
              <a:ext uri="{FF2B5EF4-FFF2-40B4-BE49-F238E27FC236}">
                <a16:creationId xmlns:a16="http://schemas.microsoft.com/office/drawing/2014/main" id="{06CDD41E-4C9D-A57B-C607-7EF202426D6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C984BD71-F831-47F8-A296-A77CF50C5DD8}" type="slidenum">
              <a:rPr lang="en-US" altLang="en-US" sz="1300" smtClean="0"/>
              <a:pPr>
                <a:spcBef>
                  <a:spcPct val="0"/>
                </a:spcBef>
              </a:pPr>
              <a:t>28</a:t>
            </a:fld>
            <a:endParaRPr lang="en-US" altLang="en-US" sz="130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a:extLst>
              <a:ext uri="{FF2B5EF4-FFF2-40B4-BE49-F238E27FC236}">
                <a16:creationId xmlns:a16="http://schemas.microsoft.com/office/drawing/2014/main" id="{8E452EB3-E975-9B2F-49FE-B9E428F3085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AFCA90D9-204F-4107-B17B-C82CB18FD4E1}" type="slidenum">
              <a:rPr lang="en-US" altLang="en-US" sz="1300" smtClean="0"/>
              <a:pPr>
                <a:spcBef>
                  <a:spcPct val="0"/>
                </a:spcBef>
              </a:pPr>
              <a:t>29</a:t>
            </a:fld>
            <a:endParaRPr lang="en-US" altLang="en-US" sz="1300"/>
          </a:p>
        </p:txBody>
      </p:sp>
      <p:sp>
        <p:nvSpPr>
          <p:cNvPr id="62467" name="Rectangle 2">
            <a:extLst>
              <a:ext uri="{FF2B5EF4-FFF2-40B4-BE49-F238E27FC236}">
                <a16:creationId xmlns:a16="http://schemas.microsoft.com/office/drawing/2014/main" id="{13AC4D50-DC76-63F8-D4E9-351155259DBC}"/>
              </a:ext>
            </a:extLst>
          </p:cNvPr>
          <p:cNvSpPr>
            <a:spLocks noGrp="1" noRot="1" noChangeAspect="1" noChangeArrowheads="1" noTextEdit="1"/>
          </p:cNvSpPr>
          <p:nvPr>
            <p:ph type="sldImg"/>
          </p:nvPr>
        </p:nvSpPr>
        <p:spPr>
          <a:solidFill>
            <a:srgbClr val="FFFFFF"/>
          </a:solidFill>
          <a:ln/>
        </p:spPr>
      </p:sp>
      <p:sp>
        <p:nvSpPr>
          <p:cNvPr id="62468" name="Rectangle 3">
            <a:extLst>
              <a:ext uri="{FF2B5EF4-FFF2-40B4-BE49-F238E27FC236}">
                <a16:creationId xmlns:a16="http://schemas.microsoft.com/office/drawing/2014/main" id="{77CA49B2-7B90-37B0-6F10-C1A39767A577}"/>
              </a:ext>
            </a:extLst>
          </p:cNvPr>
          <p:cNvSpPr>
            <a:spLocks noGrp="1" noChangeArrowheads="1"/>
          </p:cNvSpPr>
          <p:nvPr>
            <p:ph type="body" idx="1"/>
          </p:nvPr>
        </p:nvSpPr>
        <p:spPr>
          <a:solidFill>
            <a:srgbClr val="FFFFFF"/>
          </a:solidFill>
          <a:ln>
            <a:solidFill>
              <a:srgbClr val="000000"/>
            </a:solidFill>
          </a:ln>
        </p:spPr>
        <p:txBody>
          <a:bodyPr/>
          <a:lstStyle/>
          <a:p>
            <a:pPr eaLnBrk="1" hangingPunct="1"/>
            <a:r>
              <a:rPr lang="en-US" altLang="en-US">
                <a:solidFill>
                  <a:srgbClr val="333333"/>
                </a:solidFill>
                <a:cs typeface="Times New Roman" panose="02020603050405020304" pitchFamily="18" charset="0"/>
              </a:rPr>
              <a:t>Lichens and biological weathering.  Chelation is a biological process where organisms produce organic substances, known as chelates, that have the ability to decompose minerals and rocks</a:t>
            </a:r>
          </a:p>
          <a:p>
            <a:pPr eaLnBrk="1" hangingPunct="1"/>
            <a:endParaRPr lang="en-US" altLang="en-US">
              <a:solidFill>
                <a:srgbClr val="333333"/>
              </a:solidFill>
              <a:cs typeface="Times New Roman" panose="02020603050405020304" pitchFamily="18" charset="0"/>
            </a:endParaRPr>
          </a:p>
          <a:p>
            <a:pPr eaLnBrk="1" hangingPunct="1"/>
            <a:endParaRPr lang="en-US" altLang="en-US">
              <a:solidFill>
                <a:srgbClr val="333333"/>
              </a:solidFill>
              <a:cs typeface="Times New Roman" panose="02020603050405020304" pitchFamily="18" charset="0"/>
            </a:endParaRPr>
          </a:p>
          <a:p>
            <a:pPr eaLnBrk="1" hangingPunct="1"/>
            <a:endParaRPr lang="en-US"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a:extLst>
              <a:ext uri="{FF2B5EF4-FFF2-40B4-BE49-F238E27FC236}">
                <a16:creationId xmlns:a16="http://schemas.microsoft.com/office/drawing/2014/main" id="{0CE835BC-FA3A-9E8F-1AAC-C9888CE6A9AE}"/>
              </a:ext>
            </a:extLst>
          </p:cNvPr>
          <p:cNvSpPr>
            <a:spLocks noGrp="1" noRot="1" noChangeAspect="1" noChangeArrowheads="1" noTextEdit="1"/>
          </p:cNvSpPr>
          <p:nvPr>
            <p:ph type="sldImg"/>
          </p:nvPr>
        </p:nvSpPr>
        <p:spPr>
          <a:ln/>
        </p:spPr>
      </p:sp>
      <p:sp>
        <p:nvSpPr>
          <p:cNvPr id="9219" name="Notes Placeholder 2">
            <a:extLst>
              <a:ext uri="{FF2B5EF4-FFF2-40B4-BE49-F238E27FC236}">
                <a16:creationId xmlns:a16="http://schemas.microsoft.com/office/drawing/2014/main" id="{202C890C-465C-8011-58C2-C7F93E1EAA22}"/>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
        <p:nvSpPr>
          <p:cNvPr id="9220" name="Slide Number Placeholder 3">
            <a:extLst>
              <a:ext uri="{FF2B5EF4-FFF2-40B4-BE49-F238E27FC236}">
                <a16:creationId xmlns:a16="http://schemas.microsoft.com/office/drawing/2014/main" id="{7710C505-6238-BA3F-8404-CF6F1C09EE0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A16023B3-32D2-48AD-B674-80851C734029}" type="slidenum">
              <a:rPr lang="en-US" altLang="en-US" sz="1300" smtClean="0"/>
              <a:pPr>
                <a:spcBef>
                  <a:spcPct val="0"/>
                </a:spcBef>
              </a:pPr>
              <a:t>3</a:t>
            </a:fld>
            <a:endParaRPr lang="en-US" altLang="en-US" sz="130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a:extLst>
              <a:ext uri="{FF2B5EF4-FFF2-40B4-BE49-F238E27FC236}">
                <a16:creationId xmlns:a16="http://schemas.microsoft.com/office/drawing/2014/main" id="{34C6E840-3ACC-9138-7E19-42D97B5D9445}"/>
              </a:ext>
            </a:extLst>
          </p:cNvPr>
          <p:cNvSpPr>
            <a:spLocks noGrp="1" noRot="1" noChangeAspect="1" noChangeArrowheads="1" noTextEdit="1"/>
          </p:cNvSpPr>
          <p:nvPr>
            <p:ph type="sldImg"/>
          </p:nvPr>
        </p:nvSpPr>
        <p:spPr>
          <a:ln/>
        </p:spPr>
      </p:sp>
      <p:sp>
        <p:nvSpPr>
          <p:cNvPr id="64515" name="Notes Placeholder 2">
            <a:extLst>
              <a:ext uri="{FF2B5EF4-FFF2-40B4-BE49-F238E27FC236}">
                <a16:creationId xmlns:a16="http://schemas.microsoft.com/office/drawing/2014/main" id="{ABB68B95-FAAD-F390-CCAD-FDEF68D01D89}"/>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
        <p:nvSpPr>
          <p:cNvPr id="64516" name="Slide Number Placeholder 3">
            <a:extLst>
              <a:ext uri="{FF2B5EF4-FFF2-40B4-BE49-F238E27FC236}">
                <a16:creationId xmlns:a16="http://schemas.microsoft.com/office/drawing/2014/main" id="{4DAAD793-1DE3-235E-6721-D7DE80AA588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E178882E-FB5F-4173-8241-2A856207BC7F}" type="slidenum">
              <a:rPr lang="en-US" altLang="en-US" sz="1300" smtClean="0"/>
              <a:pPr>
                <a:spcBef>
                  <a:spcPct val="0"/>
                </a:spcBef>
              </a:pPr>
              <a:t>30</a:t>
            </a:fld>
            <a:endParaRPr lang="en-US" altLang="en-US" sz="130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a:extLst>
              <a:ext uri="{FF2B5EF4-FFF2-40B4-BE49-F238E27FC236}">
                <a16:creationId xmlns:a16="http://schemas.microsoft.com/office/drawing/2014/main" id="{AC77E505-EB70-F79D-CB9F-522256749940}"/>
              </a:ext>
            </a:extLst>
          </p:cNvPr>
          <p:cNvSpPr>
            <a:spLocks noGrp="1" noRot="1" noChangeAspect="1" noChangeArrowheads="1" noTextEdit="1"/>
          </p:cNvSpPr>
          <p:nvPr>
            <p:ph type="sldImg"/>
          </p:nvPr>
        </p:nvSpPr>
        <p:spPr>
          <a:ln/>
        </p:spPr>
      </p:sp>
      <p:sp>
        <p:nvSpPr>
          <p:cNvPr id="66563" name="Notes Placeholder 2">
            <a:extLst>
              <a:ext uri="{FF2B5EF4-FFF2-40B4-BE49-F238E27FC236}">
                <a16:creationId xmlns:a16="http://schemas.microsoft.com/office/drawing/2014/main" id="{47E42736-2811-A8CF-DEB8-9B9D63508505}"/>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t>Roots can pry apart rocks</a:t>
            </a:r>
          </a:p>
        </p:txBody>
      </p:sp>
      <p:sp>
        <p:nvSpPr>
          <p:cNvPr id="66564" name="Slide Number Placeholder 3">
            <a:extLst>
              <a:ext uri="{FF2B5EF4-FFF2-40B4-BE49-F238E27FC236}">
                <a16:creationId xmlns:a16="http://schemas.microsoft.com/office/drawing/2014/main" id="{9E03E268-9B76-10FD-EB96-ABE93932A8B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AA6C1916-E8E9-4DA7-9E98-B6178BDCB4F5}" type="slidenum">
              <a:rPr lang="en-US" altLang="en-US" sz="1300" smtClean="0"/>
              <a:pPr>
                <a:spcBef>
                  <a:spcPct val="0"/>
                </a:spcBef>
              </a:pPr>
              <a:t>31</a:t>
            </a:fld>
            <a:endParaRPr lang="en-US" altLang="en-US" sz="130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a:extLst>
              <a:ext uri="{FF2B5EF4-FFF2-40B4-BE49-F238E27FC236}">
                <a16:creationId xmlns:a16="http://schemas.microsoft.com/office/drawing/2014/main" id="{3D26032D-D7A4-8082-ECB7-387C41922F96}"/>
              </a:ext>
            </a:extLst>
          </p:cNvPr>
          <p:cNvSpPr>
            <a:spLocks noGrp="1" noRot="1" noChangeAspect="1" noChangeArrowheads="1" noTextEdit="1"/>
          </p:cNvSpPr>
          <p:nvPr>
            <p:ph type="sldImg"/>
          </p:nvPr>
        </p:nvSpPr>
        <p:spPr>
          <a:ln/>
        </p:spPr>
      </p:sp>
      <p:sp>
        <p:nvSpPr>
          <p:cNvPr id="68611" name="Notes Placeholder 2">
            <a:extLst>
              <a:ext uri="{FF2B5EF4-FFF2-40B4-BE49-F238E27FC236}">
                <a16:creationId xmlns:a16="http://schemas.microsoft.com/office/drawing/2014/main" id="{5DD02E50-6AAB-4FFC-80BE-6ABFC693189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Root grooves</a:t>
            </a:r>
          </a:p>
        </p:txBody>
      </p:sp>
      <p:sp>
        <p:nvSpPr>
          <p:cNvPr id="68612" name="Slide Number Placeholder 3">
            <a:extLst>
              <a:ext uri="{FF2B5EF4-FFF2-40B4-BE49-F238E27FC236}">
                <a16:creationId xmlns:a16="http://schemas.microsoft.com/office/drawing/2014/main" id="{75CA551E-BDFF-5994-AA5C-874AD7B4731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0FCAE31A-C33E-4350-A03D-0768062F745A}" type="slidenum">
              <a:rPr lang="en-US" altLang="en-US" sz="1300" smtClean="0"/>
              <a:pPr>
                <a:spcBef>
                  <a:spcPct val="0"/>
                </a:spcBef>
              </a:pPr>
              <a:t>32</a:t>
            </a:fld>
            <a:endParaRPr lang="en-US" altLang="en-US" sz="130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a:extLst>
              <a:ext uri="{FF2B5EF4-FFF2-40B4-BE49-F238E27FC236}">
                <a16:creationId xmlns:a16="http://schemas.microsoft.com/office/drawing/2014/main" id="{9501FCFE-5894-779A-6774-D89F69472F8B}"/>
              </a:ext>
            </a:extLst>
          </p:cNvPr>
          <p:cNvSpPr>
            <a:spLocks noGrp="1" noRot="1" noChangeAspect="1" noChangeArrowheads="1" noTextEdit="1"/>
          </p:cNvSpPr>
          <p:nvPr>
            <p:ph type="sldImg"/>
          </p:nvPr>
        </p:nvSpPr>
        <p:spPr>
          <a:ln/>
        </p:spPr>
      </p:sp>
      <p:sp>
        <p:nvSpPr>
          <p:cNvPr id="70659" name="Notes Placeholder 2">
            <a:extLst>
              <a:ext uri="{FF2B5EF4-FFF2-40B4-BE49-F238E27FC236}">
                <a16:creationId xmlns:a16="http://schemas.microsoft.com/office/drawing/2014/main" id="{362BF616-1265-E7E7-DDE3-C4E4230C2C6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rPr>
              <a:t>Treefall breaks apart parent rock material</a:t>
            </a:r>
            <a:endParaRPr lang="en-US" altLang="en-US"/>
          </a:p>
          <a:p>
            <a:endParaRPr lang="en-US" altLang="en-US"/>
          </a:p>
        </p:txBody>
      </p:sp>
      <p:sp>
        <p:nvSpPr>
          <p:cNvPr id="70660" name="Slide Number Placeholder 3">
            <a:extLst>
              <a:ext uri="{FF2B5EF4-FFF2-40B4-BE49-F238E27FC236}">
                <a16:creationId xmlns:a16="http://schemas.microsoft.com/office/drawing/2014/main" id="{6C23149C-9254-2B83-9C10-356B2ED7EF2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fld id="{0D6CE7D8-6B4F-4A91-8242-74E559A9D182}" type="slidenum">
              <a:rPr lang="en-US" altLang="en-US" sz="1300" smtClean="0"/>
              <a:pPr/>
              <a:t>33</a:t>
            </a:fld>
            <a:endParaRPr lang="en-US" altLang="en-US" sz="130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a:extLst>
              <a:ext uri="{FF2B5EF4-FFF2-40B4-BE49-F238E27FC236}">
                <a16:creationId xmlns:a16="http://schemas.microsoft.com/office/drawing/2014/main" id="{2AEAA853-DE04-69FC-A661-D8D6AABB4E54}"/>
              </a:ext>
            </a:extLst>
          </p:cNvPr>
          <p:cNvSpPr>
            <a:spLocks noGrp="1" noRot="1" noChangeAspect="1" noChangeArrowheads="1" noTextEdit="1"/>
          </p:cNvSpPr>
          <p:nvPr>
            <p:ph type="sldImg"/>
          </p:nvPr>
        </p:nvSpPr>
        <p:spPr>
          <a:ln/>
        </p:spPr>
      </p:sp>
      <p:sp>
        <p:nvSpPr>
          <p:cNvPr id="72707" name="Notes Placeholder 2">
            <a:extLst>
              <a:ext uri="{FF2B5EF4-FFF2-40B4-BE49-F238E27FC236}">
                <a16:creationId xmlns:a16="http://schemas.microsoft.com/office/drawing/2014/main" id="{305ED514-4A13-74C0-14F8-3CC1BEF2A08A}"/>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
        <p:nvSpPr>
          <p:cNvPr id="72708" name="Slide Number Placeholder 3">
            <a:extLst>
              <a:ext uri="{FF2B5EF4-FFF2-40B4-BE49-F238E27FC236}">
                <a16:creationId xmlns:a16="http://schemas.microsoft.com/office/drawing/2014/main" id="{239D55DF-A6AE-CEC8-D3DC-2C18AAD838D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C88D5C77-56C6-4121-BA39-AB781D69BC84}" type="slidenum">
              <a:rPr lang="en-US" altLang="en-US" sz="1300" smtClean="0"/>
              <a:pPr>
                <a:spcBef>
                  <a:spcPct val="0"/>
                </a:spcBef>
              </a:pPr>
              <a:t>34</a:t>
            </a:fld>
            <a:endParaRPr lang="en-US" altLang="en-US" sz="130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a:extLst>
              <a:ext uri="{FF2B5EF4-FFF2-40B4-BE49-F238E27FC236}">
                <a16:creationId xmlns:a16="http://schemas.microsoft.com/office/drawing/2014/main" id="{F1406F82-7297-566D-D0D9-9CF1065A6352}"/>
              </a:ext>
            </a:extLst>
          </p:cNvPr>
          <p:cNvSpPr>
            <a:spLocks noGrp="1" noRot="1" noChangeAspect="1" noChangeArrowheads="1" noTextEdit="1"/>
          </p:cNvSpPr>
          <p:nvPr>
            <p:ph type="sldImg"/>
          </p:nvPr>
        </p:nvSpPr>
        <p:spPr>
          <a:ln/>
        </p:spPr>
      </p:sp>
      <p:sp>
        <p:nvSpPr>
          <p:cNvPr id="74755" name="Notes Placeholder 2">
            <a:extLst>
              <a:ext uri="{FF2B5EF4-FFF2-40B4-BE49-F238E27FC236}">
                <a16:creationId xmlns:a16="http://schemas.microsoft.com/office/drawing/2014/main" id="{E1441AF7-985F-E7C0-8B96-B945581B1297}"/>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74756" name="Slide Number Placeholder 3">
            <a:extLst>
              <a:ext uri="{FF2B5EF4-FFF2-40B4-BE49-F238E27FC236}">
                <a16:creationId xmlns:a16="http://schemas.microsoft.com/office/drawing/2014/main" id="{3A880EB8-61EC-4FD7-0739-E272A33B692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7EE56E37-8E97-4D4C-9304-A0F043BCA8D9}" type="slidenum">
              <a:rPr lang="en-US" altLang="en-US" sz="1300" smtClean="0"/>
              <a:pPr>
                <a:spcBef>
                  <a:spcPct val="0"/>
                </a:spcBef>
              </a:pPr>
              <a:t>35</a:t>
            </a:fld>
            <a:endParaRPr lang="en-US" altLang="en-US" sz="130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a:extLst>
              <a:ext uri="{FF2B5EF4-FFF2-40B4-BE49-F238E27FC236}">
                <a16:creationId xmlns:a16="http://schemas.microsoft.com/office/drawing/2014/main" id="{BB510833-372D-42D0-0F53-9B59060B5464}"/>
              </a:ext>
            </a:extLst>
          </p:cNvPr>
          <p:cNvSpPr>
            <a:spLocks noGrp="1" noRot="1" noChangeAspect="1" noChangeArrowheads="1" noTextEdit="1"/>
          </p:cNvSpPr>
          <p:nvPr>
            <p:ph type="sldImg"/>
          </p:nvPr>
        </p:nvSpPr>
        <p:spPr>
          <a:ln/>
        </p:spPr>
      </p:sp>
      <p:sp>
        <p:nvSpPr>
          <p:cNvPr id="76803" name="Notes Placeholder 2">
            <a:extLst>
              <a:ext uri="{FF2B5EF4-FFF2-40B4-BE49-F238E27FC236}">
                <a16:creationId xmlns:a16="http://schemas.microsoft.com/office/drawing/2014/main" id="{4B7BA8E1-C74D-3C0F-EF57-E9498D90F4C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Niagara Escarpment The Niagara Escarpment has a caprock of dolomitic limestone (top photo at right) which is more resistant and overlies weaker, more easily eroded shale (lower photo). The weathering-resistant dolomitic limestone serves as a protective "cap". The escarpment formed over millions of years through a process of differential erosion of these two rock types. Through time the soft rocks weather away and are transported away by gravity and rainfall. The gradual removal of the soft rocks undercuts the resistant caprock, leaving a cliff or escarpment.</a:t>
            </a:r>
          </a:p>
        </p:txBody>
      </p:sp>
      <p:sp>
        <p:nvSpPr>
          <p:cNvPr id="76804" name="Slide Number Placeholder 3">
            <a:extLst>
              <a:ext uri="{FF2B5EF4-FFF2-40B4-BE49-F238E27FC236}">
                <a16:creationId xmlns:a16="http://schemas.microsoft.com/office/drawing/2014/main" id="{60CB84A5-05CF-C69D-9977-88D5A3981E1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2C8A347A-9EAB-475A-A957-88C5D1A9A7B6}" type="slidenum">
              <a:rPr lang="en-US" altLang="en-US" sz="1300" smtClean="0"/>
              <a:pPr>
                <a:spcBef>
                  <a:spcPct val="0"/>
                </a:spcBef>
              </a:pPr>
              <a:t>36</a:t>
            </a:fld>
            <a:endParaRPr lang="en-US" altLang="en-US" sz="130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a:extLst>
              <a:ext uri="{FF2B5EF4-FFF2-40B4-BE49-F238E27FC236}">
                <a16:creationId xmlns:a16="http://schemas.microsoft.com/office/drawing/2014/main" id="{C8623F7F-C276-1C4F-4BCA-9CB4E182A426}"/>
              </a:ext>
            </a:extLst>
          </p:cNvPr>
          <p:cNvSpPr>
            <a:spLocks noGrp="1" noRot="1" noChangeAspect="1" noChangeArrowheads="1" noTextEdit="1"/>
          </p:cNvSpPr>
          <p:nvPr>
            <p:ph type="sldImg"/>
          </p:nvPr>
        </p:nvSpPr>
        <p:spPr>
          <a:ln/>
        </p:spPr>
      </p:sp>
      <p:sp>
        <p:nvSpPr>
          <p:cNvPr id="79875" name="Notes Placeholder 2">
            <a:extLst>
              <a:ext uri="{FF2B5EF4-FFF2-40B4-BE49-F238E27FC236}">
                <a16:creationId xmlns:a16="http://schemas.microsoft.com/office/drawing/2014/main" id="{AD72E04A-327D-94DA-3D63-9D29D318BFB9}"/>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
        <p:nvSpPr>
          <p:cNvPr id="79876" name="Slide Number Placeholder 3">
            <a:extLst>
              <a:ext uri="{FF2B5EF4-FFF2-40B4-BE49-F238E27FC236}">
                <a16:creationId xmlns:a16="http://schemas.microsoft.com/office/drawing/2014/main" id="{4C2571B3-031D-B44C-D524-3BA9B3FF106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7C391A45-E74D-44F9-90D7-4BE1F243960F}" type="slidenum">
              <a:rPr lang="en-US" altLang="en-US" sz="1300" smtClean="0"/>
              <a:pPr>
                <a:spcBef>
                  <a:spcPct val="0"/>
                </a:spcBef>
              </a:pPr>
              <a:t>38</a:t>
            </a:fld>
            <a:endParaRPr lang="en-US" altLang="en-US" sz="130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a:extLst>
              <a:ext uri="{FF2B5EF4-FFF2-40B4-BE49-F238E27FC236}">
                <a16:creationId xmlns:a16="http://schemas.microsoft.com/office/drawing/2014/main" id="{F911A9D7-DAA1-9D30-FA50-4F41CCE826D4}"/>
              </a:ext>
            </a:extLst>
          </p:cNvPr>
          <p:cNvSpPr>
            <a:spLocks noGrp="1" noRot="1" noChangeAspect="1" noChangeArrowheads="1" noTextEdit="1"/>
          </p:cNvSpPr>
          <p:nvPr>
            <p:ph type="sldImg"/>
          </p:nvPr>
        </p:nvSpPr>
        <p:spPr>
          <a:ln/>
        </p:spPr>
      </p:sp>
      <p:sp>
        <p:nvSpPr>
          <p:cNvPr id="82947" name="Notes Placeholder 2">
            <a:extLst>
              <a:ext uri="{FF2B5EF4-FFF2-40B4-BE49-F238E27FC236}">
                <a16:creationId xmlns:a16="http://schemas.microsoft.com/office/drawing/2014/main" id="{97118754-DAEB-3B34-40F9-B443BF76DC1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Cumberland Plateau in Tennessee</a:t>
            </a:r>
          </a:p>
        </p:txBody>
      </p:sp>
      <p:sp>
        <p:nvSpPr>
          <p:cNvPr id="82948" name="Slide Number Placeholder 3">
            <a:extLst>
              <a:ext uri="{FF2B5EF4-FFF2-40B4-BE49-F238E27FC236}">
                <a16:creationId xmlns:a16="http://schemas.microsoft.com/office/drawing/2014/main" id="{4563188B-3B1B-5E14-F207-CC02A653E1B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78C67FB8-7268-47C9-B7FF-16C3F2B4A814}" type="slidenum">
              <a:rPr lang="en-US" altLang="en-US" sz="1300" smtClean="0"/>
              <a:pPr>
                <a:spcBef>
                  <a:spcPct val="0"/>
                </a:spcBef>
              </a:pPr>
              <a:t>40</a:t>
            </a:fld>
            <a:endParaRPr lang="en-US" altLang="en-US" sz="130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Image Placeholder 1">
            <a:extLst>
              <a:ext uri="{FF2B5EF4-FFF2-40B4-BE49-F238E27FC236}">
                <a16:creationId xmlns:a16="http://schemas.microsoft.com/office/drawing/2014/main" id="{15DB1070-F4BF-8850-3C8E-177B9FCBE20A}"/>
              </a:ext>
            </a:extLst>
          </p:cNvPr>
          <p:cNvSpPr>
            <a:spLocks noGrp="1" noRot="1" noChangeAspect="1" noChangeArrowheads="1" noTextEdit="1"/>
          </p:cNvSpPr>
          <p:nvPr>
            <p:ph type="sldImg"/>
          </p:nvPr>
        </p:nvSpPr>
        <p:spPr>
          <a:ln/>
        </p:spPr>
      </p:sp>
      <p:sp>
        <p:nvSpPr>
          <p:cNvPr id="84995" name="Notes Placeholder 2">
            <a:extLst>
              <a:ext uri="{FF2B5EF4-FFF2-40B4-BE49-F238E27FC236}">
                <a16:creationId xmlns:a16="http://schemas.microsoft.com/office/drawing/2014/main" id="{572C8832-37DD-4EB0-E3EA-E1453EA1EE6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The Pottsville Escarpment is a resistant sandstone belt of cliffs and steep sided, narrow crested valleys in eastern Kentucky, USA. It features rock shelters, waterfalls, and natural bridges. It forms the western edge of the Cumberland Plateau.</a:t>
            </a:r>
          </a:p>
          <a:p>
            <a:endParaRPr lang="en-US" altLang="en-US"/>
          </a:p>
          <a:p>
            <a:r>
              <a:rPr lang="en-US" altLang="en-US"/>
              <a:t>It is largely located within the Daniel Boone National Forest, the original area of which was located to specifically include this rugged strip of land. Several significant natural areas in Kentucky are located within the escarpment zone. These include the Red River Gorge Geologic Area, Natural Bridge State Park, Cumberland Falls, Big South Fork National Recreation Area, and others. </a:t>
            </a:r>
          </a:p>
        </p:txBody>
      </p:sp>
      <p:sp>
        <p:nvSpPr>
          <p:cNvPr id="84996" name="Slide Number Placeholder 3">
            <a:extLst>
              <a:ext uri="{FF2B5EF4-FFF2-40B4-BE49-F238E27FC236}">
                <a16:creationId xmlns:a16="http://schemas.microsoft.com/office/drawing/2014/main" id="{9B3E9390-69C1-DFA4-AA17-227095B1DFD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fld id="{2B8B043D-209F-4C7F-B3E7-5A9E23DCEC67}" type="slidenum">
              <a:rPr lang="en-US" altLang="en-US" sz="1300" smtClean="0"/>
              <a:pPr/>
              <a:t>41</a:t>
            </a:fld>
            <a:endParaRPr lang="en-US" altLang="en-US" sz="130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a:extLst>
              <a:ext uri="{FF2B5EF4-FFF2-40B4-BE49-F238E27FC236}">
                <a16:creationId xmlns:a16="http://schemas.microsoft.com/office/drawing/2014/main" id="{5AE55DCC-A40F-B1BF-872C-059404A984A5}"/>
              </a:ext>
            </a:extLst>
          </p:cNvPr>
          <p:cNvSpPr>
            <a:spLocks noGrp="1" noRot="1" noChangeAspect="1" noChangeArrowheads="1" noTextEdit="1"/>
          </p:cNvSpPr>
          <p:nvPr>
            <p:ph type="sldImg"/>
          </p:nvPr>
        </p:nvSpPr>
        <p:spPr>
          <a:ln/>
        </p:spPr>
      </p:sp>
      <p:sp>
        <p:nvSpPr>
          <p:cNvPr id="11267" name="Notes Placeholder 2">
            <a:extLst>
              <a:ext uri="{FF2B5EF4-FFF2-40B4-BE49-F238E27FC236}">
                <a16:creationId xmlns:a16="http://schemas.microsoft.com/office/drawing/2014/main" id="{1B2EB7F4-24BA-E420-2128-DDED4D62E1EE}"/>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Himalayas, Ganges River, Bangladesh, and the Bay of Bengal, left</a:t>
            </a:r>
          </a:p>
          <a:p>
            <a:endParaRPr lang="en-US" altLang="en-US"/>
          </a:p>
          <a:p>
            <a:r>
              <a:rPr lang="en-US" altLang="en-US"/>
              <a:t>Phytoplankton, right.</a:t>
            </a:r>
          </a:p>
        </p:txBody>
      </p:sp>
      <p:sp>
        <p:nvSpPr>
          <p:cNvPr id="11268" name="Slide Number Placeholder 3">
            <a:extLst>
              <a:ext uri="{FF2B5EF4-FFF2-40B4-BE49-F238E27FC236}">
                <a16:creationId xmlns:a16="http://schemas.microsoft.com/office/drawing/2014/main" id="{5F0B1D42-B6BA-69EF-C913-518B527DB58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DED4BAA7-2FE5-498C-8F56-C001545D7EF8}" type="slidenum">
              <a:rPr lang="en-US" altLang="en-US" sz="1300" smtClean="0"/>
              <a:pPr>
                <a:spcBef>
                  <a:spcPct val="0"/>
                </a:spcBef>
              </a:pPr>
              <a:t>4</a:t>
            </a:fld>
            <a:endParaRPr lang="en-US" altLang="en-US" sz="130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a:extLst>
              <a:ext uri="{FF2B5EF4-FFF2-40B4-BE49-F238E27FC236}">
                <a16:creationId xmlns:a16="http://schemas.microsoft.com/office/drawing/2014/main" id="{CB7C7A51-8CE0-56F1-C2AE-59B5538B000A}"/>
              </a:ext>
            </a:extLst>
          </p:cNvPr>
          <p:cNvSpPr>
            <a:spLocks noGrp="1" noRot="1" noChangeAspect="1" noChangeArrowheads="1" noTextEdit="1"/>
          </p:cNvSpPr>
          <p:nvPr>
            <p:ph type="sldImg"/>
          </p:nvPr>
        </p:nvSpPr>
        <p:spPr>
          <a:ln/>
        </p:spPr>
      </p:sp>
      <p:sp>
        <p:nvSpPr>
          <p:cNvPr id="87043" name="Notes Placeholder 2">
            <a:extLst>
              <a:ext uri="{FF2B5EF4-FFF2-40B4-BE49-F238E27FC236}">
                <a16:creationId xmlns:a16="http://schemas.microsoft.com/office/drawing/2014/main" id="{CC35F916-F377-7AF6-4DDC-B786BCC9819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Cumberland Falls, Kentucky</a:t>
            </a:r>
          </a:p>
        </p:txBody>
      </p:sp>
      <p:sp>
        <p:nvSpPr>
          <p:cNvPr id="87044" name="Slide Number Placeholder 3">
            <a:extLst>
              <a:ext uri="{FF2B5EF4-FFF2-40B4-BE49-F238E27FC236}">
                <a16:creationId xmlns:a16="http://schemas.microsoft.com/office/drawing/2014/main" id="{9D5AEDB0-2C2B-4DBB-E77C-2693949C991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fld id="{2E8E5569-CE1F-467A-8A9A-D2CFBB0AA8C5}" type="slidenum">
              <a:rPr lang="en-US" altLang="en-US" sz="1300" smtClean="0"/>
              <a:pPr/>
              <a:t>42</a:t>
            </a:fld>
            <a:endParaRPr lang="en-US" altLang="en-US" sz="130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Image Placeholder 1">
            <a:extLst>
              <a:ext uri="{FF2B5EF4-FFF2-40B4-BE49-F238E27FC236}">
                <a16:creationId xmlns:a16="http://schemas.microsoft.com/office/drawing/2014/main" id="{30412E98-6731-585F-92BD-583AC7E3DC5E}"/>
              </a:ext>
            </a:extLst>
          </p:cNvPr>
          <p:cNvSpPr>
            <a:spLocks noGrp="1" noRot="1" noChangeAspect="1" noChangeArrowheads="1" noTextEdit="1"/>
          </p:cNvSpPr>
          <p:nvPr>
            <p:ph type="sldImg"/>
          </p:nvPr>
        </p:nvSpPr>
        <p:spPr>
          <a:ln/>
        </p:spPr>
      </p:sp>
      <p:sp>
        <p:nvSpPr>
          <p:cNvPr id="90115" name="Notes Placeholder 2">
            <a:extLst>
              <a:ext uri="{FF2B5EF4-FFF2-40B4-BE49-F238E27FC236}">
                <a16:creationId xmlns:a16="http://schemas.microsoft.com/office/drawing/2014/main" id="{AA84279F-0DF4-8E87-DEC8-59E83F98E850}"/>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Differential weathering in Natural Bridge, KY</a:t>
            </a:r>
            <a:br>
              <a:rPr lang="en-US" altLang="en-US"/>
            </a:br>
            <a:br>
              <a:rPr lang="en-US" altLang="en-US"/>
            </a:br>
            <a:r>
              <a:rPr lang="en-US" altLang="en-US"/>
              <a:t>These features are known as hoodoos</a:t>
            </a:r>
          </a:p>
        </p:txBody>
      </p:sp>
      <p:sp>
        <p:nvSpPr>
          <p:cNvPr id="90116" name="Slide Number Placeholder 3">
            <a:extLst>
              <a:ext uri="{FF2B5EF4-FFF2-40B4-BE49-F238E27FC236}">
                <a16:creationId xmlns:a16="http://schemas.microsoft.com/office/drawing/2014/main" id="{F6E14CE0-97F3-5494-1854-4835787010A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66AE8173-FCC7-49D0-92A9-E0C4E9278586}" type="slidenum">
              <a:rPr lang="en-US" altLang="en-US" sz="1300" smtClean="0"/>
              <a:pPr>
                <a:spcBef>
                  <a:spcPct val="0"/>
                </a:spcBef>
              </a:pPr>
              <a:t>44</a:t>
            </a:fld>
            <a:endParaRPr lang="en-US" altLang="en-US" sz="130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Slide Image Placeholder 1">
            <a:extLst>
              <a:ext uri="{FF2B5EF4-FFF2-40B4-BE49-F238E27FC236}">
                <a16:creationId xmlns:a16="http://schemas.microsoft.com/office/drawing/2014/main" id="{32A15787-87FA-94E0-D94C-98B0D5210BE1}"/>
              </a:ext>
            </a:extLst>
          </p:cNvPr>
          <p:cNvSpPr>
            <a:spLocks noGrp="1" noRot="1" noChangeAspect="1" noChangeArrowheads="1" noTextEdit="1"/>
          </p:cNvSpPr>
          <p:nvPr>
            <p:ph type="sldImg"/>
          </p:nvPr>
        </p:nvSpPr>
        <p:spPr>
          <a:ln/>
        </p:spPr>
      </p:sp>
      <p:sp>
        <p:nvSpPr>
          <p:cNvPr id="93187" name="Notes Placeholder 2">
            <a:extLst>
              <a:ext uri="{FF2B5EF4-FFF2-40B4-BE49-F238E27FC236}">
                <a16:creationId xmlns:a16="http://schemas.microsoft.com/office/drawing/2014/main" id="{6CB872B4-3EA7-F8FD-FED2-C272E38B731F}"/>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rPr>
              <a:t>Plateaus, canyons, mesas, buttes – these landforms arise from differential weathering.  These features can also have a volcanic origin. Igneous rocks may not weather as quickly as sedimentary rocks, leaving behind volcanic necks such as the ones you see in the top photo</a:t>
            </a:r>
          </a:p>
          <a:p>
            <a:endParaRPr lang="en-US" altLang="en-US"/>
          </a:p>
        </p:txBody>
      </p:sp>
      <p:sp>
        <p:nvSpPr>
          <p:cNvPr id="93188" name="Slide Number Placeholder 3">
            <a:extLst>
              <a:ext uri="{FF2B5EF4-FFF2-40B4-BE49-F238E27FC236}">
                <a16:creationId xmlns:a16="http://schemas.microsoft.com/office/drawing/2014/main" id="{5898F962-B20A-1E1D-896D-8FFA03079B3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066B0FE4-3072-4E9E-950F-A6265635B843}" type="slidenum">
              <a:rPr lang="en-US" altLang="en-US" sz="1300" smtClean="0"/>
              <a:pPr>
                <a:spcBef>
                  <a:spcPct val="0"/>
                </a:spcBef>
              </a:pPr>
              <a:t>46</a:t>
            </a:fld>
            <a:endParaRPr lang="en-US" altLang="en-US" sz="130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Slide Image Placeholder 1">
            <a:extLst>
              <a:ext uri="{FF2B5EF4-FFF2-40B4-BE49-F238E27FC236}">
                <a16:creationId xmlns:a16="http://schemas.microsoft.com/office/drawing/2014/main" id="{B91802AB-4BB6-5FC9-342B-EC50C37593DA}"/>
              </a:ext>
            </a:extLst>
          </p:cNvPr>
          <p:cNvSpPr>
            <a:spLocks noGrp="1" noRot="1" noChangeAspect="1" noChangeArrowheads="1" noTextEdit="1"/>
          </p:cNvSpPr>
          <p:nvPr>
            <p:ph type="sldImg"/>
          </p:nvPr>
        </p:nvSpPr>
        <p:spPr>
          <a:ln/>
        </p:spPr>
      </p:sp>
      <p:sp>
        <p:nvSpPr>
          <p:cNvPr id="95235" name="Notes Placeholder 2">
            <a:extLst>
              <a:ext uri="{FF2B5EF4-FFF2-40B4-BE49-F238E27FC236}">
                <a16:creationId xmlns:a16="http://schemas.microsoft.com/office/drawing/2014/main" id="{3AAAC9C7-CAC8-566A-7DB2-8E674A84B17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
        <p:nvSpPr>
          <p:cNvPr id="95236" name="Slide Number Placeholder 3">
            <a:extLst>
              <a:ext uri="{FF2B5EF4-FFF2-40B4-BE49-F238E27FC236}">
                <a16:creationId xmlns:a16="http://schemas.microsoft.com/office/drawing/2014/main" id="{70E8442E-783D-B3DD-23DD-443C9766164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4C394C48-69F9-4FCC-A990-0C6EE1B94E54}" type="slidenum">
              <a:rPr lang="en-US" altLang="en-US" sz="1300" smtClean="0"/>
              <a:pPr>
                <a:spcBef>
                  <a:spcPct val="0"/>
                </a:spcBef>
              </a:pPr>
              <a:t>47</a:t>
            </a:fld>
            <a:endParaRPr lang="en-US" altLang="en-US" sz="130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lide Image Placeholder 1">
            <a:extLst>
              <a:ext uri="{FF2B5EF4-FFF2-40B4-BE49-F238E27FC236}">
                <a16:creationId xmlns:a16="http://schemas.microsoft.com/office/drawing/2014/main" id="{DEA77968-0206-EB74-D3BD-04CCB7DD3659}"/>
              </a:ext>
            </a:extLst>
          </p:cNvPr>
          <p:cNvSpPr>
            <a:spLocks noGrp="1" noRot="1" noChangeAspect="1" noChangeArrowheads="1" noTextEdit="1"/>
          </p:cNvSpPr>
          <p:nvPr>
            <p:ph type="sldImg"/>
          </p:nvPr>
        </p:nvSpPr>
        <p:spPr>
          <a:ln/>
        </p:spPr>
      </p:sp>
      <p:sp>
        <p:nvSpPr>
          <p:cNvPr id="98307" name="Notes Placeholder 2">
            <a:extLst>
              <a:ext uri="{FF2B5EF4-FFF2-40B4-BE49-F238E27FC236}">
                <a16:creationId xmlns:a16="http://schemas.microsoft.com/office/drawing/2014/main" id="{4BFDA5AB-E18B-EA54-E5FE-EEBA7C9685B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a:latin typeface="Arial" panose="020B0604020202020204" pitchFamily="34" charset="0"/>
              </a:rPr>
              <a:t>Limestone weather more slowly than shale and sandstone (non-carbonate rocks), in dry climates. The reverse is  true in humid climates. There, limestones weather faster.</a:t>
            </a:r>
          </a:p>
          <a:p>
            <a:endParaRPr lang="en-US" altLang="en-US"/>
          </a:p>
        </p:txBody>
      </p:sp>
      <p:sp>
        <p:nvSpPr>
          <p:cNvPr id="98308" name="Slide Number Placeholder 3">
            <a:extLst>
              <a:ext uri="{FF2B5EF4-FFF2-40B4-BE49-F238E27FC236}">
                <a16:creationId xmlns:a16="http://schemas.microsoft.com/office/drawing/2014/main" id="{32AFE765-CFC2-9B0F-6874-F63489C19FA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fld id="{FC353A12-EA2A-49A7-B77F-7C4FB3E4924E}" type="slidenum">
              <a:rPr lang="en-US" altLang="en-US" sz="1300" smtClean="0"/>
              <a:pPr/>
              <a:t>49</a:t>
            </a:fld>
            <a:endParaRPr lang="en-US" altLang="en-US" sz="130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a:extLst>
              <a:ext uri="{FF2B5EF4-FFF2-40B4-BE49-F238E27FC236}">
                <a16:creationId xmlns:a16="http://schemas.microsoft.com/office/drawing/2014/main" id="{38D800F0-1D1B-61AF-1CF7-03DD9B9F57E1}"/>
              </a:ext>
            </a:extLst>
          </p:cNvPr>
          <p:cNvSpPr>
            <a:spLocks noGrp="1" noRot="1" noChangeAspect="1" noChangeArrowheads="1" noTextEdit="1"/>
          </p:cNvSpPr>
          <p:nvPr>
            <p:ph type="sldImg"/>
          </p:nvPr>
        </p:nvSpPr>
        <p:spPr>
          <a:ln/>
        </p:spPr>
      </p:sp>
      <p:sp>
        <p:nvSpPr>
          <p:cNvPr id="13315" name="Notes Placeholder 2">
            <a:extLst>
              <a:ext uri="{FF2B5EF4-FFF2-40B4-BE49-F238E27FC236}">
                <a16:creationId xmlns:a16="http://schemas.microsoft.com/office/drawing/2014/main" id="{81A4E660-CD43-F044-0968-1AC034857E0B}"/>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Next time you pause to view a scenic mountain vista, consider that the oxygen your lungs are taking in resulted from the same process that raised those peaks. Researchers have connected the periodic formation of supercontinents in Earth's geological past to the nourishment of tiny, oxygen-producing sea creatures, and the process continues to this day. At least seven times, the massive plates that make up Earth's continents have slammed together--sometimes two at a time, and sometimes all of them--forming what geologists call supercontinents. Those gradual collisions severely warped the intervening crust and pushed up high mountain ranges, such as the Himalayas. Each time, over millions of years, wind and rain wore down those mountains into dust that was flushed into the sea. There, minerals containing iron, phosphorus, and other elements became food for microscopic plant life that flourished and, through photosynthesis, boosted the amount of oxygen in the atmosphere. The result was that atmospheric oxygen content rose from what they call negligible levels about 2.65 billion years ago to about 21% today.</a:t>
            </a:r>
          </a:p>
        </p:txBody>
      </p:sp>
      <p:sp>
        <p:nvSpPr>
          <p:cNvPr id="13316" name="Slide Number Placeholder 3">
            <a:extLst>
              <a:ext uri="{FF2B5EF4-FFF2-40B4-BE49-F238E27FC236}">
                <a16:creationId xmlns:a16="http://schemas.microsoft.com/office/drawing/2014/main" id="{E013619D-B486-A3AC-52B0-C91286A9A17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893332D5-9198-4E56-A9FD-E239B0749EBE}" type="slidenum">
              <a:rPr lang="en-US" altLang="en-US" sz="1300" smtClean="0"/>
              <a:pPr>
                <a:spcBef>
                  <a:spcPct val="0"/>
                </a:spcBef>
              </a:pPr>
              <a:t>5</a:t>
            </a:fld>
            <a:endParaRPr lang="en-US" altLang="en-US" sz="130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a:extLst>
              <a:ext uri="{FF2B5EF4-FFF2-40B4-BE49-F238E27FC236}">
                <a16:creationId xmlns:a16="http://schemas.microsoft.com/office/drawing/2014/main" id="{2F143CDF-ED45-6C32-E23E-6DEAF6C5DB2C}"/>
              </a:ext>
            </a:extLst>
          </p:cNvPr>
          <p:cNvSpPr>
            <a:spLocks noGrp="1" noRot="1" noChangeAspect="1" noChangeArrowheads="1" noTextEdit="1"/>
          </p:cNvSpPr>
          <p:nvPr>
            <p:ph type="sldImg"/>
          </p:nvPr>
        </p:nvSpPr>
        <p:spPr>
          <a:ln/>
        </p:spPr>
      </p:sp>
      <p:sp>
        <p:nvSpPr>
          <p:cNvPr id="15363" name="Notes Placeholder 2">
            <a:extLst>
              <a:ext uri="{FF2B5EF4-FFF2-40B4-BE49-F238E27FC236}">
                <a16:creationId xmlns:a16="http://schemas.microsoft.com/office/drawing/2014/main" id="{33CE8CC5-82C7-673D-A09D-84431588BC44}"/>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
        <p:nvSpPr>
          <p:cNvPr id="15364" name="Slide Number Placeholder 3">
            <a:extLst>
              <a:ext uri="{FF2B5EF4-FFF2-40B4-BE49-F238E27FC236}">
                <a16:creationId xmlns:a16="http://schemas.microsoft.com/office/drawing/2014/main" id="{4261F4B6-9A37-550C-C25E-6510CF52B49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61D51B93-FFA3-4109-8779-D0FAEF24E7DC}" type="slidenum">
              <a:rPr lang="en-US" altLang="en-US" sz="1300" smtClean="0"/>
              <a:pPr>
                <a:spcBef>
                  <a:spcPct val="0"/>
                </a:spcBef>
              </a:pPr>
              <a:t>6</a:t>
            </a:fld>
            <a:endParaRPr lang="en-US" altLang="en-US" sz="130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a:extLst>
              <a:ext uri="{FF2B5EF4-FFF2-40B4-BE49-F238E27FC236}">
                <a16:creationId xmlns:a16="http://schemas.microsoft.com/office/drawing/2014/main" id="{506ADB34-EF64-7F90-0306-C07E14544A8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6EE657A9-48BC-4C67-8BF2-0E0E90A8AE24}" type="slidenum">
              <a:rPr lang="en-US" altLang="en-US" sz="1300" smtClean="0"/>
              <a:pPr>
                <a:spcBef>
                  <a:spcPct val="0"/>
                </a:spcBef>
              </a:pPr>
              <a:t>7</a:t>
            </a:fld>
            <a:endParaRPr lang="en-US" altLang="en-US" sz="1300"/>
          </a:p>
        </p:txBody>
      </p:sp>
      <p:sp>
        <p:nvSpPr>
          <p:cNvPr id="17411" name="Rectangle 2">
            <a:extLst>
              <a:ext uri="{FF2B5EF4-FFF2-40B4-BE49-F238E27FC236}">
                <a16:creationId xmlns:a16="http://schemas.microsoft.com/office/drawing/2014/main" id="{EF6FCFC5-10F6-FD0E-5DB9-A493B5EEB1A0}"/>
              </a:ext>
            </a:extLst>
          </p:cNvPr>
          <p:cNvSpPr>
            <a:spLocks noGrp="1" noRot="1" noChangeAspect="1" noChangeArrowheads="1" noTextEdit="1"/>
          </p:cNvSpPr>
          <p:nvPr>
            <p:ph type="sldImg"/>
          </p:nvPr>
        </p:nvSpPr>
        <p:spPr>
          <a:solidFill>
            <a:srgbClr val="FFFFFF"/>
          </a:solidFill>
          <a:ln/>
        </p:spPr>
      </p:sp>
      <p:sp>
        <p:nvSpPr>
          <p:cNvPr id="17412" name="Rectangle 3">
            <a:extLst>
              <a:ext uri="{FF2B5EF4-FFF2-40B4-BE49-F238E27FC236}">
                <a16:creationId xmlns:a16="http://schemas.microsoft.com/office/drawing/2014/main" id="{5BACC0C7-8333-2F37-B3E7-CD461E78BDE4}"/>
              </a:ext>
            </a:extLst>
          </p:cNvPr>
          <p:cNvSpPr>
            <a:spLocks noGrp="1" noChangeArrowheads="1"/>
          </p:cNvSpPr>
          <p:nvPr>
            <p:ph type="body" idx="1"/>
          </p:nvPr>
        </p:nvSpPr>
        <p:spPr>
          <a:solidFill>
            <a:srgbClr val="FFFFFF"/>
          </a:solidFill>
          <a:ln>
            <a:solidFill>
              <a:srgbClr val="000000"/>
            </a:solidFill>
          </a:ln>
        </p:spPr>
        <p:txBody>
          <a:bodyPr/>
          <a:lstStyle/>
          <a:p>
            <a:pPr eaLnBrk="1" hangingPunct="1"/>
            <a:r>
              <a:rPr lang="en-US" altLang="en-US"/>
              <a:t>Effects of freeze thaw on granite. Southern California, Transverse Ranges.  About 8,500 feet.</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a:extLst>
              <a:ext uri="{FF2B5EF4-FFF2-40B4-BE49-F238E27FC236}">
                <a16:creationId xmlns:a16="http://schemas.microsoft.com/office/drawing/2014/main" id="{1B4EF4D4-BB2F-BD21-3CE0-79B03AF7ADC5}"/>
              </a:ext>
            </a:extLst>
          </p:cNvPr>
          <p:cNvSpPr>
            <a:spLocks noGrp="1" noRot="1" noChangeAspect="1" noChangeArrowheads="1" noTextEdit="1"/>
          </p:cNvSpPr>
          <p:nvPr>
            <p:ph type="sldImg"/>
          </p:nvPr>
        </p:nvSpPr>
        <p:spPr>
          <a:ln/>
        </p:spPr>
      </p:sp>
      <p:sp>
        <p:nvSpPr>
          <p:cNvPr id="19459" name="Notes Placeholder 2">
            <a:extLst>
              <a:ext uri="{FF2B5EF4-FFF2-40B4-BE49-F238E27FC236}">
                <a16:creationId xmlns:a16="http://schemas.microsoft.com/office/drawing/2014/main" id="{C68CB47A-2CB3-20BF-84F1-10946D5AADF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t>Fractured piece of granite from freeze thaw activity.  Eastern Sierra granite (California).  About 7,000 feet.</a:t>
            </a:r>
          </a:p>
          <a:p>
            <a:pPr eaLnBrk="1" hangingPunct="1"/>
            <a:endParaRPr lang="en-US" altLang="en-US"/>
          </a:p>
        </p:txBody>
      </p:sp>
      <p:sp>
        <p:nvSpPr>
          <p:cNvPr id="19460" name="Slide Number Placeholder 3">
            <a:extLst>
              <a:ext uri="{FF2B5EF4-FFF2-40B4-BE49-F238E27FC236}">
                <a16:creationId xmlns:a16="http://schemas.microsoft.com/office/drawing/2014/main" id="{A65D47FB-FF49-5894-38F9-83CE1544FD6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5A189D23-ECB5-477A-ADD5-E3EE8FAFBA16}" type="slidenum">
              <a:rPr lang="en-US" altLang="en-US" sz="1300" smtClean="0"/>
              <a:pPr>
                <a:spcBef>
                  <a:spcPct val="0"/>
                </a:spcBef>
              </a:pPr>
              <a:t>8</a:t>
            </a:fld>
            <a:endParaRPr lang="en-US" altLang="en-US" sz="130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a:extLst>
              <a:ext uri="{FF2B5EF4-FFF2-40B4-BE49-F238E27FC236}">
                <a16:creationId xmlns:a16="http://schemas.microsoft.com/office/drawing/2014/main" id="{91D99213-1370-916B-94D8-8F80E13B1A90}"/>
              </a:ext>
            </a:extLst>
          </p:cNvPr>
          <p:cNvSpPr>
            <a:spLocks noGrp="1" noRot="1" noChangeAspect="1" noChangeArrowheads="1" noTextEdit="1"/>
          </p:cNvSpPr>
          <p:nvPr>
            <p:ph type="sldImg"/>
          </p:nvPr>
        </p:nvSpPr>
        <p:spPr>
          <a:ln/>
        </p:spPr>
      </p:sp>
      <p:sp>
        <p:nvSpPr>
          <p:cNvPr id="21507" name="Notes Placeholder 2">
            <a:extLst>
              <a:ext uri="{FF2B5EF4-FFF2-40B4-BE49-F238E27FC236}">
                <a16:creationId xmlns:a16="http://schemas.microsoft.com/office/drawing/2014/main" id="{4F688001-3427-7A2B-DA65-5250EFEAC93A}"/>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
        <p:nvSpPr>
          <p:cNvPr id="21508" name="Slide Number Placeholder 3">
            <a:extLst>
              <a:ext uri="{FF2B5EF4-FFF2-40B4-BE49-F238E27FC236}">
                <a16:creationId xmlns:a16="http://schemas.microsoft.com/office/drawing/2014/main" id="{0CF03C33-E002-611D-200C-2933C3D2317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578A2B69-49F8-4256-AE8C-27128D56D24D}" type="slidenum">
              <a:rPr lang="en-US" altLang="en-US" sz="1300" smtClean="0"/>
              <a:pPr>
                <a:spcBef>
                  <a:spcPct val="0"/>
                </a:spcBef>
              </a:pPr>
              <a:t>9</a:t>
            </a:fld>
            <a:endParaRPr lang="en-US" altLang="en-US" sz="130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2068FA38-9815-9114-6B35-1E0C0A4543E8}"/>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9E3D410A-8BA8-0D71-F1CA-FE1869643A0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1EC2F3FB-2F23-9A97-D145-8855ADBB8671}"/>
              </a:ext>
            </a:extLst>
          </p:cNvPr>
          <p:cNvSpPr>
            <a:spLocks noGrp="1" noChangeArrowheads="1"/>
          </p:cNvSpPr>
          <p:nvPr>
            <p:ph type="sldNum" sz="quarter" idx="12"/>
          </p:nvPr>
        </p:nvSpPr>
        <p:spPr>
          <a:ln/>
        </p:spPr>
        <p:txBody>
          <a:bodyPr/>
          <a:lstStyle>
            <a:lvl1pPr>
              <a:defRPr/>
            </a:lvl1pPr>
          </a:lstStyle>
          <a:p>
            <a:pPr>
              <a:defRPr/>
            </a:pPr>
            <a:fld id="{6900E0B8-86D7-47CC-ADED-1590A882E3AA}" type="slidenum">
              <a:rPr lang="en-US" altLang="en-US"/>
              <a:pPr>
                <a:defRPr/>
              </a:pPr>
              <a:t>‹#›</a:t>
            </a:fld>
            <a:endParaRPr lang="en-US" altLang="en-US"/>
          </a:p>
        </p:txBody>
      </p:sp>
    </p:spTree>
    <p:extLst>
      <p:ext uri="{BB962C8B-B14F-4D97-AF65-F5344CB8AC3E}">
        <p14:creationId xmlns:p14="http://schemas.microsoft.com/office/powerpoint/2010/main" val="9669209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4A056195-9470-837A-DAB6-BA0B93D904B8}"/>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ED70769D-39C5-FD21-3B62-BAF2C890AFD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F1C61E4F-FF75-2725-2978-AB0EC6D428AF}"/>
              </a:ext>
            </a:extLst>
          </p:cNvPr>
          <p:cNvSpPr>
            <a:spLocks noGrp="1" noChangeArrowheads="1"/>
          </p:cNvSpPr>
          <p:nvPr>
            <p:ph type="sldNum" sz="quarter" idx="12"/>
          </p:nvPr>
        </p:nvSpPr>
        <p:spPr>
          <a:ln/>
        </p:spPr>
        <p:txBody>
          <a:bodyPr/>
          <a:lstStyle>
            <a:lvl1pPr>
              <a:defRPr/>
            </a:lvl1pPr>
          </a:lstStyle>
          <a:p>
            <a:pPr>
              <a:defRPr/>
            </a:pPr>
            <a:fld id="{2BF25C0C-AAFA-4079-97F1-75FD452FBEBE}" type="slidenum">
              <a:rPr lang="en-US" altLang="en-US"/>
              <a:pPr>
                <a:defRPr/>
              </a:pPr>
              <a:t>‹#›</a:t>
            </a:fld>
            <a:endParaRPr lang="en-US" altLang="en-US"/>
          </a:p>
        </p:txBody>
      </p:sp>
    </p:spTree>
    <p:extLst>
      <p:ext uri="{BB962C8B-B14F-4D97-AF65-F5344CB8AC3E}">
        <p14:creationId xmlns:p14="http://schemas.microsoft.com/office/powerpoint/2010/main" val="4502472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44C6BEA1-E397-720E-3C3D-E0C33200040A}"/>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DDD286CA-673D-EB21-F800-9950A3334E7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E312CDA9-68FE-5233-70C9-B95C4F45342E}"/>
              </a:ext>
            </a:extLst>
          </p:cNvPr>
          <p:cNvSpPr>
            <a:spLocks noGrp="1" noChangeArrowheads="1"/>
          </p:cNvSpPr>
          <p:nvPr>
            <p:ph type="sldNum" sz="quarter" idx="12"/>
          </p:nvPr>
        </p:nvSpPr>
        <p:spPr>
          <a:ln/>
        </p:spPr>
        <p:txBody>
          <a:bodyPr/>
          <a:lstStyle>
            <a:lvl1pPr>
              <a:defRPr/>
            </a:lvl1pPr>
          </a:lstStyle>
          <a:p>
            <a:pPr>
              <a:defRPr/>
            </a:pPr>
            <a:fld id="{4A0F2573-A9B5-4A63-AB00-16F2D9037E5C}" type="slidenum">
              <a:rPr lang="en-US" altLang="en-US"/>
              <a:pPr>
                <a:defRPr/>
              </a:pPr>
              <a:t>‹#›</a:t>
            </a:fld>
            <a:endParaRPr lang="en-US" altLang="en-US"/>
          </a:p>
        </p:txBody>
      </p:sp>
    </p:spTree>
    <p:extLst>
      <p:ext uri="{BB962C8B-B14F-4D97-AF65-F5344CB8AC3E}">
        <p14:creationId xmlns:p14="http://schemas.microsoft.com/office/powerpoint/2010/main" val="30699024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40F8D28F-B33B-2BEB-C047-D209B2B0BF54}"/>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0BBCA09-7B32-B62C-A14A-B3599C6010E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9CC45CCE-623B-73A5-B81C-5E61885C09E7}"/>
              </a:ext>
            </a:extLst>
          </p:cNvPr>
          <p:cNvSpPr>
            <a:spLocks noGrp="1" noChangeArrowheads="1"/>
          </p:cNvSpPr>
          <p:nvPr>
            <p:ph type="sldNum" sz="quarter" idx="12"/>
          </p:nvPr>
        </p:nvSpPr>
        <p:spPr>
          <a:ln/>
        </p:spPr>
        <p:txBody>
          <a:bodyPr/>
          <a:lstStyle>
            <a:lvl1pPr>
              <a:defRPr/>
            </a:lvl1pPr>
          </a:lstStyle>
          <a:p>
            <a:pPr>
              <a:defRPr/>
            </a:pPr>
            <a:fld id="{2E7B4E9C-1B86-46EF-8F57-C15D09892346}" type="slidenum">
              <a:rPr lang="en-US" altLang="en-US"/>
              <a:pPr>
                <a:defRPr/>
              </a:pPr>
              <a:t>‹#›</a:t>
            </a:fld>
            <a:endParaRPr lang="en-US" altLang="en-US"/>
          </a:p>
        </p:txBody>
      </p:sp>
    </p:spTree>
    <p:extLst>
      <p:ext uri="{BB962C8B-B14F-4D97-AF65-F5344CB8AC3E}">
        <p14:creationId xmlns:p14="http://schemas.microsoft.com/office/powerpoint/2010/main" val="42169478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91EAD052-FD61-CB82-BE73-8A4279BE940A}"/>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C4FDE023-BBD4-35B1-6930-7D1B50EA603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C6F0FEAF-7D68-B8A7-1657-96CA41A4CE48}"/>
              </a:ext>
            </a:extLst>
          </p:cNvPr>
          <p:cNvSpPr>
            <a:spLocks noGrp="1" noChangeArrowheads="1"/>
          </p:cNvSpPr>
          <p:nvPr>
            <p:ph type="sldNum" sz="quarter" idx="12"/>
          </p:nvPr>
        </p:nvSpPr>
        <p:spPr>
          <a:ln/>
        </p:spPr>
        <p:txBody>
          <a:bodyPr/>
          <a:lstStyle>
            <a:lvl1pPr>
              <a:defRPr/>
            </a:lvl1pPr>
          </a:lstStyle>
          <a:p>
            <a:pPr>
              <a:defRPr/>
            </a:pPr>
            <a:fld id="{58D60A8F-2FFB-4C8A-A248-B6E70A0851D8}" type="slidenum">
              <a:rPr lang="en-US" altLang="en-US"/>
              <a:pPr>
                <a:defRPr/>
              </a:pPr>
              <a:t>‹#›</a:t>
            </a:fld>
            <a:endParaRPr lang="en-US" altLang="en-US"/>
          </a:p>
        </p:txBody>
      </p:sp>
    </p:spTree>
    <p:extLst>
      <p:ext uri="{BB962C8B-B14F-4D97-AF65-F5344CB8AC3E}">
        <p14:creationId xmlns:p14="http://schemas.microsoft.com/office/powerpoint/2010/main" val="37865383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05068804-47CB-A636-D169-09921937EE72}"/>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ACD1A1B6-FFAF-60B0-7BE4-8E02C7DA5AF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CAB98152-3B58-30C6-C3B4-12E7CC059DDC}"/>
              </a:ext>
            </a:extLst>
          </p:cNvPr>
          <p:cNvSpPr>
            <a:spLocks noGrp="1" noChangeArrowheads="1"/>
          </p:cNvSpPr>
          <p:nvPr>
            <p:ph type="sldNum" sz="quarter" idx="12"/>
          </p:nvPr>
        </p:nvSpPr>
        <p:spPr>
          <a:ln/>
        </p:spPr>
        <p:txBody>
          <a:bodyPr/>
          <a:lstStyle>
            <a:lvl1pPr>
              <a:defRPr/>
            </a:lvl1pPr>
          </a:lstStyle>
          <a:p>
            <a:pPr>
              <a:defRPr/>
            </a:pPr>
            <a:fld id="{2B71D602-BCA4-4388-AECB-A8E4E2A7BA22}" type="slidenum">
              <a:rPr lang="en-US" altLang="en-US"/>
              <a:pPr>
                <a:defRPr/>
              </a:pPr>
              <a:t>‹#›</a:t>
            </a:fld>
            <a:endParaRPr lang="en-US" altLang="en-US"/>
          </a:p>
        </p:txBody>
      </p:sp>
    </p:spTree>
    <p:extLst>
      <p:ext uri="{BB962C8B-B14F-4D97-AF65-F5344CB8AC3E}">
        <p14:creationId xmlns:p14="http://schemas.microsoft.com/office/powerpoint/2010/main" val="31673887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E42C0E1E-14D6-B29C-8D57-3344C245F9D2}"/>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33F69841-4FCA-5A4C-0050-D54F3A300C9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6D445F4A-F058-1417-56E6-8AFA16C4FEA4}"/>
              </a:ext>
            </a:extLst>
          </p:cNvPr>
          <p:cNvSpPr>
            <a:spLocks noGrp="1" noChangeArrowheads="1"/>
          </p:cNvSpPr>
          <p:nvPr>
            <p:ph type="sldNum" sz="quarter" idx="12"/>
          </p:nvPr>
        </p:nvSpPr>
        <p:spPr>
          <a:ln/>
        </p:spPr>
        <p:txBody>
          <a:bodyPr/>
          <a:lstStyle>
            <a:lvl1pPr>
              <a:defRPr/>
            </a:lvl1pPr>
          </a:lstStyle>
          <a:p>
            <a:pPr>
              <a:defRPr/>
            </a:pPr>
            <a:fld id="{8FAC708E-DE1D-48DD-89EC-25DE8B47FAF6}" type="slidenum">
              <a:rPr lang="en-US" altLang="en-US"/>
              <a:pPr>
                <a:defRPr/>
              </a:pPr>
              <a:t>‹#›</a:t>
            </a:fld>
            <a:endParaRPr lang="en-US" altLang="en-US"/>
          </a:p>
        </p:txBody>
      </p:sp>
    </p:spTree>
    <p:extLst>
      <p:ext uri="{BB962C8B-B14F-4D97-AF65-F5344CB8AC3E}">
        <p14:creationId xmlns:p14="http://schemas.microsoft.com/office/powerpoint/2010/main" val="26902681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D2CFA02B-19B2-039C-BFD3-E8AE18A5EFF0}"/>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10252942-9264-15F4-6FBD-A4AE5F6BF82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AEFFA661-ABFA-97CB-FBC4-C234AFDE70CF}"/>
              </a:ext>
            </a:extLst>
          </p:cNvPr>
          <p:cNvSpPr>
            <a:spLocks noGrp="1" noChangeArrowheads="1"/>
          </p:cNvSpPr>
          <p:nvPr>
            <p:ph type="sldNum" sz="quarter" idx="12"/>
          </p:nvPr>
        </p:nvSpPr>
        <p:spPr>
          <a:ln/>
        </p:spPr>
        <p:txBody>
          <a:bodyPr/>
          <a:lstStyle>
            <a:lvl1pPr>
              <a:defRPr/>
            </a:lvl1pPr>
          </a:lstStyle>
          <a:p>
            <a:pPr>
              <a:defRPr/>
            </a:pPr>
            <a:fld id="{FDC2AFC3-EE60-4BF9-92B5-E398087F3EE6}" type="slidenum">
              <a:rPr lang="en-US" altLang="en-US"/>
              <a:pPr>
                <a:defRPr/>
              </a:pPr>
              <a:t>‹#›</a:t>
            </a:fld>
            <a:endParaRPr lang="en-US" altLang="en-US"/>
          </a:p>
        </p:txBody>
      </p:sp>
    </p:spTree>
    <p:extLst>
      <p:ext uri="{BB962C8B-B14F-4D97-AF65-F5344CB8AC3E}">
        <p14:creationId xmlns:p14="http://schemas.microsoft.com/office/powerpoint/2010/main" val="15577583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254A7D5F-63BA-15C4-0F69-763F488FFFE4}"/>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1FBA2DCC-286E-7831-1B86-7B6DEDAA991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BCB3CA65-A32C-0892-A79D-3F6314F48E0D}"/>
              </a:ext>
            </a:extLst>
          </p:cNvPr>
          <p:cNvSpPr>
            <a:spLocks noGrp="1" noChangeArrowheads="1"/>
          </p:cNvSpPr>
          <p:nvPr>
            <p:ph type="sldNum" sz="quarter" idx="12"/>
          </p:nvPr>
        </p:nvSpPr>
        <p:spPr>
          <a:ln/>
        </p:spPr>
        <p:txBody>
          <a:bodyPr/>
          <a:lstStyle>
            <a:lvl1pPr>
              <a:defRPr/>
            </a:lvl1pPr>
          </a:lstStyle>
          <a:p>
            <a:pPr>
              <a:defRPr/>
            </a:pPr>
            <a:fld id="{41E37526-A688-47D4-A94F-F68E8A5F27AE}" type="slidenum">
              <a:rPr lang="en-US" altLang="en-US"/>
              <a:pPr>
                <a:defRPr/>
              </a:pPr>
              <a:t>‹#›</a:t>
            </a:fld>
            <a:endParaRPr lang="en-US" altLang="en-US"/>
          </a:p>
        </p:txBody>
      </p:sp>
    </p:spTree>
    <p:extLst>
      <p:ext uri="{BB962C8B-B14F-4D97-AF65-F5344CB8AC3E}">
        <p14:creationId xmlns:p14="http://schemas.microsoft.com/office/powerpoint/2010/main" val="13689089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0D8AD238-C7C2-DAB5-92D3-A7E8905B5BB6}"/>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59E57941-9E85-6C5E-072C-1E67BAC538B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C235F312-4EAA-31AB-B647-16CAB776E0EC}"/>
              </a:ext>
            </a:extLst>
          </p:cNvPr>
          <p:cNvSpPr>
            <a:spLocks noGrp="1" noChangeArrowheads="1"/>
          </p:cNvSpPr>
          <p:nvPr>
            <p:ph type="sldNum" sz="quarter" idx="12"/>
          </p:nvPr>
        </p:nvSpPr>
        <p:spPr>
          <a:ln/>
        </p:spPr>
        <p:txBody>
          <a:bodyPr/>
          <a:lstStyle>
            <a:lvl1pPr>
              <a:defRPr/>
            </a:lvl1pPr>
          </a:lstStyle>
          <a:p>
            <a:pPr>
              <a:defRPr/>
            </a:pPr>
            <a:fld id="{ECA4942F-087D-4510-985C-AF6BD2B7ED8B}" type="slidenum">
              <a:rPr lang="en-US" altLang="en-US"/>
              <a:pPr>
                <a:defRPr/>
              </a:pPr>
              <a:t>‹#›</a:t>
            </a:fld>
            <a:endParaRPr lang="en-US" altLang="en-US"/>
          </a:p>
        </p:txBody>
      </p:sp>
    </p:spTree>
    <p:extLst>
      <p:ext uri="{BB962C8B-B14F-4D97-AF65-F5344CB8AC3E}">
        <p14:creationId xmlns:p14="http://schemas.microsoft.com/office/powerpoint/2010/main" val="38484033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2B00520E-88CB-50A4-BBD2-F33994BCF44C}"/>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D6495BC6-E60D-921F-837A-8BAF04EBC4E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7939D918-5A03-2A6B-C4F0-5B8984B4AD2F}"/>
              </a:ext>
            </a:extLst>
          </p:cNvPr>
          <p:cNvSpPr>
            <a:spLocks noGrp="1" noChangeArrowheads="1"/>
          </p:cNvSpPr>
          <p:nvPr>
            <p:ph type="sldNum" sz="quarter" idx="12"/>
          </p:nvPr>
        </p:nvSpPr>
        <p:spPr>
          <a:ln/>
        </p:spPr>
        <p:txBody>
          <a:bodyPr/>
          <a:lstStyle>
            <a:lvl1pPr>
              <a:defRPr/>
            </a:lvl1pPr>
          </a:lstStyle>
          <a:p>
            <a:pPr>
              <a:defRPr/>
            </a:pPr>
            <a:fld id="{67130F21-A29B-4895-A406-0CD9AFD60E66}" type="slidenum">
              <a:rPr lang="en-US" altLang="en-US"/>
              <a:pPr>
                <a:defRPr/>
              </a:pPr>
              <a:t>‹#›</a:t>
            </a:fld>
            <a:endParaRPr lang="en-US" altLang="en-US"/>
          </a:p>
        </p:txBody>
      </p:sp>
    </p:spTree>
    <p:extLst>
      <p:ext uri="{BB962C8B-B14F-4D97-AF65-F5344CB8AC3E}">
        <p14:creationId xmlns:p14="http://schemas.microsoft.com/office/powerpoint/2010/main" val="26465444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C9A895F2-19A0-15BA-A346-56BFBC8AF6BD}"/>
              </a:ext>
            </a:extLst>
          </p:cNvPr>
          <p:cNvSpPr>
            <a:spLocks noGrp="1" noChangeArrowheads="1"/>
          </p:cNvSpPr>
          <p:nvPr>
            <p:ph type="title"/>
          </p:nvPr>
        </p:nvSpPr>
        <p:spPr bwMode="auto">
          <a:xfrm>
            <a:off x="9144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2EE259F7-E12A-F6A8-CBD1-BDB7ABAB89E0}"/>
              </a:ext>
            </a:extLst>
          </p:cNvPr>
          <p:cNvSpPr>
            <a:spLocks noGrp="1" noChangeArrowheads="1"/>
          </p:cNvSpPr>
          <p:nvPr>
            <p:ph type="body" idx="1"/>
          </p:nvPr>
        </p:nvSpPr>
        <p:spPr bwMode="auto">
          <a:xfrm>
            <a:off x="914400" y="1981200"/>
            <a:ext cx="10363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97FC7692-C6A0-B534-6CE7-3991971A441D}"/>
              </a:ext>
            </a:extLst>
          </p:cNvPr>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cs typeface="+mn-cs"/>
              </a:defRPr>
            </a:lvl1pPr>
          </a:lstStyle>
          <a:p>
            <a:pPr>
              <a:defRPr/>
            </a:pPr>
            <a:endParaRPr lang="en-US"/>
          </a:p>
        </p:txBody>
      </p:sp>
      <p:sp>
        <p:nvSpPr>
          <p:cNvPr id="1029" name="Rectangle 5">
            <a:extLst>
              <a:ext uri="{FF2B5EF4-FFF2-40B4-BE49-F238E27FC236}">
                <a16:creationId xmlns:a16="http://schemas.microsoft.com/office/drawing/2014/main" id="{9EE8FE0F-9129-8B83-CDC1-1083AEC2C359}"/>
              </a:ext>
            </a:extLst>
          </p:cNvPr>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cs typeface="+mn-cs"/>
              </a:defRPr>
            </a:lvl1pPr>
          </a:lstStyle>
          <a:p>
            <a:pPr>
              <a:defRPr/>
            </a:pPr>
            <a:endParaRPr lang="en-US"/>
          </a:p>
        </p:txBody>
      </p:sp>
      <p:sp>
        <p:nvSpPr>
          <p:cNvPr id="1030" name="Rectangle 6">
            <a:extLst>
              <a:ext uri="{FF2B5EF4-FFF2-40B4-BE49-F238E27FC236}">
                <a16:creationId xmlns:a16="http://schemas.microsoft.com/office/drawing/2014/main" id="{C444FDBC-99E8-C920-E0A7-B7DFD62E1D6E}"/>
              </a:ext>
            </a:extLst>
          </p:cNvPr>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EF8C92F1-3EB2-4A99-923D-10A7179B0796}"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1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33.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35.jpeg"/></Relationships>
</file>

<file path=ppt/slides/_rels/slide3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37.jpeg"/></Relationships>
</file>

<file path=ppt/slides/_rels/slide3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39.jpeg"/></Relationships>
</file>

<file path=ppt/slides/_rels/slide3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41.jpe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6.xml"/><Relationship Id="rId1" Type="http://schemas.openxmlformats.org/officeDocument/2006/relationships/slideLayout" Target="../slideLayouts/slideLayout2.xml"/><Relationship Id="rId5" Type="http://schemas.openxmlformats.org/officeDocument/2006/relationships/image" Target="../media/image45.jpeg"/><Relationship Id="rId4" Type="http://schemas.openxmlformats.org/officeDocument/2006/relationships/image" Target="../media/image44.jpeg"/></Relationships>
</file>

<file path=ppt/slides/_rels/slide37.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40.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56.jpeg"/></Relationships>
</file>

<file path=ppt/slides/_rels/slide47.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1.jpeg"/><Relationship Id="rId4" Type="http://schemas.openxmlformats.org/officeDocument/2006/relationships/image" Target="../media/image10.jpeg"/></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3" descr="C:\Documents and Settings\Tony Stallins\Desktop\new-1.jpg">
            <a:extLst>
              <a:ext uri="{FF2B5EF4-FFF2-40B4-BE49-F238E27FC236}">
                <a16:creationId xmlns:a16="http://schemas.microsoft.com/office/drawing/2014/main" id="{54FC395F-D55C-8136-54C1-3530E7610C3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6396" t="3517" r="3726" b="7187"/>
          <a:stretch>
            <a:fillRect/>
          </a:stretch>
        </p:blipFill>
        <p:spPr bwMode="auto">
          <a:xfrm>
            <a:off x="1519238" y="0"/>
            <a:ext cx="9277350" cy="670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Content Placeholder 2">
            <a:extLst>
              <a:ext uri="{FF2B5EF4-FFF2-40B4-BE49-F238E27FC236}">
                <a16:creationId xmlns:a16="http://schemas.microsoft.com/office/drawing/2014/main" id="{7EC2E14A-9138-0F9E-AED2-9B5C45CDDD10}"/>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600200" y="7938"/>
            <a:ext cx="8991600" cy="6799262"/>
          </a:xfrm>
        </p:spPr>
      </p:pic>
      <p:pic>
        <p:nvPicPr>
          <p:cNvPr id="22531" name="Picture 5">
            <a:extLst>
              <a:ext uri="{FF2B5EF4-FFF2-40B4-BE49-F238E27FC236}">
                <a16:creationId xmlns:a16="http://schemas.microsoft.com/office/drawing/2014/main" id="{E7BD01FC-B717-328E-7256-49353A0E02F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73775" y="-14288"/>
            <a:ext cx="4968875" cy="68294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a:extLst>
              <a:ext uri="{FF2B5EF4-FFF2-40B4-BE49-F238E27FC236}">
                <a16:creationId xmlns:a16="http://schemas.microsoft.com/office/drawing/2014/main" id="{09B2D28A-B65B-DB25-ACAD-C30326F33023}"/>
              </a:ext>
            </a:extLst>
          </p:cNvPr>
          <p:cNvSpPr>
            <a:spLocks noGrp="1" noChangeArrowheads="1"/>
          </p:cNvSpPr>
          <p:nvPr>
            <p:ph type="title"/>
          </p:nvPr>
        </p:nvSpPr>
        <p:spPr/>
        <p:txBody>
          <a:bodyPr/>
          <a:lstStyle/>
          <a:p>
            <a:pPr eaLnBrk="1" hangingPunct="1"/>
            <a:r>
              <a:rPr lang="en-US" altLang="en-US">
                <a:latin typeface="Arial" panose="020B0604020202020204" pitchFamily="34" charset="0"/>
                <a:cs typeface="Arial" panose="020B0604020202020204" pitchFamily="34" charset="0"/>
              </a:rPr>
              <a:t>Mechanical weathering</a:t>
            </a:r>
          </a:p>
        </p:txBody>
      </p:sp>
      <p:sp>
        <p:nvSpPr>
          <p:cNvPr id="24579" name="Content Placeholder 2">
            <a:extLst>
              <a:ext uri="{FF2B5EF4-FFF2-40B4-BE49-F238E27FC236}">
                <a16:creationId xmlns:a16="http://schemas.microsoft.com/office/drawing/2014/main" id="{C542FE55-21BF-D6C6-CB5D-38F901F3D850}"/>
              </a:ext>
            </a:extLst>
          </p:cNvPr>
          <p:cNvSpPr>
            <a:spLocks noGrp="1" noChangeArrowheads="1"/>
          </p:cNvSpPr>
          <p:nvPr>
            <p:ph idx="1"/>
          </p:nvPr>
        </p:nvSpPr>
        <p:spPr/>
        <p:txBody>
          <a:bodyPr/>
          <a:lstStyle/>
          <a:p>
            <a:pPr eaLnBrk="1" hangingPunct="1"/>
            <a:r>
              <a:rPr lang="en-US" altLang="en-US">
                <a:latin typeface="Arial" panose="020B0604020202020204" pitchFamily="34" charset="0"/>
                <a:cs typeface="Arial" panose="020B0604020202020204" pitchFamily="34" charset="0"/>
              </a:rPr>
              <a:t>Exfoliation</a:t>
            </a:r>
          </a:p>
          <a:p>
            <a:pPr lvl="1" eaLnBrk="1" hangingPunct="1"/>
            <a:r>
              <a:rPr lang="en-US" altLang="en-US">
                <a:latin typeface="Arial" panose="020B0604020202020204" pitchFamily="34" charset="0"/>
                <a:cs typeface="Arial" panose="020B0604020202020204" pitchFamily="34" charset="0"/>
              </a:rPr>
              <a:t>Well-developed in rocks that crystallized underground and are subsequently exposed to the surface</a:t>
            </a:r>
          </a:p>
          <a:p>
            <a:pPr lvl="1" eaLnBrk="1" hangingPunct="1"/>
            <a:r>
              <a:rPr lang="en-US" altLang="en-US">
                <a:latin typeface="Arial" panose="020B0604020202020204" pitchFamily="34" charset="0"/>
                <a:cs typeface="Arial" panose="020B0604020202020204" pitchFamily="34" charset="0"/>
              </a:rPr>
              <a:t>Exposed rocks are out of thermodynamic equilibrium with surface environment</a:t>
            </a:r>
          </a:p>
          <a:p>
            <a:pPr lvl="1" eaLnBrk="1" hangingPunct="1"/>
            <a:r>
              <a:rPr lang="en-US" altLang="en-US">
                <a:latin typeface="Arial" panose="020B0604020202020204" pitchFamily="34" charset="0"/>
                <a:cs typeface="Arial" panose="020B0604020202020204" pitchFamily="34" charset="0"/>
              </a:rPr>
              <a:t>Expansion and spalling of thin sheets of rock in response to removal of overburden</a:t>
            </a:r>
            <a:endParaRPr lang="en-US" altLang="en-US" sz="3600">
              <a:latin typeface="Arial" panose="020B0604020202020204" pitchFamily="34" charset="0"/>
              <a:cs typeface="Arial" panose="020B0604020202020204" pitchFamily="34" charset="0"/>
            </a:endParaRPr>
          </a:p>
          <a:p>
            <a:pPr eaLnBrk="1" hangingPunct="1"/>
            <a:endParaRPr lang="en-US" altLang="en-US"/>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3" descr="C:\Geomorphcdrom\Kessel\Scan290.jpg">
            <a:extLst>
              <a:ext uri="{FF2B5EF4-FFF2-40B4-BE49-F238E27FC236}">
                <a16:creationId xmlns:a16="http://schemas.microsoft.com/office/drawing/2014/main" id="{EF76A3B1-1DE3-554C-B8D5-8C716D1E5C4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1250"/>
          <a:stretch>
            <a:fillRect/>
          </a:stretch>
        </p:blipFill>
        <p:spPr bwMode="auto">
          <a:xfrm>
            <a:off x="990600" y="-15875"/>
            <a:ext cx="10363200" cy="682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1027" descr="C:\Geomorphcdrom\Lee\Exfoliation.jpg">
            <a:extLst>
              <a:ext uri="{FF2B5EF4-FFF2-40B4-BE49-F238E27FC236}">
                <a16:creationId xmlns:a16="http://schemas.microsoft.com/office/drawing/2014/main" id="{C3FEF09D-8685-EB6B-63C5-91996C1FA72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8975" y="-4763"/>
            <a:ext cx="10814050" cy="6781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a:extLst>
              <a:ext uri="{FF2B5EF4-FFF2-40B4-BE49-F238E27FC236}">
                <a16:creationId xmlns:a16="http://schemas.microsoft.com/office/drawing/2014/main" id="{B681C76F-0545-4478-5B55-9892C08B4C2F}"/>
              </a:ext>
            </a:extLst>
          </p:cNvPr>
          <p:cNvSpPr>
            <a:spLocks noGrp="1" noChangeArrowheads="1"/>
          </p:cNvSpPr>
          <p:nvPr>
            <p:ph type="title"/>
          </p:nvPr>
        </p:nvSpPr>
        <p:spPr>
          <a:xfrm>
            <a:off x="381000" y="533400"/>
            <a:ext cx="4495800" cy="1143000"/>
          </a:xfrm>
        </p:spPr>
        <p:txBody>
          <a:bodyPr/>
          <a:lstStyle/>
          <a:p>
            <a:pPr eaLnBrk="1" hangingPunct="1"/>
            <a:r>
              <a:rPr lang="en-US" altLang="en-US">
                <a:latin typeface="Arial" panose="020B0604020202020204" pitchFamily="34" charset="0"/>
                <a:cs typeface="Arial" panose="020B0604020202020204" pitchFamily="34" charset="0"/>
              </a:rPr>
              <a:t>Chemical weathering</a:t>
            </a:r>
          </a:p>
        </p:txBody>
      </p:sp>
      <p:sp>
        <p:nvSpPr>
          <p:cNvPr id="30723" name="Content Placeholder 2">
            <a:extLst>
              <a:ext uri="{FF2B5EF4-FFF2-40B4-BE49-F238E27FC236}">
                <a16:creationId xmlns:a16="http://schemas.microsoft.com/office/drawing/2014/main" id="{869B3E31-F97B-E05D-2C16-B932C2930846}"/>
              </a:ext>
            </a:extLst>
          </p:cNvPr>
          <p:cNvSpPr>
            <a:spLocks noGrp="1" noChangeArrowheads="1"/>
          </p:cNvSpPr>
          <p:nvPr>
            <p:ph idx="1"/>
          </p:nvPr>
        </p:nvSpPr>
        <p:spPr>
          <a:xfrm>
            <a:off x="533400" y="2065338"/>
            <a:ext cx="4876800" cy="4114800"/>
          </a:xfrm>
        </p:spPr>
        <p:txBody>
          <a:bodyPr/>
          <a:lstStyle/>
          <a:p>
            <a:pPr eaLnBrk="1" hangingPunct="1">
              <a:tabLst>
                <a:tab pos="512763" algn="l"/>
              </a:tabLst>
            </a:pPr>
            <a:r>
              <a:rPr lang="en-US" altLang="en-US">
                <a:latin typeface="Arial" panose="020B0604020202020204" pitchFamily="34" charset="0"/>
                <a:cs typeface="Arial" panose="020B0604020202020204" pitchFamily="34" charset="0"/>
              </a:rPr>
              <a:t>Hydrolysis</a:t>
            </a:r>
          </a:p>
          <a:p>
            <a:pPr lvl="1" eaLnBrk="1" hangingPunct="1">
              <a:tabLst>
                <a:tab pos="512763" algn="l"/>
              </a:tabLst>
            </a:pPr>
            <a:r>
              <a:rPr lang="en-US" altLang="en-US">
                <a:latin typeface="Arial" panose="020B0604020202020204" pitchFamily="34" charset="0"/>
                <a:cs typeface="Arial" panose="020B0604020202020204" pitchFamily="34" charset="0"/>
              </a:rPr>
              <a:t>Weathering initiated by addition of water to mineral crystals</a:t>
            </a:r>
            <a:endParaRPr lang="en-US" altLang="en-US" sz="3200">
              <a:latin typeface="Arial" panose="020B0604020202020204" pitchFamily="34" charset="0"/>
              <a:cs typeface="Arial" panose="020B0604020202020204" pitchFamily="34" charset="0"/>
            </a:endParaRPr>
          </a:p>
          <a:p>
            <a:pPr lvl="1" eaLnBrk="1" hangingPunct="1">
              <a:tabLst>
                <a:tab pos="512763" algn="l"/>
              </a:tabLst>
            </a:pPr>
            <a:r>
              <a:rPr lang="en-US" altLang="en-US">
                <a:latin typeface="Arial" panose="020B0604020202020204" pitchFamily="34" charset="0"/>
                <a:cs typeface="Arial" panose="020B0604020202020204" pitchFamily="34" charset="0"/>
              </a:rPr>
              <a:t>This weathered material is called saprolite if it remains in the same place where it was hydrolyzed. </a:t>
            </a:r>
          </a:p>
          <a:p>
            <a:pPr eaLnBrk="1" hangingPunct="1">
              <a:tabLst>
                <a:tab pos="512763" algn="l"/>
              </a:tabLst>
            </a:pPr>
            <a:endParaRPr lang="en-US" altLang="en-US" sz="2400">
              <a:latin typeface="Arial" panose="020B0604020202020204" pitchFamily="34" charset="0"/>
              <a:cs typeface="Arial" panose="020B0604020202020204" pitchFamily="34" charset="0"/>
            </a:endParaRPr>
          </a:p>
        </p:txBody>
      </p:sp>
      <p:pic>
        <p:nvPicPr>
          <p:cNvPr id="30724" name="Picture 6" descr="C:\Documents and Settings\Owner\Desktop\QtzVeinWeathering01.jpg">
            <a:extLst>
              <a:ext uri="{FF2B5EF4-FFF2-40B4-BE49-F238E27FC236}">
                <a16:creationId xmlns:a16="http://schemas.microsoft.com/office/drawing/2014/main" id="{CBD4CF8F-DE7F-3F3E-F370-213041A3B9C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2127"/>
          <a:stretch>
            <a:fillRect/>
          </a:stretch>
        </p:blipFill>
        <p:spPr bwMode="auto">
          <a:xfrm>
            <a:off x="5410200" y="-17463"/>
            <a:ext cx="6519863" cy="68453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a:extLst>
              <a:ext uri="{FF2B5EF4-FFF2-40B4-BE49-F238E27FC236}">
                <a16:creationId xmlns:a16="http://schemas.microsoft.com/office/drawing/2014/main" id="{6751E2F8-B2F2-18BD-2C7A-E28F631AFBEC}"/>
              </a:ext>
            </a:extLst>
          </p:cNvPr>
          <p:cNvSpPr>
            <a:spLocks noGrp="1" noChangeArrowheads="1"/>
          </p:cNvSpPr>
          <p:nvPr>
            <p:ph type="title"/>
          </p:nvPr>
        </p:nvSpPr>
        <p:spPr/>
        <p:txBody>
          <a:bodyPr/>
          <a:lstStyle/>
          <a:p>
            <a:pPr eaLnBrk="1" hangingPunct="1"/>
            <a:r>
              <a:rPr lang="en-US" altLang="en-US">
                <a:latin typeface="Arial" panose="020B0604020202020204" pitchFamily="34" charset="0"/>
                <a:cs typeface="Arial" panose="020B0604020202020204" pitchFamily="34" charset="0"/>
              </a:rPr>
              <a:t>Chemical weathering</a:t>
            </a:r>
          </a:p>
        </p:txBody>
      </p:sp>
      <p:sp>
        <p:nvSpPr>
          <p:cNvPr id="32771" name="Content Placeholder 2">
            <a:extLst>
              <a:ext uri="{FF2B5EF4-FFF2-40B4-BE49-F238E27FC236}">
                <a16:creationId xmlns:a16="http://schemas.microsoft.com/office/drawing/2014/main" id="{D5076111-99EE-911F-9FAD-C132D2763E49}"/>
              </a:ext>
            </a:extLst>
          </p:cNvPr>
          <p:cNvSpPr>
            <a:spLocks noGrp="1" noChangeArrowheads="1"/>
          </p:cNvSpPr>
          <p:nvPr>
            <p:ph idx="1"/>
          </p:nvPr>
        </p:nvSpPr>
        <p:spPr/>
        <p:txBody>
          <a:bodyPr/>
          <a:lstStyle/>
          <a:p>
            <a:pPr eaLnBrk="1" hangingPunct="1">
              <a:tabLst>
                <a:tab pos="512763" algn="l"/>
              </a:tabLst>
            </a:pPr>
            <a:r>
              <a:rPr lang="en-US" altLang="en-US">
                <a:latin typeface="Arial" panose="020B0604020202020204" pitchFamily="34" charset="0"/>
                <a:cs typeface="Arial" panose="020B0604020202020204" pitchFamily="34" charset="0"/>
              </a:rPr>
              <a:t>Oxidation</a:t>
            </a:r>
          </a:p>
          <a:p>
            <a:pPr lvl="1" eaLnBrk="1" hangingPunct="1">
              <a:tabLst>
                <a:tab pos="512763" algn="l"/>
              </a:tabLst>
            </a:pPr>
            <a:r>
              <a:rPr lang="en-US" altLang="en-US">
                <a:latin typeface="Arial" panose="020B0604020202020204" pitchFamily="34" charset="0"/>
                <a:cs typeface="Arial" panose="020B0604020202020204" pitchFamily="34" charset="0"/>
              </a:rPr>
              <a:t>Incorporation of oxygen into mineral crystals</a:t>
            </a:r>
          </a:p>
          <a:p>
            <a:pPr lvl="1" eaLnBrk="1" hangingPunct="1">
              <a:tabLst>
                <a:tab pos="512763" algn="l"/>
              </a:tabLst>
            </a:pPr>
            <a:r>
              <a:rPr lang="en-US" altLang="en-US">
                <a:latin typeface="Arial" panose="020B0604020202020204" pitchFamily="34" charset="0"/>
                <a:cs typeface="Arial" panose="020B0604020202020204" pitchFamily="34" charset="0"/>
              </a:rPr>
              <a:t>Forms oxides</a:t>
            </a:r>
          </a:p>
          <a:p>
            <a:pPr lvl="1" eaLnBrk="1" hangingPunct="1">
              <a:tabLst>
                <a:tab pos="512763" algn="l"/>
              </a:tabLst>
            </a:pPr>
            <a:r>
              <a:rPr lang="en-US" altLang="en-US">
                <a:latin typeface="Arial" panose="020B0604020202020204" pitchFamily="34" charset="0"/>
                <a:cs typeface="Arial" panose="020B0604020202020204" pitchFamily="34" charset="0"/>
              </a:rPr>
              <a:t>Rust is an iron oxide</a:t>
            </a:r>
          </a:p>
          <a:p>
            <a:pPr lvl="1" eaLnBrk="1" hangingPunct="1">
              <a:tabLst>
                <a:tab pos="512763" algn="l"/>
              </a:tabLst>
            </a:pPr>
            <a:r>
              <a:rPr lang="en-US" altLang="en-US">
                <a:latin typeface="Arial" panose="020B0604020202020204" pitchFamily="34" charset="0"/>
                <a:cs typeface="Arial" panose="020B0604020202020204" pitchFamily="34" charset="0"/>
              </a:rPr>
              <a:t>4Fe + 3O</a:t>
            </a:r>
            <a:r>
              <a:rPr lang="en-US" altLang="en-US" baseline="-25000">
                <a:latin typeface="Arial" panose="020B0604020202020204" pitchFamily="34" charset="0"/>
                <a:cs typeface="Arial" panose="020B0604020202020204" pitchFamily="34" charset="0"/>
              </a:rPr>
              <a:t>2 </a:t>
            </a:r>
            <a:r>
              <a:rPr lang="en-US" altLang="en-US">
                <a:latin typeface="Arial" panose="020B0604020202020204" pitchFamily="34" charset="0"/>
                <a:cs typeface="Arial" panose="020B0604020202020204" pitchFamily="34" charset="0"/>
              </a:rPr>
              <a:t> —&gt; 2(FeO</a:t>
            </a:r>
            <a:r>
              <a:rPr lang="en-US" altLang="en-US" baseline="-25000">
                <a:latin typeface="Arial" panose="020B0604020202020204" pitchFamily="34" charset="0"/>
                <a:cs typeface="Arial" panose="020B0604020202020204" pitchFamily="34" charset="0"/>
              </a:rPr>
              <a:t>3</a:t>
            </a:r>
            <a:r>
              <a:rPr lang="en-US" altLang="en-US">
                <a:latin typeface="Arial" panose="020B0604020202020204" pitchFamily="34" charset="0"/>
                <a:cs typeface="Arial" panose="020B0604020202020204" pitchFamily="34" charset="0"/>
              </a:rPr>
              <a:t>)</a:t>
            </a:r>
          </a:p>
          <a:p>
            <a:pPr eaLnBrk="1" hangingPunct="1">
              <a:tabLst>
                <a:tab pos="512763" algn="l"/>
              </a:tabLst>
            </a:pPr>
            <a:endParaRPr lang="en-US" altLang="en-US" sz="2400">
              <a:latin typeface="Arial" panose="020B0604020202020204" pitchFamily="34" charset="0"/>
              <a:cs typeface="Arial" panose="020B0604020202020204" pitchFamily="34" charset="0"/>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descr="C:\Documents and Settings\Tony Stallins\Desktop\3riv044.jpg">
            <a:extLst>
              <a:ext uri="{FF2B5EF4-FFF2-40B4-BE49-F238E27FC236}">
                <a16:creationId xmlns:a16="http://schemas.microsoft.com/office/drawing/2014/main" id="{0452A11A-8836-0976-B5C0-B0BFDE8CE7D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9032"/>
          <a:stretch>
            <a:fillRect/>
          </a:stretch>
        </p:blipFill>
        <p:spPr bwMode="auto">
          <a:xfrm>
            <a:off x="228600" y="-76200"/>
            <a:ext cx="11430000" cy="686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8" descr="F:\Weathering\IMGP3596.JPG">
            <a:extLst>
              <a:ext uri="{FF2B5EF4-FFF2-40B4-BE49-F238E27FC236}">
                <a16:creationId xmlns:a16="http://schemas.microsoft.com/office/drawing/2014/main" id="{F3EB678A-1B8F-280E-6997-5F0492ED625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25575"/>
          <a:stretch>
            <a:fillRect/>
          </a:stretch>
        </p:blipFill>
        <p:spPr bwMode="auto">
          <a:xfrm>
            <a:off x="1485900" y="-4763"/>
            <a:ext cx="9147175" cy="5105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7" name="Picture 6" descr="F:\Weathering\IMGP3584.JPG">
            <a:extLst>
              <a:ext uri="{FF2B5EF4-FFF2-40B4-BE49-F238E27FC236}">
                <a16:creationId xmlns:a16="http://schemas.microsoft.com/office/drawing/2014/main" id="{4E0BEFE2-AC05-0843-AC7F-B191640B1C4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b="49207"/>
          <a:stretch>
            <a:fillRect/>
          </a:stretch>
        </p:blipFill>
        <p:spPr bwMode="auto">
          <a:xfrm>
            <a:off x="-73025" y="2324100"/>
            <a:ext cx="12265025" cy="4672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4">
            <a:extLst>
              <a:ext uri="{FF2B5EF4-FFF2-40B4-BE49-F238E27FC236}">
                <a16:creationId xmlns:a16="http://schemas.microsoft.com/office/drawing/2014/main" id="{5EAF1389-4F66-E3C5-05FA-58E83E47CC3F}"/>
              </a:ext>
            </a:extLst>
          </p:cNvPr>
          <p:cNvSpPr>
            <a:spLocks noGrp="1" noChangeArrowheads="1"/>
          </p:cNvSpPr>
          <p:nvPr>
            <p:ph type="title"/>
          </p:nvPr>
        </p:nvSpPr>
        <p:spPr/>
        <p:txBody>
          <a:bodyPr/>
          <a:lstStyle/>
          <a:p>
            <a:endParaRPr lang="en-US" altLang="en-US"/>
          </a:p>
        </p:txBody>
      </p:sp>
      <p:pic>
        <p:nvPicPr>
          <p:cNvPr id="38915" name="Picture 6" descr="2011-11-29 11">
            <a:extLst>
              <a:ext uri="{FF2B5EF4-FFF2-40B4-BE49-F238E27FC236}">
                <a16:creationId xmlns:a16="http://schemas.microsoft.com/office/drawing/2014/main" id="{39321A55-109C-4BD5-6573-A2B15710B1A7}"/>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524000" y="0"/>
            <a:ext cx="9144000" cy="6858000"/>
          </a:xfr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a:extLst>
              <a:ext uri="{FF2B5EF4-FFF2-40B4-BE49-F238E27FC236}">
                <a16:creationId xmlns:a16="http://schemas.microsoft.com/office/drawing/2014/main" id="{B9718F3B-A03A-F145-2DA3-910D6699C683}"/>
              </a:ext>
            </a:extLst>
          </p:cNvPr>
          <p:cNvSpPr>
            <a:spLocks noGrp="1" noChangeArrowheads="1"/>
          </p:cNvSpPr>
          <p:nvPr>
            <p:ph type="title"/>
          </p:nvPr>
        </p:nvSpPr>
        <p:spPr/>
        <p:txBody>
          <a:bodyPr/>
          <a:lstStyle/>
          <a:p>
            <a:pPr eaLnBrk="1" hangingPunct="1"/>
            <a:r>
              <a:rPr lang="en-US" altLang="en-US">
                <a:latin typeface="Arial" panose="020B0604020202020204" pitchFamily="34" charset="0"/>
                <a:cs typeface="Arial" panose="020B0604020202020204" pitchFamily="34" charset="0"/>
              </a:rPr>
              <a:t>Chemical weathering</a:t>
            </a:r>
          </a:p>
        </p:txBody>
      </p:sp>
      <p:sp>
        <p:nvSpPr>
          <p:cNvPr id="40963" name="Content Placeholder 2">
            <a:extLst>
              <a:ext uri="{FF2B5EF4-FFF2-40B4-BE49-F238E27FC236}">
                <a16:creationId xmlns:a16="http://schemas.microsoft.com/office/drawing/2014/main" id="{70B189F6-3E1B-A3B4-82DD-816BAF7A9109}"/>
              </a:ext>
            </a:extLst>
          </p:cNvPr>
          <p:cNvSpPr>
            <a:spLocks noGrp="1" noChangeArrowheads="1"/>
          </p:cNvSpPr>
          <p:nvPr>
            <p:ph idx="1"/>
          </p:nvPr>
        </p:nvSpPr>
        <p:spPr>
          <a:xfrm>
            <a:off x="609600" y="1981200"/>
            <a:ext cx="11201400" cy="4572000"/>
          </a:xfrm>
        </p:spPr>
        <p:txBody>
          <a:bodyPr/>
          <a:lstStyle/>
          <a:p>
            <a:pPr eaLnBrk="1" hangingPunct="1"/>
            <a:r>
              <a:rPr lang="en-US" altLang="en-US">
                <a:latin typeface="Arial" panose="020B0604020202020204" pitchFamily="34" charset="0"/>
                <a:cs typeface="Arial" panose="020B0604020202020204" pitchFamily="34" charset="0"/>
              </a:rPr>
              <a:t>Carbonation </a:t>
            </a:r>
          </a:p>
          <a:p>
            <a:pPr lvl="1" eaLnBrk="1" hangingPunct="1"/>
            <a:r>
              <a:rPr lang="en-US" altLang="en-US">
                <a:latin typeface="Arial" panose="020B0604020202020204" pitchFamily="34" charset="0"/>
                <a:cs typeface="Arial" panose="020B0604020202020204" pitchFamily="34" charset="0"/>
              </a:rPr>
              <a:t>Chemical reaction of carbon dioxide and water with carbonate minerals</a:t>
            </a:r>
          </a:p>
          <a:p>
            <a:pPr lvl="1" eaLnBrk="1" hangingPunct="1"/>
            <a:r>
              <a:rPr lang="en-US" altLang="en-US">
                <a:latin typeface="Arial" panose="020B0604020202020204" pitchFamily="34" charset="0"/>
                <a:cs typeface="Arial" panose="020B0604020202020204" pitchFamily="34" charset="0"/>
              </a:rPr>
              <a:t>Water forms weak acid in soil in the presence of carbon dioxide contributed by soil organisms:</a:t>
            </a:r>
          </a:p>
          <a:p>
            <a:pPr lvl="1" eaLnBrk="1" hangingPunct="1"/>
            <a:r>
              <a:rPr lang="en-US" altLang="en-US">
                <a:latin typeface="Arial" panose="020B0604020202020204" pitchFamily="34" charset="0"/>
                <a:cs typeface="Arial" panose="020B0604020202020204" pitchFamily="34" charset="0"/>
              </a:rPr>
              <a:t>CO</a:t>
            </a:r>
            <a:r>
              <a:rPr lang="en-US" altLang="en-US" baseline="-25000">
                <a:latin typeface="Arial" panose="020B0604020202020204" pitchFamily="34" charset="0"/>
                <a:cs typeface="Arial" panose="020B0604020202020204" pitchFamily="34" charset="0"/>
              </a:rPr>
              <a:t>2</a:t>
            </a:r>
            <a:r>
              <a:rPr lang="en-US" altLang="en-US">
                <a:latin typeface="Arial" panose="020B0604020202020204" pitchFamily="34" charset="0"/>
                <a:cs typeface="Arial" panose="020B0604020202020204" pitchFamily="34" charset="0"/>
              </a:rPr>
              <a:t> + H</a:t>
            </a:r>
            <a:r>
              <a:rPr lang="en-US" altLang="en-US" baseline="-25000">
                <a:latin typeface="Arial" panose="020B0604020202020204" pitchFamily="34" charset="0"/>
                <a:cs typeface="Arial" panose="020B0604020202020204" pitchFamily="34" charset="0"/>
              </a:rPr>
              <a:t>2</a:t>
            </a:r>
            <a:r>
              <a:rPr lang="en-US" altLang="en-US">
                <a:latin typeface="Arial" panose="020B0604020202020204" pitchFamily="34" charset="0"/>
                <a:cs typeface="Arial" panose="020B0604020202020204" pitchFamily="34" charset="0"/>
              </a:rPr>
              <a:t>0 = H</a:t>
            </a:r>
            <a:r>
              <a:rPr lang="en-US" altLang="en-US" baseline="-25000">
                <a:latin typeface="Arial" panose="020B0604020202020204" pitchFamily="34" charset="0"/>
                <a:cs typeface="Arial" panose="020B0604020202020204" pitchFamily="34" charset="0"/>
              </a:rPr>
              <a:t>2</a:t>
            </a:r>
            <a:r>
              <a:rPr lang="en-US" altLang="en-US">
                <a:latin typeface="Arial" panose="020B0604020202020204" pitchFamily="34" charset="0"/>
                <a:cs typeface="Arial" panose="020B0604020202020204" pitchFamily="34" charset="0"/>
              </a:rPr>
              <a:t>CO</a:t>
            </a:r>
            <a:r>
              <a:rPr lang="en-US" altLang="en-US" baseline="-25000">
                <a:latin typeface="Arial" panose="020B0604020202020204" pitchFamily="34" charset="0"/>
                <a:cs typeface="Arial" panose="020B0604020202020204" pitchFamily="34" charset="0"/>
              </a:rPr>
              <a:t>3</a:t>
            </a:r>
            <a:r>
              <a:rPr lang="en-US" altLang="en-US">
                <a:latin typeface="Arial" panose="020B0604020202020204" pitchFamily="34" charset="0"/>
                <a:cs typeface="Arial" panose="020B0604020202020204" pitchFamily="34" charset="0"/>
              </a:rPr>
              <a:t> + H</a:t>
            </a:r>
            <a:r>
              <a:rPr lang="en-US" altLang="en-US" baseline="30000">
                <a:latin typeface="Arial" panose="020B0604020202020204" pitchFamily="34" charset="0"/>
                <a:cs typeface="Arial" panose="020B0604020202020204" pitchFamily="34" charset="0"/>
              </a:rPr>
              <a:t>+</a:t>
            </a:r>
            <a:r>
              <a:rPr lang="en-US" altLang="en-US">
                <a:latin typeface="Arial" panose="020B0604020202020204" pitchFamily="34" charset="0"/>
                <a:cs typeface="Arial" panose="020B0604020202020204" pitchFamily="34" charset="0"/>
              </a:rPr>
              <a:t> + HCO</a:t>
            </a:r>
            <a:r>
              <a:rPr lang="en-US" altLang="en-US" baseline="-25000">
                <a:latin typeface="Arial" panose="020B0604020202020204" pitchFamily="34" charset="0"/>
                <a:cs typeface="Arial" panose="020B0604020202020204" pitchFamily="34" charset="0"/>
              </a:rPr>
              <a:t>3</a:t>
            </a:r>
            <a:r>
              <a:rPr lang="en-US" altLang="en-US" baseline="30000">
                <a:latin typeface="Arial" panose="020B0604020202020204" pitchFamily="34" charset="0"/>
                <a:cs typeface="Arial" panose="020B0604020202020204" pitchFamily="34" charset="0"/>
              </a:rPr>
              <a:t>-</a:t>
            </a:r>
          </a:p>
          <a:p>
            <a:pPr lvl="1" eaLnBrk="1" hangingPunct="1"/>
            <a:r>
              <a:rPr lang="en-US" altLang="en-US">
                <a:latin typeface="Arial" panose="020B0604020202020204" pitchFamily="34" charset="0"/>
                <a:cs typeface="Arial" panose="020B0604020202020204" pitchFamily="34" charset="0"/>
              </a:rPr>
              <a:t>Carbonic acid H</a:t>
            </a:r>
            <a:r>
              <a:rPr lang="en-US" altLang="en-US" baseline="-25000">
                <a:latin typeface="Arial" panose="020B0604020202020204" pitchFamily="34" charset="0"/>
                <a:cs typeface="Arial" panose="020B0604020202020204" pitchFamily="34" charset="0"/>
              </a:rPr>
              <a:t>2</a:t>
            </a:r>
            <a:r>
              <a:rPr lang="en-US" altLang="en-US">
                <a:latin typeface="Arial" panose="020B0604020202020204" pitchFamily="34" charset="0"/>
                <a:cs typeface="Arial" panose="020B0604020202020204" pitchFamily="34" charset="0"/>
              </a:rPr>
              <a:t>CO</a:t>
            </a:r>
            <a:r>
              <a:rPr lang="en-US" altLang="en-US" baseline="-25000">
                <a:latin typeface="Arial" panose="020B0604020202020204" pitchFamily="34" charset="0"/>
                <a:cs typeface="Arial" panose="020B0604020202020204" pitchFamily="34" charset="0"/>
              </a:rPr>
              <a:t>3</a:t>
            </a:r>
            <a:r>
              <a:rPr lang="en-US" altLang="en-US">
                <a:latin typeface="Arial" panose="020B0604020202020204" pitchFamily="34" charset="0"/>
                <a:cs typeface="Arial" panose="020B0604020202020204" pitchFamily="34" charset="0"/>
              </a:rPr>
              <a:t> dissolves carbonate minerals (calcite, dolomite) efficiently.  </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Documents and Settings\Tony Stallins\Desktop\Weathering\PICT0021.JPG">
            <a:extLst>
              <a:ext uri="{FF2B5EF4-FFF2-40B4-BE49-F238E27FC236}">
                <a16:creationId xmlns:a16="http://schemas.microsoft.com/office/drawing/2014/main" id="{F5499044-4A22-85F4-00E4-E63620DCFAF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7400" y="0"/>
            <a:ext cx="6299200"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7" name="Title 1">
            <a:extLst>
              <a:ext uri="{FF2B5EF4-FFF2-40B4-BE49-F238E27FC236}">
                <a16:creationId xmlns:a16="http://schemas.microsoft.com/office/drawing/2014/main" id="{05026671-6CF1-DEE3-8CEA-0F3E1B7ABE1F}"/>
              </a:ext>
            </a:extLst>
          </p:cNvPr>
          <p:cNvSpPr>
            <a:spLocks noGrp="1" noChangeArrowheads="1"/>
          </p:cNvSpPr>
          <p:nvPr>
            <p:ph type="ctrTitle"/>
          </p:nvPr>
        </p:nvSpPr>
        <p:spPr>
          <a:xfrm>
            <a:off x="-17463" y="5029200"/>
            <a:ext cx="12192001" cy="1470025"/>
          </a:xfrm>
        </p:spPr>
        <p:txBody>
          <a:bodyPr/>
          <a:lstStyle/>
          <a:p>
            <a:pPr eaLnBrk="1" hangingPunct="1"/>
            <a:r>
              <a:rPr lang="en-US" altLang="en-US">
                <a:latin typeface="Arial" panose="020B0604020202020204" pitchFamily="34" charset="0"/>
              </a:rPr>
              <a:t>Secondary landforms: weathering, mass movement, and erosion</a:t>
            </a:r>
          </a:p>
        </p:txBody>
      </p:sp>
      <p:pic>
        <p:nvPicPr>
          <p:cNvPr id="6148" name="Picture 4" descr="C:\Documents and Settings\Tony Stallins\Desktop\Weathering\NA Physio\NA physiography.bmp">
            <a:extLst>
              <a:ext uri="{FF2B5EF4-FFF2-40B4-BE49-F238E27FC236}">
                <a16:creationId xmlns:a16="http://schemas.microsoft.com/office/drawing/2014/main" id="{501BFD88-5A5C-8501-F76B-4A990DA1037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 y="-15875"/>
            <a:ext cx="6234113"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4" descr="SG3_Zupan_F4_big">
            <a:extLst>
              <a:ext uri="{FF2B5EF4-FFF2-40B4-BE49-F238E27FC236}">
                <a16:creationId xmlns:a16="http://schemas.microsoft.com/office/drawing/2014/main" id="{2301DBE3-2999-17A1-6B56-5FA623228F3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0"/>
            <a:ext cx="102790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descr="EpiKarst">
            <a:extLst>
              <a:ext uri="{FF2B5EF4-FFF2-40B4-BE49-F238E27FC236}">
                <a16:creationId xmlns:a16="http://schemas.microsoft.com/office/drawing/2014/main" id="{E98DCEAA-4174-A55C-76E1-EBDAB8A1609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8228"/>
          <a:stretch>
            <a:fillRect/>
          </a:stretch>
        </p:blipFill>
        <p:spPr bwMode="auto">
          <a:xfrm>
            <a:off x="952500" y="4763"/>
            <a:ext cx="10560050" cy="676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59" name="Rectangle 5">
            <a:extLst>
              <a:ext uri="{FF2B5EF4-FFF2-40B4-BE49-F238E27FC236}">
                <a16:creationId xmlns:a16="http://schemas.microsoft.com/office/drawing/2014/main" id="{2CCBC746-93C2-CA9B-91B8-1BF393EBCF61}"/>
              </a:ext>
            </a:extLst>
          </p:cNvPr>
          <p:cNvSpPr>
            <a:spLocks noChangeArrowheads="1"/>
          </p:cNvSpPr>
          <p:nvPr/>
        </p:nvSpPr>
        <p:spPr bwMode="auto">
          <a:xfrm>
            <a:off x="1524000" y="5943600"/>
            <a:ext cx="80010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br>
              <a:rPr lang="en-US" altLang="en-US" sz="2400"/>
            </a:br>
            <a:endParaRPr lang="en-US" altLang="en-US" sz="240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3" descr="Karst2">
            <a:extLst>
              <a:ext uri="{FF2B5EF4-FFF2-40B4-BE49-F238E27FC236}">
                <a16:creationId xmlns:a16="http://schemas.microsoft.com/office/drawing/2014/main" id="{0F11CD97-C894-F8AD-7537-E5EE1D12F67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0"/>
            <a:ext cx="10210800" cy="680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Content Placeholder 3" descr="IMG_4006.PNG">
            <a:extLst>
              <a:ext uri="{FF2B5EF4-FFF2-40B4-BE49-F238E27FC236}">
                <a16:creationId xmlns:a16="http://schemas.microsoft.com/office/drawing/2014/main" id="{54AE1D73-5A08-C4FF-85A2-F2ABCC4B3CF5}"/>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l="-2380" r="-2380"/>
          <a:stretch>
            <a:fillRect/>
          </a:stretch>
        </p:blipFill>
        <p:spPr>
          <a:xfrm>
            <a:off x="3886200" y="-36513"/>
            <a:ext cx="4724400" cy="6764338"/>
          </a:xfr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Content Placeholder 3" descr="photo-13.JPG">
            <a:extLst>
              <a:ext uri="{FF2B5EF4-FFF2-40B4-BE49-F238E27FC236}">
                <a16:creationId xmlns:a16="http://schemas.microsoft.com/office/drawing/2014/main" id="{FECB4C4D-5D36-28CD-4173-831A8CAF93E1}"/>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t="1247" b="95"/>
          <a:stretch>
            <a:fillRect/>
          </a:stretch>
        </p:blipFill>
        <p:spPr>
          <a:xfrm>
            <a:off x="3581400" y="41275"/>
            <a:ext cx="5181600" cy="6816725"/>
          </a:xfr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6" descr="Close-up of a rock&#10;&#10;Description automatically generated">
            <a:extLst>
              <a:ext uri="{FF2B5EF4-FFF2-40B4-BE49-F238E27FC236}">
                <a16:creationId xmlns:a16="http://schemas.microsoft.com/office/drawing/2014/main" id="{15546FC5-5C91-F138-C858-9679EE0F190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le 1">
            <a:extLst>
              <a:ext uri="{FF2B5EF4-FFF2-40B4-BE49-F238E27FC236}">
                <a16:creationId xmlns:a16="http://schemas.microsoft.com/office/drawing/2014/main" id="{6E207347-8D77-172E-4F61-D7E746572909}"/>
              </a:ext>
            </a:extLst>
          </p:cNvPr>
          <p:cNvSpPr>
            <a:spLocks noGrp="1" noChangeArrowheads="1"/>
          </p:cNvSpPr>
          <p:nvPr>
            <p:ph type="title"/>
          </p:nvPr>
        </p:nvSpPr>
        <p:spPr>
          <a:xfrm>
            <a:off x="2133600" y="228600"/>
            <a:ext cx="7772400" cy="1143000"/>
          </a:xfrm>
        </p:spPr>
        <p:txBody>
          <a:bodyPr/>
          <a:lstStyle/>
          <a:p>
            <a:pPr eaLnBrk="1" hangingPunct="1"/>
            <a:r>
              <a:rPr lang="en-US" altLang="en-US">
                <a:latin typeface="Arial" panose="020B0604020202020204" pitchFamily="34" charset="0"/>
                <a:cs typeface="Arial" panose="020B0604020202020204" pitchFamily="34" charset="0"/>
              </a:rPr>
              <a:t>Mechanical and chemical weathering: tafoni</a:t>
            </a:r>
          </a:p>
        </p:txBody>
      </p:sp>
      <p:sp>
        <p:nvSpPr>
          <p:cNvPr id="55299" name="Content Placeholder 2">
            <a:extLst>
              <a:ext uri="{FF2B5EF4-FFF2-40B4-BE49-F238E27FC236}">
                <a16:creationId xmlns:a16="http://schemas.microsoft.com/office/drawing/2014/main" id="{B05DCF9C-1C91-F637-E345-7B8139DF66C9}"/>
              </a:ext>
            </a:extLst>
          </p:cNvPr>
          <p:cNvSpPr>
            <a:spLocks noGrp="1" noChangeArrowheads="1"/>
          </p:cNvSpPr>
          <p:nvPr>
            <p:ph idx="1"/>
          </p:nvPr>
        </p:nvSpPr>
        <p:spPr>
          <a:xfrm>
            <a:off x="762000" y="1600200"/>
            <a:ext cx="10591800" cy="4114800"/>
          </a:xfrm>
        </p:spPr>
        <p:txBody>
          <a:bodyPr/>
          <a:lstStyle/>
          <a:p>
            <a:pPr eaLnBrk="1" hangingPunct="1"/>
            <a:r>
              <a:rPr lang="en-US" altLang="en-US" sz="2400">
                <a:latin typeface="Arial" panose="020B0604020202020204" pitchFamily="34" charset="0"/>
                <a:cs typeface="Arial" panose="020B0604020202020204" pitchFamily="34" charset="0"/>
              </a:rPr>
              <a:t>Honeycomb-like cavities</a:t>
            </a:r>
          </a:p>
          <a:p>
            <a:pPr eaLnBrk="1" hangingPunct="1"/>
            <a:r>
              <a:rPr lang="en-US" altLang="en-US" sz="2400">
                <a:latin typeface="Arial" panose="020B0604020202020204" pitchFamily="34" charset="0"/>
                <a:cs typeface="Arial" panose="020B0604020202020204" pitchFamily="34" charset="0"/>
              </a:rPr>
              <a:t>Most common in arid, semi-arid, and coastal environments</a:t>
            </a:r>
          </a:p>
          <a:p>
            <a:pPr eaLnBrk="1" hangingPunct="1"/>
            <a:r>
              <a:rPr lang="en-US" altLang="en-US" sz="2400">
                <a:latin typeface="Arial" panose="020B0604020202020204" pitchFamily="34" charset="0"/>
                <a:cs typeface="Arial" panose="020B0604020202020204" pitchFamily="34" charset="0"/>
              </a:rPr>
              <a:t>Formation reflect mechanical and chemical weathering</a:t>
            </a:r>
          </a:p>
          <a:p>
            <a:pPr lvl="1" eaLnBrk="1" hangingPunct="1"/>
            <a:r>
              <a:rPr lang="en-US" altLang="en-US" sz="2400">
                <a:latin typeface="Arial" panose="020B0604020202020204" pitchFamily="34" charset="0"/>
                <a:cs typeface="Arial" panose="020B0604020202020204" pitchFamily="34" charset="0"/>
              </a:rPr>
              <a:t>Naturally occurring mineral salts in rocks</a:t>
            </a:r>
          </a:p>
          <a:p>
            <a:pPr lvl="1" eaLnBrk="1" hangingPunct="1"/>
            <a:r>
              <a:rPr lang="en-US" altLang="en-US" sz="2400">
                <a:latin typeface="Arial" panose="020B0604020202020204" pitchFamily="34" charset="0"/>
                <a:cs typeface="Arial" panose="020B0604020202020204" pitchFamily="34" charset="0"/>
              </a:rPr>
              <a:t>These combine with moisture and go into solution (dissolve)</a:t>
            </a:r>
          </a:p>
          <a:p>
            <a:pPr lvl="1" eaLnBrk="1" hangingPunct="1"/>
            <a:r>
              <a:rPr lang="en-US" altLang="en-US" sz="2400">
                <a:latin typeface="Arial" panose="020B0604020202020204" pitchFamily="34" charset="0"/>
                <a:cs typeface="Arial" panose="020B0604020202020204" pitchFamily="34" charset="0"/>
              </a:rPr>
              <a:t>Winds blowing over rock surface enhance conditions for evaporation </a:t>
            </a:r>
          </a:p>
          <a:p>
            <a:pPr lvl="1" eaLnBrk="1" hangingPunct="1"/>
            <a:r>
              <a:rPr lang="en-US" altLang="en-US" sz="2400">
                <a:latin typeface="Arial" panose="020B0604020202020204" pitchFamily="34" charset="0"/>
                <a:cs typeface="Arial" panose="020B0604020202020204" pitchFamily="34" charset="0"/>
              </a:rPr>
              <a:t>Crystals form that pry apart rocks as water evaporates</a:t>
            </a:r>
          </a:p>
          <a:p>
            <a:pPr lvl="1" eaLnBrk="1" hangingPunct="1"/>
            <a:r>
              <a:rPr lang="en-US" altLang="en-US" sz="2400">
                <a:latin typeface="Arial" panose="020B0604020202020204" pitchFamily="34" charset="0"/>
                <a:cs typeface="Arial" panose="020B0604020202020204" pitchFamily="34" charset="0"/>
              </a:rPr>
              <a:t>Creates small cavity where rock was eroded</a:t>
            </a:r>
          </a:p>
          <a:p>
            <a:pPr lvl="1" eaLnBrk="1" hangingPunct="1"/>
            <a:r>
              <a:rPr lang="en-US" altLang="en-US" sz="2400">
                <a:latin typeface="Arial" panose="020B0604020202020204" pitchFamily="34" charset="0"/>
                <a:cs typeface="Arial" panose="020B0604020202020204" pitchFamily="34" charset="0"/>
              </a:rPr>
              <a:t>Windspeed in cavity increases</a:t>
            </a:r>
          </a:p>
          <a:p>
            <a:pPr lvl="1" eaLnBrk="1" hangingPunct="1"/>
            <a:r>
              <a:rPr lang="en-US" altLang="en-US" sz="2400">
                <a:latin typeface="Arial" panose="020B0604020202020204" pitchFamily="34" charset="0"/>
                <a:cs typeface="Arial" panose="020B0604020202020204" pitchFamily="34" charset="0"/>
              </a:rPr>
              <a:t>Enhances evaporation, crystal formation, and further weathering and enlargement of cavities</a:t>
            </a:r>
          </a:p>
          <a:p>
            <a:pPr lvl="1" eaLnBrk="1" hangingPunct="1"/>
            <a:endParaRPr lang="en-US" altLang="en-US" sz="2400">
              <a:latin typeface="Arial" panose="020B0604020202020204" pitchFamily="34" charset="0"/>
              <a:cs typeface="Arial" panose="020B0604020202020204" pitchFamily="34" charset="0"/>
            </a:endParaRPr>
          </a:p>
          <a:p>
            <a:pPr eaLnBrk="1" hangingPunct="1"/>
            <a:endParaRPr lang="en-US" altLang="en-US" sz="280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83B520-77FC-8FF9-7427-7BAD4F54F641}"/>
              </a:ext>
            </a:extLst>
          </p:cNvPr>
          <p:cNvSpPr>
            <a:spLocks noGrp="1"/>
          </p:cNvSpPr>
          <p:nvPr>
            <p:ph type="title"/>
          </p:nvPr>
        </p:nvSpPr>
        <p:spPr>
          <a:xfrm>
            <a:off x="-457200" y="304800"/>
            <a:ext cx="7772400" cy="1143000"/>
          </a:xfrm>
        </p:spPr>
        <p:txBody>
          <a:bodyPr/>
          <a:lstStyle/>
          <a:p>
            <a:pPr eaLnBrk="1" hangingPunct="1">
              <a:defRPr/>
            </a:pPr>
            <a:r>
              <a:rPr lang="en-US" dirty="0">
                <a:solidFill>
                  <a:schemeClr val="tx1"/>
                </a:solidFill>
                <a:latin typeface="Arial" pitchFamily="34" charset="0"/>
                <a:ea typeface="+mn-ea"/>
                <a:cs typeface="Arial" pitchFamily="34" charset="0"/>
              </a:rPr>
              <a:t>Biological weathering</a:t>
            </a:r>
            <a:endParaRPr lang="en-US" dirty="0"/>
          </a:p>
        </p:txBody>
      </p:sp>
      <p:sp>
        <p:nvSpPr>
          <p:cNvPr id="57347" name="Content Placeholder 2">
            <a:extLst>
              <a:ext uri="{FF2B5EF4-FFF2-40B4-BE49-F238E27FC236}">
                <a16:creationId xmlns:a16="http://schemas.microsoft.com/office/drawing/2014/main" id="{ACFDB005-B7E1-F67A-F73E-5CAAB0F908F4}"/>
              </a:ext>
            </a:extLst>
          </p:cNvPr>
          <p:cNvSpPr>
            <a:spLocks noGrp="1" noChangeArrowheads="1"/>
          </p:cNvSpPr>
          <p:nvPr>
            <p:ph idx="1"/>
          </p:nvPr>
        </p:nvSpPr>
        <p:spPr>
          <a:xfrm>
            <a:off x="495300" y="1795463"/>
            <a:ext cx="5257800" cy="4114800"/>
          </a:xfrm>
        </p:spPr>
        <p:txBody>
          <a:bodyPr/>
          <a:lstStyle/>
          <a:p>
            <a:pPr eaLnBrk="1" hangingPunct="1"/>
            <a:r>
              <a:rPr lang="en-US" altLang="en-US" sz="2800">
                <a:latin typeface="Arial" panose="020B0604020202020204" pitchFamily="34" charset="0"/>
                <a:cs typeface="Arial" panose="020B0604020202020204" pitchFamily="34" charset="0"/>
              </a:rPr>
              <a:t>Chelation</a:t>
            </a:r>
          </a:p>
          <a:p>
            <a:pPr lvl="1" eaLnBrk="1" hangingPunct="1"/>
            <a:r>
              <a:rPr lang="en-US" altLang="en-US">
                <a:latin typeface="Arial" panose="020B0604020202020204" pitchFamily="34" charset="0"/>
                <a:cs typeface="Arial" panose="020B0604020202020204" pitchFamily="34" charset="0"/>
              </a:rPr>
              <a:t>Organisms like mosses and lichens produce organic substances, known as chelates, that have the ability to decompose minerals and rocks</a:t>
            </a:r>
          </a:p>
        </p:txBody>
      </p:sp>
      <p:pic>
        <p:nvPicPr>
          <p:cNvPr id="57348" name="Picture 2">
            <a:extLst>
              <a:ext uri="{FF2B5EF4-FFF2-40B4-BE49-F238E27FC236}">
                <a16:creationId xmlns:a16="http://schemas.microsoft.com/office/drawing/2014/main" id="{97C094AE-F3A5-7633-E584-C1BBDF3B430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05600" y="-9525"/>
            <a:ext cx="4038600" cy="687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2" descr="F:\Weathering\lichensmosses.jpg">
            <a:extLst>
              <a:ext uri="{FF2B5EF4-FFF2-40B4-BE49-F238E27FC236}">
                <a16:creationId xmlns:a16="http://schemas.microsoft.com/office/drawing/2014/main" id="{382036CD-4681-D28B-F0AE-3B25EA43773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12444"/>
          <a:stretch>
            <a:fillRect/>
          </a:stretch>
        </p:blipFill>
        <p:spPr bwMode="auto">
          <a:xfrm>
            <a:off x="1052513" y="31750"/>
            <a:ext cx="10086975" cy="682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5" descr="C:\Documents and Settings\Owner\Desktop\lichens.jpg">
            <a:extLst>
              <a:ext uri="{FF2B5EF4-FFF2-40B4-BE49-F238E27FC236}">
                <a16:creationId xmlns:a16="http://schemas.microsoft.com/office/drawing/2014/main" id="{48CFFB89-8EA9-CA07-F1CA-50ACA1CDF77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21313"/>
          <a:stretch>
            <a:fillRect/>
          </a:stretch>
        </p:blipFill>
        <p:spPr bwMode="auto">
          <a:xfrm>
            <a:off x="5597525" y="327025"/>
            <a:ext cx="6518275" cy="6215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43" name="Picture 2" descr="C:\Geomorphcdrom\Schaetzl\Marble Tombstone-Georgia">
            <a:extLst>
              <a:ext uri="{FF2B5EF4-FFF2-40B4-BE49-F238E27FC236}">
                <a16:creationId xmlns:a16="http://schemas.microsoft.com/office/drawing/2014/main" id="{3E81E7C9-CD26-C5BA-E49A-4B1679094F0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27025"/>
            <a:ext cx="5564188" cy="563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Content Placeholder 2">
            <a:extLst>
              <a:ext uri="{FF2B5EF4-FFF2-40B4-BE49-F238E27FC236}">
                <a16:creationId xmlns:a16="http://schemas.microsoft.com/office/drawing/2014/main" id="{9079643D-B432-64B0-96B6-ED7609917D50}"/>
              </a:ext>
            </a:extLst>
          </p:cNvPr>
          <p:cNvSpPr>
            <a:spLocks noGrp="1" noChangeArrowheads="1"/>
          </p:cNvSpPr>
          <p:nvPr>
            <p:ph idx="1"/>
          </p:nvPr>
        </p:nvSpPr>
        <p:spPr>
          <a:xfrm>
            <a:off x="914400" y="457200"/>
            <a:ext cx="10363200" cy="5638800"/>
          </a:xfrm>
        </p:spPr>
        <p:txBody>
          <a:bodyPr/>
          <a:lstStyle/>
          <a:p>
            <a:pPr eaLnBrk="1" hangingPunct="1"/>
            <a:r>
              <a:rPr lang="en-US" altLang="en-US" sz="3600">
                <a:latin typeface="Arial" panose="020B0604020202020204" pitchFamily="34" charset="0"/>
                <a:cs typeface="Arial" panose="020B0604020202020204" pitchFamily="34" charset="0"/>
              </a:rPr>
              <a:t>Primary (or endogenic) landform</a:t>
            </a:r>
          </a:p>
          <a:p>
            <a:pPr lvl="1" eaLnBrk="1" hangingPunct="1"/>
            <a:r>
              <a:rPr lang="en-US" altLang="en-US" sz="2400">
                <a:latin typeface="Arial" panose="020B0604020202020204" pitchFamily="34" charset="0"/>
                <a:cs typeface="Arial" panose="020B0604020202020204" pitchFamily="34" charset="0"/>
              </a:rPr>
              <a:t>Basic underlying form derived through internal forces of tectonism, crustal motion, and volcanism  </a:t>
            </a:r>
          </a:p>
          <a:p>
            <a:pPr eaLnBrk="1" hangingPunct="1"/>
            <a:r>
              <a:rPr lang="en-US" altLang="en-US" sz="3600">
                <a:latin typeface="Arial" panose="020B0604020202020204" pitchFamily="34" charset="0"/>
                <a:cs typeface="Arial" panose="020B0604020202020204" pitchFamily="34" charset="0"/>
              </a:rPr>
              <a:t>Secondary (or exogenic) landform</a:t>
            </a:r>
          </a:p>
          <a:p>
            <a:pPr lvl="1" eaLnBrk="1" hangingPunct="1"/>
            <a:r>
              <a:rPr lang="en-US" altLang="en-US" sz="2400">
                <a:latin typeface="Arial" panose="020B0604020202020204" pitchFamily="34" charset="0"/>
                <a:cs typeface="Arial" panose="020B0604020202020204" pitchFamily="34" charset="0"/>
              </a:rPr>
              <a:t>Results from modification of primary landforms through weathering, mass movement, and erosion.  </a:t>
            </a:r>
          </a:p>
          <a:p>
            <a:pPr lvl="1" eaLnBrk="1" hangingPunct="1"/>
            <a:r>
              <a:rPr lang="en-US" altLang="en-US" sz="2400">
                <a:latin typeface="Arial" panose="020B0604020202020204" pitchFamily="34" charset="0"/>
                <a:cs typeface="Arial" panose="020B0604020202020204" pitchFamily="34" charset="0"/>
              </a:rPr>
              <a:t>Powered by</a:t>
            </a:r>
          </a:p>
          <a:p>
            <a:pPr lvl="2" eaLnBrk="1" hangingPunct="1"/>
            <a:r>
              <a:rPr lang="en-US" altLang="en-US">
                <a:latin typeface="Arial" panose="020B0604020202020204" pitchFamily="34" charset="0"/>
                <a:cs typeface="Arial" panose="020B0604020202020204" pitchFamily="34" charset="0"/>
              </a:rPr>
              <a:t>Gravity</a:t>
            </a:r>
          </a:p>
          <a:p>
            <a:pPr lvl="2" eaLnBrk="1" hangingPunct="1"/>
            <a:r>
              <a:rPr lang="en-US" altLang="en-US">
                <a:latin typeface="Arial" panose="020B0604020202020204" pitchFamily="34" charset="0"/>
                <a:cs typeface="Arial" panose="020B0604020202020204" pitchFamily="34" charset="0"/>
              </a:rPr>
              <a:t>Insolation (incoming solar radiation) which drives weather and climate as well as many chemical and biotic processes above the surface) and gravity</a:t>
            </a:r>
          </a:p>
          <a:p>
            <a:pPr eaLnBrk="1" hangingPunct="1"/>
            <a:endParaRPr lang="en-US" altLang="en-US">
              <a:latin typeface="Arial" panose="020B0604020202020204" pitchFamily="34" charset="0"/>
              <a:cs typeface="Arial" panose="020B0604020202020204" pitchFamily="34" charset="0"/>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AE2C9C-7EE3-B3CD-9DBA-1F7CD214901B}"/>
              </a:ext>
            </a:extLst>
          </p:cNvPr>
          <p:cNvSpPr>
            <a:spLocks noGrp="1"/>
          </p:cNvSpPr>
          <p:nvPr>
            <p:ph type="title"/>
          </p:nvPr>
        </p:nvSpPr>
        <p:spPr>
          <a:xfrm>
            <a:off x="381000" y="228600"/>
            <a:ext cx="6896100" cy="1143000"/>
          </a:xfrm>
        </p:spPr>
        <p:txBody>
          <a:bodyPr/>
          <a:lstStyle/>
          <a:p>
            <a:pPr eaLnBrk="1" hangingPunct="1">
              <a:defRPr/>
            </a:pPr>
            <a:r>
              <a:rPr lang="en-US" dirty="0">
                <a:solidFill>
                  <a:schemeClr val="tx1"/>
                </a:solidFill>
                <a:latin typeface="Arial" pitchFamily="34" charset="0"/>
                <a:ea typeface="+mn-ea"/>
                <a:cs typeface="Arial" pitchFamily="34" charset="0"/>
              </a:rPr>
              <a:t>Biological weathering</a:t>
            </a:r>
            <a:endParaRPr lang="en-US" dirty="0"/>
          </a:p>
        </p:txBody>
      </p:sp>
      <p:pic>
        <p:nvPicPr>
          <p:cNvPr id="63491" name="Picture 2" descr="C:\Documents and Settings\Tony Stallins\Desktop\EarthwormAnatomy.jpg">
            <a:extLst>
              <a:ext uri="{FF2B5EF4-FFF2-40B4-BE49-F238E27FC236}">
                <a16:creationId xmlns:a16="http://schemas.microsoft.com/office/drawing/2014/main" id="{832BF9FB-B0BC-B854-BCA2-0AC59180082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17813" y="1770063"/>
            <a:ext cx="4460875" cy="4973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492" name="Picture 5" descr="400px-Close_up_of_earthworm">
            <a:extLst>
              <a:ext uri="{FF2B5EF4-FFF2-40B4-BE49-F238E27FC236}">
                <a16:creationId xmlns:a16="http://schemas.microsoft.com/office/drawing/2014/main" id="{02FC2DBB-DE36-495E-741A-E7CDBF0BD01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91400" y="114300"/>
            <a:ext cx="4419600" cy="662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3" name="Content Placeholder 2">
            <a:extLst>
              <a:ext uri="{FF2B5EF4-FFF2-40B4-BE49-F238E27FC236}">
                <a16:creationId xmlns:a16="http://schemas.microsoft.com/office/drawing/2014/main" id="{61AADFAB-5C1E-7E7E-B834-8C7F597C03C4}"/>
              </a:ext>
            </a:extLst>
          </p:cNvPr>
          <p:cNvSpPr>
            <a:spLocks noGrp="1" noChangeArrowheads="1"/>
          </p:cNvSpPr>
          <p:nvPr>
            <p:ph idx="1"/>
          </p:nvPr>
        </p:nvSpPr>
        <p:spPr>
          <a:xfrm>
            <a:off x="228600" y="1371600"/>
            <a:ext cx="2590800" cy="4114800"/>
          </a:xfrm>
        </p:spPr>
        <p:txBody>
          <a:bodyPr/>
          <a:lstStyle/>
          <a:p>
            <a:pPr eaLnBrk="1" hangingPunct="1"/>
            <a:r>
              <a:rPr lang="en-US" altLang="en-US" sz="2800">
                <a:latin typeface="Arial" panose="020B0604020202020204" pitchFamily="34" charset="0"/>
                <a:cs typeface="Arial" panose="020B0604020202020204" pitchFamily="34" charset="0"/>
              </a:rPr>
              <a:t>Ingestion and mechanical breakdown of small rock particles </a:t>
            </a:r>
          </a:p>
          <a:p>
            <a:pPr eaLnBrk="1" hangingPunct="1">
              <a:buFontTx/>
              <a:buNone/>
            </a:pPr>
            <a:endParaRPr lang="en-US" altLang="en-US">
              <a:latin typeface="Arial" panose="020B0604020202020204" pitchFamily="34" charset="0"/>
              <a:cs typeface="Arial" panose="020B0604020202020204" pitchFamily="34" charset="0"/>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C702B8-36F4-7535-6CA8-2B94C684BB43}"/>
              </a:ext>
            </a:extLst>
          </p:cNvPr>
          <p:cNvSpPr>
            <a:spLocks noGrp="1"/>
          </p:cNvSpPr>
          <p:nvPr>
            <p:ph type="title"/>
          </p:nvPr>
        </p:nvSpPr>
        <p:spPr>
          <a:xfrm>
            <a:off x="-381000" y="282575"/>
            <a:ext cx="5410200" cy="1143000"/>
          </a:xfrm>
        </p:spPr>
        <p:txBody>
          <a:bodyPr/>
          <a:lstStyle/>
          <a:p>
            <a:pPr eaLnBrk="1" hangingPunct="1">
              <a:defRPr/>
            </a:pPr>
            <a:r>
              <a:rPr lang="en-US" dirty="0">
                <a:solidFill>
                  <a:schemeClr val="tx1"/>
                </a:solidFill>
                <a:latin typeface="Arial" pitchFamily="34" charset="0"/>
                <a:ea typeface="+mn-ea"/>
                <a:cs typeface="Arial" pitchFamily="34" charset="0"/>
              </a:rPr>
              <a:t>Biological weathering</a:t>
            </a:r>
            <a:endParaRPr lang="en-US" dirty="0"/>
          </a:p>
        </p:txBody>
      </p:sp>
      <p:sp>
        <p:nvSpPr>
          <p:cNvPr id="65539" name="Content Placeholder 2">
            <a:extLst>
              <a:ext uri="{FF2B5EF4-FFF2-40B4-BE49-F238E27FC236}">
                <a16:creationId xmlns:a16="http://schemas.microsoft.com/office/drawing/2014/main" id="{6C731D5D-43C6-7F88-63F3-AFE3DA4E8B1E}"/>
              </a:ext>
            </a:extLst>
          </p:cNvPr>
          <p:cNvSpPr>
            <a:spLocks noGrp="1" noChangeArrowheads="1"/>
          </p:cNvSpPr>
          <p:nvPr>
            <p:ph idx="1"/>
          </p:nvPr>
        </p:nvSpPr>
        <p:spPr>
          <a:xfrm>
            <a:off x="228600" y="1828800"/>
            <a:ext cx="3886200" cy="4114800"/>
          </a:xfrm>
        </p:spPr>
        <p:txBody>
          <a:bodyPr/>
          <a:lstStyle/>
          <a:p>
            <a:pPr eaLnBrk="1" hangingPunct="1"/>
            <a:r>
              <a:rPr lang="en-US" altLang="en-US" sz="2800">
                <a:latin typeface="Arial" panose="020B0604020202020204" pitchFamily="34" charset="0"/>
                <a:cs typeface="Arial" panose="020B0604020202020204" pitchFamily="34" charset="0"/>
              </a:rPr>
              <a:t>Root weathering</a:t>
            </a:r>
          </a:p>
          <a:p>
            <a:pPr eaLnBrk="1" hangingPunct="1">
              <a:buFontTx/>
              <a:buNone/>
            </a:pPr>
            <a:endParaRPr lang="en-US" altLang="en-US">
              <a:latin typeface="Arial" panose="020B0604020202020204" pitchFamily="34" charset="0"/>
              <a:cs typeface="Arial" panose="020B0604020202020204" pitchFamily="34" charset="0"/>
            </a:endParaRPr>
          </a:p>
        </p:txBody>
      </p:sp>
      <p:pic>
        <p:nvPicPr>
          <p:cNvPr id="65540" name="Picture 4" descr="FG10_05b">
            <a:extLst>
              <a:ext uri="{FF2B5EF4-FFF2-40B4-BE49-F238E27FC236}">
                <a16:creationId xmlns:a16="http://schemas.microsoft.com/office/drawing/2014/main" id="{DC76C1E2-823E-D13D-FF34-1B500C17964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0064" t="1709" r="31445" b="7692"/>
          <a:stretch>
            <a:fillRect/>
          </a:stretch>
        </p:blipFill>
        <p:spPr bwMode="auto">
          <a:xfrm>
            <a:off x="4343400" y="-22225"/>
            <a:ext cx="38862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41" name="Picture 2" descr="C:\Geomorphcdrom\Eckart\Geom_CD_Biology_Root_Weathering.jpg">
            <a:extLst>
              <a:ext uri="{FF2B5EF4-FFF2-40B4-BE49-F238E27FC236}">
                <a16:creationId xmlns:a16="http://schemas.microsoft.com/office/drawing/2014/main" id="{6C9B2446-D806-F8CA-1028-689C26224FD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0068" r="2255"/>
          <a:stretch>
            <a:fillRect/>
          </a:stretch>
        </p:blipFill>
        <p:spPr bwMode="auto">
          <a:xfrm>
            <a:off x="8229600" y="0"/>
            <a:ext cx="4038600" cy="7085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3" descr="AR7.tif">
            <a:extLst>
              <a:ext uri="{FF2B5EF4-FFF2-40B4-BE49-F238E27FC236}">
                <a16:creationId xmlns:a16="http://schemas.microsoft.com/office/drawing/2014/main" id="{9036392D-1DD0-CE19-128B-94BB19EAD34B}"/>
              </a:ext>
            </a:extLst>
          </p:cNvPr>
          <p:cNvPicPr>
            <a:picLocks noChangeAspect="1"/>
          </p:cNvPicPr>
          <p:nvPr/>
        </p:nvPicPr>
        <p:blipFill>
          <a:blip r:embed="rId3">
            <a:extLst>
              <a:ext uri="{28A0092B-C50C-407E-A947-70E740481C1C}">
                <a14:useLocalDpi xmlns:a14="http://schemas.microsoft.com/office/drawing/2010/main" val="0"/>
              </a:ext>
            </a:extLst>
          </a:blip>
          <a:srcRect l="11075"/>
          <a:stretch>
            <a:fillRect/>
          </a:stretch>
        </p:blipFill>
        <p:spPr bwMode="auto">
          <a:xfrm>
            <a:off x="7586663" y="0"/>
            <a:ext cx="457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87" name="Picture 4" descr="J2816x2112-14303.jpg">
            <a:extLst>
              <a:ext uri="{FF2B5EF4-FFF2-40B4-BE49-F238E27FC236}">
                <a16:creationId xmlns:a16="http://schemas.microsoft.com/office/drawing/2014/main" id="{8F27D8C8-D0DD-8127-A26B-0CA59B046A8F}"/>
              </a:ext>
            </a:extLst>
          </p:cNvPr>
          <p:cNvPicPr>
            <a:picLocks noChangeAspect="1"/>
          </p:cNvPicPr>
          <p:nvPr/>
        </p:nvPicPr>
        <p:blipFill>
          <a:blip r:embed="rId4">
            <a:extLst>
              <a:ext uri="{28A0092B-C50C-407E-A947-70E740481C1C}">
                <a14:useLocalDpi xmlns:a14="http://schemas.microsoft.com/office/drawing/2010/main" val="0"/>
              </a:ext>
            </a:extLst>
          </a:blip>
          <a:srcRect l="4314" r="10863"/>
          <a:stretch>
            <a:fillRect/>
          </a:stretch>
        </p:blipFill>
        <p:spPr bwMode="auto">
          <a:xfrm>
            <a:off x="33338" y="0"/>
            <a:ext cx="7799387" cy="678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itle 1">
            <a:extLst>
              <a:ext uri="{FF2B5EF4-FFF2-40B4-BE49-F238E27FC236}">
                <a16:creationId xmlns:a16="http://schemas.microsoft.com/office/drawing/2014/main" id="{BC65F703-4565-F1D1-9DD8-59EFDCF5C1EC}"/>
              </a:ext>
            </a:extLst>
          </p:cNvPr>
          <p:cNvSpPr>
            <a:spLocks noGrp="1" noChangeArrowheads="1"/>
          </p:cNvSpPr>
          <p:nvPr>
            <p:ph type="title"/>
          </p:nvPr>
        </p:nvSpPr>
        <p:spPr>
          <a:xfrm>
            <a:off x="4343400" y="0"/>
            <a:ext cx="7848600" cy="1143000"/>
          </a:xfrm>
        </p:spPr>
        <p:txBody>
          <a:bodyPr/>
          <a:lstStyle/>
          <a:p>
            <a:r>
              <a:rPr lang="en-US" altLang="en-US">
                <a:latin typeface="Arial" panose="020B0604020202020204" pitchFamily="34" charset="0"/>
                <a:cs typeface="Arial" panose="020B0604020202020204" pitchFamily="34" charset="0"/>
              </a:rPr>
              <a:t>Biological weathering: treefall</a:t>
            </a:r>
          </a:p>
        </p:txBody>
      </p:sp>
      <p:pic>
        <p:nvPicPr>
          <p:cNvPr id="69635" name="Content Placeholder 3">
            <a:extLst>
              <a:ext uri="{FF2B5EF4-FFF2-40B4-BE49-F238E27FC236}">
                <a16:creationId xmlns:a16="http://schemas.microsoft.com/office/drawing/2014/main" id="{4787A262-367F-39E5-B3B4-316F3547BCDB}"/>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l="14000" r="12000"/>
          <a:stretch>
            <a:fillRect/>
          </a:stretch>
        </p:blipFill>
        <p:spPr>
          <a:xfrm>
            <a:off x="-33338" y="-152400"/>
            <a:ext cx="4495801" cy="8855075"/>
          </a:xfrm>
        </p:spPr>
      </p:pic>
      <p:pic>
        <p:nvPicPr>
          <p:cNvPr id="69636" name="Picture 2" descr="http://4.bp.blogspot.com/-yz4ReyBmZx4/U0JKOIkdkhI/AAAAAAAAHKA/TEWts1OtuxA/s1600/IMG_9162.JPG">
            <a:extLst>
              <a:ext uri="{FF2B5EF4-FFF2-40B4-BE49-F238E27FC236}">
                <a16:creationId xmlns:a16="http://schemas.microsoft.com/office/drawing/2014/main" id="{1F490995-946C-FDE1-CC22-AF74DEB755A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9232" r="7692"/>
          <a:stretch>
            <a:fillRect/>
          </a:stretch>
        </p:blipFill>
        <p:spPr bwMode="auto">
          <a:xfrm>
            <a:off x="5060950" y="1143000"/>
            <a:ext cx="6172200" cy="557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itle 1">
            <a:extLst>
              <a:ext uri="{FF2B5EF4-FFF2-40B4-BE49-F238E27FC236}">
                <a16:creationId xmlns:a16="http://schemas.microsoft.com/office/drawing/2014/main" id="{192DDF3D-7D4D-2061-97B4-259F29558931}"/>
              </a:ext>
            </a:extLst>
          </p:cNvPr>
          <p:cNvSpPr>
            <a:spLocks noGrp="1" noChangeArrowheads="1"/>
          </p:cNvSpPr>
          <p:nvPr>
            <p:ph type="title"/>
          </p:nvPr>
        </p:nvSpPr>
        <p:spPr>
          <a:xfrm>
            <a:off x="2209800" y="0"/>
            <a:ext cx="7772400" cy="1143000"/>
          </a:xfrm>
        </p:spPr>
        <p:txBody>
          <a:bodyPr/>
          <a:lstStyle/>
          <a:p>
            <a:pPr eaLnBrk="1" hangingPunct="1"/>
            <a:r>
              <a:rPr lang="en-US" altLang="en-US">
                <a:latin typeface="Arial" panose="020B0604020202020204" pitchFamily="34" charset="0"/>
                <a:cs typeface="Arial" panose="020B0604020202020204" pitchFamily="34" charset="0"/>
              </a:rPr>
              <a:t>Differential weathering</a:t>
            </a:r>
          </a:p>
        </p:txBody>
      </p:sp>
      <p:sp>
        <p:nvSpPr>
          <p:cNvPr id="30723" name="Content Placeholder 2">
            <a:extLst>
              <a:ext uri="{FF2B5EF4-FFF2-40B4-BE49-F238E27FC236}">
                <a16:creationId xmlns:a16="http://schemas.microsoft.com/office/drawing/2014/main" id="{39F0193B-FD9E-FE77-F0D9-C6B538C9ECCD}"/>
              </a:ext>
            </a:extLst>
          </p:cNvPr>
          <p:cNvSpPr>
            <a:spLocks noGrp="1"/>
          </p:cNvSpPr>
          <p:nvPr>
            <p:ph idx="1"/>
          </p:nvPr>
        </p:nvSpPr>
        <p:spPr>
          <a:xfrm>
            <a:off x="533400" y="1371600"/>
            <a:ext cx="10744200" cy="4114800"/>
          </a:xfrm>
        </p:spPr>
        <p:txBody>
          <a:bodyPr/>
          <a:lstStyle/>
          <a:p>
            <a:pPr eaLnBrk="1" hangingPunct="1">
              <a:defRPr/>
            </a:pPr>
            <a:r>
              <a:rPr lang="en-US" dirty="0">
                <a:latin typeface="Arial" charset="0"/>
                <a:cs typeface="Arial" charset="0"/>
              </a:rPr>
              <a:t>Rates of weathering differ across the earth’s surface</a:t>
            </a:r>
          </a:p>
          <a:p>
            <a:pPr eaLnBrk="1" hangingPunct="1">
              <a:defRPr/>
            </a:pPr>
            <a:r>
              <a:rPr lang="en-US" dirty="0">
                <a:latin typeface="Arial" charset="0"/>
                <a:cs typeface="Arial" charset="0"/>
              </a:rPr>
              <a:t>Two main factors</a:t>
            </a:r>
          </a:p>
          <a:p>
            <a:pPr lvl="1" eaLnBrk="1" hangingPunct="1">
              <a:defRPr/>
            </a:pPr>
            <a:r>
              <a:rPr lang="en-US" dirty="0">
                <a:latin typeface="Arial" charset="0"/>
                <a:cs typeface="Arial" charset="0"/>
              </a:rPr>
              <a:t>Rock type</a:t>
            </a:r>
          </a:p>
          <a:p>
            <a:pPr lvl="2" eaLnBrk="1" hangingPunct="1">
              <a:defRPr/>
            </a:pPr>
            <a:r>
              <a:rPr lang="en-US" dirty="0">
                <a:latin typeface="Arial" charset="0"/>
                <a:cs typeface="Arial" charset="0"/>
              </a:rPr>
              <a:t>Mineral types comprising rock shape weathering rates </a:t>
            </a:r>
          </a:p>
          <a:p>
            <a:pPr lvl="1" eaLnBrk="1" hangingPunct="1">
              <a:defRPr/>
            </a:pPr>
            <a:r>
              <a:rPr lang="en-US" dirty="0">
                <a:latin typeface="Arial" charset="0"/>
                <a:cs typeface="Arial" charset="0"/>
              </a:rPr>
              <a:t>Climate</a:t>
            </a:r>
          </a:p>
          <a:p>
            <a:pPr lvl="2" eaLnBrk="1" hangingPunct="1">
              <a:defRPr/>
            </a:pPr>
            <a:r>
              <a:rPr lang="en-US" dirty="0">
                <a:latin typeface="Arial" charset="0"/>
                <a:cs typeface="Arial" charset="0"/>
              </a:rPr>
              <a:t>Colder temps promote ice/frost wedging</a:t>
            </a:r>
          </a:p>
          <a:p>
            <a:pPr lvl="2" eaLnBrk="1" hangingPunct="1">
              <a:defRPr/>
            </a:pPr>
            <a:r>
              <a:rPr lang="en-US" dirty="0">
                <a:latin typeface="Arial" charset="0"/>
                <a:cs typeface="Arial" charset="0"/>
              </a:rPr>
              <a:t>Warmer temps and more rainfall promote more biological and chemical weathering</a:t>
            </a:r>
          </a:p>
          <a:p>
            <a:pPr marL="0" indent="0" eaLnBrk="1" hangingPunct="1">
              <a:buFontTx/>
              <a:buNone/>
              <a:defRPr/>
            </a:pPr>
            <a:endParaRPr lang="en-US" dirty="0">
              <a:latin typeface="Arial" charset="0"/>
              <a:cs typeface="Arial" charset="0"/>
            </a:endParaRPr>
          </a:p>
          <a:p>
            <a:pPr lvl="1" eaLnBrk="1" hangingPunct="1">
              <a:defRPr/>
            </a:pPr>
            <a:endParaRPr lang="en-US" dirty="0">
              <a:latin typeface="Arial" charset="0"/>
              <a:cs typeface="Arial" charset="0"/>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3" descr="C:\Documents and Settings\tony\Desktop\Niag715.jpg">
            <a:extLst>
              <a:ext uri="{FF2B5EF4-FFF2-40B4-BE49-F238E27FC236}">
                <a16:creationId xmlns:a16="http://schemas.microsoft.com/office/drawing/2014/main" id="{BFE868FC-382D-9270-1E96-D0BE4059FDD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8888" y="-1524000"/>
            <a:ext cx="11926888" cy="8818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31" name="Rectangle 2">
            <a:extLst>
              <a:ext uri="{FF2B5EF4-FFF2-40B4-BE49-F238E27FC236}">
                <a16:creationId xmlns:a16="http://schemas.microsoft.com/office/drawing/2014/main" id="{DA1532E7-4D3C-176F-137A-97DBDEFCEE2F}"/>
              </a:ext>
            </a:extLst>
          </p:cNvPr>
          <p:cNvSpPr>
            <a:spLocks noChangeArrowheads="1"/>
          </p:cNvSpPr>
          <p:nvPr/>
        </p:nvSpPr>
        <p:spPr bwMode="auto">
          <a:xfrm>
            <a:off x="1981200" y="6019800"/>
            <a:ext cx="2085975" cy="461963"/>
          </a:xfrm>
          <a:prstGeom prst="rect">
            <a:avLst/>
          </a:prstGeom>
          <a:solidFill>
            <a:schemeClr val="bg1"/>
          </a:solidFill>
          <a:ln w="9525">
            <a:solidFill>
              <a:schemeClr val="tx1"/>
            </a:solidFill>
            <a:miter lim="800000"/>
            <a:headEnd/>
            <a:tailEnd/>
          </a:ln>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400">
                <a:latin typeface="Arial" panose="020B0604020202020204" pitchFamily="34" charset="0"/>
              </a:rPr>
              <a:t>Niagara Falls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2" descr="C:\Documents and Settings\tony\Desktop\800px-Niagara-Escarpment-Winter-IMG_0626.JPG">
            <a:extLst>
              <a:ext uri="{FF2B5EF4-FFF2-40B4-BE49-F238E27FC236}">
                <a16:creationId xmlns:a16="http://schemas.microsoft.com/office/drawing/2014/main" id="{2EA38712-B7E6-AD01-7B14-8BC1C4CDC3A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779" name="Picture 2" descr="http://3.bp.blogspot.com/_ATFQSMXUXGw/TJVlRYy2XUI/AAAAAAAAEMI/M0wYUWnE5FU/s1600/DSCF6087.JPG">
            <a:extLst>
              <a:ext uri="{FF2B5EF4-FFF2-40B4-BE49-F238E27FC236}">
                <a16:creationId xmlns:a16="http://schemas.microsoft.com/office/drawing/2014/main" id="{8210B6CA-9044-5029-D1E5-A7EBB92CCEA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33171" r="23901" b="44064"/>
          <a:stretch>
            <a:fillRect/>
          </a:stretch>
        </p:blipFill>
        <p:spPr bwMode="auto">
          <a:xfrm>
            <a:off x="7315200" y="3581400"/>
            <a:ext cx="3352800"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780" name="Picture 4" descr="This vuggy boulder at Lockport is about 2 meters across.  The large vug and all the smaller ones seemed to contain only dolomite and a small amount of selenite.">
            <a:extLst>
              <a:ext uri="{FF2B5EF4-FFF2-40B4-BE49-F238E27FC236}">
                <a16:creationId xmlns:a16="http://schemas.microsoft.com/office/drawing/2014/main" id="{45B323B9-04CE-F590-B578-643E49E219D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8163" r="35495" b="-2223"/>
          <a:stretch>
            <a:fillRect/>
          </a:stretch>
        </p:blipFill>
        <p:spPr bwMode="auto">
          <a:xfrm>
            <a:off x="7315200" y="0"/>
            <a:ext cx="3352800"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781" name="Rectangle 1">
            <a:extLst>
              <a:ext uri="{FF2B5EF4-FFF2-40B4-BE49-F238E27FC236}">
                <a16:creationId xmlns:a16="http://schemas.microsoft.com/office/drawing/2014/main" id="{1290CBC4-DF8E-4544-49A8-39013B0CB2E7}"/>
              </a:ext>
            </a:extLst>
          </p:cNvPr>
          <p:cNvSpPr>
            <a:spLocks noChangeArrowheads="1"/>
          </p:cNvSpPr>
          <p:nvPr/>
        </p:nvSpPr>
        <p:spPr bwMode="auto">
          <a:xfrm>
            <a:off x="2379663" y="6019800"/>
            <a:ext cx="3078162" cy="461963"/>
          </a:xfrm>
          <a:prstGeom prst="rect">
            <a:avLst/>
          </a:prstGeom>
          <a:solidFill>
            <a:schemeClr val="bg1"/>
          </a:solidFill>
          <a:ln w="9525">
            <a:solidFill>
              <a:schemeClr val="tx1"/>
            </a:solidFill>
            <a:miter lim="800000"/>
            <a:headEnd/>
            <a:tailEnd/>
          </a:ln>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400">
                <a:latin typeface="Arial" panose="020B0604020202020204" pitchFamily="34" charset="0"/>
              </a:rPr>
              <a:t>Niagara Escarpment </a:t>
            </a:r>
          </a:p>
        </p:txBody>
      </p:sp>
      <p:sp>
        <p:nvSpPr>
          <p:cNvPr id="75782" name="TextBox 5">
            <a:extLst>
              <a:ext uri="{FF2B5EF4-FFF2-40B4-BE49-F238E27FC236}">
                <a16:creationId xmlns:a16="http://schemas.microsoft.com/office/drawing/2014/main" id="{30AF5C7C-5E6F-9D38-AD82-70B96B242C91}"/>
              </a:ext>
            </a:extLst>
          </p:cNvPr>
          <p:cNvSpPr txBox="1">
            <a:spLocks noChangeArrowheads="1"/>
          </p:cNvSpPr>
          <p:nvPr/>
        </p:nvSpPr>
        <p:spPr bwMode="auto">
          <a:xfrm>
            <a:off x="6348413" y="1600200"/>
            <a:ext cx="2135187" cy="461963"/>
          </a:xfrm>
          <a:prstGeom prst="rect">
            <a:avLst/>
          </a:prstGeom>
          <a:solidFill>
            <a:schemeClr val="bg1"/>
          </a:solidFill>
          <a:ln w="9525">
            <a:solidFill>
              <a:schemeClr val="tx1"/>
            </a:solidFill>
            <a:miter lim="800000"/>
            <a:headEnd/>
            <a:tailEnd/>
          </a:ln>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400">
                <a:latin typeface="Arial" panose="020B0604020202020204" pitchFamily="34" charset="0"/>
              </a:rPr>
              <a:t>Resistant rock</a:t>
            </a:r>
          </a:p>
        </p:txBody>
      </p:sp>
      <p:sp>
        <p:nvSpPr>
          <p:cNvPr id="75783" name="TextBox 6">
            <a:extLst>
              <a:ext uri="{FF2B5EF4-FFF2-40B4-BE49-F238E27FC236}">
                <a16:creationId xmlns:a16="http://schemas.microsoft.com/office/drawing/2014/main" id="{EB0C4FF2-C762-AD9B-54BB-0F9A7D4778CB}"/>
              </a:ext>
            </a:extLst>
          </p:cNvPr>
          <p:cNvSpPr txBox="1">
            <a:spLocks noChangeArrowheads="1"/>
          </p:cNvSpPr>
          <p:nvPr/>
        </p:nvSpPr>
        <p:spPr bwMode="auto">
          <a:xfrm>
            <a:off x="6477000" y="5105400"/>
            <a:ext cx="2751138" cy="461963"/>
          </a:xfrm>
          <a:prstGeom prst="rect">
            <a:avLst/>
          </a:prstGeom>
          <a:solidFill>
            <a:schemeClr val="bg1"/>
          </a:solidFill>
          <a:ln w="9525">
            <a:solidFill>
              <a:schemeClr val="tx1"/>
            </a:solidFill>
            <a:miter lim="800000"/>
            <a:headEnd/>
            <a:tailEnd/>
          </a:ln>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400">
                <a:latin typeface="Arial" panose="020B0604020202020204" pitchFamily="34" charset="0"/>
              </a:rPr>
              <a:t>Less resistant rock</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2" descr="C:\Documents and Settings\Jon Anthony Stallins\Desktop\Falls cross section.jpg">
            <a:extLst>
              <a:ext uri="{FF2B5EF4-FFF2-40B4-BE49-F238E27FC236}">
                <a16:creationId xmlns:a16="http://schemas.microsoft.com/office/drawing/2014/main" id="{190A17CD-91BF-5BD4-D86F-932DBB1A2D0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28875" y="495300"/>
            <a:ext cx="7334250" cy="586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Title 1">
            <a:extLst>
              <a:ext uri="{FF2B5EF4-FFF2-40B4-BE49-F238E27FC236}">
                <a16:creationId xmlns:a16="http://schemas.microsoft.com/office/drawing/2014/main" id="{69EE0BEC-E47D-1865-1529-A865B7F19E99}"/>
              </a:ext>
            </a:extLst>
          </p:cNvPr>
          <p:cNvSpPr>
            <a:spLocks noGrp="1" noChangeArrowheads="1"/>
          </p:cNvSpPr>
          <p:nvPr>
            <p:ph type="title"/>
          </p:nvPr>
        </p:nvSpPr>
        <p:spPr>
          <a:xfrm>
            <a:off x="7086600" y="304800"/>
            <a:ext cx="4419600" cy="1143000"/>
          </a:xfrm>
        </p:spPr>
        <p:txBody>
          <a:bodyPr/>
          <a:lstStyle/>
          <a:p>
            <a:pPr eaLnBrk="1" hangingPunct="1"/>
            <a:r>
              <a:rPr lang="en-US" altLang="en-US">
                <a:latin typeface="Arial" panose="020B0604020202020204" pitchFamily="34" charset="0"/>
                <a:cs typeface="Arial" panose="020B0604020202020204" pitchFamily="34" charset="0"/>
              </a:rPr>
              <a:t>Appalachian Mts (humid climate)</a:t>
            </a:r>
          </a:p>
        </p:txBody>
      </p:sp>
      <p:pic>
        <p:nvPicPr>
          <p:cNvPr id="78851" name="Picture 3" descr="C:\Documents and Settings\Tony Stallins\Desktop\mountains2.jpg">
            <a:extLst>
              <a:ext uri="{FF2B5EF4-FFF2-40B4-BE49-F238E27FC236}">
                <a16:creationId xmlns:a16="http://schemas.microsoft.com/office/drawing/2014/main" id="{22AFA385-5608-7C65-4A11-798BF2852D6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21512"/>
          <a:stretch>
            <a:fillRect/>
          </a:stretch>
        </p:blipFill>
        <p:spPr bwMode="auto">
          <a:xfrm>
            <a:off x="152400" y="228600"/>
            <a:ext cx="6858000" cy="655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900" name="Content Placeholder 2">
            <a:extLst>
              <a:ext uri="{FF2B5EF4-FFF2-40B4-BE49-F238E27FC236}">
                <a16:creationId xmlns:a16="http://schemas.microsoft.com/office/drawing/2014/main" id="{F80561A3-B3F2-A737-AD35-D701F4573D23}"/>
              </a:ext>
            </a:extLst>
          </p:cNvPr>
          <p:cNvSpPr>
            <a:spLocks noGrp="1" noChangeArrowheads="1"/>
          </p:cNvSpPr>
          <p:nvPr>
            <p:ph idx="1"/>
          </p:nvPr>
        </p:nvSpPr>
        <p:spPr>
          <a:xfrm>
            <a:off x="7467600" y="1676400"/>
            <a:ext cx="4419600" cy="4419600"/>
          </a:xfrm>
        </p:spPr>
        <p:txBody>
          <a:bodyPr/>
          <a:lstStyle/>
          <a:p>
            <a:pPr eaLnBrk="1" hangingPunct="1">
              <a:defRPr/>
            </a:pPr>
            <a:r>
              <a:rPr lang="en-US" altLang="en-US" sz="2400" dirty="0">
                <a:latin typeface="Arial" panose="020B0604020202020204" pitchFamily="34" charset="0"/>
                <a:cs typeface="Arial" panose="020B0604020202020204" pitchFamily="34" charset="0"/>
              </a:rPr>
              <a:t>Limestone, a carbonate rock, weathers quickly through carbonation and forms valleys in the Appalachians</a:t>
            </a:r>
          </a:p>
          <a:p>
            <a:pPr eaLnBrk="1" hangingPunct="1">
              <a:defRPr/>
            </a:pPr>
            <a:r>
              <a:rPr lang="en-US" altLang="en-US" sz="2400" dirty="0">
                <a:latin typeface="Arial" panose="020B0604020202020204" pitchFamily="34" charset="0"/>
                <a:cs typeface="Arial" panose="020B0604020202020204" pitchFamily="34" charset="0"/>
              </a:rPr>
              <a:t>Non-carbonate clastic rocks (sandstone and shale) are more resistant and do not weather as fast. They form ridges.</a:t>
            </a:r>
          </a:p>
          <a:p>
            <a:pPr marL="0" indent="0" eaLnBrk="1" hangingPunct="1">
              <a:buFontTx/>
              <a:buNone/>
              <a:defRPr/>
            </a:pPr>
            <a:endParaRPr lang="en-US" altLang="en-US" sz="2400" dirty="0">
              <a:latin typeface="Arial" panose="020B0604020202020204" pitchFamily="34" charset="0"/>
              <a:cs typeface="Arial" panose="020B0604020202020204" pitchFamily="34" charset="0"/>
            </a:endParaRPr>
          </a:p>
          <a:p>
            <a:pPr marL="0" indent="0" eaLnBrk="1" hangingPunct="1">
              <a:buFontTx/>
              <a:buNone/>
              <a:defRPr/>
            </a:pPr>
            <a:endParaRPr lang="en-US" altLang="en-US" sz="2400" dirty="0">
              <a:latin typeface="Arial" panose="020B0604020202020204" pitchFamily="34" charset="0"/>
              <a:cs typeface="Arial" panose="020B0604020202020204" pitchFamily="34" charset="0"/>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Content Placeholder 4" descr="A map of the united states&#10;&#10;Description automatically generated">
            <a:extLst>
              <a:ext uri="{FF2B5EF4-FFF2-40B4-BE49-F238E27FC236}">
                <a16:creationId xmlns:a16="http://schemas.microsoft.com/office/drawing/2014/main" id="{63FBE8BE-115E-9CCC-CB41-D20143CB2BEA}"/>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667000" y="0"/>
            <a:ext cx="7010400" cy="7010400"/>
          </a:xfr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http://behance.vo.llnwd.net/profiles/82651/projects/659596/701fc2a780a9b94378651a2098a3f1c9.jpg">
            <a:extLst>
              <a:ext uri="{FF2B5EF4-FFF2-40B4-BE49-F238E27FC236}">
                <a16:creationId xmlns:a16="http://schemas.microsoft.com/office/drawing/2014/main" id="{DAB3752D-4C80-F380-8A71-D48C9BF4818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2257" t="8498" r="12044" b="7739"/>
          <a:stretch>
            <a:fillRect/>
          </a:stretch>
        </p:blipFill>
        <p:spPr bwMode="auto">
          <a:xfrm>
            <a:off x="6858000" y="22225"/>
            <a:ext cx="4398963" cy="6897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3" name="Picture 4" descr="http://disc.sci.gsfc.nasa.gov/education-and-outreach/additional/science-focus/images/modis_ganges_lrg.jpg">
            <a:extLst>
              <a:ext uri="{FF2B5EF4-FFF2-40B4-BE49-F238E27FC236}">
                <a16:creationId xmlns:a16="http://schemas.microsoft.com/office/drawing/2014/main" id="{9CB2244C-1F24-3E44-5611-16077448223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47625"/>
            <a:ext cx="5181600" cy="6897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2" name="Picture 2" descr="A high angle view of a forest&#10;&#10;Description automatically generated">
            <a:extLst>
              <a:ext uri="{FF2B5EF4-FFF2-40B4-BE49-F238E27FC236}">
                <a16:creationId xmlns:a16="http://schemas.microsoft.com/office/drawing/2014/main" id="{7BFD260E-D631-543C-70ED-99F770C96C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176213"/>
            <a:ext cx="9753600" cy="650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23" name="Rectangle 1">
            <a:extLst>
              <a:ext uri="{FF2B5EF4-FFF2-40B4-BE49-F238E27FC236}">
                <a16:creationId xmlns:a16="http://schemas.microsoft.com/office/drawing/2014/main" id="{16DCB3D9-84AB-DBFA-8C90-9259FB4AFF9C}"/>
              </a:ext>
            </a:extLst>
          </p:cNvPr>
          <p:cNvSpPr>
            <a:spLocks noChangeArrowheads="1"/>
          </p:cNvSpPr>
          <p:nvPr/>
        </p:nvSpPr>
        <p:spPr bwMode="auto">
          <a:xfrm>
            <a:off x="4648200" y="5943600"/>
            <a:ext cx="6840538" cy="461963"/>
          </a:xfrm>
          <a:prstGeom prst="rect">
            <a:avLst/>
          </a:prstGeom>
          <a:solidFill>
            <a:schemeClr val="bg1"/>
          </a:solidFill>
          <a:ln w="9525">
            <a:solidFill>
              <a:schemeClr val="tx1"/>
            </a:solidFill>
            <a:miter lim="800000"/>
            <a:headEnd/>
            <a:tailEnd/>
          </a:ln>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400">
                <a:latin typeface="Arial" panose="020B0604020202020204" pitchFamily="34" charset="0"/>
              </a:rPr>
              <a:t>Cumberland Plateau in Tennessee and Kentucky</a:t>
            </a:r>
          </a:p>
        </p:txBody>
      </p:sp>
      <p:sp>
        <p:nvSpPr>
          <p:cNvPr id="81924" name="TextBox 3">
            <a:extLst>
              <a:ext uri="{FF2B5EF4-FFF2-40B4-BE49-F238E27FC236}">
                <a16:creationId xmlns:a16="http://schemas.microsoft.com/office/drawing/2014/main" id="{0287FB4E-E664-92D3-BFDF-5BAD8B580E6A}"/>
              </a:ext>
            </a:extLst>
          </p:cNvPr>
          <p:cNvSpPr txBox="1">
            <a:spLocks noChangeArrowheads="1"/>
          </p:cNvSpPr>
          <p:nvPr/>
        </p:nvSpPr>
        <p:spPr bwMode="auto">
          <a:xfrm>
            <a:off x="6919913" y="2133600"/>
            <a:ext cx="4052887" cy="460375"/>
          </a:xfrm>
          <a:prstGeom prst="rect">
            <a:avLst/>
          </a:prstGeom>
          <a:solidFill>
            <a:schemeClr val="bg1"/>
          </a:solidFill>
          <a:ln w="9525">
            <a:solidFill>
              <a:schemeClr val="tx1"/>
            </a:solidFill>
            <a:miter lim="800000"/>
            <a:headEnd/>
            <a:tailEnd/>
          </a:ln>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400">
                <a:latin typeface="Arial" panose="020B0604020202020204" pitchFamily="34" charset="0"/>
              </a:rPr>
              <a:t>Resistant rock – sandstones</a:t>
            </a:r>
          </a:p>
        </p:txBody>
      </p:sp>
      <p:sp>
        <p:nvSpPr>
          <p:cNvPr id="81925" name="TextBox 4">
            <a:extLst>
              <a:ext uri="{FF2B5EF4-FFF2-40B4-BE49-F238E27FC236}">
                <a16:creationId xmlns:a16="http://schemas.microsoft.com/office/drawing/2014/main" id="{1175B140-8B7C-0091-596A-3C96CE15DD80}"/>
              </a:ext>
            </a:extLst>
          </p:cNvPr>
          <p:cNvSpPr txBox="1">
            <a:spLocks noChangeArrowheads="1"/>
          </p:cNvSpPr>
          <p:nvPr/>
        </p:nvSpPr>
        <p:spPr bwMode="auto">
          <a:xfrm>
            <a:off x="152400" y="3657600"/>
            <a:ext cx="4343400" cy="461963"/>
          </a:xfrm>
          <a:prstGeom prst="rect">
            <a:avLst/>
          </a:prstGeom>
          <a:solidFill>
            <a:schemeClr val="bg1"/>
          </a:solidFill>
          <a:ln w="9525">
            <a:solidFill>
              <a:schemeClr val="tx1"/>
            </a:solidFill>
            <a:miter lim="800000"/>
            <a:headEnd/>
            <a:tailEnd/>
          </a:ln>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400">
                <a:latin typeface="Arial" panose="020B0604020202020204" pitchFamily="34" charset="0"/>
              </a:rPr>
              <a:t>Less resistant rock - limestone</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0" name="Content Placeholder 4" descr="A map of the mountains&#10;&#10;Description automatically generated">
            <a:extLst>
              <a:ext uri="{FF2B5EF4-FFF2-40B4-BE49-F238E27FC236}">
                <a16:creationId xmlns:a16="http://schemas.microsoft.com/office/drawing/2014/main" id="{2B85BB6D-D83D-4231-05FC-0665DDF19550}"/>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377825" y="868363"/>
            <a:ext cx="11436350" cy="5119687"/>
          </a:xfrm>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8" name="Content Placeholder 4" descr="A waterfall in a river&#10;&#10;Description automatically generated">
            <a:extLst>
              <a:ext uri="{FF2B5EF4-FFF2-40B4-BE49-F238E27FC236}">
                <a16:creationId xmlns:a16="http://schemas.microsoft.com/office/drawing/2014/main" id="{23826E1F-FE6B-1EE7-FE9D-BFB5E1BBBC29}"/>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0" y="-76200"/>
            <a:ext cx="12192000" cy="6858000"/>
          </a:xfrm>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6" name="Content Placeholder 3">
            <a:extLst>
              <a:ext uri="{FF2B5EF4-FFF2-40B4-BE49-F238E27FC236}">
                <a16:creationId xmlns:a16="http://schemas.microsoft.com/office/drawing/2014/main" id="{26C48E49-DCD1-DEA1-88DA-07D7FB85CD3A}"/>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838200" y="228600"/>
            <a:ext cx="10287000" cy="7096125"/>
          </a:xfrm>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Title 1">
            <a:extLst>
              <a:ext uri="{FF2B5EF4-FFF2-40B4-BE49-F238E27FC236}">
                <a16:creationId xmlns:a16="http://schemas.microsoft.com/office/drawing/2014/main" id="{1F4D48DE-B414-8F15-BC6E-A56CA057ABB0}"/>
              </a:ext>
            </a:extLst>
          </p:cNvPr>
          <p:cNvSpPr>
            <a:spLocks noGrp="1" noChangeArrowheads="1"/>
          </p:cNvSpPr>
          <p:nvPr>
            <p:ph type="ctrTitle"/>
          </p:nvPr>
        </p:nvSpPr>
        <p:spPr>
          <a:xfrm>
            <a:off x="914400" y="2130425"/>
            <a:ext cx="10363200" cy="1470025"/>
          </a:xfrm>
        </p:spPr>
        <p:txBody>
          <a:bodyPr/>
          <a:lstStyle/>
          <a:p>
            <a:endParaRPr lang="en-US" altLang="en-US"/>
          </a:p>
        </p:txBody>
      </p:sp>
      <p:sp>
        <p:nvSpPr>
          <p:cNvPr id="89091" name="Subtitle 2">
            <a:extLst>
              <a:ext uri="{FF2B5EF4-FFF2-40B4-BE49-F238E27FC236}">
                <a16:creationId xmlns:a16="http://schemas.microsoft.com/office/drawing/2014/main" id="{2AB09B1E-CC99-3A92-DD20-23F5D82484DD}"/>
              </a:ext>
            </a:extLst>
          </p:cNvPr>
          <p:cNvSpPr>
            <a:spLocks noGrp="1" noChangeArrowheads="1"/>
          </p:cNvSpPr>
          <p:nvPr>
            <p:ph type="subTitle" idx="1"/>
          </p:nvPr>
        </p:nvSpPr>
        <p:spPr/>
        <p:txBody>
          <a:bodyPr/>
          <a:lstStyle/>
          <a:p>
            <a:endParaRPr lang="en-US" altLang="en-US"/>
          </a:p>
        </p:txBody>
      </p:sp>
      <p:pic>
        <p:nvPicPr>
          <p:cNvPr id="89092" name="Picture 2" descr="C:\Users\JAS\Desktop\To file\differentional erosion balance rock.jpg">
            <a:extLst>
              <a:ext uri="{FF2B5EF4-FFF2-40B4-BE49-F238E27FC236}">
                <a16:creationId xmlns:a16="http://schemas.microsoft.com/office/drawing/2014/main" id="{7453E0CF-6C7B-7082-BF54-616A5B35988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12502"/>
          <a:stretch>
            <a:fillRect/>
          </a:stretch>
        </p:blipFill>
        <p:spPr bwMode="auto">
          <a:xfrm>
            <a:off x="914400" y="-479425"/>
            <a:ext cx="10668000" cy="815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093" name="TextBox 5">
            <a:extLst>
              <a:ext uri="{FF2B5EF4-FFF2-40B4-BE49-F238E27FC236}">
                <a16:creationId xmlns:a16="http://schemas.microsoft.com/office/drawing/2014/main" id="{F8345FC6-67EF-88AE-B749-AB3AF46205AE}"/>
              </a:ext>
            </a:extLst>
          </p:cNvPr>
          <p:cNvSpPr txBox="1">
            <a:spLocks noChangeArrowheads="1"/>
          </p:cNvSpPr>
          <p:nvPr/>
        </p:nvSpPr>
        <p:spPr bwMode="auto">
          <a:xfrm>
            <a:off x="6589713" y="152400"/>
            <a:ext cx="3217862" cy="400050"/>
          </a:xfrm>
          <a:prstGeom prst="rect">
            <a:avLst/>
          </a:prstGeom>
          <a:solidFill>
            <a:schemeClr val="bg1"/>
          </a:solidFill>
          <a:ln w="9525">
            <a:solidFill>
              <a:schemeClr val="tx1"/>
            </a:solidFill>
            <a:miter lim="800000"/>
            <a:headEnd/>
            <a:tailEnd/>
          </a:ln>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000">
                <a:latin typeface="Arial" panose="020B0604020202020204" pitchFamily="34" charset="0"/>
              </a:rPr>
              <a:t>Resistant rock - sandstone</a:t>
            </a:r>
          </a:p>
        </p:txBody>
      </p:sp>
      <p:sp>
        <p:nvSpPr>
          <p:cNvPr id="89094" name="TextBox 6">
            <a:extLst>
              <a:ext uri="{FF2B5EF4-FFF2-40B4-BE49-F238E27FC236}">
                <a16:creationId xmlns:a16="http://schemas.microsoft.com/office/drawing/2014/main" id="{7785BF8A-952A-0DAB-8E85-64AA25638458}"/>
              </a:ext>
            </a:extLst>
          </p:cNvPr>
          <p:cNvSpPr txBox="1">
            <a:spLocks noChangeArrowheads="1"/>
          </p:cNvSpPr>
          <p:nvPr/>
        </p:nvSpPr>
        <p:spPr bwMode="auto">
          <a:xfrm>
            <a:off x="6858000" y="3505200"/>
            <a:ext cx="3643313" cy="400050"/>
          </a:xfrm>
          <a:prstGeom prst="rect">
            <a:avLst/>
          </a:prstGeom>
          <a:solidFill>
            <a:schemeClr val="bg1"/>
          </a:solidFill>
          <a:ln w="9525">
            <a:solidFill>
              <a:schemeClr val="tx1"/>
            </a:solidFill>
            <a:miter lim="800000"/>
            <a:headEnd/>
            <a:tailEnd/>
          </a:ln>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000">
                <a:latin typeface="Arial" panose="020B0604020202020204" pitchFamily="34" charset="0"/>
              </a:rPr>
              <a:t>Less resistant rock - limestone</a:t>
            </a:r>
          </a:p>
        </p:txBody>
      </p:sp>
      <p:sp>
        <p:nvSpPr>
          <p:cNvPr id="89095" name="TextBox 6">
            <a:extLst>
              <a:ext uri="{FF2B5EF4-FFF2-40B4-BE49-F238E27FC236}">
                <a16:creationId xmlns:a16="http://schemas.microsoft.com/office/drawing/2014/main" id="{67B3504D-5658-38C9-8B5A-F26C76234BD3}"/>
              </a:ext>
            </a:extLst>
          </p:cNvPr>
          <p:cNvSpPr txBox="1">
            <a:spLocks noChangeArrowheads="1"/>
          </p:cNvSpPr>
          <p:nvPr/>
        </p:nvSpPr>
        <p:spPr bwMode="auto">
          <a:xfrm>
            <a:off x="1371600" y="6005513"/>
            <a:ext cx="1447800" cy="471487"/>
          </a:xfrm>
          <a:prstGeom prst="rect">
            <a:avLst/>
          </a:prstGeom>
          <a:solidFill>
            <a:schemeClr val="bg1"/>
          </a:solidFill>
          <a:ln w="9525">
            <a:solidFill>
              <a:schemeClr val="tx1"/>
            </a:solidFill>
            <a:miter lim="800000"/>
            <a:headEnd/>
            <a:tailEnd/>
          </a:ln>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400">
                <a:latin typeface="Arial" panose="020B0604020202020204" pitchFamily="34" charset="0"/>
              </a:rPr>
              <a:t>Hoodoos</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8" name="Picture 2" descr="C:\Users\JAS\Desktop\DSCN5366.JPG">
            <a:extLst>
              <a:ext uri="{FF2B5EF4-FFF2-40B4-BE49-F238E27FC236}">
                <a16:creationId xmlns:a16="http://schemas.microsoft.com/office/drawing/2014/main" id="{566A8253-7BFD-98F5-2293-6E51EB893B9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1139" name="Rectangle 4">
            <a:extLst>
              <a:ext uri="{FF2B5EF4-FFF2-40B4-BE49-F238E27FC236}">
                <a16:creationId xmlns:a16="http://schemas.microsoft.com/office/drawing/2014/main" id="{FD0BF389-E8A0-8E32-5DBD-8F2E459CC2A1}"/>
              </a:ext>
            </a:extLst>
          </p:cNvPr>
          <p:cNvSpPr>
            <a:spLocks noChangeArrowheads="1"/>
          </p:cNvSpPr>
          <p:nvPr/>
        </p:nvSpPr>
        <p:spPr bwMode="auto">
          <a:xfrm>
            <a:off x="1752600" y="6065838"/>
            <a:ext cx="6499225" cy="400050"/>
          </a:xfrm>
          <a:prstGeom prst="rect">
            <a:avLst/>
          </a:prstGeom>
          <a:solidFill>
            <a:schemeClr val="bg1"/>
          </a:solidFill>
          <a:ln w="9525">
            <a:solidFill>
              <a:schemeClr val="tx1"/>
            </a:solidFill>
            <a:miter lim="800000"/>
            <a:headEnd/>
            <a:tailEnd/>
          </a:ln>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30000"/>
              </a:spcBef>
              <a:buFontTx/>
              <a:buNone/>
            </a:pPr>
            <a:r>
              <a:rPr lang="en-US" altLang="en-US" sz="2000">
                <a:latin typeface="Arial" panose="020B0604020202020204" pitchFamily="34" charset="0"/>
              </a:rPr>
              <a:t>Hoodoos in US southwest, Bryce Canyon National Park</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2" name="Picture 2" descr="C:\Users\JAS\Desktop\slide_31.jpg">
            <a:extLst>
              <a:ext uri="{FF2B5EF4-FFF2-40B4-BE49-F238E27FC236}">
                <a16:creationId xmlns:a16="http://schemas.microsoft.com/office/drawing/2014/main" id="{901D7234-5657-F23B-9293-91A69725667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3733800"/>
            <a:ext cx="11201400" cy="301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63" name="Picture 4" descr="http://images.nationalgeographic.com/wpf/media-live/photos/000/222/cache/four-corners-road-trip-1_22224_600x450.jpg">
            <a:extLst>
              <a:ext uri="{FF2B5EF4-FFF2-40B4-BE49-F238E27FC236}">
                <a16:creationId xmlns:a16="http://schemas.microsoft.com/office/drawing/2014/main" id="{7E676A03-0594-F261-5D0A-B34BC700AA5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7512" b="23006"/>
          <a:stretch>
            <a:fillRect/>
          </a:stretch>
        </p:blipFill>
        <p:spPr bwMode="auto">
          <a:xfrm>
            <a:off x="2590800" y="0"/>
            <a:ext cx="6705600" cy="349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Title 1">
            <a:extLst>
              <a:ext uri="{FF2B5EF4-FFF2-40B4-BE49-F238E27FC236}">
                <a16:creationId xmlns:a16="http://schemas.microsoft.com/office/drawing/2014/main" id="{24353D3A-F7DF-4542-6703-6117C14C4E9C}"/>
              </a:ext>
            </a:extLst>
          </p:cNvPr>
          <p:cNvSpPr>
            <a:spLocks noGrp="1" noChangeArrowheads="1"/>
          </p:cNvSpPr>
          <p:nvPr>
            <p:ph type="title"/>
          </p:nvPr>
        </p:nvSpPr>
        <p:spPr>
          <a:xfrm>
            <a:off x="0" y="381000"/>
            <a:ext cx="6096000" cy="1600200"/>
          </a:xfrm>
        </p:spPr>
        <p:txBody>
          <a:bodyPr/>
          <a:lstStyle/>
          <a:p>
            <a:pPr eaLnBrk="1" hangingPunct="1"/>
            <a:r>
              <a:rPr lang="en-US" altLang="en-US">
                <a:latin typeface="Arial" panose="020B0604020202020204" pitchFamily="34" charset="0"/>
                <a:cs typeface="Arial" panose="020B0604020202020204" pitchFamily="34" charset="0"/>
              </a:rPr>
              <a:t>Grand Canyon (arid climate)</a:t>
            </a:r>
          </a:p>
        </p:txBody>
      </p:sp>
      <p:pic>
        <p:nvPicPr>
          <p:cNvPr id="94211" name="Picture 3" descr="C:\Documents and Settings\Tony Stallins\Desktop\2097399480088989879lKbjMY_fs.jpg">
            <a:extLst>
              <a:ext uri="{FF2B5EF4-FFF2-40B4-BE49-F238E27FC236}">
                <a16:creationId xmlns:a16="http://schemas.microsoft.com/office/drawing/2014/main" id="{AA225708-F89E-000D-05E5-135CB644420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1524000"/>
            <a:ext cx="5943600" cy="879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4212" name="Content Placeholder 2">
            <a:extLst>
              <a:ext uri="{FF2B5EF4-FFF2-40B4-BE49-F238E27FC236}">
                <a16:creationId xmlns:a16="http://schemas.microsoft.com/office/drawing/2014/main" id="{5B02B8E1-832D-DD3E-E057-2101137F675C}"/>
              </a:ext>
            </a:extLst>
          </p:cNvPr>
          <p:cNvSpPr>
            <a:spLocks noGrp="1" noChangeArrowheads="1"/>
          </p:cNvSpPr>
          <p:nvPr>
            <p:ph idx="1"/>
          </p:nvPr>
        </p:nvSpPr>
        <p:spPr>
          <a:xfrm>
            <a:off x="609600" y="2362200"/>
            <a:ext cx="5181600" cy="4114800"/>
          </a:xfrm>
        </p:spPr>
        <p:txBody>
          <a:bodyPr/>
          <a:lstStyle/>
          <a:p>
            <a:pPr eaLnBrk="1" hangingPunct="1"/>
            <a:r>
              <a:rPr lang="en-US" altLang="en-US" sz="2800">
                <a:latin typeface="Arial" panose="020B0604020202020204" pitchFamily="34" charset="0"/>
                <a:cs typeface="Arial" panose="020B0604020202020204" pitchFamily="34" charset="0"/>
              </a:rPr>
              <a:t>Here, non-carbonate rocks (sandstone and shale) weather faster than limestone (a carbonate)</a:t>
            </a:r>
          </a:p>
          <a:p>
            <a:pPr eaLnBrk="1" hangingPunct="1"/>
            <a:r>
              <a:rPr lang="en-US" altLang="en-US" sz="2800">
                <a:latin typeface="Arial" panose="020B0604020202020204" pitchFamily="34" charset="0"/>
                <a:cs typeface="Arial" panose="020B0604020202020204" pitchFamily="34" charset="0"/>
              </a:rPr>
              <a:t>Less rainfall, less karstic weathering of carbonates  </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8" name="Content Placeholder 3" descr="C:\Documents and Settings\tony\Desktop\aerial-grand-canyon.jpg">
            <a:extLst>
              <a:ext uri="{FF2B5EF4-FFF2-40B4-BE49-F238E27FC236}">
                <a16:creationId xmlns:a16="http://schemas.microsoft.com/office/drawing/2014/main" id="{FE563956-3CA5-7137-0082-C6D9D37AEC0F}"/>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371600" y="0"/>
            <a:ext cx="9220200" cy="6915150"/>
          </a:xfrm>
          <a:noFill/>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2" name="Picture 2" descr="A diagram of a geological formation&#10;&#10;Description automatically generated with medium confidence">
            <a:extLst>
              <a:ext uri="{FF2B5EF4-FFF2-40B4-BE49-F238E27FC236}">
                <a16:creationId xmlns:a16="http://schemas.microsoft.com/office/drawing/2014/main" id="{86365369-0365-0CB5-15A5-54D4D8FBE8C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8240"/>
          <a:stretch>
            <a:fillRect/>
          </a:stretch>
        </p:blipFill>
        <p:spPr bwMode="auto">
          <a:xfrm>
            <a:off x="1295400" y="282575"/>
            <a:ext cx="8729663" cy="6292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http://qph.cf.quoracdn.net/main-qimg-850f7cebbbcd6499926d6ab260c322c5">
            <a:extLst>
              <a:ext uri="{FF2B5EF4-FFF2-40B4-BE49-F238E27FC236}">
                <a16:creationId xmlns:a16="http://schemas.microsoft.com/office/drawing/2014/main" id="{4979FD59-6C1A-93FB-B669-34B30B4B7A9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228600"/>
            <a:ext cx="4619625" cy="325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1" name="Picture 5">
            <a:extLst>
              <a:ext uri="{FF2B5EF4-FFF2-40B4-BE49-F238E27FC236}">
                <a16:creationId xmlns:a16="http://schemas.microsoft.com/office/drawing/2014/main" id="{8A3AC6AD-8A84-629D-000D-A0A4A8334B4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77000" y="152400"/>
            <a:ext cx="5381625" cy="617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2" name="Picture 1">
            <a:extLst>
              <a:ext uri="{FF2B5EF4-FFF2-40B4-BE49-F238E27FC236}">
                <a16:creationId xmlns:a16="http://schemas.microsoft.com/office/drawing/2014/main" id="{A1E2BDC0-7B61-DB86-CB5E-62E5D3A9B24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r="4401" b="28465"/>
          <a:stretch>
            <a:fillRect/>
          </a:stretch>
        </p:blipFill>
        <p:spPr bwMode="auto">
          <a:xfrm>
            <a:off x="685800" y="3441700"/>
            <a:ext cx="5410200" cy="3265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a:extLst>
              <a:ext uri="{FF2B5EF4-FFF2-40B4-BE49-F238E27FC236}">
                <a16:creationId xmlns:a16="http://schemas.microsoft.com/office/drawing/2014/main" id="{970765BC-26BD-1993-677C-51D70DD81EBF}"/>
              </a:ext>
            </a:extLst>
          </p:cNvPr>
          <p:cNvSpPr>
            <a:spLocks noGrp="1" noChangeArrowheads="1"/>
          </p:cNvSpPr>
          <p:nvPr>
            <p:ph type="title"/>
          </p:nvPr>
        </p:nvSpPr>
        <p:spPr>
          <a:xfrm>
            <a:off x="381000" y="457200"/>
            <a:ext cx="8826500" cy="1143000"/>
          </a:xfrm>
        </p:spPr>
        <p:txBody>
          <a:bodyPr/>
          <a:lstStyle/>
          <a:p>
            <a:pPr eaLnBrk="1" hangingPunct="1"/>
            <a:r>
              <a:rPr lang="en-US" altLang="en-US">
                <a:latin typeface="Arial" panose="020B0604020202020204" pitchFamily="34" charset="0"/>
                <a:cs typeface="Arial" panose="020B0604020202020204" pitchFamily="34" charset="0"/>
              </a:rPr>
              <a:t>Weathering (or rock decay)</a:t>
            </a:r>
          </a:p>
        </p:txBody>
      </p:sp>
      <p:sp>
        <p:nvSpPr>
          <p:cNvPr id="14339" name="Content Placeholder 2">
            <a:extLst>
              <a:ext uri="{FF2B5EF4-FFF2-40B4-BE49-F238E27FC236}">
                <a16:creationId xmlns:a16="http://schemas.microsoft.com/office/drawing/2014/main" id="{59B1E4E9-70F3-D648-4FDE-7EC791D176B5}"/>
              </a:ext>
            </a:extLst>
          </p:cNvPr>
          <p:cNvSpPr>
            <a:spLocks noGrp="1" noChangeArrowheads="1"/>
          </p:cNvSpPr>
          <p:nvPr>
            <p:ph idx="1"/>
          </p:nvPr>
        </p:nvSpPr>
        <p:spPr>
          <a:xfrm>
            <a:off x="228600" y="1752600"/>
            <a:ext cx="8610600" cy="4648200"/>
          </a:xfrm>
        </p:spPr>
        <p:txBody>
          <a:bodyPr/>
          <a:lstStyle/>
          <a:p>
            <a:pPr eaLnBrk="1" hangingPunct="1"/>
            <a:r>
              <a:rPr lang="en-US" altLang="en-US" sz="2800">
                <a:latin typeface="Arial" panose="020B0604020202020204" pitchFamily="34" charset="0"/>
                <a:cs typeface="Arial" panose="020B0604020202020204" pitchFamily="34" charset="0"/>
              </a:rPr>
              <a:t>Breakdown of rocks into regolith </a:t>
            </a:r>
          </a:p>
          <a:p>
            <a:pPr eaLnBrk="1" hangingPunct="1"/>
            <a:r>
              <a:rPr lang="en-US" altLang="en-US" sz="2800">
                <a:latin typeface="Arial" panose="020B0604020202020204" pitchFamily="34" charset="0"/>
                <a:cs typeface="Arial" panose="020B0604020202020204" pitchFamily="34" charset="0"/>
              </a:rPr>
              <a:t>Regolith, once weathered </a:t>
            </a:r>
            <a:r>
              <a:rPr lang="en-US" altLang="en-US" sz="2800" b="1">
                <a:latin typeface="Arial" panose="020B0604020202020204" pitchFamily="34" charset="0"/>
                <a:cs typeface="Arial" panose="020B0604020202020204" pitchFamily="34" charset="0"/>
              </a:rPr>
              <a:t>may</a:t>
            </a:r>
            <a:r>
              <a:rPr lang="en-US" altLang="en-US" sz="2800">
                <a:latin typeface="Arial" panose="020B0604020202020204" pitchFamily="34" charset="0"/>
                <a:cs typeface="Arial" panose="020B0604020202020204" pitchFamily="34" charset="0"/>
              </a:rPr>
              <a:t> be eroded and transported by other geomorphic agents such as wind and water.</a:t>
            </a:r>
          </a:p>
          <a:p>
            <a:pPr eaLnBrk="1" hangingPunct="1"/>
            <a:r>
              <a:rPr lang="en-US" altLang="en-US" sz="2800">
                <a:latin typeface="Arial" panose="020B0604020202020204" pitchFamily="34" charset="0"/>
                <a:cs typeface="Arial" panose="020B0604020202020204" pitchFamily="34" charset="0"/>
              </a:rPr>
              <a:t>Three types of weathering processes</a:t>
            </a:r>
          </a:p>
          <a:p>
            <a:pPr lvl="1" eaLnBrk="1" hangingPunct="1"/>
            <a:r>
              <a:rPr lang="en-US" altLang="en-US" sz="2400">
                <a:latin typeface="Arial" panose="020B0604020202020204" pitchFamily="34" charset="0"/>
                <a:cs typeface="Arial" panose="020B0604020202020204" pitchFamily="34" charset="0"/>
              </a:rPr>
              <a:t>Mechanical</a:t>
            </a:r>
          </a:p>
          <a:p>
            <a:pPr lvl="1" eaLnBrk="1" hangingPunct="1"/>
            <a:r>
              <a:rPr lang="en-US" altLang="en-US" sz="2400">
                <a:latin typeface="Arial" panose="020B0604020202020204" pitchFamily="34" charset="0"/>
                <a:cs typeface="Arial" panose="020B0604020202020204" pitchFamily="34" charset="0"/>
              </a:rPr>
              <a:t>Chemical</a:t>
            </a:r>
          </a:p>
          <a:p>
            <a:pPr lvl="1" eaLnBrk="1" hangingPunct="1"/>
            <a:r>
              <a:rPr lang="en-US" altLang="en-US" sz="2400">
                <a:latin typeface="Arial" panose="020B0604020202020204" pitchFamily="34" charset="0"/>
                <a:cs typeface="Arial" panose="020B0604020202020204" pitchFamily="34" charset="0"/>
              </a:rPr>
              <a:t>Biological</a:t>
            </a:r>
            <a:r>
              <a:rPr lang="en-US" altLang="en-US" sz="2400" b="1">
                <a:latin typeface="Arial" panose="020B0604020202020204" pitchFamily="34" charset="0"/>
                <a:cs typeface="Arial" panose="020B0604020202020204" pitchFamily="34" charset="0"/>
              </a:rPr>
              <a:t> </a:t>
            </a:r>
          </a:p>
          <a:p>
            <a:pPr eaLnBrk="1" hangingPunct="1"/>
            <a:endParaRPr lang="en-US" altLang="en-US" sz="2400"/>
          </a:p>
        </p:txBody>
      </p:sp>
      <p:pic>
        <p:nvPicPr>
          <p:cNvPr id="14340" name="Picture 4" descr="C:\Documents and Settings\Owner\Desktop\30210599-059_large.jpg">
            <a:extLst>
              <a:ext uri="{FF2B5EF4-FFF2-40B4-BE49-F238E27FC236}">
                <a16:creationId xmlns:a16="http://schemas.microsoft.com/office/drawing/2014/main" id="{F892E5DA-CD9C-6955-725C-97F5ADF397B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32900" y="2176463"/>
            <a:ext cx="2733675" cy="2090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1" name="Picture 6" descr="C:\Documents and Settings\Owner\Desktop\mountain%20Ice%20Boulder.jpg">
            <a:extLst>
              <a:ext uri="{FF2B5EF4-FFF2-40B4-BE49-F238E27FC236}">
                <a16:creationId xmlns:a16="http://schemas.microsoft.com/office/drawing/2014/main" id="{47B9DF9F-0D72-1C81-4BE2-B2E5AA9FD5E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32900" y="0"/>
            <a:ext cx="2708275"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2" name="Picture 4" descr="C:\Documents and Settings\Owner\Desktop\sediment.jpg">
            <a:extLst>
              <a:ext uri="{FF2B5EF4-FFF2-40B4-BE49-F238E27FC236}">
                <a16:creationId xmlns:a16="http://schemas.microsoft.com/office/drawing/2014/main" id="{992B588F-6BFB-64C5-093C-4791C14114E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16708" r="10411"/>
          <a:stretch>
            <a:fillRect/>
          </a:stretch>
        </p:blipFill>
        <p:spPr bwMode="auto">
          <a:xfrm>
            <a:off x="9232900" y="4267200"/>
            <a:ext cx="2743200" cy="242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3" descr="C:\Geomorphcdrom\Dittmer\freezethaw2.jpg">
            <a:extLst>
              <a:ext uri="{FF2B5EF4-FFF2-40B4-BE49-F238E27FC236}">
                <a16:creationId xmlns:a16="http://schemas.microsoft.com/office/drawing/2014/main" id="{EC83862F-B699-8EF9-8853-A3B02276234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3175"/>
            <a:ext cx="107442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a:extLst>
              <a:ext uri="{FF2B5EF4-FFF2-40B4-BE49-F238E27FC236}">
                <a16:creationId xmlns:a16="http://schemas.microsoft.com/office/drawing/2014/main" id="{8CF74069-2D1C-3088-2565-6DD1C492BD90}"/>
              </a:ext>
            </a:extLst>
          </p:cNvPr>
          <p:cNvSpPr>
            <a:spLocks noGrp="1" noChangeArrowheads="1"/>
          </p:cNvSpPr>
          <p:nvPr>
            <p:ph type="title"/>
          </p:nvPr>
        </p:nvSpPr>
        <p:spPr>
          <a:xfrm>
            <a:off x="0" y="228600"/>
            <a:ext cx="6629400" cy="1143000"/>
          </a:xfrm>
        </p:spPr>
        <p:txBody>
          <a:bodyPr/>
          <a:lstStyle/>
          <a:p>
            <a:pPr eaLnBrk="1" hangingPunct="1"/>
            <a:r>
              <a:rPr lang="en-US" altLang="en-US">
                <a:latin typeface="Arial" panose="020B0604020202020204" pitchFamily="34" charset="0"/>
                <a:cs typeface="Arial" panose="020B0604020202020204" pitchFamily="34" charset="0"/>
              </a:rPr>
              <a:t>Mechanical weathering</a:t>
            </a:r>
          </a:p>
        </p:txBody>
      </p:sp>
      <p:sp>
        <p:nvSpPr>
          <p:cNvPr id="18435" name="Content Placeholder 2">
            <a:extLst>
              <a:ext uri="{FF2B5EF4-FFF2-40B4-BE49-F238E27FC236}">
                <a16:creationId xmlns:a16="http://schemas.microsoft.com/office/drawing/2014/main" id="{719F1601-3070-A3AE-6E97-D53ED2C86217}"/>
              </a:ext>
            </a:extLst>
          </p:cNvPr>
          <p:cNvSpPr>
            <a:spLocks noGrp="1" noChangeArrowheads="1"/>
          </p:cNvSpPr>
          <p:nvPr>
            <p:ph idx="1"/>
          </p:nvPr>
        </p:nvSpPr>
        <p:spPr>
          <a:xfrm>
            <a:off x="304800" y="1981200"/>
            <a:ext cx="5943600" cy="4114800"/>
          </a:xfrm>
        </p:spPr>
        <p:txBody>
          <a:bodyPr/>
          <a:lstStyle/>
          <a:p>
            <a:pPr eaLnBrk="1" hangingPunct="1"/>
            <a:r>
              <a:rPr lang="en-US" altLang="en-US" sz="3600">
                <a:latin typeface="Arial" panose="020B0604020202020204" pitchFamily="34" charset="0"/>
                <a:cs typeface="Arial" panose="020B0604020202020204" pitchFamily="34" charset="0"/>
              </a:rPr>
              <a:t>Freeze-thaw action</a:t>
            </a:r>
          </a:p>
          <a:p>
            <a:pPr lvl="1" eaLnBrk="1" hangingPunct="1"/>
            <a:r>
              <a:rPr lang="en-US" altLang="en-US">
                <a:latin typeface="Arial" panose="020B0604020202020204" pitchFamily="34" charset="0"/>
                <a:cs typeface="Arial" panose="020B0604020202020204" pitchFamily="34" charset="0"/>
              </a:rPr>
              <a:t>Water expands volume by 9% when it freezes</a:t>
            </a:r>
          </a:p>
          <a:p>
            <a:pPr lvl="1" eaLnBrk="1" hangingPunct="1"/>
            <a:r>
              <a:rPr lang="en-US" altLang="en-US">
                <a:latin typeface="Arial" panose="020B0604020202020204" pitchFamily="34" charset="0"/>
                <a:cs typeface="Arial" panose="020B0604020202020204" pitchFamily="34" charset="0"/>
              </a:rPr>
              <a:t>Ice and frost wedges rocks apart </a:t>
            </a:r>
          </a:p>
          <a:p>
            <a:pPr eaLnBrk="1" hangingPunct="1"/>
            <a:endParaRPr lang="en-US" altLang="en-US" sz="2800">
              <a:latin typeface="Arial" panose="020B0604020202020204" pitchFamily="34" charset="0"/>
              <a:cs typeface="Arial" panose="020B0604020202020204" pitchFamily="34" charset="0"/>
            </a:endParaRPr>
          </a:p>
          <a:p>
            <a:pPr eaLnBrk="1" hangingPunct="1">
              <a:buFontTx/>
              <a:buNone/>
            </a:pPr>
            <a:endParaRPr lang="en-US" altLang="en-US"/>
          </a:p>
        </p:txBody>
      </p:sp>
      <p:pic>
        <p:nvPicPr>
          <p:cNvPr id="18436" name="Picture 2" descr="C:\Geomorphcdrom\Dittmer\freezethaw1.jpg">
            <a:extLst>
              <a:ext uri="{FF2B5EF4-FFF2-40B4-BE49-F238E27FC236}">
                <a16:creationId xmlns:a16="http://schemas.microsoft.com/office/drawing/2014/main" id="{D9017798-E43B-F990-EF1A-7A52234123D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10400" y="14288"/>
            <a:ext cx="4267200" cy="682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F:\Weathering\frostshattered.jpg">
            <a:extLst>
              <a:ext uri="{FF2B5EF4-FFF2-40B4-BE49-F238E27FC236}">
                <a16:creationId xmlns:a16="http://schemas.microsoft.com/office/drawing/2014/main" id="{10E52568-99DD-C60D-9465-06C3F6C60EF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642" b="9706"/>
          <a:stretch>
            <a:fillRect/>
          </a:stretch>
        </p:blipFill>
        <p:spPr bwMode="auto">
          <a:xfrm>
            <a:off x="1219200" y="-4763"/>
            <a:ext cx="10015538" cy="686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theme/theme1.xml><?xml version="1.0" encoding="utf-8"?>
<a:theme xmlns:a="http://schemas.openxmlformats.org/drawingml/2006/main" name="Default Design">
  <a:themeElements>
    <a:clrScheme name="Default Design 8">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A50021"/>
      </a:hlink>
      <a:folHlink>
        <a:srgbClr val="A50021"/>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Default Design 8">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A50021"/>
        </a:hlink>
        <a:folHlink>
          <a:srgbClr val="A50021"/>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3403</TotalTime>
  <Words>1705</Words>
  <Application>Microsoft Office PowerPoint</Application>
  <PresentationFormat>Widescreen</PresentationFormat>
  <Paragraphs>164</Paragraphs>
  <Slides>49</Slides>
  <Notes>44</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49</vt:i4>
      </vt:variant>
    </vt:vector>
  </HeadingPairs>
  <TitlesOfParts>
    <vt:vector size="56" baseType="lpstr">
      <vt:lpstr>Times New Roman</vt:lpstr>
      <vt:lpstr>Arial</vt:lpstr>
      <vt:lpstr>Courier New</vt:lpstr>
      <vt:lpstr>MS Mincho</vt:lpstr>
      <vt:lpstr>Calibri</vt:lpstr>
      <vt:lpstr>MS PGothic</vt:lpstr>
      <vt:lpstr>Default Design</vt:lpstr>
      <vt:lpstr>PowerPoint Presentation</vt:lpstr>
      <vt:lpstr>Secondary landforms: weathering, mass movement, and erosion</vt:lpstr>
      <vt:lpstr>PowerPoint Presentation</vt:lpstr>
      <vt:lpstr>PowerPoint Presentation</vt:lpstr>
      <vt:lpstr>PowerPoint Presentation</vt:lpstr>
      <vt:lpstr>Weathering (or rock decay)</vt:lpstr>
      <vt:lpstr>PowerPoint Presentation</vt:lpstr>
      <vt:lpstr>Mechanical weathering</vt:lpstr>
      <vt:lpstr>PowerPoint Presentation</vt:lpstr>
      <vt:lpstr>PowerPoint Presentation</vt:lpstr>
      <vt:lpstr>Mechanical weathering</vt:lpstr>
      <vt:lpstr>PowerPoint Presentation</vt:lpstr>
      <vt:lpstr>PowerPoint Presentation</vt:lpstr>
      <vt:lpstr>Chemical weathering</vt:lpstr>
      <vt:lpstr>Chemical weathering</vt:lpstr>
      <vt:lpstr>PowerPoint Presentation</vt:lpstr>
      <vt:lpstr>PowerPoint Presentation</vt:lpstr>
      <vt:lpstr>PowerPoint Presentation</vt:lpstr>
      <vt:lpstr>Chemical weathering</vt:lpstr>
      <vt:lpstr>PowerPoint Presentation</vt:lpstr>
      <vt:lpstr>PowerPoint Presentation</vt:lpstr>
      <vt:lpstr>PowerPoint Presentation</vt:lpstr>
      <vt:lpstr>PowerPoint Presentation</vt:lpstr>
      <vt:lpstr>PowerPoint Presentation</vt:lpstr>
      <vt:lpstr>PowerPoint Presentation</vt:lpstr>
      <vt:lpstr>Mechanical and chemical weathering: tafoni</vt:lpstr>
      <vt:lpstr>Biological weathering</vt:lpstr>
      <vt:lpstr>PowerPoint Presentation</vt:lpstr>
      <vt:lpstr>PowerPoint Presentation</vt:lpstr>
      <vt:lpstr>Biological weathering</vt:lpstr>
      <vt:lpstr>Biological weathering</vt:lpstr>
      <vt:lpstr>PowerPoint Presentation</vt:lpstr>
      <vt:lpstr>Biological weathering: treefall</vt:lpstr>
      <vt:lpstr>Differential weathering</vt:lpstr>
      <vt:lpstr>PowerPoint Presentation</vt:lpstr>
      <vt:lpstr>PowerPoint Presentation</vt:lpstr>
      <vt:lpstr>PowerPoint Presentation</vt:lpstr>
      <vt:lpstr>Appalachian Mts (humid climate)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Grand Canyon (arid climate)</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Secondary landforms: weathering, mass movement, and erosion</dc:title>
  <cp:lastModifiedBy>Stallins, Jon A.</cp:lastModifiedBy>
  <cp:revision>324</cp:revision>
  <dcterms:created xsi:type="dcterms:W3CDTF">2001-12-14T17:19:18Z</dcterms:created>
  <dcterms:modified xsi:type="dcterms:W3CDTF">2024-09-17T21:01:02Z</dcterms:modified>
</cp:coreProperties>
</file>