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38" r:id="rId2"/>
    <p:sldId id="262" r:id="rId3"/>
    <p:sldId id="355" r:id="rId4"/>
    <p:sldId id="298" r:id="rId5"/>
    <p:sldId id="268" r:id="rId6"/>
    <p:sldId id="269" r:id="rId7"/>
    <p:sldId id="270" r:id="rId8"/>
    <p:sldId id="395" r:id="rId9"/>
    <p:sldId id="321" r:id="rId10"/>
    <p:sldId id="391" r:id="rId11"/>
    <p:sldId id="375" r:id="rId12"/>
    <p:sldId id="271" r:id="rId13"/>
    <p:sldId id="377" r:id="rId14"/>
    <p:sldId id="301" r:id="rId15"/>
    <p:sldId id="272" r:id="rId16"/>
    <p:sldId id="256" r:id="rId17"/>
    <p:sldId id="366" r:id="rId18"/>
    <p:sldId id="345" r:id="rId19"/>
    <p:sldId id="320" r:id="rId20"/>
    <p:sldId id="264" r:id="rId21"/>
    <p:sldId id="312" r:id="rId22"/>
    <p:sldId id="386" r:id="rId23"/>
    <p:sldId id="274" r:id="rId24"/>
    <p:sldId id="302" r:id="rId25"/>
    <p:sldId id="303" r:id="rId26"/>
    <p:sldId id="306" r:id="rId27"/>
    <p:sldId id="379" r:id="rId28"/>
    <p:sldId id="273" r:id="rId29"/>
    <p:sldId id="358" r:id="rId30"/>
    <p:sldId id="382" r:id="rId31"/>
    <p:sldId id="282" r:id="rId32"/>
    <p:sldId id="388" r:id="rId33"/>
    <p:sldId id="383" r:id="rId34"/>
    <p:sldId id="384" r:id="rId35"/>
    <p:sldId id="374" r:id="rId36"/>
    <p:sldId id="365" r:id="rId37"/>
    <p:sldId id="385" r:id="rId38"/>
    <p:sldId id="277" r:id="rId39"/>
    <p:sldId id="329" r:id="rId40"/>
    <p:sldId id="334" r:id="rId41"/>
    <p:sldId id="389" r:id="rId42"/>
    <p:sldId id="402" r:id="rId43"/>
    <p:sldId id="376" r:id="rId44"/>
    <p:sldId id="340" r:id="rId45"/>
    <p:sldId id="339" r:id="rId46"/>
    <p:sldId id="371" r:id="rId47"/>
    <p:sldId id="370" r:id="rId48"/>
    <p:sldId id="290" r:id="rId49"/>
    <p:sldId id="393" r:id="rId50"/>
    <p:sldId id="286" r:id="rId51"/>
    <p:sldId id="346" r:id="rId52"/>
    <p:sldId id="287" r:id="rId53"/>
    <p:sldId id="396" r:id="rId54"/>
    <p:sldId id="397" r:id="rId55"/>
    <p:sldId id="398" r:id="rId56"/>
    <p:sldId id="399" r:id="rId57"/>
    <p:sldId id="400" r:id="rId58"/>
    <p:sldId id="401" r:id="rId5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Intro" id="{CD7D0C03-59E2-47A1-927C-836B997E35E6}">
          <p14:sldIdLst>
            <p14:sldId id="338"/>
          </p14:sldIdLst>
        </p14:section>
        <p14:section name="fWithin plate volcanics: dlood basalts" id="{395A1545-BC24-4D67-84B9-3F6A130A5811}">
          <p14:sldIdLst>
            <p14:sldId id="262"/>
            <p14:sldId id="355"/>
            <p14:sldId id="298"/>
            <p14:sldId id="268"/>
            <p14:sldId id="269"/>
          </p14:sldIdLst>
        </p14:section>
        <p14:section name="Within plate volcanics: hotspots" id="{36C1A1D6-D974-4960-BBC5-8E85EE2A2EDE}">
          <p14:sldIdLst>
            <p14:sldId id="270"/>
            <p14:sldId id="395"/>
            <p14:sldId id="321"/>
            <p14:sldId id="391"/>
            <p14:sldId id="375"/>
            <p14:sldId id="271"/>
            <p14:sldId id="377"/>
            <p14:sldId id="301"/>
            <p14:sldId id="272"/>
            <p14:sldId id="256"/>
          </p14:sldIdLst>
        </p14:section>
        <p14:section name="Within-plate volcanics: Yellowstone hotspot" id="{267EF3AF-0B1E-43D7-AA76-560DEEA1CB2E}">
          <p14:sldIdLst>
            <p14:sldId id="366"/>
            <p14:sldId id="345"/>
            <p14:sldId id="320"/>
            <p14:sldId id="264"/>
            <p14:sldId id="312"/>
            <p14:sldId id="386"/>
          </p14:sldIdLst>
        </p14:section>
        <p14:section name="Atolls" id="{5A63F6BD-A5A5-4302-AD06-BDDC27E69119}">
          <p14:sldIdLst>
            <p14:sldId id="274"/>
            <p14:sldId id="302"/>
            <p14:sldId id="303"/>
            <p14:sldId id="306"/>
            <p14:sldId id="379"/>
          </p14:sldIdLst>
        </p14:section>
        <p14:section name="Seamounts" id="{4E62064A-B357-4091-A52E-ABDEE4CC417B}">
          <p14:sldIdLst>
            <p14:sldId id="273"/>
            <p14:sldId id="358"/>
          </p14:sldIdLst>
        </p14:section>
        <p14:section name="Convergent plate boundary volcanism: composite volcanoes" id="{305A389E-D0E8-409A-96C1-DB75225E93EF}">
          <p14:sldIdLst>
            <p14:sldId id="382"/>
            <p14:sldId id="282"/>
            <p14:sldId id="388"/>
            <p14:sldId id="383"/>
            <p14:sldId id="384"/>
            <p14:sldId id="374"/>
            <p14:sldId id="365"/>
            <p14:sldId id="385"/>
            <p14:sldId id="277"/>
            <p14:sldId id="329"/>
          </p14:sldIdLst>
        </p14:section>
        <p14:section name="Divergent plate boundaries" id="{47F693B0-BC3C-456E-923D-53653BB7ED5C}">
          <p14:sldIdLst>
            <p14:sldId id="334"/>
            <p14:sldId id="389"/>
            <p14:sldId id="402"/>
            <p14:sldId id="376"/>
            <p14:sldId id="340"/>
            <p14:sldId id="339"/>
            <p14:sldId id="371"/>
            <p14:sldId id="370"/>
            <p14:sldId id="290"/>
            <p14:sldId id="393"/>
            <p14:sldId id="286"/>
            <p14:sldId id="346"/>
            <p14:sldId id="287"/>
            <p14:sldId id="396"/>
            <p14:sldId id="397"/>
            <p14:sldId id="398"/>
            <p14:sldId id="399"/>
            <p14:sldId id="400"/>
            <p14:sldId id="40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5033" autoAdjust="0"/>
  </p:normalViewPr>
  <p:slideViewPr>
    <p:cSldViewPr>
      <p:cViewPr varScale="1">
        <p:scale>
          <a:sx n="78" d="100"/>
          <a:sy n="78" d="100"/>
        </p:scale>
        <p:origin x="806" y="67"/>
      </p:cViewPr>
      <p:guideLst>
        <p:guide orient="horz" pos="2160"/>
        <p:guide pos="3840"/>
      </p:guideLst>
    </p:cSldViewPr>
  </p:slideViewPr>
  <p:notesTextViewPr>
    <p:cViewPr>
      <p:scale>
        <a:sx n="100" d="100"/>
        <a:sy n="100" d="100"/>
      </p:scale>
      <p:origin x="0" y="0"/>
    </p:cViewPr>
  </p:notesTextViewPr>
  <p:sorterViewPr>
    <p:cViewPr>
      <p:scale>
        <a:sx n="50" d="100"/>
        <a:sy n="50" d="100"/>
      </p:scale>
      <p:origin x="0" y="-68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C320D16-94CD-8EC4-0F3A-A6E73A7FD3F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3075" name="Rectangle 3">
            <a:extLst>
              <a:ext uri="{FF2B5EF4-FFF2-40B4-BE49-F238E27FC236}">
                <a16:creationId xmlns:a16="http://schemas.microsoft.com/office/drawing/2014/main" id="{3C94DAF8-80A6-2B53-75BD-BE35D8180B7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2052" name="Rectangle 4">
            <a:extLst>
              <a:ext uri="{FF2B5EF4-FFF2-40B4-BE49-F238E27FC236}">
                <a16:creationId xmlns:a16="http://schemas.microsoft.com/office/drawing/2014/main" id="{DE3608C9-A4E5-573D-A548-1B103A13E8D9}"/>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B7B9FA8D-605E-285A-7521-1E567743A0B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30BF2C92-6881-858F-4E57-75C71DE546A1}"/>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3079" name="Rectangle 7">
            <a:extLst>
              <a:ext uri="{FF2B5EF4-FFF2-40B4-BE49-F238E27FC236}">
                <a16:creationId xmlns:a16="http://schemas.microsoft.com/office/drawing/2014/main" id="{0FC3D83F-630D-35B0-0DED-C112FFDBB48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0A9A4B8-D5BE-4A40-A95E-35C95BD25A7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geosociety.org/news/pr/05-27.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9088DFB-B94A-BA8F-3442-4ABE82C70405}"/>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0481D243-FA44-3669-E21D-ACD124280A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8196" name="Slide Number Placeholder 3">
            <a:extLst>
              <a:ext uri="{FF2B5EF4-FFF2-40B4-BE49-F238E27FC236}">
                <a16:creationId xmlns:a16="http://schemas.microsoft.com/office/drawing/2014/main" id="{4039B017-74CF-6B92-6293-BEBBC2FE83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B448BD-17FF-4754-AFCF-BF39A38B204A}" type="slidenum">
              <a:rPr lang="en-US" altLang="en-US"/>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929830FB-92D8-33DB-19FF-1F0EDF5EA571}"/>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5CD64B90-6219-7059-E828-BDB6DC1763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http://hvo.wr.usgs.gov/multimedia/index.php?display=default</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22532" name="Slide Number Placeholder 3">
            <a:extLst>
              <a:ext uri="{FF2B5EF4-FFF2-40B4-BE49-F238E27FC236}">
                <a16:creationId xmlns:a16="http://schemas.microsoft.com/office/drawing/2014/main" id="{A349C57E-E623-3E28-6301-FCE7427C22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8EB66D-163C-4CBA-8EA0-AB62B2C3A11A}" type="slidenum">
              <a:rPr lang="en-US" altLang="en-US"/>
              <a:pPr/>
              <a:t>12</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3E3B4718-31C8-8A3F-1FD8-C65DF4119A06}"/>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EA2A4A51-1D92-3759-B7D3-3580B1DA49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Hawaii's Mauna Loa, a shield volcano</a:t>
            </a:r>
          </a:p>
          <a:p>
            <a:endParaRPr lang="en-US" altLang="en-US" dirty="0">
              <a:latin typeface="Arial" panose="020B0604020202020204" pitchFamily="34" charset="0"/>
            </a:endParaRPr>
          </a:p>
        </p:txBody>
      </p:sp>
      <p:sp>
        <p:nvSpPr>
          <p:cNvPr id="27652" name="Slide Number Placeholder 3">
            <a:extLst>
              <a:ext uri="{FF2B5EF4-FFF2-40B4-BE49-F238E27FC236}">
                <a16:creationId xmlns:a16="http://schemas.microsoft.com/office/drawing/2014/main" id="{E45DD8F1-03BA-0972-A28D-0593BB628C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846529-51C9-44EF-84AD-B0F072A1EB75}" type="slidenum">
              <a:rPr lang="en-US" altLang="en-US"/>
              <a:pPr/>
              <a:t>14</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FEB6073-0183-6792-E816-62FF54BA48CA}"/>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0848CCAF-8CDA-FAE4-F140-A79C31990A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Hawaii has five main volcanoes that are considered active. Four of these active volcanoes are located on the big islands of Hawaii. They include Kilauea, Mauna Loa, Mauna Kea, and Hualalai. The other is located on Maui and it is Mount Haleakala.</a:t>
            </a:r>
            <a:endParaRPr lang="en-US" altLang="en-US" dirty="0">
              <a:latin typeface="Arial" panose="020B0604020202020204" pitchFamily="34" charset="0"/>
            </a:endParaRPr>
          </a:p>
        </p:txBody>
      </p:sp>
      <p:sp>
        <p:nvSpPr>
          <p:cNvPr id="25604" name="Slide Number Placeholder 3">
            <a:extLst>
              <a:ext uri="{FF2B5EF4-FFF2-40B4-BE49-F238E27FC236}">
                <a16:creationId xmlns:a16="http://schemas.microsoft.com/office/drawing/2014/main" id="{15A7E081-9F47-2106-B465-B5C0028D0A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13013E-9699-45DB-87A1-FC996990F534}" type="slidenum">
              <a:rPr lang="en-US" altLang="en-US"/>
              <a:pPr/>
              <a:t>15</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B6D84E7D-9D7E-B700-10AB-48E2B21423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663041-32B5-4F19-87B6-C5DFE8EB0472}" type="slidenum">
              <a:rPr lang="en-US" altLang="en-US"/>
              <a:pPr/>
              <a:t>16</a:t>
            </a:fld>
            <a:endParaRPr lang="en-US" altLang="en-US" dirty="0"/>
          </a:p>
        </p:txBody>
      </p:sp>
      <p:sp>
        <p:nvSpPr>
          <p:cNvPr id="29699" name="Rectangle 2">
            <a:extLst>
              <a:ext uri="{FF2B5EF4-FFF2-40B4-BE49-F238E27FC236}">
                <a16:creationId xmlns:a16="http://schemas.microsoft.com/office/drawing/2014/main" id="{82F7A404-2993-B9A6-B2AA-181069F10810}"/>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036606BF-0E38-B3B0-AD21-E227F47B7A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tx1"/>
                </a:solidFill>
              </a:rPr>
              <a:t>Hawaii, if measured from bottom of the ocean to its peak, is the highest mountain on Earth.</a:t>
            </a:r>
          </a:p>
          <a:p>
            <a:pPr eaLnBrk="1" hangingPunct="1"/>
            <a:endParaRPr lang="en-US" altLang="en-US"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kern="0" dirty="0"/>
              <a:t>Yellowstone is a hotspot in the middle of the North American plate. These are all mantle plume hotspots. Size and color are indicative of volume of magma of hotspot. </a:t>
            </a:r>
          </a:p>
          <a:p>
            <a:endParaRPr lang="en-US" dirty="0"/>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17</a:t>
            </a:fld>
            <a:endParaRPr lang="en-US" altLang="en-US" dirty="0"/>
          </a:p>
        </p:txBody>
      </p:sp>
    </p:spTree>
    <p:extLst>
      <p:ext uri="{BB962C8B-B14F-4D97-AF65-F5344CB8AC3E}">
        <p14:creationId xmlns:p14="http://schemas.microsoft.com/office/powerpoint/2010/main" val="2096346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Yellowstone hotspot</a:t>
            </a:r>
            <a:br>
              <a:rPr lang="en-US" dirty="0"/>
            </a:br>
            <a:br>
              <a:rPr lang="en-US" dirty="0"/>
            </a:br>
            <a:r>
              <a:rPr lang="en-US" dirty="0"/>
              <a:t>Hotspots can form under continental crust too. </a:t>
            </a:r>
          </a:p>
          <a:p>
            <a:endParaRPr lang="en-US" dirty="0"/>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18</a:t>
            </a:fld>
            <a:endParaRPr lang="en-US" altLang="en-US" dirty="0"/>
          </a:p>
        </p:txBody>
      </p:sp>
    </p:spTree>
    <p:extLst>
      <p:ext uri="{BB962C8B-B14F-4D97-AF65-F5344CB8AC3E}">
        <p14:creationId xmlns:p14="http://schemas.microsoft.com/office/powerpoint/2010/main" val="4032377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https://www.nps.gov/yell/learn/nature/volcano.htm</a:t>
            </a:r>
            <a:br>
              <a:rPr lang="en-US" dirty="0"/>
            </a:br>
            <a:br>
              <a:rPr lang="en-US" dirty="0"/>
            </a:br>
            <a:r>
              <a:rPr lang="en-US" dirty="0"/>
              <a:t>Movement of North American plate over the Yellowstone hotspot</a:t>
            </a:r>
          </a:p>
        </p:txBody>
      </p:sp>
      <p:sp>
        <p:nvSpPr>
          <p:cNvPr id="4" name="Slide Number Placeholder 3"/>
          <p:cNvSpPr>
            <a:spLocks noGrp="1"/>
          </p:cNvSpPr>
          <p:nvPr>
            <p:ph type="sldNum" sz="quarter" idx="5"/>
          </p:nvPr>
        </p:nvSpPr>
        <p:spPr/>
        <p:txBody>
          <a:bodyPr/>
          <a:lstStyle/>
          <a:p>
            <a:fld id="{C0E5FCBD-8B28-4A75-9649-F13162257FB8}" type="slidenum">
              <a:rPr lang="en-US" smtClean="0"/>
              <a:t>19</a:t>
            </a:fld>
            <a:endParaRPr lang="en-US"/>
          </a:p>
        </p:txBody>
      </p:sp>
    </p:spTree>
    <p:extLst>
      <p:ext uri="{BB962C8B-B14F-4D97-AF65-F5344CB8AC3E}">
        <p14:creationId xmlns:p14="http://schemas.microsoft.com/office/powerpoint/2010/main" val="3397930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C1068E6-B6F2-8F07-4BDD-2B015E46405F}"/>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9AF87AE2-ECD7-71E8-0948-B52BEF7F34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Center of Yellowstone Caldera</a:t>
            </a:r>
          </a:p>
        </p:txBody>
      </p:sp>
      <p:sp>
        <p:nvSpPr>
          <p:cNvPr id="50180" name="Slide Number Placeholder 3">
            <a:extLst>
              <a:ext uri="{FF2B5EF4-FFF2-40B4-BE49-F238E27FC236}">
                <a16:creationId xmlns:a16="http://schemas.microsoft.com/office/drawing/2014/main" id="{CC51B732-6F4C-555A-F2BD-1690048DC0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80E3E0-B23C-4236-B6CE-E24D69301AE0}" type="slidenum">
              <a:rPr lang="en-US" altLang="en-US"/>
              <a:pPr/>
              <a:t>20</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9334DD0D-5DC1-0267-0AAE-9BC7B4C9E561}"/>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7CA463C3-D870-4B16-A401-6A6BE2D502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2228" name="Slide Number Placeholder 3">
            <a:extLst>
              <a:ext uri="{FF2B5EF4-FFF2-40B4-BE49-F238E27FC236}">
                <a16:creationId xmlns:a16="http://schemas.microsoft.com/office/drawing/2014/main" id="{D4911B5C-402C-09FB-9FE2-921EC5E113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0AF02F-C85C-4FA1-9EDA-C9EB55EA177A}" type="slidenum">
              <a:rPr lang="en-US" altLang="en-US"/>
              <a:pPr/>
              <a:t>21</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0398C08-81A9-7F02-3A01-85AC6159B645}"/>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75A7C8CE-4C81-7264-8F1E-55B639BBC6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5844" name="Slide Number Placeholder 3">
            <a:extLst>
              <a:ext uri="{FF2B5EF4-FFF2-40B4-BE49-F238E27FC236}">
                <a16:creationId xmlns:a16="http://schemas.microsoft.com/office/drawing/2014/main" id="{F64BEFB6-2B4D-8CDC-0851-A72CCF630B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672442-BC45-4C24-9842-69AA20506C89}" type="slidenum">
              <a:rPr lang="en-US" altLang="en-US"/>
              <a:pPr/>
              <a:t>23</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8D1C042C-38EB-BD4D-C9A6-669EDC0B4421}"/>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704CD0CE-340E-8A97-69DB-4CE12677EE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Black areas are flood basalts</a:t>
            </a:r>
          </a:p>
          <a:p>
            <a:endParaRPr lang="en-US" altLang="en-US" dirty="0">
              <a:latin typeface="Arial" panose="020B0604020202020204" pitchFamily="34" charset="0"/>
            </a:endParaRPr>
          </a:p>
        </p:txBody>
      </p:sp>
      <p:sp>
        <p:nvSpPr>
          <p:cNvPr id="10244" name="Slide Number Placeholder 3">
            <a:extLst>
              <a:ext uri="{FF2B5EF4-FFF2-40B4-BE49-F238E27FC236}">
                <a16:creationId xmlns:a16="http://schemas.microsoft.com/office/drawing/2014/main" id="{9F13A9EC-92C4-D98B-0C37-6E5BCC832F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A568AD-1270-49A1-A81E-4523AE26677B}" type="slidenum">
              <a:rPr lang="en-US" altLang="en-US"/>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1560D19-8B2E-2871-1C6E-460767B14A68}"/>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6109B4A7-6F33-238A-E0A1-C13351DEFF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7892" name="Slide Number Placeholder 3">
            <a:extLst>
              <a:ext uri="{FF2B5EF4-FFF2-40B4-BE49-F238E27FC236}">
                <a16:creationId xmlns:a16="http://schemas.microsoft.com/office/drawing/2014/main" id="{E2804909-AA67-6F74-B446-9C697B7B33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A9A215-E137-490E-93BF-EB525A55ADE5}" type="slidenum">
              <a:rPr lang="en-US" altLang="en-US"/>
              <a:pPr/>
              <a:t>24</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9328CAE-0330-7A75-191C-326A8249302B}"/>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EE5D6133-AF4F-4CE9-C150-56B13CD906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9940" name="Slide Number Placeholder 3">
            <a:extLst>
              <a:ext uri="{FF2B5EF4-FFF2-40B4-BE49-F238E27FC236}">
                <a16:creationId xmlns:a16="http://schemas.microsoft.com/office/drawing/2014/main" id="{34AE23A3-0E78-5853-1FDD-BFE9770C07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EF51A1-4BF4-4A89-B39E-74FE93C67625}" type="slidenum">
              <a:rPr lang="en-US" altLang="en-US"/>
              <a:pPr/>
              <a:t>25</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C402DA4-07B1-0143-AA91-FF0C2292896E}"/>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FCC041A2-E8E8-2E19-C2B6-A82F2ADC2F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Bora Bora, </a:t>
            </a:r>
          </a:p>
        </p:txBody>
      </p:sp>
      <p:sp>
        <p:nvSpPr>
          <p:cNvPr id="33796" name="Slide Number Placeholder 3">
            <a:extLst>
              <a:ext uri="{FF2B5EF4-FFF2-40B4-BE49-F238E27FC236}">
                <a16:creationId xmlns:a16="http://schemas.microsoft.com/office/drawing/2014/main" id="{F8982E1E-0265-458B-F140-B0DD95AE6B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F375B0-09EE-4447-9C71-EF6636A81CF3}" type="slidenum">
              <a:rPr lang="en-US" altLang="en-US"/>
              <a:pPr/>
              <a:t>26</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3779502-86F4-59C7-A903-0898936AAEAC}"/>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030B30EE-F097-043A-ECB8-D729C3C210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https://par.nsf.gov/servlets/purl/10281973</a:t>
            </a:r>
          </a:p>
          <a:p>
            <a:endParaRPr lang="en-US" altLang="en-US" dirty="0">
              <a:latin typeface="Arial" panose="020B0604020202020204" pitchFamily="34" charset="0"/>
            </a:endParaRPr>
          </a:p>
        </p:txBody>
      </p:sp>
      <p:sp>
        <p:nvSpPr>
          <p:cNvPr id="44036" name="Slide Number Placeholder 3">
            <a:extLst>
              <a:ext uri="{FF2B5EF4-FFF2-40B4-BE49-F238E27FC236}">
                <a16:creationId xmlns:a16="http://schemas.microsoft.com/office/drawing/2014/main" id="{9973CB02-EFED-9E52-C0CB-42F8F85766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7E8359-A261-44B8-AA07-DFC7397E6CD4}" type="slidenum">
              <a:rPr lang="en-US" altLang="en-US"/>
              <a:pPr/>
              <a:t>28</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E77A5DB-AECA-C72B-FEC0-ED140D55E8F7}"/>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35F0D140-CC58-0C2C-D6EC-92A299CB5E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6084" name="Slide Number Placeholder 3">
            <a:extLst>
              <a:ext uri="{FF2B5EF4-FFF2-40B4-BE49-F238E27FC236}">
                <a16:creationId xmlns:a16="http://schemas.microsoft.com/office/drawing/2014/main" id="{4744C3C5-57D0-5EB2-88A2-977F1DADDA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D8BF5F-DE2D-4FE8-90E7-165971E7A2A5}" type="slidenum">
              <a:rPr lang="en-US" altLang="en-US"/>
              <a:pPr/>
              <a:t>29</a:t>
            </a:fld>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Mount St. Helens before and after 1980 eruption</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30</a:t>
            </a:fld>
            <a:endParaRPr lang="en-US" altLang="en-US" dirty="0"/>
          </a:p>
        </p:txBody>
      </p:sp>
    </p:spTree>
    <p:extLst>
      <p:ext uri="{BB962C8B-B14F-4D97-AF65-F5344CB8AC3E}">
        <p14:creationId xmlns:p14="http://schemas.microsoft.com/office/powerpoint/2010/main" val="739685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4511FFD-FCDF-3D27-02D7-3D186A2B030D}"/>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01AD38E2-7478-CAA4-3B61-6EE5312E1F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http://vulcan.wr.usgs.gov/Volcanoes/MSH/Images/may18_images.html</a:t>
            </a:r>
          </a:p>
          <a:p>
            <a:endParaRPr lang="en-US" altLang="en-US" dirty="0">
              <a:latin typeface="Arial" panose="020B0604020202020204" pitchFamily="34" charset="0"/>
            </a:endParaRPr>
          </a:p>
        </p:txBody>
      </p:sp>
      <p:sp>
        <p:nvSpPr>
          <p:cNvPr id="61444" name="Slide Number Placeholder 3">
            <a:extLst>
              <a:ext uri="{FF2B5EF4-FFF2-40B4-BE49-F238E27FC236}">
                <a16:creationId xmlns:a16="http://schemas.microsoft.com/office/drawing/2014/main" id="{A8BA4DDB-FCEB-ED93-9B92-A5C035BBE8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49809F-3C93-4994-88CE-D3FACCAAC303}" type="slidenum">
              <a:rPr lang="en-US" altLang="en-US"/>
              <a:pPr/>
              <a:t>31</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composite volcanoes</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32</a:t>
            </a:fld>
            <a:endParaRPr lang="en-US" altLang="en-US" dirty="0"/>
          </a:p>
        </p:txBody>
      </p:sp>
    </p:spTree>
    <p:extLst>
      <p:ext uri="{BB962C8B-B14F-4D97-AF65-F5344CB8AC3E}">
        <p14:creationId xmlns:p14="http://schemas.microsoft.com/office/powerpoint/2010/main" val="3032553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https://www.usgs.gov/observatories/cascades-volcano-observatory/why-study-cascade-volcanoes</a:t>
            </a:r>
            <a:br>
              <a:rPr lang="en-US" dirty="0"/>
            </a:br>
            <a:br>
              <a:rPr lang="en-US" dirty="0"/>
            </a:br>
            <a:r>
              <a:rPr lang="en-US" dirty="0"/>
              <a:t>The Cascades form a volcanic arc mountain chain</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33</a:t>
            </a:fld>
            <a:endParaRPr lang="en-US" altLang="en-US" dirty="0"/>
          </a:p>
        </p:txBody>
      </p:sp>
    </p:spTree>
    <p:extLst>
      <p:ext uri="{BB962C8B-B14F-4D97-AF65-F5344CB8AC3E}">
        <p14:creationId xmlns:p14="http://schemas.microsoft.com/office/powerpoint/2010/main" val="2320038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 </a:t>
            </a:r>
            <a:r>
              <a:rPr lang="en-US" dirty="0" err="1"/>
              <a:t>Ranier</a:t>
            </a:r>
            <a:r>
              <a:rPr lang="en-US" dirty="0"/>
              <a:t> viewed from Seattle</a:t>
            </a:r>
            <a:br>
              <a:rPr lang="en-US" dirty="0"/>
            </a:br>
            <a:br>
              <a:rPr lang="en-US" dirty="0"/>
            </a:br>
            <a:r>
              <a:rPr lang="en-US" dirty="0"/>
              <a:t>https://www.seattletimes.com/life/outdoors/the-best-views-of-mount-rainier-according-to-readers/</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34</a:t>
            </a:fld>
            <a:endParaRPr lang="en-US" altLang="en-US" dirty="0"/>
          </a:p>
        </p:txBody>
      </p:sp>
    </p:spTree>
    <p:extLst>
      <p:ext uri="{BB962C8B-B14F-4D97-AF65-F5344CB8AC3E}">
        <p14:creationId xmlns:p14="http://schemas.microsoft.com/office/powerpoint/2010/main" val="1055096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139EAABB-76E5-7C8A-C258-C60E9B12FF17}"/>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47690D86-44CC-D11F-651A-87365091C8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Siberian Traps</a:t>
            </a:r>
          </a:p>
          <a:p>
            <a:endParaRPr lang="en-US" altLang="en-US" dirty="0">
              <a:latin typeface="Arial" panose="020B0604020202020204" pitchFamily="34" charset="0"/>
            </a:endParaRPr>
          </a:p>
        </p:txBody>
      </p:sp>
      <p:sp>
        <p:nvSpPr>
          <p:cNvPr id="12292" name="Slide Number Placeholder 3">
            <a:extLst>
              <a:ext uri="{FF2B5EF4-FFF2-40B4-BE49-F238E27FC236}">
                <a16:creationId xmlns:a16="http://schemas.microsoft.com/office/drawing/2014/main" id="{4AA06827-842A-1F30-46C7-7A92CBF253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C9601F-232B-4851-9882-F5D7B9C66F88}" type="slidenum">
              <a:rPr lang="en-US" altLang="en-US"/>
              <a:pPr/>
              <a:t>3</a:t>
            </a:fld>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Sunda volcanic arc comprises the volcanoes seen in the image above. The Australian plate with its oceanic crust is being subducted underneath the Eurasian plate.</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35</a:t>
            </a:fld>
            <a:endParaRPr lang="en-US" altLang="en-US" dirty="0"/>
          </a:p>
        </p:txBody>
      </p:sp>
    </p:spTree>
    <p:extLst>
      <p:ext uri="{BB962C8B-B14F-4D97-AF65-F5344CB8AC3E}">
        <p14:creationId xmlns:p14="http://schemas.microsoft.com/office/powerpoint/2010/main" val="4230526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Mt Tambora, a composite volcano in Indonesia</a:t>
            </a:r>
            <a:br>
              <a:rPr lang="en-US" dirty="0"/>
            </a:br>
            <a:br>
              <a:rPr lang="en-US" dirty="0"/>
            </a:br>
            <a:r>
              <a:rPr lang="en-US" dirty="0"/>
              <a:t>Convergent plate boundary where oceanic crust of the Australian plate is subducted under continental crust of the Eurasian plate</a:t>
            </a:r>
          </a:p>
          <a:p>
            <a:endParaRPr lang="en-US" dirty="0"/>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37</a:t>
            </a:fld>
            <a:endParaRPr lang="en-US" altLang="en-US" dirty="0"/>
          </a:p>
        </p:txBody>
      </p:sp>
    </p:spTree>
    <p:extLst>
      <p:ext uri="{BB962C8B-B14F-4D97-AF65-F5344CB8AC3E}">
        <p14:creationId xmlns:p14="http://schemas.microsoft.com/office/powerpoint/2010/main" val="1299712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A1FB967-8F18-A300-535C-30F903CC1806}"/>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EFE5D03E-A0E0-CED7-1232-349DD4C304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2708" name="Slide Number Placeholder 3">
            <a:extLst>
              <a:ext uri="{FF2B5EF4-FFF2-40B4-BE49-F238E27FC236}">
                <a16:creationId xmlns:a16="http://schemas.microsoft.com/office/drawing/2014/main" id="{7B16FB71-691A-6008-28BE-554E310659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97B3E6-A3DB-4FAB-AFCE-07415B438B85}" type="slidenum">
              <a:rPr lang="en-US" altLang="en-US"/>
              <a:pPr/>
              <a:t>38</a:t>
            </a:fld>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9682FF26-C553-AAE2-DD64-647AD3DEFADF}"/>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137BF6DA-0C15-FC00-0E42-B9795641FE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4756" name="Slide Number Placeholder 3">
            <a:extLst>
              <a:ext uri="{FF2B5EF4-FFF2-40B4-BE49-F238E27FC236}">
                <a16:creationId xmlns:a16="http://schemas.microsoft.com/office/drawing/2014/main" id="{C950C570-42FE-DF4B-B6F7-301D4B566B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601891-0E97-4D21-AF52-0C1799122EBE}" type="slidenum">
              <a:rPr lang="en-US" altLang="en-US"/>
              <a:pPr/>
              <a:t>39</a:t>
            </a:fld>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31061BD9-7C56-E324-6B09-62BE051D8939}"/>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6694B0B5-FDBC-B43F-39CB-99B38913C1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8852" name="Slide Number Placeholder 3">
            <a:extLst>
              <a:ext uri="{FF2B5EF4-FFF2-40B4-BE49-F238E27FC236}">
                <a16:creationId xmlns:a16="http://schemas.microsoft.com/office/drawing/2014/main" id="{BDDE58D7-4125-C052-4273-34668F8698D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CAEA217-C719-4338-83B2-8BC323EF7076}" type="slidenum">
              <a:rPr lang="en-US" altLang="en-US" sz="1200"/>
              <a:pPr algn="r" eaLnBrk="1" hangingPunct="1"/>
              <a:t>40</a:t>
            </a:fld>
            <a:endParaRPr lang="en-US" altLang="en-US" sz="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Fissure eruption in Iceland, 2023</a:t>
            </a:r>
            <a:br>
              <a:rPr lang="en-US" dirty="0"/>
            </a:br>
            <a:br>
              <a:rPr lang="en-US" dirty="0"/>
            </a:br>
            <a:r>
              <a:rPr lang="en-US" dirty="0" err="1"/>
              <a:t>Laki</a:t>
            </a:r>
            <a:r>
              <a:rPr lang="en-US" dirty="0"/>
              <a:t> is the name of a fissure volcano in Iceland</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41</a:t>
            </a:fld>
            <a:endParaRPr lang="en-US" altLang="en-US" dirty="0"/>
          </a:p>
        </p:txBody>
      </p:sp>
    </p:spTree>
    <p:extLst>
      <p:ext uri="{BB962C8B-B14F-4D97-AF65-F5344CB8AC3E}">
        <p14:creationId xmlns:p14="http://schemas.microsoft.com/office/powerpoint/2010/main" val="1900643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Skjaldbreiður</a:t>
            </a:r>
            <a:r>
              <a:rPr lang="en-US" dirty="0"/>
              <a:t>, a shield volcano on Iceland</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42</a:t>
            </a:fld>
            <a:endParaRPr lang="en-US" altLang="en-US" dirty="0"/>
          </a:p>
        </p:txBody>
      </p:sp>
    </p:spTree>
    <p:extLst>
      <p:ext uri="{BB962C8B-B14F-4D97-AF65-F5344CB8AC3E}">
        <p14:creationId xmlns:p14="http://schemas.microsoft.com/office/powerpoint/2010/main" val="1403754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858CC3A2-EC7A-9AA3-A26D-C61F9172CAE4}"/>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223B8569-DA7D-13AA-EA25-ABCA9BAD87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t>, a composite volcano occurring on Iceland due to hotspot activity (and not divergent plate motion). </a:t>
            </a:r>
            <a:br>
              <a:rPr lang="en-US" b="0" dirty="0"/>
            </a:br>
            <a:br>
              <a:rPr lang="en-US" b="0" dirty="0"/>
            </a:br>
            <a:r>
              <a:rPr lang="en-US" dirty="0"/>
              <a:t>Eyjafjallajökull produced </a:t>
            </a:r>
            <a:r>
              <a:rPr lang="en-US" b="0" dirty="0"/>
              <a:t>andesitic</a:t>
            </a:r>
            <a:r>
              <a:rPr lang="en-US" dirty="0"/>
              <a:t> magma, which is associated with composite volcanoes. This might seem counterintuitive given the association of Iceland with a mid-ocean ridge and its island location. However, several factors contribute to the more explosive magma of </a:t>
            </a:r>
            <a:r>
              <a:rPr lang="en-US" b="0" dirty="0"/>
              <a:t>Eyjafjallajökull and its composite volcano morphology</a:t>
            </a:r>
            <a:r>
              <a:rPr lang="en-US" dirty="0"/>
              <a:t>.</a:t>
            </a:r>
          </a:p>
          <a:p>
            <a:br>
              <a:rPr lang="en-US" dirty="0"/>
            </a:br>
            <a:r>
              <a:rPr lang="en-US" dirty="0"/>
              <a:t>Fractional crystallization:  As basaltic magma rises from the mantle, it can cool and crystallize in magma chambers beneath the surface. The removal of minerals like olivine and pyroxene (which crystallize early) enriches the remaining magma in silica, resulting in more thick viscous magma such as andesite.</a:t>
            </a:r>
            <a:br>
              <a:rPr lang="en-US" dirty="0"/>
            </a:br>
            <a:br>
              <a:rPr lang="en-US" dirty="0"/>
            </a:br>
            <a:r>
              <a:rPr lang="en-US" dirty="0"/>
              <a:t>Magma mixing:  Hot basaltic magma from the mantle can mix with cooler, more silica-rich magma in the crust, resulting in intermediate compositions like andesite.</a:t>
            </a:r>
            <a:br>
              <a:rPr lang="en-US" dirty="0"/>
            </a:br>
            <a:endParaRPr lang="en-US" dirty="0"/>
          </a:p>
          <a:p>
            <a:pPr>
              <a:buFont typeface="+mj-lt"/>
              <a:buNone/>
            </a:pPr>
            <a:r>
              <a:rPr lang="en-US" dirty="0"/>
              <a:t>Eyjafjallajökull is covered by a glacier, and magma interacting with glacial ice can further influence its composition and eruption dynamics. Explosive interactions between magma and ice can fragment magma, making it behave more like the magma types typical of compositive volcanoes</a:t>
            </a:r>
            <a:endParaRPr lang="en-US" altLang="en-US" dirty="0">
              <a:latin typeface="Arial" panose="020B0604020202020204" pitchFamily="34" charset="0"/>
            </a:endParaRPr>
          </a:p>
        </p:txBody>
      </p:sp>
      <p:sp>
        <p:nvSpPr>
          <p:cNvPr id="84996" name="Slide Number Placeholder 3">
            <a:extLst>
              <a:ext uri="{FF2B5EF4-FFF2-40B4-BE49-F238E27FC236}">
                <a16:creationId xmlns:a16="http://schemas.microsoft.com/office/drawing/2014/main" id="{46DD96FB-10B6-ABDB-78E5-466E71AE25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8EB4E8-CC28-4B39-89AB-BCBE51DAFB70}" type="slidenum">
              <a:rPr lang="en-US" altLang="en-US"/>
              <a:pPr/>
              <a:t>43</a:t>
            </a:fld>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0D0095BC-ADAC-CCF9-9CF8-590A64B3F4DA}"/>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5C938E50-C8DD-48B0-E345-C79DE3E159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87044" name="Slide Number Placeholder 3">
            <a:extLst>
              <a:ext uri="{FF2B5EF4-FFF2-40B4-BE49-F238E27FC236}">
                <a16:creationId xmlns:a16="http://schemas.microsoft.com/office/drawing/2014/main" id="{6D2C3902-20C4-63F2-C08E-5B0BD12CC74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DF16FB2-BEA9-40EB-860A-5180CFE16E7A}" type="slidenum">
              <a:rPr lang="en-US" altLang="en-US" sz="1200"/>
              <a:pPr algn="r" eaLnBrk="1" hangingPunct="1"/>
              <a:t>44</a:t>
            </a:fld>
            <a:endParaRPr lang="en-US" altLang="en-US" sz="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30AFBE72-72E2-4FB7-4DFC-840392DBAAE4}"/>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875B7F15-BC1C-6567-4DB2-E61DD01C3D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Mt Kilimanjaro, a composite volcano</a:t>
            </a:r>
          </a:p>
        </p:txBody>
      </p:sp>
      <p:sp>
        <p:nvSpPr>
          <p:cNvPr id="89092" name="Slide Number Placeholder 3">
            <a:extLst>
              <a:ext uri="{FF2B5EF4-FFF2-40B4-BE49-F238E27FC236}">
                <a16:creationId xmlns:a16="http://schemas.microsoft.com/office/drawing/2014/main" id="{65443CDA-C447-9B0E-834C-8EDF42BD42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97A176-9C7A-44EE-A83B-A0E6883B9B3E}" type="slidenum">
              <a:rPr lang="en-US" altLang="en-US"/>
              <a:pPr/>
              <a:t>45</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B58C4FD-80CC-1160-32AC-7FAAAF877ECC}"/>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65B5AC59-CDD8-0770-F955-3F37358E95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Deccan Traps (left) and Columbia River Basalts (right) are flood basalts</a:t>
            </a:r>
          </a:p>
          <a:p>
            <a:endParaRPr lang="en-US" altLang="en-US" dirty="0">
              <a:latin typeface="Arial" panose="020B0604020202020204" pitchFamily="34" charset="0"/>
            </a:endParaRPr>
          </a:p>
        </p:txBody>
      </p:sp>
      <p:sp>
        <p:nvSpPr>
          <p:cNvPr id="14340" name="Slide Number Placeholder 3">
            <a:extLst>
              <a:ext uri="{FF2B5EF4-FFF2-40B4-BE49-F238E27FC236}">
                <a16:creationId xmlns:a16="http://schemas.microsoft.com/office/drawing/2014/main" id="{C709559F-C9C6-160D-CFCE-611B271DC0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29F0F1-98D0-459B-8B4B-1141B6F8768A}" type="slidenum">
              <a:rPr lang="en-US" altLang="en-US"/>
              <a:pPr/>
              <a:t>4</a:t>
            </a:fld>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North American Midcontinent Rift</a:t>
            </a:r>
            <a:endParaRPr lang="en-US" dirty="0"/>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47</a:t>
            </a:fld>
            <a:endParaRPr lang="en-US" altLang="en-US" dirty="0"/>
          </a:p>
        </p:txBody>
      </p:sp>
    </p:spTree>
    <p:extLst>
      <p:ext uri="{BB962C8B-B14F-4D97-AF65-F5344CB8AC3E}">
        <p14:creationId xmlns:p14="http://schemas.microsoft.com/office/powerpoint/2010/main" val="703007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18A2E67D-4587-CC0F-99CE-5F6299EF5032}"/>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A9356A4F-8D55-F32F-A141-2241FDCF9B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3188" name="Slide Number Placeholder 3">
            <a:extLst>
              <a:ext uri="{FF2B5EF4-FFF2-40B4-BE49-F238E27FC236}">
                <a16:creationId xmlns:a16="http://schemas.microsoft.com/office/drawing/2014/main" id="{4B2E8BE6-5608-95E5-9C1D-1BA5B00760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0EB86E-8285-41AD-98B0-D588FFC93C6D}" type="slidenum">
              <a:rPr lang="en-US" altLang="en-US"/>
              <a:pPr/>
              <a:t>48</a:t>
            </a:fld>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919F22FE-ED73-F29E-4B18-BA178CD80409}"/>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A984DF8C-198B-11B8-3145-12635EC255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Yellowstone National Park is a very large caldera</a:t>
            </a:r>
          </a:p>
        </p:txBody>
      </p:sp>
      <p:sp>
        <p:nvSpPr>
          <p:cNvPr id="101380" name="Slide Number Placeholder 3">
            <a:extLst>
              <a:ext uri="{FF2B5EF4-FFF2-40B4-BE49-F238E27FC236}">
                <a16:creationId xmlns:a16="http://schemas.microsoft.com/office/drawing/2014/main" id="{DAC0DE5A-F3A8-C47F-E0F9-55AAEFC757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80D6F1-DC58-4410-A7C8-A12A666F3B25}" type="slidenum">
              <a:rPr lang="en-US" altLang="en-US"/>
              <a:pPr/>
              <a:t>50</a:t>
            </a:fld>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9BE21A3-A25E-8990-7585-E6C1795A4577}"/>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5E4F19CD-10DC-A616-7584-C4734C9EDD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Mauna Loa is in the background</a:t>
            </a:r>
            <a:br>
              <a:rPr lang="en-US" altLang="en-US" dirty="0">
                <a:latin typeface="Arial" panose="020B0604020202020204" pitchFamily="34" charset="0"/>
              </a:rPr>
            </a:br>
            <a:br>
              <a:rPr lang="en-US" altLang="en-US" dirty="0">
                <a:latin typeface="Arial" panose="020B0604020202020204" pitchFamily="34" charset="0"/>
              </a:rPr>
            </a:br>
            <a:r>
              <a:rPr lang="en-US" altLang="en-US" sz="1200" dirty="0"/>
              <a:t>Small, steep, cone-shaped volcano with a vent and crater at the top,  built of pyroclastic material, chiefly tephra (volcanic ash)</a:t>
            </a:r>
            <a:endParaRPr lang="en-US" altLang="en-US" dirty="0"/>
          </a:p>
          <a:p>
            <a:endParaRPr lang="en-US" altLang="en-US" dirty="0">
              <a:latin typeface="Arial" panose="020B0604020202020204" pitchFamily="34" charset="0"/>
            </a:endParaRPr>
          </a:p>
        </p:txBody>
      </p:sp>
      <p:sp>
        <p:nvSpPr>
          <p:cNvPr id="104452" name="Slide Number Placeholder 3">
            <a:extLst>
              <a:ext uri="{FF2B5EF4-FFF2-40B4-BE49-F238E27FC236}">
                <a16:creationId xmlns:a16="http://schemas.microsoft.com/office/drawing/2014/main" id="{21C82ED4-C653-81F3-61A1-F0394F1669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690E65-22F8-4A16-822B-72A0DD415E1B}" type="slidenum">
              <a:rPr lang="en-US" altLang="en-US"/>
              <a:pPr/>
              <a:t>52</a:t>
            </a:fld>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of igneous intrusions</a:t>
            </a:r>
            <a:br>
              <a:rPr lang="en-US" dirty="0"/>
            </a:br>
            <a:br>
              <a:rPr lang="en-US" dirty="0"/>
            </a:br>
            <a:r>
              <a:rPr lang="en-US" dirty="0"/>
              <a:t>As a general rule, in contrast to the active volcanic vent in the figure, these names refer to the fully cooled and usually millions-of-years-old rock formations, which are the result of the underground magmatic activity shown</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54</a:t>
            </a:fld>
            <a:endParaRPr lang="en-US" altLang="en-US" dirty="0"/>
          </a:p>
        </p:txBody>
      </p:sp>
    </p:spTree>
    <p:extLst>
      <p:ext uri="{BB962C8B-B14F-4D97-AF65-F5344CB8AC3E}">
        <p14:creationId xmlns:p14="http://schemas.microsoft.com/office/powerpoint/2010/main" val="2811417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Dike and volcanic plug, Shiprock NM USA</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55</a:t>
            </a:fld>
            <a:endParaRPr lang="en-US" altLang="en-US" dirty="0"/>
          </a:p>
        </p:txBody>
      </p:sp>
    </p:spTree>
    <p:extLst>
      <p:ext uri="{BB962C8B-B14F-4D97-AF65-F5344CB8AC3E}">
        <p14:creationId xmlns:p14="http://schemas.microsoft.com/office/powerpoint/2010/main" val="2033362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Hadrian’s Wall is built on a sill</a:t>
            </a:r>
            <a:br>
              <a:rPr lang="en-US" dirty="0"/>
            </a:br>
            <a:br>
              <a:rPr lang="en-US" dirty="0"/>
            </a:br>
            <a:r>
              <a:rPr lang="en-US" dirty="0"/>
              <a:t>The photo is facing east, so north is to the left, south to right. </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56</a:t>
            </a:fld>
            <a:endParaRPr lang="en-US" altLang="en-US" dirty="0"/>
          </a:p>
        </p:txBody>
      </p:sp>
    </p:spTree>
    <p:extLst>
      <p:ext uri="{BB962C8B-B14F-4D97-AF65-F5344CB8AC3E}">
        <p14:creationId xmlns:p14="http://schemas.microsoft.com/office/powerpoint/2010/main" val="40014271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Pine Valley Mountains, UT, a laccolith complex forming mountains</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57</a:t>
            </a:fld>
            <a:endParaRPr lang="en-US" altLang="en-US" dirty="0"/>
          </a:p>
        </p:txBody>
      </p:sp>
    </p:spTree>
    <p:extLst>
      <p:ext uri="{BB962C8B-B14F-4D97-AF65-F5344CB8AC3E}">
        <p14:creationId xmlns:p14="http://schemas.microsoft.com/office/powerpoint/2010/main" val="2483322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AE7A0CB-2D5F-0842-D4A9-E9B4FB5E1B7C}"/>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CCDE34D0-0B7D-2EAF-8CCA-7666DE8907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Deccan Traps are one of the largest volcanic provinces in the world. It consists of more than 6,500 feet (&gt;2,000 m) of flat-lying basalt lava flows and covers an area of nearly 200,000 square miles (500,000 square km) (roughly the size of the states of Washington and Oregon combined) in west-central India. Estimates of the original area covered by the lava flows are as high as 600,000 square miles (1.5 million square km). The volume of basalt is estimated to be 12,275 cubic miles (512,000 cubic km)(the 1980 eruption of Mount St. Helens produced 1 cubic km of volcanic material). </a:t>
            </a:r>
          </a:p>
        </p:txBody>
      </p:sp>
      <p:sp>
        <p:nvSpPr>
          <p:cNvPr id="16388" name="Slide Number Placeholder 3">
            <a:extLst>
              <a:ext uri="{FF2B5EF4-FFF2-40B4-BE49-F238E27FC236}">
                <a16:creationId xmlns:a16="http://schemas.microsoft.com/office/drawing/2014/main" id="{6B643BDF-9B8D-AF2E-08C6-29D93C0775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E97FF1-58F1-4E27-B162-7C5D30E3D6B9}" type="slidenum">
              <a:rPr lang="en-US" altLang="en-US"/>
              <a:pPr/>
              <a:t>5</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544B589-AD4B-051F-ED10-4E7C8CC4924C}"/>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B1D129E9-D6A6-3305-C31F-CFD5140291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Columbia River Basalts, Oregon</a:t>
            </a:r>
            <a:r>
              <a:rPr lang="en-US" altLang="en-US" b="1" dirty="0">
                <a:latin typeface="Arial" panose="020B0604020202020204" pitchFamily="34" charset="0"/>
                <a:hlinkClick r:id="rId3"/>
              </a:rPr>
              <a:t> </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8436" name="Slide Number Placeholder 3">
            <a:extLst>
              <a:ext uri="{FF2B5EF4-FFF2-40B4-BE49-F238E27FC236}">
                <a16:creationId xmlns:a16="http://schemas.microsoft.com/office/drawing/2014/main" id="{C1AD43B7-9C20-EB46-7D88-8026399A92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89E221-A6F6-4E52-900B-1A8BDFDB2C90}" type="slidenum">
              <a:rPr lang="en-US" altLang="en-US"/>
              <a:pPr/>
              <a:t>6</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1028336-959E-DEC1-72AF-0C8D1FC329C7}"/>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FF619072-D188-41CF-E6AC-344CDA38C1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0484" name="Slide Number Placeholder 3">
            <a:extLst>
              <a:ext uri="{FF2B5EF4-FFF2-40B4-BE49-F238E27FC236}">
                <a16:creationId xmlns:a16="http://schemas.microsoft.com/office/drawing/2014/main" id="{E171AACF-910A-DA3B-EFEB-BC4608BB21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C85C2E-9682-4B99-A607-9F1779B87F6B}" type="slidenum">
              <a:rPr lang="en-US" altLang="en-US"/>
              <a:pPr/>
              <a:t>7</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Hawaiian island chain</a:t>
            </a:r>
            <a:br>
              <a:rPr lang="en-US" dirty="0"/>
            </a:br>
            <a:br>
              <a:rPr lang="en-US" dirty="0"/>
            </a:br>
            <a:r>
              <a:rPr lang="en-US" sz="1200" b="0" i="0" u="none" strike="noStrike" baseline="0" dirty="0">
                <a:latin typeface="Arial" panose="020B0604020202020204" pitchFamily="34" charset="0"/>
              </a:rPr>
              <a:t>Islands are all volcanic and vary in age. Age reflects when island passed over hot spot. Hawaii is the youngest. Kauai, oldest above water. </a:t>
            </a:r>
            <a:r>
              <a:rPr lang="en-US" sz="1200" dirty="0">
                <a:latin typeface="Arial" panose="020B0604020202020204" pitchFamily="34" charset="0"/>
              </a:rPr>
              <a:t>Seamounts form when the exposed island erodes away. </a:t>
            </a:r>
            <a:r>
              <a:rPr lang="en-US" sz="1200" b="0" i="0" u="none" strike="noStrike" baseline="0" dirty="0">
                <a:latin typeface="Arial" panose="020B0604020202020204" pitchFamily="34" charset="0"/>
              </a:rPr>
              <a:t>Youngest Hawaiian island is forming on sea floo</a:t>
            </a:r>
            <a:r>
              <a:rPr lang="en-US" sz="1200" dirty="0">
                <a:latin typeface="Arial" panose="020B0604020202020204" pitchFamily="34" charset="0"/>
              </a:rPr>
              <a:t>r</a:t>
            </a:r>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8</a:t>
            </a:fld>
            <a:endParaRPr lang="en-US"/>
          </a:p>
        </p:txBody>
      </p:sp>
    </p:spTree>
    <p:extLst>
      <p:ext uri="{BB962C8B-B14F-4D97-AF65-F5344CB8AC3E}">
        <p14:creationId xmlns:p14="http://schemas.microsoft.com/office/powerpoint/2010/main" val="3464182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D6C8A9D-42FC-1113-9499-08590B068A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19FBF6-8520-4CD6-B19E-B9E76CF91726}" type="slidenum">
              <a:rPr lang="en-US" altLang="en-US"/>
              <a:pPr/>
              <a:t>11</a:t>
            </a:fld>
            <a:endParaRPr lang="en-US" altLang="en-US" dirty="0"/>
          </a:p>
        </p:txBody>
      </p:sp>
      <p:sp>
        <p:nvSpPr>
          <p:cNvPr id="31747" name="Rectangle 2">
            <a:extLst>
              <a:ext uri="{FF2B5EF4-FFF2-40B4-BE49-F238E27FC236}">
                <a16:creationId xmlns:a16="http://schemas.microsoft.com/office/drawing/2014/main" id="{B1E20DDA-90D7-163C-8613-EA5472B153C8}"/>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CC170A6E-20F7-00FB-8B75-AC0D1C9901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All the volcanoes on Hawaii are active.  The only other active volcano in Hawaii is on </a:t>
            </a:r>
            <a:r>
              <a:rPr lang="en-US" dirty="0"/>
              <a:t>Maui and it is Mount Haleakala.</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Loihi is the next island to form in the Hawaiian islands. It is still beneath the surface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A8A368-B858-06E1-1D86-E0448A0893B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44DD064-F69F-B0A4-4E35-9FF3CEDA56F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D538B9A-04C4-869F-C415-5993B8AB0A48}"/>
              </a:ext>
            </a:extLst>
          </p:cNvPr>
          <p:cNvSpPr>
            <a:spLocks noGrp="1" noChangeArrowheads="1"/>
          </p:cNvSpPr>
          <p:nvPr>
            <p:ph type="sldNum" sz="quarter" idx="12"/>
          </p:nvPr>
        </p:nvSpPr>
        <p:spPr>
          <a:ln/>
        </p:spPr>
        <p:txBody>
          <a:bodyPr/>
          <a:lstStyle>
            <a:lvl1pPr>
              <a:defRPr/>
            </a:lvl1pPr>
          </a:lstStyle>
          <a:p>
            <a:pPr>
              <a:defRPr/>
            </a:pPr>
            <a:fld id="{3D797CEC-BAA6-4C41-998C-B680C30F08E8}" type="slidenum">
              <a:rPr lang="en-US" altLang="en-US"/>
              <a:pPr>
                <a:defRPr/>
              </a:pPr>
              <a:t>‹#›</a:t>
            </a:fld>
            <a:endParaRPr lang="en-US" altLang="en-US" dirty="0"/>
          </a:p>
        </p:txBody>
      </p:sp>
    </p:spTree>
    <p:extLst>
      <p:ext uri="{BB962C8B-B14F-4D97-AF65-F5344CB8AC3E}">
        <p14:creationId xmlns:p14="http://schemas.microsoft.com/office/powerpoint/2010/main" val="1414509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6F417B-EA80-6033-6DC3-37DE3B87DB0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C5EB1A8-13A9-80F2-AF2C-461CE7B787D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DFFBFB1-BDFA-B395-0651-7447E197C47F}"/>
              </a:ext>
            </a:extLst>
          </p:cNvPr>
          <p:cNvSpPr>
            <a:spLocks noGrp="1" noChangeArrowheads="1"/>
          </p:cNvSpPr>
          <p:nvPr>
            <p:ph type="sldNum" sz="quarter" idx="12"/>
          </p:nvPr>
        </p:nvSpPr>
        <p:spPr>
          <a:ln/>
        </p:spPr>
        <p:txBody>
          <a:bodyPr/>
          <a:lstStyle>
            <a:lvl1pPr>
              <a:defRPr/>
            </a:lvl1pPr>
          </a:lstStyle>
          <a:p>
            <a:pPr>
              <a:defRPr/>
            </a:pPr>
            <a:fld id="{6A5532D9-D7A3-4A08-A8E4-9C1C5FB98770}" type="slidenum">
              <a:rPr lang="en-US" altLang="en-US"/>
              <a:pPr>
                <a:defRPr/>
              </a:pPr>
              <a:t>‹#›</a:t>
            </a:fld>
            <a:endParaRPr lang="en-US" altLang="en-US" dirty="0"/>
          </a:p>
        </p:txBody>
      </p:sp>
    </p:spTree>
    <p:extLst>
      <p:ext uri="{BB962C8B-B14F-4D97-AF65-F5344CB8AC3E}">
        <p14:creationId xmlns:p14="http://schemas.microsoft.com/office/powerpoint/2010/main" val="179203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1B77AA-34DE-1098-F314-AA72D4CE741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1B0A725D-F469-65F8-D628-5EB752AA02E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AB694F9-7D06-93BA-0C3B-2A44A2BEBBB8}"/>
              </a:ext>
            </a:extLst>
          </p:cNvPr>
          <p:cNvSpPr>
            <a:spLocks noGrp="1" noChangeArrowheads="1"/>
          </p:cNvSpPr>
          <p:nvPr>
            <p:ph type="sldNum" sz="quarter" idx="12"/>
          </p:nvPr>
        </p:nvSpPr>
        <p:spPr>
          <a:ln/>
        </p:spPr>
        <p:txBody>
          <a:bodyPr/>
          <a:lstStyle>
            <a:lvl1pPr>
              <a:defRPr/>
            </a:lvl1pPr>
          </a:lstStyle>
          <a:p>
            <a:pPr>
              <a:defRPr/>
            </a:pPr>
            <a:fld id="{DB417276-223F-4F4A-AB7F-25880CA8D19F}" type="slidenum">
              <a:rPr lang="en-US" altLang="en-US"/>
              <a:pPr>
                <a:defRPr/>
              </a:pPr>
              <a:t>‹#›</a:t>
            </a:fld>
            <a:endParaRPr lang="en-US" altLang="en-US" dirty="0"/>
          </a:p>
        </p:txBody>
      </p:sp>
    </p:spTree>
    <p:extLst>
      <p:ext uri="{BB962C8B-B14F-4D97-AF65-F5344CB8AC3E}">
        <p14:creationId xmlns:p14="http://schemas.microsoft.com/office/powerpoint/2010/main" val="667748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230D60-A45E-107F-14F4-487E87EF1D6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7ED733D7-28C2-FCF8-B52A-6F541795731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D4C3CE9-2E71-0FFF-CB29-E64D777AB9A0}"/>
              </a:ext>
            </a:extLst>
          </p:cNvPr>
          <p:cNvSpPr>
            <a:spLocks noGrp="1" noChangeArrowheads="1"/>
          </p:cNvSpPr>
          <p:nvPr>
            <p:ph type="sldNum" sz="quarter" idx="12"/>
          </p:nvPr>
        </p:nvSpPr>
        <p:spPr>
          <a:ln/>
        </p:spPr>
        <p:txBody>
          <a:bodyPr/>
          <a:lstStyle>
            <a:lvl1pPr>
              <a:defRPr/>
            </a:lvl1pPr>
          </a:lstStyle>
          <a:p>
            <a:pPr>
              <a:defRPr/>
            </a:pPr>
            <a:fld id="{1605E911-674D-4516-8C33-C6B382C1CBD1}" type="slidenum">
              <a:rPr lang="en-US" altLang="en-US"/>
              <a:pPr>
                <a:defRPr/>
              </a:pPr>
              <a:t>‹#›</a:t>
            </a:fld>
            <a:endParaRPr lang="en-US" altLang="en-US" dirty="0"/>
          </a:p>
        </p:txBody>
      </p:sp>
    </p:spTree>
    <p:extLst>
      <p:ext uri="{BB962C8B-B14F-4D97-AF65-F5344CB8AC3E}">
        <p14:creationId xmlns:p14="http://schemas.microsoft.com/office/powerpoint/2010/main" val="1478072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E7686C4-C855-44F1-5F36-C6A0BA72343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788F26A6-B688-C53F-C219-67E8ED0AD78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48916BD-1F2E-626D-5643-73FC0A630A46}"/>
              </a:ext>
            </a:extLst>
          </p:cNvPr>
          <p:cNvSpPr>
            <a:spLocks noGrp="1" noChangeArrowheads="1"/>
          </p:cNvSpPr>
          <p:nvPr>
            <p:ph type="sldNum" sz="quarter" idx="12"/>
          </p:nvPr>
        </p:nvSpPr>
        <p:spPr>
          <a:ln/>
        </p:spPr>
        <p:txBody>
          <a:bodyPr/>
          <a:lstStyle>
            <a:lvl1pPr>
              <a:defRPr/>
            </a:lvl1pPr>
          </a:lstStyle>
          <a:p>
            <a:pPr>
              <a:defRPr/>
            </a:pPr>
            <a:fld id="{C0ADB63E-3FCE-4D4D-BF58-0F711D019036}" type="slidenum">
              <a:rPr lang="en-US" altLang="en-US"/>
              <a:pPr>
                <a:defRPr/>
              </a:pPr>
              <a:t>‹#›</a:t>
            </a:fld>
            <a:endParaRPr lang="en-US" altLang="en-US" dirty="0"/>
          </a:p>
        </p:txBody>
      </p:sp>
    </p:spTree>
    <p:extLst>
      <p:ext uri="{BB962C8B-B14F-4D97-AF65-F5344CB8AC3E}">
        <p14:creationId xmlns:p14="http://schemas.microsoft.com/office/powerpoint/2010/main" val="911566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656611F-A11A-7E1E-525C-56F3F9F464D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62A86950-266B-EF6A-7072-5EBB0300E5C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5C761635-466D-F394-AAA6-9A6490198D92}"/>
              </a:ext>
            </a:extLst>
          </p:cNvPr>
          <p:cNvSpPr>
            <a:spLocks noGrp="1" noChangeArrowheads="1"/>
          </p:cNvSpPr>
          <p:nvPr>
            <p:ph type="sldNum" sz="quarter" idx="12"/>
          </p:nvPr>
        </p:nvSpPr>
        <p:spPr>
          <a:ln/>
        </p:spPr>
        <p:txBody>
          <a:bodyPr/>
          <a:lstStyle>
            <a:lvl1pPr>
              <a:defRPr/>
            </a:lvl1pPr>
          </a:lstStyle>
          <a:p>
            <a:pPr>
              <a:defRPr/>
            </a:pPr>
            <a:fld id="{C0458493-DA19-428C-B273-04B0BC9EBECB}" type="slidenum">
              <a:rPr lang="en-US" altLang="en-US"/>
              <a:pPr>
                <a:defRPr/>
              </a:pPr>
              <a:t>‹#›</a:t>
            </a:fld>
            <a:endParaRPr lang="en-US" altLang="en-US" dirty="0"/>
          </a:p>
        </p:txBody>
      </p:sp>
    </p:spTree>
    <p:extLst>
      <p:ext uri="{BB962C8B-B14F-4D97-AF65-F5344CB8AC3E}">
        <p14:creationId xmlns:p14="http://schemas.microsoft.com/office/powerpoint/2010/main" val="910100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6914FF0-4738-8395-1FAB-664AF01EF09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20D212E5-2C1D-46B3-A9A6-D22255FCD1B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90809692-9075-379B-E018-778C7BF4FDB6}"/>
              </a:ext>
            </a:extLst>
          </p:cNvPr>
          <p:cNvSpPr>
            <a:spLocks noGrp="1" noChangeArrowheads="1"/>
          </p:cNvSpPr>
          <p:nvPr>
            <p:ph type="sldNum" sz="quarter" idx="12"/>
          </p:nvPr>
        </p:nvSpPr>
        <p:spPr>
          <a:ln/>
        </p:spPr>
        <p:txBody>
          <a:bodyPr/>
          <a:lstStyle>
            <a:lvl1pPr>
              <a:defRPr/>
            </a:lvl1pPr>
          </a:lstStyle>
          <a:p>
            <a:pPr>
              <a:defRPr/>
            </a:pPr>
            <a:fld id="{4DFDDFBD-DE7F-4889-9E4E-0C82C6B0D65C}" type="slidenum">
              <a:rPr lang="en-US" altLang="en-US"/>
              <a:pPr>
                <a:defRPr/>
              </a:pPr>
              <a:t>‹#›</a:t>
            </a:fld>
            <a:endParaRPr lang="en-US" altLang="en-US" dirty="0"/>
          </a:p>
        </p:txBody>
      </p:sp>
    </p:spTree>
    <p:extLst>
      <p:ext uri="{BB962C8B-B14F-4D97-AF65-F5344CB8AC3E}">
        <p14:creationId xmlns:p14="http://schemas.microsoft.com/office/powerpoint/2010/main" val="330801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2F37D5-3BDD-AFE7-C8CD-78838EF1F83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A9CF7AB7-1E6C-2748-541A-4FDEDC9C7BB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205B7846-F760-1061-3D14-4624BC81C2AB}"/>
              </a:ext>
            </a:extLst>
          </p:cNvPr>
          <p:cNvSpPr>
            <a:spLocks noGrp="1" noChangeArrowheads="1"/>
          </p:cNvSpPr>
          <p:nvPr>
            <p:ph type="sldNum" sz="quarter" idx="12"/>
          </p:nvPr>
        </p:nvSpPr>
        <p:spPr>
          <a:ln/>
        </p:spPr>
        <p:txBody>
          <a:bodyPr/>
          <a:lstStyle>
            <a:lvl1pPr>
              <a:defRPr/>
            </a:lvl1pPr>
          </a:lstStyle>
          <a:p>
            <a:pPr>
              <a:defRPr/>
            </a:pPr>
            <a:fld id="{F47225DC-653B-4951-A65B-8C5C910C3F58}" type="slidenum">
              <a:rPr lang="en-US" altLang="en-US"/>
              <a:pPr>
                <a:defRPr/>
              </a:pPr>
              <a:t>‹#›</a:t>
            </a:fld>
            <a:endParaRPr lang="en-US" altLang="en-US" dirty="0"/>
          </a:p>
        </p:txBody>
      </p:sp>
    </p:spTree>
    <p:extLst>
      <p:ext uri="{BB962C8B-B14F-4D97-AF65-F5344CB8AC3E}">
        <p14:creationId xmlns:p14="http://schemas.microsoft.com/office/powerpoint/2010/main" val="182130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CD1819-847F-EDE0-C892-A52A6F342F6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E91B2200-9E01-686E-D855-F16A39A0E5B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01B782C6-8E83-FE9B-4DE7-525182C4FECF}"/>
              </a:ext>
            </a:extLst>
          </p:cNvPr>
          <p:cNvSpPr>
            <a:spLocks noGrp="1" noChangeArrowheads="1"/>
          </p:cNvSpPr>
          <p:nvPr>
            <p:ph type="sldNum" sz="quarter" idx="12"/>
          </p:nvPr>
        </p:nvSpPr>
        <p:spPr>
          <a:ln/>
        </p:spPr>
        <p:txBody>
          <a:bodyPr/>
          <a:lstStyle>
            <a:lvl1pPr>
              <a:defRPr/>
            </a:lvl1pPr>
          </a:lstStyle>
          <a:p>
            <a:pPr>
              <a:defRPr/>
            </a:pPr>
            <a:fld id="{F157AA61-A6DD-47DC-95A6-06C2700D43A2}" type="slidenum">
              <a:rPr lang="en-US" altLang="en-US"/>
              <a:pPr>
                <a:defRPr/>
              </a:pPr>
              <a:t>‹#›</a:t>
            </a:fld>
            <a:endParaRPr lang="en-US" altLang="en-US" dirty="0"/>
          </a:p>
        </p:txBody>
      </p:sp>
    </p:spTree>
    <p:extLst>
      <p:ext uri="{BB962C8B-B14F-4D97-AF65-F5344CB8AC3E}">
        <p14:creationId xmlns:p14="http://schemas.microsoft.com/office/powerpoint/2010/main" val="267494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C43C2AF-7D45-EB0C-DD7F-37208FE7156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0D2BA895-1B4A-D71E-6336-CE95690F287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E3D33A09-3B57-6E4A-6321-EF9726E1765A}"/>
              </a:ext>
            </a:extLst>
          </p:cNvPr>
          <p:cNvSpPr>
            <a:spLocks noGrp="1" noChangeArrowheads="1"/>
          </p:cNvSpPr>
          <p:nvPr>
            <p:ph type="sldNum" sz="quarter" idx="12"/>
          </p:nvPr>
        </p:nvSpPr>
        <p:spPr>
          <a:ln/>
        </p:spPr>
        <p:txBody>
          <a:bodyPr/>
          <a:lstStyle>
            <a:lvl1pPr>
              <a:defRPr/>
            </a:lvl1pPr>
          </a:lstStyle>
          <a:p>
            <a:pPr>
              <a:defRPr/>
            </a:pPr>
            <a:fld id="{725E01FF-10D4-480B-82B9-672AF37F872A}" type="slidenum">
              <a:rPr lang="en-US" altLang="en-US"/>
              <a:pPr>
                <a:defRPr/>
              </a:pPr>
              <a:t>‹#›</a:t>
            </a:fld>
            <a:endParaRPr lang="en-US" altLang="en-US" dirty="0"/>
          </a:p>
        </p:txBody>
      </p:sp>
    </p:spTree>
    <p:extLst>
      <p:ext uri="{BB962C8B-B14F-4D97-AF65-F5344CB8AC3E}">
        <p14:creationId xmlns:p14="http://schemas.microsoft.com/office/powerpoint/2010/main" val="453567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3BBA5AB-49D9-CDCD-C798-B34814C8FF4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849E279D-0A0B-EF9E-5D22-E6109B78C12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43E6156F-03E4-267E-9B93-2C3555DF0844}"/>
              </a:ext>
            </a:extLst>
          </p:cNvPr>
          <p:cNvSpPr>
            <a:spLocks noGrp="1" noChangeArrowheads="1"/>
          </p:cNvSpPr>
          <p:nvPr>
            <p:ph type="sldNum" sz="quarter" idx="12"/>
          </p:nvPr>
        </p:nvSpPr>
        <p:spPr>
          <a:ln/>
        </p:spPr>
        <p:txBody>
          <a:bodyPr/>
          <a:lstStyle>
            <a:lvl1pPr>
              <a:defRPr/>
            </a:lvl1pPr>
          </a:lstStyle>
          <a:p>
            <a:pPr>
              <a:defRPr/>
            </a:pPr>
            <a:fld id="{27DD6619-8CDB-4F0A-ACE2-B4831D55D495}" type="slidenum">
              <a:rPr lang="en-US" altLang="en-US"/>
              <a:pPr>
                <a:defRPr/>
              </a:pPr>
              <a:t>‹#›</a:t>
            </a:fld>
            <a:endParaRPr lang="en-US" altLang="en-US" dirty="0"/>
          </a:p>
        </p:txBody>
      </p:sp>
    </p:spTree>
    <p:extLst>
      <p:ext uri="{BB962C8B-B14F-4D97-AF65-F5344CB8AC3E}">
        <p14:creationId xmlns:p14="http://schemas.microsoft.com/office/powerpoint/2010/main" val="111249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FBAB7D-396A-E915-F661-04EDB413545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7388AA6-7661-3675-72D0-4371F4AF7904}"/>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CA046A1-3F78-63AD-73D6-852932E73E9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dirty="0"/>
          </a:p>
        </p:txBody>
      </p:sp>
      <p:sp>
        <p:nvSpPr>
          <p:cNvPr id="1029" name="Rectangle 5">
            <a:extLst>
              <a:ext uri="{FF2B5EF4-FFF2-40B4-BE49-F238E27FC236}">
                <a16:creationId xmlns:a16="http://schemas.microsoft.com/office/drawing/2014/main" id="{DB1250BB-B336-58DC-E413-A128939DA64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dirty="0"/>
          </a:p>
        </p:txBody>
      </p:sp>
      <p:sp>
        <p:nvSpPr>
          <p:cNvPr id="1030" name="Rectangle 6">
            <a:extLst>
              <a:ext uri="{FF2B5EF4-FFF2-40B4-BE49-F238E27FC236}">
                <a16:creationId xmlns:a16="http://schemas.microsoft.com/office/drawing/2014/main" id="{FF678E46-A552-14F4-3F30-F0370144A11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0D5936C-00EE-4D81-A5E1-88C533FD175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QKxrdITkgAY?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JAno_prb30c?feature=oembed" TargetMode="Externa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ideo" Target="https://www.youtube.com/embed/ZXTMqccwExY?feature=oembed" TargetMode="Externa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PINATUBO_91">
            <a:extLst>
              <a:ext uri="{FF2B5EF4-FFF2-40B4-BE49-F238E27FC236}">
                <a16:creationId xmlns:a16="http://schemas.microsoft.com/office/drawing/2014/main" id="{4BBAF70D-B8AF-F990-5428-A1809F0F4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25" y="-118266"/>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5">
            <a:extLst>
              <a:ext uri="{FF2B5EF4-FFF2-40B4-BE49-F238E27FC236}">
                <a16:creationId xmlns:a16="http://schemas.microsoft.com/office/drawing/2014/main" id="{36A3F684-15CD-A350-4516-8DA3CA557B78}"/>
              </a:ext>
            </a:extLst>
          </p:cNvPr>
          <p:cNvSpPr>
            <a:spLocks noChangeArrowheads="1"/>
          </p:cNvSpPr>
          <p:nvPr/>
        </p:nvSpPr>
        <p:spPr bwMode="auto">
          <a:xfrm>
            <a:off x="152400" y="152400"/>
            <a:ext cx="6610594"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dirty="0">
                <a:solidFill>
                  <a:schemeClr val="tx2"/>
                </a:solidFill>
                <a:latin typeface="+mj-lt"/>
              </a:rPr>
              <a:t>Volcanic landforms and processes</a:t>
            </a:r>
          </a:p>
        </p:txBody>
      </p:sp>
      <p:pic>
        <p:nvPicPr>
          <p:cNvPr id="2" name="Picture 2">
            <a:extLst>
              <a:ext uri="{FF2B5EF4-FFF2-40B4-BE49-F238E27FC236}">
                <a16:creationId xmlns:a16="http://schemas.microsoft.com/office/drawing/2014/main" id="{6690E9EE-D6CE-9BFC-F125-B14D369C29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26" t="13199" r="11801" b="20909"/>
          <a:stretch/>
        </p:blipFill>
        <p:spPr bwMode="auto">
          <a:xfrm>
            <a:off x="228600" y="1752600"/>
            <a:ext cx="6248400" cy="495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volcano&#10;&#10;Description automatically generated">
            <a:extLst>
              <a:ext uri="{FF2B5EF4-FFF2-40B4-BE49-F238E27FC236}">
                <a16:creationId xmlns:a16="http://schemas.microsoft.com/office/drawing/2014/main" id="{AFA4A735-2D29-48D8-276A-3B8F03A24C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381000"/>
            <a:ext cx="11734800" cy="6221889"/>
          </a:xfrm>
        </p:spPr>
      </p:pic>
    </p:spTree>
    <p:extLst>
      <p:ext uri="{BB962C8B-B14F-4D97-AF65-F5344CB8AC3E}">
        <p14:creationId xmlns:p14="http://schemas.microsoft.com/office/powerpoint/2010/main" val="2409712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descr="Image result for loihi">
            <a:extLst>
              <a:ext uri="{FF2B5EF4-FFF2-40B4-BE49-F238E27FC236}">
                <a16:creationId xmlns:a16="http://schemas.microsoft.com/office/drawing/2014/main" id="{F1983A99-6E9A-BE19-9D54-5E8ED9223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0"/>
            <a:ext cx="5181600" cy="678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Image result for loihi in the future">
            <a:extLst>
              <a:ext uri="{FF2B5EF4-FFF2-40B4-BE49-F238E27FC236}">
                <a16:creationId xmlns:a16="http://schemas.microsoft.com/office/drawing/2014/main" id="{E41E596D-039E-A6FA-200C-8CDEBCFA3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87" t="4617" r="3175"/>
          <a:stretch>
            <a:fillRect/>
          </a:stretch>
        </p:blipFill>
        <p:spPr bwMode="auto">
          <a:xfrm>
            <a:off x="6045200" y="3559175"/>
            <a:ext cx="4392613"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Image result for loihi in the future">
            <a:extLst>
              <a:ext uri="{FF2B5EF4-FFF2-40B4-BE49-F238E27FC236}">
                <a16:creationId xmlns:a16="http://schemas.microsoft.com/office/drawing/2014/main" id="{C0BDC891-7BBF-CADC-3BEF-D5D0A17210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4341813"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F3B305A-F1A3-E339-5721-437BBB80465D}"/>
              </a:ext>
            </a:extLst>
          </p:cNvPr>
          <p:cNvSpPr>
            <a:spLocks noGrp="1" noChangeArrowheads="1"/>
          </p:cNvSpPr>
          <p:nvPr>
            <p:ph type="title"/>
          </p:nvPr>
        </p:nvSpPr>
        <p:spPr/>
        <p:txBody>
          <a:bodyPr/>
          <a:lstStyle/>
          <a:p>
            <a:r>
              <a:rPr lang="en-US" altLang="en-US" dirty="0"/>
              <a:t>Basaltic magma</a:t>
            </a:r>
          </a:p>
        </p:txBody>
      </p:sp>
      <p:sp>
        <p:nvSpPr>
          <p:cNvPr id="21507" name="Content Placeholder 2">
            <a:extLst>
              <a:ext uri="{FF2B5EF4-FFF2-40B4-BE49-F238E27FC236}">
                <a16:creationId xmlns:a16="http://schemas.microsoft.com/office/drawing/2014/main" id="{A1E3FC9D-2011-FD9D-C2D2-CB537B8F7325}"/>
              </a:ext>
            </a:extLst>
          </p:cNvPr>
          <p:cNvSpPr>
            <a:spLocks noGrp="1" noChangeArrowheads="1"/>
          </p:cNvSpPr>
          <p:nvPr>
            <p:ph idx="1"/>
          </p:nvPr>
        </p:nvSpPr>
        <p:spPr>
          <a:xfrm>
            <a:off x="609600" y="1600200"/>
            <a:ext cx="5410200" cy="4525963"/>
          </a:xfrm>
        </p:spPr>
        <p:txBody>
          <a:bodyPr/>
          <a:lstStyle/>
          <a:p>
            <a:r>
              <a:rPr lang="en-US" altLang="en-US" sz="2900" dirty="0"/>
              <a:t>Basalt is the most common </a:t>
            </a:r>
            <a:r>
              <a:rPr lang="en-US" altLang="en-US" sz="2900"/>
              <a:t>rock of the </a:t>
            </a:r>
            <a:r>
              <a:rPr lang="en-US" altLang="en-US" sz="2900" dirty="0"/>
              <a:t>oceanic crust</a:t>
            </a:r>
          </a:p>
          <a:p>
            <a:r>
              <a:rPr lang="en-US" altLang="en-US" sz="2900" dirty="0"/>
              <a:t>Forms low viscosity magma – it is more fluid and volcanic eruptions flow instead of explode</a:t>
            </a:r>
          </a:p>
          <a:p>
            <a:pPr>
              <a:buFontTx/>
              <a:buNone/>
            </a:pPr>
            <a:endParaRPr lang="en-US" altLang="en-US" dirty="0"/>
          </a:p>
        </p:txBody>
      </p:sp>
      <p:pic>
        <p:nvPicPr>
          <p:cNvPr id="21508" name="Picture 4" descr="C:\Documents and Settings\Tony Stallins\Desktop\basalt.jpg">
            <a:extLst>
              <a:ext uri="{FF2B5EF4-FFF2-40B4-BE49-F238E27FC236}">
                <a16:creationId xmlns:a16="http://schemas.microsoft.com/office/drawing/2014/main" id="{BEFFF0F0-7FDE-430A-8623-9DC4586A7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71650"/>
            <a:ext cx="557688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Kilauea, Hawaii's second-largest volcano, begins erupting again">
            <a:hlinkClick r:id="" action="ppaction://media"/>
            <a:extLst>
              <a:ext uri="{FF2B5EF4-FFF2-40B4-BE49-F238E27FC236}">
                <a16:creationId xmlns:a16="http://schemas.microsoft.com/office/drawing/2014/main" id="{2EDF0BAF-C648-85F4-AAE9-6097BB3B722A}"/>
              </a:ext>
            </a:extLst>
          </p:cNvPr>
          <p:cNvPicPr>
            <a:picLocks noGrp="1" noRot="1" noChangeAspect="1"/>
          </p:cNvPicPr>
          <p:nvPr>
            <p:ph idx="1"/>
            <a:videoFile r:link="rId1"/>
          </p:nvPr>
        </p:nvPicPr>
        <p:blipFill>
          <a:blip r:embed="rId3"/>
          <a:stretch>
            <a:fillRect/>
          </a:stretch>
        </p:blipFill>
        <p:spPr>
          <a:xfrm>
            <a:off x="76200" y="23813"/>
            <a:ext cx="12106275" cy="683418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Tony Stallins\Desktop\kil17.jpg">
            <a:extLst>
              <a:ext uri="{FF2B5EF4-FFF2-40B4-BE49-F238E27FC236}">
                <a16:creationId xmlns:a16="http://schemas.microsoft.com/office/drawing/2014/main" id="{BC1B4710-26E9-AEB2-96D4-6FDC89E8E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00" b="31111"/>
          <a:stretch>
            <a:fillRect/>
          </a:stretch>
        </p:blipFill>
        <p:spPr bwMode="auto">
          <a:xfrm>
            <a:off x="34925" y="-11113"/>
            <a:ext cx="12157075" cy="71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A743A147-4FE8-1F04-2E19-3B1A4ADCDC7B}"/>
              </a:ext>
            </a:extLst>
          </p:cNvPr>
          <p:cNvSpPr>
            <a:spLocks noGrp="1" noChangeArrowheads="1"/>
          </p:cNvSpPr>
          <p:nvPr>
            <p:ph type="title"/>
          </p:nvPr>
        </p:nvSpPr>
        <p:spPr>
          <a:xfrm>
            <a:off x="609600" y="228600"/>
            <a:ext cx="10972800" cy="1143000"/>
          </a:xfrm>
        </p:spPr>
        <p:txBody>
          <a:bodyPr/>
          <a:lstStyle/>
          <a:p>
            <a:r>
              <a:rPr lang="en-US" altLang="en-US" dirty="0"/>
              <a:t>Shield volcanoes</a:t>
            </a:r>
          </a:p>
        </p:txBody>
      </p:sp>
      <p:sp>
        <p:nvSpPr>
          <p:cNvPr id="24579" name="Content Placeholder 2">
            <a:extLst>
              <a:ext uri="{FF2B5EF4-FFF2-40B4-BE49-F238E27FC236}">
                <a16:creationId xmlns:a16="http://schemas.microsoft.com/office/drawing/2014/main" id="{13E4BFCC-36B0-A367-FD61-033897113C31}"/>
              </a:ext>
            </a:extLst>
          </p:cNvPr>
          <p:cNvSpPr>
            <a:spLocks noGrp="1" noChangeArrowheads="1"/>
          </p:cNvSpPr>
          <p:nvPr>
            <p:ph idx="1"/>
          </p:nvPr>
        </p:nvSpPr>
        <p:spPr>
          <a:xfrm>
            <a:off x="304800" y="1295400"/>
            <a:ext cx="11582400" cy="4754563"/>
          </a:xfrm>
        </p:spPr>
        <p:txBody>
          <a:bodyPr/>
          <a:lstStyle/>
          <a:p>
            <a:r>
              <a:rPr lang="en-US" altLang="en-US" sz="2800" dirty="0"/>
              <a:t>Form from magma rich in basalt</a:t>
            </a:r>
          </a:p>
          <a:p>
            <a:r>
              <a:rPr lang="en-US" altLang="en-US" sz="2800" dirty="0"/>
              <a:t>Best developed where there is a hotspot underneath oceanic crust, like the Hawaiian islands.  </a:t>
            </a:r>
            <a:endParaRPr lang="en-US" altLang="en-US" sz="2800" b="1" dirty="0"/>
          </a:p>
          <a:p>
            <a:pPr lvl="1"/>
            <a:r>
              <a:rPr lang="en-US" altLang="en-US" sz="2400" dirty="0"/>
              <a:t>Broad, gently sloping volcano</a:t>
            </a:r>
          </a:p>
          <a:p>
            <a:pPr lvl="1"/>
            <a:r>
              <a:rPr lang="en-US" altLang="en-US" sz="2400" dirty="0"/>
              <a:t>Magma can flow outward over long distances before solidifying</a:t>
            </a:r>
          </a:p>
          <a:p>
            <a:pPr lvl="1"/>
            <a:r>
              <a:rPr lang="en-US" altLang="en-US" sz="2400" dirty="0"/>
              <a:t>Volcano does not explode</a:t>
            </a:r>
          </a:p>
        </p:txBody>
      </p:sp>
      <p:pic>
        <p:nvPicPr>
          <p:cNvPr id="3" name="Picture 2" descr="Diagram of a structure of a volcano&#10;&#10;Description automatically generated">
            <a:extLst>
              <a:ext uri="{FF2B5EF4-FFF2-40B4-BE49-F238E27FC236}">
                <a16:creationId xmlns:a16="http://schemas.microsoft.com/office/drawing/2014/main" id="{F7B8F6C3-F4BC-1AC9-AE1C-DE664F43669B}"/>
              </a:ext>
            </a:extLst>
          </p:cNvPr>
          <p:cNvPicPr>
            <a:picLocks noChangeAspect="1"/>
          </p:cNvPicPr>
          <p:nvPr/>
        </p:nvPicPr>
        <p:blipFill rotWithShape="1">
          <a:blip r:embed="rId3">
            <a:extLst>
              <a:ext uri="{28A0092B-C50C-407E-A947-70E740481C1C}">
                <a14:useLocalDpi xmlns:a14="http://schemas.microsoft.com/office/drawing/2010/main" val="0"/>
              </a:ext>
            </a:extLst>
          </a:blip>
          <a:srcRect t="23889" r="10666" b="21949"/>
          <a:stretch/>
        </p:blipFill>
        <p:spPr>
          <a:xfrm>
            <a:off x="685800" y="4175651"/>
            <a:ext cx="9826902" cy="26214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C:\Documents and Settings\Tony Stallins\Desktop\slide6_large.jpg">
            <a:extLst>
              <a:ext uri="{FF2B5EF4-FFF2-40B4-BE49-F238E27FC236}">
                <a16:creationId xmlns:a16="http://schemas.microsoft.com/office/drawing/2014/main" id="{B8F1319B-CBDF-49EC-133A-93D7FBF13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07" t="12465" r="22923" b="41560"/>
          <a:stretch>
            <a:fillRect/>
          </a:stretch>
        </p:blipFill>
        <p:spPr bwMode="auto">
          <a:xfrm>
            <a:off x="1535113" y="-258763"/>
            <a:ext cx="9132887"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descr="Image result for hawaii mountain highest mountain">
            <a:extLst>
              <a:ext uri="{FF2B5EF4-FFF2-40B4-BE49-F238E27FC236}">
                <a16:creationId xmlns:a16="http://schemas.microsoft.com/office/drawing/2014/main" id="{9FA8224E-F87C-3B0D-73B9-040028B6B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825" y="3433763"/>
            <a:ext cx="9147175"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5818800B-DE4B-5ECA-133F-1B0956361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1000"/>
            <a:ext cx="9793040" cy="571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tony\Desktop\Volcanics\Yellowstone supervolcano.jpg">
            <a:extLst>
              <a:ext uri="{FF2B5EF4-FFF2-40B4-BE49-F238E27FC236}">
                <a16:creationId xmlns:a16="http://schemas.microsoft.com/office/drawing/2014/main" id="{A552C40C-DB76-5358-E153-09B4D6213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46062"/>
            <a:ext cx="4343400"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2156A6-1F96-7801-9FD9-33C7D1D3E91F}"/>
              </a:ext>
            </a:extLst>
          </p:cNvPr>
          <p:cNvSpPr>
            <a:spLocks noGrp="1" noChangeArrowheads="1"/>
          </p:cNvSpPr>
          <p:nvPr>
            <p:ph type="title"/>
          </p:nvPr>
        </p:nvSpPr>
        <p:spPr>
          <a:xfrm>
            <a:off x="228600" y="457200"/>
            <a:ext cx="7010400" cy="1143000"/>
          </a:xfrm>
        </p:spPr>
        <p:txBody>
          <a:bodyPr/>
          <a:lstStyle/>
          <a:p>
            <a:r>
              <a:rPr lang="en-US" altLang="en-US" sz="4400" dirty="0"/>
              <a:t>Hotspot underneath continental crust </a:t>
            </a:r>
            <a:endParaRPr lang="en-US" altLang="en-US" dirty="0"/>
          </a:p>
        </p:txBody>
      </p:sp>
      <p:pic>
        <p:nvPicPr>
          <p:cNvPr id="4" name="Picture 3" descr="A map of the volcano&#10;&#10;Description automatically generated with medium confidence">
            <a:extLst>
              <a:ext uri="{FF2B5EF4-FFF2-40B4-BE49-F238E27FC236}">
                <a16:creationId xmlns:a16="http://schemas.microsoft.com/office/drawing/2014/main" id="{4EC72B7C-26BC-D690-1770-7C36E0757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77" y="2133599"/>
            <a:ext cx="6415193" cy="447833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 with orange and red spots&#10;&#10;Description automatically generated with medium confidence">
            <a:extLst>
              <a:ext uri="{FF2B5EF4-FFF2-40B4-BE49-F238E27FC236}">
                <a16:creationId xmlns:a16="http://schemas.microsoft.com/office/drawing/2014/main" id="{B624EF3C-FD71-1083-AD53-C502E069AC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8523" y="252818"/>
            <a:ext cx="8835313" cy="5993287"/>
          </a:xfrm>
        </p:spPr>
      </p:pic>
    </p:spTree>
    <p:extLst>
      <p:ext uri="{BB962C8B-B14F-4D97-AF65-F5344CB8AC3E}">
        <p14:creationId xmlns:p14="http://schemas.microsoft.com/office/powerpoint/2010/main" val="699334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Documents and Settings\Jon Anthony Stallins\My Documents\Backup\Desktop Backup\Physical Geography\Lectures\Volcanoes\Volcano images\Flood basalts map.gif">
            <a:extLst>
              <a:ext uri="{FF2B5EF4-FFF2-40B4-BE49-F238E27FC236}">
                <a16:creationId xmlns:a16="http://schemas.microsoft.com/office/drawing/2014/main" id="{0267EE71-AFD5-A974-DFE3-3AEB30713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8534400" cy="490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a:extLst>
              <a:ext uri="{FF2B5EF4-FFF2-40B4-BE49-F238E27FC236}">
                <a16:creationId xmlns:a16="http://schemas.microsoft.com/office/drawing/2014/main" id="{08388CF8-9E31-9653-C630-2C45B514A593}"/>
              </a:ext>
            </a:extLst>
          </p:cNvPr>
          <p:cNvSpPr>
            <a:spLocks noGrp="1" noChangeArrowheads="1"/>
          </p:cNvSpPr>
          <p:nvPr>
            <p:ph type="title"/>
          </p:nvPr>
        </p:nvSpPr>
        <p:spPr/>
        <p:txBody>
          <a:bodyPr/>
          <a:lstStyle/>
          <a:p>
            <a:r>
              <a:rPr lang="en-US" altLang="en-US" dirty="0">
                <a:solidFill>
                  <a:srgbClr val="FF0000"/>
                </a:solidFill>
              </a:rPr>
              <a:t>Within-plate </a:t>
            </a:r>
            <a:r>
              <a:rPr lang="en-US" altLang="en-US" dirty="0">
                <a:solidFill>
                  <a:schemeClr val="tx1"/>
                </a:solidFill>
              </a:rPr>
              <a:t>volcanics</a:t>
            </a:r>
            <a:r>
              <a:rPr lang="en-US" altLang="en-US" dirty="0"/>
              <a:t>: flood basalts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a:extLst>
              <a:ext uri="{FF2B5EF4-FFF2-40B4-BE49-F238E27FC236}">
                <a16:creationId xmlns:a16="http://schemas.microsoft.com/office/drawing/2014/main" id="{38E7E9E0-92AC-E7E2-16D8-BB1CED2DD1C7}"/>
              </a:ext>
            </a:extLst>
          </p:cNvPr>
          <p:cNvSpPr>
            <a:spLocks noGrp="1" noChangeArrowheads="1"/>
          </p:cNvSpPr>
          <p:nvPr>
            <p:ph idx="1"/>
          </p:nvPr>
        </p:nvSpPr>
        <p:spPr>
          <a:xfrm>
            <a:off x="457200" y="380146"/>
            <a:ext cx="3429000" cy="6173054"/>
          </a:xfrm>
        </p:spPr>
        <p:txBody>
          <a:bodyPr/>
          <a:lstStyle/>
          <a:p>
            <a:r>
              <a:rPr lang="en-US" altLang="en-US" sz="2350" dirty="0"/>
              <a:t>Magma in YNP is less basaltic and chemically more like continental crust that overlies the hotspot, which is composed of granite and andesite</a:t>
            </a:r>
          </a:p>
          <a:p>
            <a:r>
              <a:rPr lang="en-US" altLang="en-US" sz="2350" dirty="0"/>
              <a:t>Magma from these rock types create a different type of volcano – a composite volcano – and a potentially much more explosive.</a:t>
            </a:r>
          </a:p>
          <a:p>
            <a:r>
              <a:rPr lang="en-US" altLang="en-US" sz="2350" dirty="0"/>
              <a:t>This hotspot has produced very large eruptions in the past</a:t>
            </a:r>
          </a:p>
        </p:txBody>
      </p:sp>
      <p:pic>
        <p:nvPicPr>
          <p:cNvPr id="3" name="Picture 2" descr="An aerial view of a volcano&#10;&#10;Description automatically generated">
            <a:extLst>
              <a:ext uri="{FF2B5EF4-FFF2-40B4-BE49-F238E27FC236}">
                <a16:creationId xmlns:a16="http://schemas.microsoft.com/office/drawing/2014/main" id="{7875A4C8-4EA4-1D7B-B615-2CB9860F78D4}"/>
              </a:ext>
            </a:extLst>
          </p:cNvPr>
          <p:cNvPicPr>
            <a:picLocks noChangeAspect="1"/>
          </p:cNvPicPr>
          <p:nvPr/>
        </p:nvPicPr>
        <p:blipFill rotWithShape="1">
          <a:blip r:embed="rId3">
            <a:extLst>
              <a:ext uri="{28A0092B-C50C-407E-A947-70E740481C1C}">
                <a14:useLocalDpi xmlns:a14="http://schemas.microsoft.com/office/drawing/2010/main" val="0"/>
              </a:ext>
            </a:extLst>
          </a:blip>
          <a:srcRect r="2813"/>
          <a:stretch/>
        </p:blipFill>
        <p:spPr>
          <a:xfrm>
            <a:off x="4064000" y="762000"/>
            <a:ext cx="7899400" cy="4572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7666013B-A74A-78E2-ECD1-9BD660512843}"/>
              </a:ext>
            </a:extLst>
          </p:cNvPr>
          <p:cNvSpPr>
            <a:spLocks noGrp="1" noChangeArrowheads="1"/>
          </p:cNvSpPr>
          <p:nvPr>
            <p:ph type="title"/>
          </p:nvPr>
        </p:nvSpPr>
        <p:spPr>
          <a:xfrm>
            <a:off x="609600" y="274638"/>
            <a:ext cx="7848600" cy="1143000"/>
          </a:xfrm>
        </p:spPr>
        <p:txBody>
          <a:bodyPr/>
          <a:lstStyle/>
          <a:p>
            <a:r>
              <a:rPr lang="en-US" altLang="en-US" dirty="0"/>
              <a:t>Andesitic and rhyolitic magma</a:t>
            </a:r>
          </a:p>
        </p:txBody>
      </p:sp>
      <p:sp>
        <p:nvSpPr>
          <p:cNvPr id="51203" name="Content Placeholder 2">
            <a:extLst>
              <a:ext uri="{FF2B5EF4-FFF2-40B4-BE49-F238E27FC236}">
                <a16:creationId xmlns:a16="http://schemas.microsoft.com/office/drawing/2014/main" id="{3E0D38E8-6B1D-D6B7-294A-E742C9148DDE}"/>
              </a:ext>
            </a:extLst>
          </p:cNvPr>
          <p:cNvSpPr>
            <a:spLocks noGrp="1" noChangeArrowheads="1"/>
          </p:cNvSpPr>
          <p:nvPr>
            <p:ph idx="1"/>
          </p:nvPr>
        </p:nvSpPr>
        <p:spPr>
          <a:xfrm>
            <a:off x="457200" y="1411776"/>
            <a:ext cx="8458200" cy="4836624"/>
          </a:xfrm>
        </p:spPr>
        <p:txBody>
          <a:bodyPr/>
          <a:lstStyle/>
          <a:p>
            <a:r>
              <a:rPr lang="en-US" altLang="en-US" sz="2600" dirty="0"/>
              <a:t>Granite (top) is an intrusive igneous rock. It forms from magma rich in the minerals comprising continental crust. Granite cools and solidifies slowly underground</a:t>
            </a:r>
          </a:p>
          <a:p>
            <a:r>
              <a:rPr lang="en-US" altLang="en-US" sz="2600" dirty="0"/>
              <a:t>Andesite (middle) and rhyolite (bottom) are extrusive igneous  rocks. They form from magma rich in the minerals that comprise granite and is extruded onto the surface by volcanoes. They are more silica rich than basaltic rocks</a:t>
            </a:r>
          </a:p>
          <a:p>
            <a:r>
              <a:rPr lang="en-US" altLang="en-US" sz="2600" dirty="0"/>
              <a:t>Andesitic and rhyolitic magma have a high viscosity – they do not flow well and tends to trap gas instead of letting it vent to the surface</a:t>
            </a:r>
          </a:p>
          <a:p>
            <a:r>
              <a:rPr lang="en-US" altLang="en-US" sz="2600" dirty="0"/>
              <a:t>Eruptions are explosive, rhyolitic magma more so than andesitic</a:t>
            </a:r>
          </a:p>
          <a:p>
            <a:pPr>
              <a:buFontTx/>
              <a:buNone/>
            </a:pPr>
            <a:endParaRPr lang="en-US" altLang="en-US" dirty="0"/>
          </a:p>
        </p:txBody>
      </p:sp>
      <p:pic>
        <p:nvPicPr>
          <p:cNvPr id="3" name="Picture 2" descr="A close up of a rock&#10;&#10;Description automatically generated">
            <a:extLst>
              <a:ext uri="{FF2B5EF4-FFF2-40B4-BE49-F238E27FC236}">
                <a16:creationId xmlns:a16="http://schemas.microsoft.com/office/drawing/2014/main" id="{6A31FB36-8DB8-1F38-9C80-A7E3015D8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108756"/>
            <a:ext cx="3048000" cy="2606040"/>
          </a:xfrm>
          <a:prstGeom prst="rect">
            <a:avLst/>
          </a:prstGeom>
        </p:spPr>
      </p:pic>
      <p:pic>
        <p:nvPicPr>
          <p:cNvPr id="5" name="Picture 4" descr="A close-up of a rock&#10;&#10;Description automatically generated">
            <a:extLst>
              <a:ext uri="{FF2B5EF4-FFF2-40B4-BE49-F238E27FC236}">
                <a16:creationId xmlns:a16="http://schemas.microsoft.com/office/drawing/2014/main" id="{58E37E93-BE2A-1846-94F1-762C0DCA119D}"/>
              </a:ext>
            </a:extLst>
          </p:cNvPr>
          <p:cNvPicPr>
            <a:picLocks noChangeAspect="1"/>
          </p:cNvPicPr>
          <p:nvPr/>
        </p:nvPicPr>
        <p:blipFill rotWithShape="1">
          <a:blip r:embed="rId4">
            <a:extLst>
              <a:ext uri="{28A0092B-C50C-407E-A947-70E740481C1C}">
                <a14:useLocalDpi xmlns:a14="http://schemas.microsoft.com/office/drawing/2010/main" val="0"/>
              </a:ext>
            </a:extLst>
          </a:blip>
          <a:srcRect t="7965"/>
          <a:stretch/>
        </p:blipFill>
        <p:spPr>
          <a:xfrm>
            <a:off x="9064081" y="2590799"/>
            <a:ext cx="2514600" cy="2314309"/>
          </a:xfrm>
          <a:prstGeom prst="rect">
            <a:avLst/>
          </a:prstGeom>
        </p:spPr>
      </p:pic>
      <p:pic>
        <p:nvPicPr>
          <p:cNvPr id="7" name="Picture 6">
            <a:extLst>
              <a:ext uri="{FF2B5EF4-FFF2-40B4-BE49-F238E27FC236}">
                <a16:creationId xmlns:a16="http://schemas.microsoft.com/office/drawing/2014/main" id="{DC8CDA8C-68F6-BC9C-C7B9-ACE504CAB8F5}"/>
              </a:ext>
            </a:extLst>
          </p:cNvPr>
          <p:cNvPicPr>
            <a:picLocks noChangeAspect="1"/>
          </p:cNvPicPr>
          <p:nvPr/>
        </p:nvPicPr>
        <p:blipFill>
          <a:blip r:embed="rId5"/>
          <a:stretch>
            <a:fillRect/>
          </a:stretch>
        </p:blipFill>
        <p:spPr>
          <a:xfrm>
            <a:off x="8880231" y="4648200"/>
            <a:ext cx="3048000" cy="194792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different types of volcanoes&#10;&#10;Description automatically generated with medium confidence">
            <a:extLst>
              <a:ext uri="{FF2B5EF4-FFF2-40B4-BE49-F238E27FC236}">
                <a16:creationId xmlns:a16="http://schemas.microsoft.com/office/drawing/2014/main" id="{06D4F16C-79B3-DE68-9F61-B5D942962E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52400"/>
            <a:ext cx="7924800" cy="6389891"/>
          </a:xfrm>
        </p:spPr>
      </p:pic>
    </p:spTree>
    <p:extLst>
      <p:ext uri="{BB962C8B-B14F-4D97-AF65-F5344CB8AC3E}">
        <p14:creationId xmlns:p14="http://schemas.microsoft.com/office/powerpoint/2010/main" val="1503547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B73E4AA1-D6A1-9B05-ACA4-61543B4D5FEC}"/>
              </a:ext>
            </a:extLst>
          </p:cNvPr>
          <p:cNvSpPr>
            <a:spLocks noGrp="1" noChangeArrowheads="1"/>
          </p:cNvSpPr>
          <p:nvPr>
            <p:ph type="title"/>
          </p:nvPr>
        </p:nvSpPr>
        <p:spPr>
          <a:xfrm>
            <a:off x="609600" y="274638"/>
            <a:ext cx="3352800" cy="1143000"/>
          </a:xfrm>
        </p:spPr>
        <p:txBody>
          <a:bodyPr/>
          <a:lstStyle/>
          <a:p>
            <a:pPr algn="l"/>
            <a:r>
              <a:rPr lang="en-US" altLang="en-US" dirty="0"/>
              <a:t>       Atolls</a:t>
            </a:r>
          </a:p>
        </p:txBody>
      </p:sp>
      <p:sp>
        <p:nvSpPr>
          <p:cNvPr id="34819" name="Content Placeholder 2">
            <a:extLst>
              <a:ext uri="{FF2B5EF4-FFF2-40B4-BE49-F238E27FC236}">
                <a16:creationId xmlns:a16="http://schemas.microsoft.com/office/drawing/2014/main" id="{8FCCAB09-EB79-A422-556E-B00B909BFC2A}"/>
              </a:ext>
            </a:extLst>
          </p:cNvPr>
          <p:cNvSpPr>
            <a:spLocks noGrp="1" noChangeArrowheads="1"/>
          </p:cNvSpPr>
          <p:nvPr>
            <p:ph idx="1"/>
          </p:nvPr>
        </p:nvSpPr>
        <p:spPr>
          <a:xfrm>
            <a:off x="381000" y="1600200"/>
            <a:ext cx="3810000" cy="4525963"/>
          </a:xfrm>
        </p:spPr>
        <p:txBody>
          <a:bodyPr/>
          <a:lstStyle/>
          <a:p>
            <a:r>
              <a:rPr lang="en-US" altLang="en-US" sz="2800" dirty="0"/>
              <a:t>Ring of coral surrounding eroding volcanic island</a:t>
            </a:r>
          </a:p>
          <a:p>
            <a:r>
              <a:rPr lang="en-US" altLang="en-US" sz="2800" dirty="0"/>
              <a:t>Found in tropical seas from fringing coral reef</a:t>
            </a:r>
          </a:p>
          <a:p>
            <a:r>
              <a:rPr lang="en-US" altLang="en-US" sz="2800" dirty="0"/>
              <a:t>Island may be a  hotspot volcano or a volcanic island arc</a:t>
            </a:r>
          </a:p>
        </p:txBody>
      </p:sp>
      <p:pic>
        <p:nvPicPr>
          <p:cNvPr id="34820" name="Picture 2" descr="C:\Documents and Settings\Jon Anthony Stallins\Desktop\004-Tuamotu-Archipelago-French-Polynesia-David-Doubilet.jpg">
            <a:extLst>
              <a:ext uri="{FF2B5EF4-FFF2-40B4-BE49-F238E27FC236}">
                <a16:creationId xmlns:a16="http://schemas.microsoft.com/office/drawing/2014/main" id="{729E41B9-7A34-5471-BA40-A341C579C3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33" t="38333" r="26666" b="17222"/>
          <a:stretch/>
        </p:blipFill>
        <p:spPr bwMode="auto">
          <a:xfrm>
            <a:off x="4374834" y="609600"/>
            <a:ext cx="770953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Documents and Settings\Jon Anthony Stallins\Desktop\1842_Coral_F271_fig04.jpg">
            <a:extLst>
              <a:ext uri="{FF2B5EF4-FFF2-40B4-BE49-F238E27FC236}">
                <a16:creationId xmlns:a16="http://schemas.microsoft.com/office/drawing/2014/main" id="{7291E557-A45B-0159-5D47-297AE50FA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863" y="1595193"/>
            <a:ext cx="103095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a:extLst>
              <a:ext uri="{FF2B5EF4-FFF2-40B4-BE49-F238E27FC236}">
                <a16:creationId xmlns:a16="http://schemas.microsoft.com/office/drawing/2014/main" id="{F161C19A-0CA7-688F-FBCF-7A3EA9E21ABB}"/>
              </a:ext>
            </a:extLst>
          </p:cNvPr>
          <p:cNvSpPr>
            <a:spLocks noGrp="1" noChangeArrowheads="1"/>
          </p:cNvSpPr>
          <p:nvPr>
            <p:ph type="title"/>
          </p:nvPr>
        </p:nvSpPr>
        <p:spPr/>
        <p:txBody>
          <a:bodyPr/>
          <a:lstStyle/>
          <a:p>
            <a:r>
              <a:rPr lang="en-US" altLang="en-US" dirty="0"/>
              <a:t>Coral atolls (from Darwin’s sketches)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Jon Anthony Stallins\Desktop\Barrier_Reefs.jpg">
            <a:extLst>
              <a:ext uri="{FF2B5EF4-FFF2-40B4-BE49-F238E27FC236}">
                <a16:creationId xmlns:a16="http://schemas.microsoft.com/office/drawing/2014/main" id="{A9A5E33D-617C-39B0-FB23-54A50989E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00100"/>
            <a:ext cx="99060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5" descr="front image">
            <a:extLst>
              <a:ext uri="{FF2B5EF4-FFF2-40B4-BE49-F238E27FC236}">
                <a16:creationId xmlns:a16="http://schemas.microsoft.com/office/drawing/2014/main" id="{8E2A4A31-C584-6F88-D591-561C90D5B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820400" cy="685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364760-66A1-5F80-BE1F-4DC35F4D4294}"/>
              </a:ext>
            </a:extLst>
          </p:cNvPr>
          <p:cNvSpPr>
            <a:spLocks noGrp="1"/>
          </p:cNvSpPr>
          <p:nvPr>
            <p:ph idx="1"/>
          </p:nvPr>
        </p:nvSpPr>
        <p:spPr>
          <a:xfrm>
            <a:off x="304800" y="228600"/>
            <a:ext cx="5257800" cy="6324600"/>
          </a:xfrm>
        </p:spPr>
        <p:txBody>
          <a:bodyPr/>
          <a:lstStyle/>
          <a:p>
            <a:r>
              <a:rPr lang="en-US" sz="2300" dirty="0"/>
              <a:t>Bora-Bora is not a hotspot, it was formed from the subduction of the oceanic crust of the Pacific Plate beneath the oceanic crust of the Indo-Australian Plate</a:t>
            </a:r>
          </a:p>
          <a:p>
            <a:r>
              <a:rPr lang="en-US" sz="2300" dirty="0"/>
              <a:t>It is part of an old island arc that formed several million years ago. The volcano has largely weathered and eroded away</a:t>
            </a:r>
            <a:r>
              <a:rPr lang="en-US" sz="2300"/>
              <a:t>. </a:t>
            </a:r>
          </a:p>
          <a:p>
            <a:r>
              <a:rPr lang="en-US" sz="2300"/>
              <a:t>Bora-Bora </a:t>
            </a:r>
            <a:r>
              <a:rPr lang="en-US" sz="2300" dirty="0"/>
              <a:t>is an example of an atoll, a feature derived from the former active volcano with a fringing coral reef. </a:t>
            </a:r>
          </a:p>
          <a:p>
            <a:r>
              <a:rPr lang="en-US" sz="2300" dirty="0"/>
              <a:t>They only occur in the tropics where water temperatures and clarity are warm enough to support coral growth</a:t>
            </a:r>
          </a:p>
        </p:txBody>
      </p:sp>
      <p:pic>
        <p:nvPicPr>
          <p:cNvPr id="6" name="Picture 5" descr="An aerial view of an island&#10;&#10;Description automatically generated">
            <a:extLst>
              <a:ext uri="{FF2B5EF4-FFF2-40B4-BE49-F238E27FC236}">
                <a16:creationId xmlns:a16="http://schemas.microsoft.com/office/drawing/2014/main" id="{B6CF64FB-BE0B-3E5B-FA44-7C411A889113}"/>
              </a:ext>
            </a:extLst>
          </p:cNvPr>
          <p:cNvPicPr>
            <a:picLocks noChangeAspect="1"/>
          </p:cNvPicPr>
          <p:nvPr/>
        </p:nvPicPr>
        <p:blipFill rotWithShape="1">
          <a:blip r:embed="rId2">
            <a:extLst>
              <a:ext uri="{28A0092B-C50C-407E-A947-70E740481C1C}">
                <a14:useLocalDpi xmlns:a14="http://schemas.microsoft.com/office/drawing/2010/main" val="0"/>
              </a:ext>
            </a:extLst>
          </a:blip>
          <a:srcRect l="9333" r="16889"/>
          <a:stretch/>
        </p:blipFill>
        <p:spPr>
          <a:xfrm>
            <a:off x="5861538" y="5862"/>
            <a:ext cx="6324600" cy="6858000"/>
          </a:xfrm>
          <a:prstGeom prst="rect">
            <a:avLst/>
          </a:prstGeom>
        </p:spPr>
      </p:pic>
    </p:spTree>
    <p:extLst>
      <p:ext uri="{BB962C8B-B14F-4D97-AF65-F5344CB8AC3E}">
        <p14:creationId xmlns:p14="http://schemas.microsoft.com/office/powerpoint/2010/main" val="860060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C35E5059-79B8-10E6-2729-D783D0E53E52}"/>
              </a:ext>
            </a:extLst>
          </p:cNvPr>
          <p:cNvSpPr>
            <a:spLocks noGrp="1" noChangeArrowheads="1"/>
          </p:cNvSpPr>
          <p:nvPr>
            <p:ph type="title"/>
          </p:nvPr>
        </p:nvSpPr>
        <p:spPr>
          <a:xfrm>
            <a:off x="609600" y="274638"/>
            <a:ext cx="5105401" cy="1143000"/>
          </a:xfrm>
        </p:spPr>
        <p:txBody>
          <a:bodyPr/>
          <a:lstStyle/>
          <a:p>
            <a:r>
              <a:rPr lang="en-US" altLang="en-US" dirty="0"/>
              <a:t>Seamounts</a:t>
            </a:r>
          </a:p>
        </p:txBody>
      </p:sp>
      <p:sp>
        <p:nvSpPr>
          <p:cNvPr id="43011" name="Content Placeholder 2">
            <a:extLst>
              <a:ext uri="{FF2B5EF4-FFF2-40B4-BE49-F238E27FC236}">
                <a16:creationId xmlns:a16="http://schemas.microsoft.com/office/drawing/2014/main" id="{71C70D75-9CEF-14BB-7555-C38476FEB9F1}"/>
              </a:ext>
            </a:extLst>
          </p:cNvPr>
          <p:cNvSpPr>
            <a:spLocks noGrp="1" noChangeArrowheads="1"/>
          </p:cNvSpPr>
          <p:nvPr>
            <p:ph idx="1"/>
          </p:nvPr>
        </p:nvSpPr>
        <p:spPr>
          <a:xfrm>
            <a:off x="427892" y="1435223"/>
            <a:ext cx="5867400" cy="4525963"/>
          </a:xfrm>
        </p:spPr>
        <p:txBody>
          <a:bodyPr/>
          <a:lstStyle/>
          <a:p>
            <a:r>
              <a:rPr lang="en-US" altLang="en-US" sz="2800" dirty="0"/>
              <a:t>Volcanic island that has eroded to a level below the ocean’s surface.</a:t>
            </a:r>
          </a:p>
          <a:p>
            <a:pPr lvl="1">
              <a:buFontTx/>
              <a:buNone/>
            </a:pPr>
            <a:endParaRPr lang="en-US" altLang="en-US" dirty="0"/>
          </a:p>
        </p:txBody>
      </p:sp>
      <p:pic>
        <p:nvPicPr>
          <p:cNvPr id="43012" name="Picture 3" descr="C:\Documents and Settings\Tony Stallins\Desktop\hotspot.gif">
            <a:extLst>
              <a:ext uri="{FF2B5EF4-FFF2-40B4-BE49-F238E27FC236}">
                <a16:creationId xmlns:a16="http://schemas.microsoft.com/office/drawing/2014/main" id="{2A14ED20-8853-7E54-26CA-E1D7EA018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43200"/>
            <a:ext cx="5619005" cy="355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4FA3362-12AE-E5AF-DE9F-43A2B11A2BB4}"/>
              </a:ext>
            </a:extLst>
          </p:cNvPr>
          <p:cNvPicPr>
            <a:picLocks noChangeAspect="1"/>
          </p:cNvPicPr>
          <p:nvPr/>
        </p:nvPicPr>
        <p:blipFill>
          <a:blip r:embed="rId4"/>
          <a:stretch>
            <a:fillRect/>
          </a:stretch>
        </p:blipFill>
        <p:spPr>
          <a:xfrm>
            <a:off x="6324600" y="152163"/>
            <a:ext cx="5619004" cy="657259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JAS\Desktop\Lectures\Volcanics\Global distribution of sea mounts.jpg">
            <a:extLst>
              <a:ext uri="{FF2B5EF4-FFF2-40B4-BE49-F238E27FC236}">
                <a16:creationId xmlns:a16="http://schemas.microsoft.com/office/drawing/2014/main" id="{B632665C-BA1F-76DB-51EA-444A83B41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44" t="8389" r="6107" b="7712"/>
          <a:stretch/>
        </p:blipFill>
        <p:spPr bwMode="auto">
          <a:xfrm>
            <a:off x="800100" y="152400"/>
            <a:ext cx="10591800" cy="639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F83BF04-0CE6-E501-D1D9-5508444B5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972"/>
          <a:stretch>
            <a:fillRect/>
          </a:stretch>
        </p:blipFill>
        <p:spPr bwMode="auto">
          <a:xfrm>
            <a:off x="1166813" y="-133350"/>
            <a:ext cx="9858375"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untain and lake with trees&#10;&#10;Description automatically generated">
            <a:extLst>
              <a:ext uri="{FF2B5EF4-FFF2-40B4-BE49-F238E27FC236}">
                <a16:creationId xmlns:a16="http://schemas.microsoft.com/office/drawing/2014/main" id="{F87ACF65-2ACF-1546-A826-E91EC0CDF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6" y="0"/>
            <a:ext cx="12063046" cy="6789978"/>
          </a:xfrm>
          <a:prstGeom prst="rect">
            <a:avLst/>
          </a:prstGeom>
        </p:spPr>
      </p:pic>
      <p:sp>
        <p:nvSpPr>
          <p:cNvPr id="2" name="Title 1">
            <a:extLst>
              <a:ext uri="{FF2B5EF4-FFF2-40B4-BE49-F238E27FC236}">
                <a16:creationId xmlns:a16="http://schemas.microsoft.com/office/drawing/2014/main" id="{A094979E-DFA0-2519-542F-28404EFF305A}"/>
              </a:ext>
            </a:extLst>
          </p:cNvPr>
          <p:cNvSpPr txBox="1">
            <a:spLocks noChangeArrowheads="1"/>
          </p:cNvSpPr>
          <p:nvPr/>
        </p:nvSpPr>
        <p:spPr bwMode="auto">
          <a:xfrm>
            <a:off x="674077" y="68022"/>
            <a:ext cx="1066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4000" kern="0" dirty="0">
                <a:solidFill>
                  <a:srgbClr val="FF0000"/>
                </a:solidFill>
              </a:rPr>
              <a:t>Convergent plate boundary </a:t>
            </a:r>
            <a:r>
              <a:rPr lang="en-US" altLang="en-US" sz="4000" kern="0" dirty="0"/>
              <a:t>volcanism </a:t>
            </a:r>
          </a:p>
        </p:txBody>
      </p:sp>
    </p:spTree>
    <p:extLst>
      <p:ext uri="{BB962C8B-B14F-4D97-AF65-F5344CB8AC3E}">
        <p14:creationId xmlns:p14="http://schemas.microsoft.com/office/powerpoint/2010/main" val="1668936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96182BCF-E49B-C8B2-4CBE-0DF3B0EECA19}"/>
              </a:ext>
            </a:extLst>
          </p:cNvPr>
          <p:cNvSpPr>
            <a:spLocks noGrp="1" noChangeArrowheads="1"/>
          </p:cNvSpPr>
          <p:nvPr>
            <p:ph type="title"/>
          </p:nvPr>
        </p:nvSpPr>
        <p:spPr>
          <a:xfrm>
            <a:off x="0" y="274638"/>
            <a:ext cx="5486400" cy="1143000"/>
          </a:xfrm>
        </p:spPr>
        <p:txBody>
          <a:bodyPr/>
          <a:lstStyle/>
          <a:p>
            <a:r>
              <a:rPr lang="en-US" altLang="en-US" dirty="0"/>
              <a:t>Composite </a:t>
            </a:r>
            <a:br>
              <a:rPr lang="en-US" altLang="en-US" dirty="0"/>
            </a:br>
            <a:r>
              <a:rPr lang="en-US" altLang="en-US" dirty="0"/>
              <a:t>volcanoes</a:t>
            </a:r>
          </a:p>
        </p:txBody>
      </p:sp>
      <p:sp>
        <p:nvSpPr>
          <p:cNvPr id="60419" name="Content Placeholder 2">
            <a:extLst>
              <a:ext uri="{FF2B5EF4-FFF2-40B4-BE49-F238E27FC236}">
                <a16:creationId xmlns:a16="http://schemas.microsoft.com/office/drawing/2014/main" id="{09FCED9A-D366-B3C0-080D-855A296BE4AB}"/>
              </a:ext>
            </a:extLst>
          </p:cNvPr>
          <p:cNvSpPr>
            <a:spLocks noGrp="1" noChangeArrowheads="1"/>
          </p:cNvSpPr>
          <p:nvPr>
            <p:ph idx="1"/>
          </p:nvPr>
        </p:nvSpPr>
        <p:spPr>
          <a:xfrm>
            <a:off x="304800" y="1600200"/>
            <a:ext cx="5181600" cy="4525963"/>
          </a:xfrm>
        </p:spPr>
        <p:txBody>
          <a:bodyPr/>
          <a:lstStyle/>
          <a:p>
            <a:r>
              <a:rPr lang="en-US" altLang="en-US" sz="2300" dirty="0"/>
              <a:t>Produced from andesitic or rhyolitic magma</a:t>
            </a:r>
          </a:p>
          <a:p>
            <a:r>
              <a:rPr lang="en-US" altLang="en-US" sz="2300" dirty="0"/>
              <a:t>Also called stratovolcanoes</a:t>
            </a:r>
          </a:p>
          <a:p>
            <a:r>
              <a:rPr lang="en-US" altLang="en-US" sz="2300" dirty="0"/>
              <a:t>Develop at continental hotspots and along convergent plate boundaries where oceanic crust is subducted underneath continental crust</a:t>
            </a:r>
          </a:p>
          <a:p>
            <a:r>
              <a:rPr lang="en-US" altLang="en-US" sz="2300" dirty="0"/>
              <a:t>Eruptions are more like explosions</a:t>
            </a:r>
          </a:p>
          <a:p>
            <a:r>
              <a:rPr lang="en-US" altLang="en-US" sz="2300" dirty="0"/>
              <a:t>Mt. St Helens (1980) eruption (right) of the Cascade Mountains and Yellowstone eruptions are examples</a:t>
            </a:r>
          </a:p>
        </p:txBody>
      </p:sp>
      <p:pic>
        <p:nvPicPr>
          <p:cNvPr id="60420" name="Picture 4" descr="C:\Documents and Settings\Tony Stallins\Desktop\MSH80_msh_eruption_05-18-80_Krimmel_80S3-141_bw_med.jpg">
            <a:extLst>
              <a:ext uri="{FF2B5EF4-FFF2-40B4-BE49-F238E27FC236}">
                <a16:creationId xmlns:a16="http://schemas.microsoft.com/office/drawing/2014/main" id="{85FACEA2-0E40-612E-2320-80C5985F0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9308"/>
            <a:ext cx="6719334"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CA6A-F45A-5392-1417-B3EE61EFF03B}"/>
              </a:ext>
            </a:extLst>
          </p:cNvPr>
          <p:cNvSpPr>
            <a:spLocks noGrp="1"/>
          </p:cNvSpPr>
          <p:nvPr>
            <p:ph type="title"/>
          </p:nvPr>
        </p:nvSpPr>
        <p:spPr>
          <a:xfrm>
            <a:off x="228600" y="274638"/>
            <a:ext cx="7010400" cy="1143000"/>
          </a:xfrm>
        </p:spPr>
        <p:txBody>
          <a:bodyPr/>
          <a:lstStyle/>
          <a:p>
            <a:r>
              <a:rPr lang="en-US" dirty="0"/>
              <a:t>Volcanic arc mountain chain: Cascade Mountains</a:t>
            </a:r>
          </a:p>
        </p:txBody>
      </p:sp>
      <p:pic>
        <p:nvPicPr>
          <p:cNvPr id="5" name="Content Placeholder 4" descr="A map of the united states&#10;&#10;Description automatically generated">
            <a:extLst>
              <a:ext uri="{FF2B5EF4-FFF2-40B4-BE49-F238E27FC236}">
                <a16:creationId xmlns:a16="http://schemas.microsoft.com/office/drawing/2014/main" id="{8287BB4A-B30F-1F52-5EC6-4AA68F09CA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91400" y="457200"/>
            <a:ext cx="3925454" cy="5715000"/>
          </a:xfrm>
        </p:spPr>
      </p:pic>
      <p:pic>
        <p:nvPicPr>
          <p:cNvPr id="7" name="Picture 6">
            <a:extLst>
              <a:ext uri="{FF2B5EF4-FFF2-40B4-BE49-F238E27FC236}">
                <a16:creationId xmlns:a16="http://schemas.microsoft.com/office/drawing/2014/main" id="{E3969229-1187-5E0F-B3CE-A0B47EB50EBC}"/>
              </a:ext>
            </a:extLst>
          </p:cNvPr>
          <p:cNvPicPr>
            <a:picLocks noChangeAspect="1"/>
          </p:cNvPicPr>
          <p:nvPr/>
        </p:nvPicPr>
        <p:blipFill>
          <a:blip r:embed="rId4"/>
          <a:stretch>
            <a:fillRect/>
          </a:stretch>
        </p:blipFill>
        <p:spPr>
          <a:xfrm>
            <a:off x="381000" y="1709029"/>
            <a:ext cx="6553200" cy="4891918"/>
          </a:xfrm>
          <a:prstGeom prst="rect">
            <a:avLst/>
          </a:prstGeom>
        </p:spPr>
      </p:pic>
    </p:spTree>
    <p:extLst>
      <p:ext uri="{BB962C8B-B14F-4D97-AF65-F5344CB8AC3E}">
        <p14:creationId xmlns:p14="http://schemas.microsoft.com/office/powerpoint/2010/main" val="1870217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mountain range&#10;&#10;Description automatically generated">
            <a:extLst>
              <a:ext uri="{FF2B5EF4-FFF2-40B4-BE49-F238E27FC236}">
                <a16:creationId xmlns:a16="http://schemas.microsoft.com/office/drawing/2014/main" id="{9DAD4F10-7866-E501-BF73-C87C412CEA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2100" y="0"/>
            <a:ext cx="9067800" cy="7273637"/>
          </a:xfrm>
        </p:spPr>
      </p:pic>
    </p:spTree>
    <p:extLst>
      <p:ext uri="{BB962C8B-B14F-4D97-AF65-F5344CB8AC3E}">
        <p14:creationId xmlns:p14="http://schemas.microsoft.com/office/powerpoint/2010/main" val="3294371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E7A02BC-A4FB-4128-8E9D-5A5A63EDA325}"/>
              </a:ext>
            </a:extLst>
          </p:cNvPr>
          <p:cNvPicPr>
            <a:picLocks noGrp="1" noChangeAspect="1"/>
          </p:cNvPicPr>
          <p:nvPr>
            <p:ph idx="1"/>
          </p:nvPr>
        </p:nvPicPr>
        <p:blipFill>
          <a:blip r:embed="rId3"/>
          <a:stretch>
            <a:fillRect/>
          </a:stretch>
        </p:blipFill>
        <p:spPr>
          <a:xfrm>
            <a:off x="56197" y="190500"/>
            <a:ext cx="12079606" cy="6477000"/>
          </a:xfrm>
        </p:spPr>
      </p:pic>
    </p:spTree>
    <p:extLst>
      <p:ext uri="{BB962C8B-B14F-4D97-AF65-F5344CB8AC3E}">
        <p14:creationId xmlns:p14="http://schemas.microsoft.com/office/powerpoint/2010/main" val="3514429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F1021-0771-9936-1774-26173B0D4D1E}"/>
              </a:ext>
            </a:extLst>
          </p:cNvPr>
          <p:cNvSpPr>
            <a:spLocks noGrp="1" noChangeArrowheads="1"/>
          </p:cNvSpPr>
          <p:nvPr>
            <p:ph type="title"/>
          </p:nvPr>
        </p:nvSpPr>
        <p:spPr>
          <a:xfrm>
            <a:off x="0" y="274638"/>
            <a:ext cx="11963400" cy="1143000"/>
          </a:xfrm>
          <a:solidFill>
            <a:schemeClr val="bg1"/>
          </a:solidFill>
        </p:spPr>
        <p:txBody>
          <a:bodyPr/>
          <a:lstStyle/>
          <a:p>
            <a:r>
              <a:rPr lang="en-US" altLang="en-US" dirty="0"/>
              <a:t>Volcanic arc mountain chain: Sunda arc</a:t>
            </a:r>
          </a:p>
        </p:txBody>
      </p:sp>
      <p:pic>
        <p:nvPicPr>
          <p:cNvPr id="5" name="Content Placeholder 4" descr="A map of the world with red triangles&#10;&#10;Description automatically generated">
            <a:extLst>
              <a:ext uri="{FF2B5EF4-FFF2-40B4-BE49-F238E27FC236}">
                <a16:creationId xmlns:a16="http://schemas.microsoft.com/office/drawing/2014/main" id="{48B22E58-4007-E6C2-5755-781F9EB705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1283761"/>
            <a:ext cx="9448800" cy="5299601"/>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a:extLst>
              <a:ext uri="{FF2B5EF4-FFF2-40B4-BE49-F238E27FC236}">
                <a16:creationId xmlns:a16="http://schemas.microsoft.com/office/drawing/2014/main" id="{41ABD581-01A0-EF86-FAB7-2D4394DDF8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0063" y="0"/>
            <a:ext cx="11191875" cy="67183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volcano with a crater&#10;&#10;Description automatically generated with medium confidence">
            <a:extLst>
              <a:ext uri="{FF2B5EF4-FFF2-40B4-BE49-F238E27FC236}">
                <a16:creationId xmlns:a16="http://schemas.microsoft.com/office/drawing/2014/main" id="{4652FAF6-D4AB-FDDA-2FEC-532BBBABDD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42900"/>
            <a:ext cx="12177905" cy="6172200"/>
          </a:xfrm>
        </p:spPr>
      </p:pic>
    </p:spTree>
    <p:extLst>
      <p:ext uri="{BB962C8B-B14F-4D97-AF65-F5344CB8AC3E}">
        <p14:creationId xmlns:p14="http://schemas.microsoft.com/office/powerpoint/2010/main" val="1865555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E18AF721-68E5-642A-1858-6CD78A0614B0}"/>
              </a:ext>
            </a:extLst>
          </p:cNvPr>
          <p:cNvSpPr>
            <a:spLocks noGrp="1" noChangeArrowheads="1"/>
          </p:cNvSpPr>
          <p:nvPr>
            <p:ph type="title"/>
          </p:nvPr>
        </p:nvSpPr>
        <p:spPr>
          <a:xfrm>
            <a:off x="457200" y="0"/>
            <a:ext cx="10972800" cy="1143000"/>
          </a:xfrm>
        </p:spPr>
        <p:txBody>
          <a:bodyPr/>
          <a:lstStyle/>
          <a:p>
            <a:r>
              <a:rPr lang="en-US" altLang="en-US" dirty="0"/>
              <a:t>Island arc mountain chain:  Aleutian Islands</a:t>
            </a:r>
          </a:p>
        </p:txBody>
      </p:sp>
      <p:pic>
        <p:nvPicPr>
          <p:cNvPr id="2" name="Picture 2" descr="C:\Documents and Settings\Tony Stallins\Desktop\Map_of_alaska_volcanoes_okmok.jpg">
            <a:extLst>
              <a:ext uri="{FF2B5EF4-FFF2-40B4-BE49-F238E27FC236}">
                <a16:creationId xmlns:a16="http://schemas.microsoft.com/office/drawing/2014/main" id="{6C6AF370-2D7F-5401-C459-B5F73BD81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1113692"/>
            <a:ext cx="8128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range with snow on top&#10;&#10;Description automatically generated">
            <a:extLst>
              <a:ext uri="{FF2B5EF4-FFF2-40B4-BE49-F238E27FC236}">
                <a16:creationId xmlns:a16="http://schemas.microsoft.com/office/drawing/2014/main" id="{E10B0835-A0EA-2F65-BF7A-837093B34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Image result for deccan traps map">
            <a:extLst>
              <a:ext uri="{FF2B5EF4-FFF2-40B4-BE49-F238E27FC236}">
                <a16:creationId xmlns:a16="http://schemas.microsoft.com/office/drawing/2014/main" id="{989E7228-7127-98A9-9330-D63B62BF6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28" t="7698" r="24306"/>
          <a:stretch>
            <a:fillRect/>
          </a:stretch>
        </p:blipFill>
        <p:spPr bwMode="auto">
          <a:xfrm>
            <a:off x="101600" y="198438"/>
            <a:ext cx="4845050" cy="6248400"/>
          </a:xfrm>
          <a:prstGeom prst="rect">
            <a:avLst/>
          </a:prstGeom>
          <a:solidFill>
            <a:schemeClr val="bg1"/>
          </a:solidFill>
          <a:ln w="9525">
            <a:solidFill>
              <a:schemeClr val="tx1"/>
            </a:solidFill>
            <a:miter lim="800000"/>
            <a:headEnd/>
            <a:tailEnd/>
          </a:ln>
        </p:spPr>
      </p:pic>
      <p:pic>
        <p:nvPicPr>
          <p:cNvPr id="13315" name="Picture 8" descr="Image result for columbia river basalts">
            <a:extLst>
              <a:ext uri="{FF2B5EF4-FFF2-40B4-BE49-F238E27FC236}">
                <a16:creationId xmlns:a16="http://schemas.microsoft.com/office/drawing/2014/main" id="{922F7D8C-F0E0-560E-1184-73AAC5838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816"/>
          <a:stretch>
            <a:fillRect/>
          </a:stretch>
        </p:blipFill>
        <p:spPr bwMode="auto">
          <a:xfrm>
            <a:off x="4881563" y="198438"/>
            <a:ext cx="7208837" cy="6248400"/>
          </a:xfrm>
          <a:prstGeom prst="rect">
            <a:avLst/>
          </a:prstGeom>
          <a:solidFill>
            <a:schemeClr val="bg1"/>
          </a:solidFill>
          <a:ln w="9525">
            <a:solidFill>
              <a:schemeClr val="tx1"/>
            </a:solid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40DFCCC1-E2DF-E79C-F865-7E8532685E7B}"/>
              </a:ext>
            </a:extLst>
          </p:cNvPr>
          <p:cNvSpPr>
            <a:spLocks noGrp="1" noChangeArrowheads="1"/>
          </p:cNvSpPr>
          <p:nvPr>
            <p:ph type="title" idx="4294967295"/>
          </p:nvPr>
        </p:nvSpPr>
        <p:spPr>
          <a:xfrm>
            <a:off x="433754" y="685800"/>
            <a:ext cx="5410200" cy="1143000"/>
          </a:xfrm>
        </p:spPr>
        <p:txBody>
          <a:bodyPr/>
          <a:lstStyle/>
          <a:p>
            <a:r>
              <a:rPr lang="en-US" altLang="en-US" sz="3600" dirty="0">
                <a:solidFill>
                  <a:srgbClr val="FF0000"/>
                </a:solidFill>
              </a:rPr>
              <a:t>Divergent plate boundary </a:t>
            </a:r>
            <a:r>
              <a:rPr lang="en-US" altLang="en-US" sz="3600" dirty="0"/>
              <a:t>volcanism: mid-ocean ridges </a:t>
            </a:r>
          </a:p>
        </p:txBody>
      </p:sp>
      <p:sp>
        <p:nvSpPr>
          <p:cNvPr id="77827" name="Content Placeholder 2">
            <a:extLst>
              <a:ext uri="{FF2B5EF4-FFF2-40B4-BE49-F238E27FC236}">
                <a16:creationId xmlns:a16="http://schemas.microsoft.com/office/drawing/2014/main" id="{096A71A9-E5CA-C9DC-D01C-2B1ED00CA8A1}"/>
              </a:ext>
            </a:extLst>
          </p:cNvPr>
          <p:cNvSpPr>
            <a:spLocks noGrp="1" noChangeArrowheads="1"/>
          </p:cNvSpPr>
          <p:nvPr>
            <p:ph idx="4294967295"/>
          </p:nvPr>
        </p:nvSpPr>
        <p:spPr>
          <a:xfrm>
            <a:off x="548054" y="1839097"/>
            <a:ext cx="5181600" cy="4525962"/>
          </a:xfrm>
        </p:spPr>
        <p:txBody>
          <a:bodyPr/>
          <a:lstStyle/>
          <a:p>
            <a:r>
              <a:rPr lang="en-US" altLang="en-US" sz="2400" dirty="0"/>
              <a:t>Mid-Atlantic ridge</a:t>
            </a:r>
          </a:p>
          <a:p>
            <a:pPr lvl="1"/>
            <a:r>
              <a:rPr lang="en-US" altLang="en-US" sz="2000" dirty="0"/>
              <a:t>Type of eruption: fluid, rarely explosive, magma is more basaltic</a:t>
            </a:r>
          </a:p>
          <a:p>
            <a:pPr lvl="1"/>
            <a:r>
              <a:rPr lang="en-US" altLang="en-US" sz="2000" dirty="0"/>
              <a:t>Fissure eruptions are common – no volcano, lava flows out of fissures in the ground </a:t>
            </a:r>
          </a:p>
          <a:p>
            <a:r>
              <a:rPr lang="en-US" altLang="en-US" sz="2400" dirty="0"/>
              <a:t>Iceland </a:t>
            </a:r>
          </a:p>
          <a:p>
            <a:pPr lvl="1"/>
            <a:r>
              <a:rPr lang="en-US" altLang="en-US" sz="2000" dirty="0"/>
              <a:t>Has fissures (</a:t>
            </a:r>
            <a:r>
              <a:rPr lang="en-US" altLang="en-US" sz="2000" dirty="0" err="1"/>
              <a:t>Laki</a:t>
            </a:r>
            <a:r>
              <a:rPr lang="en-US" altLang="en-US" sz="2000" dirty="0"/>
              <a:t> fissure) as well </a:t>
            </a:r>
            <a:r>
              <a:rPr lang="en-US" altLang="en-US" sz="2000"/>
              <a:t>as shield </a:t>
            </a:r>
            <a:r>
              <a:rPr lang="en-US" altLang="en-US" sz="2000" dirty="0"/>
              <a:t>volcanoes (</a:t>
            </a:r>
            <a:r>
              <a:rPr lang="en-US" altLang="en-US" sz="2000" dirty="0" err="1"/>
              <a:t>Skjaldbreiður</a:t>
            </a:r>
            <a:r>
              <a:rPr lang="en-US" altLang="en-US" sz="2000" dirty="0"/>
              <a:t> volcano)</a:t>
            </a:r>
          </a:p>
          <a:p>
            <a:pPr lvl="1"/>
            <a:r>
              <a:rPr lang="en-US" altLang="en-US" sz="2000" dirty="0"/>
              <a:t>Iceland is also a hotspot and has a few composite volcanoes (</a:t>
            </a:r>
            <a:r>
              <a:rPr lang="en-US" sz="2000" b="0" dirty="0"/>
              <a:t>Eyjafjallajökull volcano)</a:t>
            </a:r>
            <a:endParaRPr lang="en-US" altLang="en-US" sz="2000" dirty="0"/>
          </a:p>
        </p:txBody>
      </p:sp>
      <p:pic>
        <p:nvPicPr>
          <p:cNvPr id="77829" name="Picture 2" descr="C:\Documents and Settings\Tony Stallins\Desktop\mid_atlantic_ridge_10_inch.jpg">
            <a:extLst>
              <a:ext uri="{FF2B5EF4-FFF2-40B4-BE49-F238E27FC236}">
                <a16:creationId xmlns:a16="http://schemas.microsoft.com/office/drawing/2014/main" id="{22CB1ACE-37E6-EA51-9DD0-105941CF8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62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7" descr="midaticeland">
            <a:extLst>
              <a:ext uri="{FF2B5EF4-FFF2-40B4-BE49-F238E27FC236}">
                <a16:creationId xmlns:a16="http://schemas.microsoft.com/office/drawing/2014/main" id="{E9DF0E89-1060-C8FF-C820-9AC1082BC4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86" b="8041"/>
          <a:stretch/>
        </p:blipFill>
        <p:spPr bwMode="auto">
          <a:xfrm>
            <a:off x="6096000" y="3125971"/>
            <a:ext cx="4114800" cy="373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Iceland volcano: Fissures open up in ground as lava flows into Grindavik">
            <a:hlinkClick r:id="" action="ppaction://media"/>
            <a:extLst>
              <a:ext uri="{FF2B5EF4-FFF2-40B4-BE49-F238E27FC236}">
                <a16:creationId xmlns:a16="http://schemas.microsoft.com/office/drawing/2014/main" id="{9EACD69E-8CFC-D841-B5B9-188017F0C96F}"/>
              </a:ext>
            </a:extLst>
          </p:cNvPr>
          <p:cNvPicPr>
            <a:picLocks noGrp="1" noRot="1" noChangeAspect="1"/>
          </p:cNvPicPr>
          <p:nvPr>
            <p:ph idx="1"/>
            <a:videoFile r:link="rId1"/>
          </p:nvPr>
        </p:nvPicPr>
        <p:blipFill>
          <a:blip r:embed="rId4"/>
          <a:stretch>
            <a:fillRect/>
          </a:stretch>
        </p:blipFill>
        <p:spPr>
          <a:xfrm>
            <a:off x="344992" y="182242"/>
            <a:ext cx="11502016" cy="6493515"/>
          </a:xfrm>
          <a:prstGeom prst="rect">
            <a:avLst/>
          </a:prstGeom>
        </p:spPr>
      </p:pic>
    </p:spTree>
    <p:extLst>
      <p:ext uri="{BB962C8B-B14F-4D97-AF65-F5344CB8AC3E}">
        <p14:creationId xmlns:p14="http://schemas.microsoft.com/office/powerpoint/2010/main" val="360112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field with a mountain in the background&#10;&#10;Description automatically generated">
            <a:extLst>
              <a:ext uri="{FF2B5EF4-FFF2-40B4-BE49-F238E27FC236}">
                <a16:creationId xmlns:a16="http://schemas.microsoft.com/office/drawing/2014/main" id="{73B643D2-FF2B-418B-BA4A-CCF582F4F4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892" y="0"/>
            <a:ext cx="11170508" cy="6895004"/>
          </a:xfrm>
        </p:spPr>
      </p:pic>
    </p:spTree>
    <p:extLst>
      <p:ext uri="{BB962C8B-B14F-4D97-AF65-F5344CB8AC3E}">
        <p14:creationId xmlns:p14="http://schemas.microsoft.com/office/powerpoint/2010/main" val="4165223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CF50CB51-CD7F-DC3D-E652-8069D0B0C0D4}"/>
              </a:ext>
            </a:extLst>
          </p:cNvPr>
          <p:cNvSpPr>
            <a:spLocks noGrp="1" noChangeArrowheads="1"/>
          </p:cNvSpPr>
          <p:nvPr>
            <p:ph type="title"/>
          </p:nvPr>
        </p:nvSpPr>
        <p:spPr/>
        <p:txBody>
          <a:bodyPr/>
          <a:lstStyle/>
          <a:p>
            <a:r>
              <a:rPr lang="en-US" altLang="en-US" dirty="0"/>
              <a:t>Iceland is also located over a hotspot</a:t>
            </a:r>
          </a:p>
        </p:txBody>
      </p:sp>
      <p:sp>
        <p:nvSpPr>
          <p:cNvPr id="83971" name="Content Placeholder 2">
            <a:extLst>
              <a:ext uri="{FF2B5EF4-FFF2-40B4-BE49-F238E27FC236}">
                <a16:creationId xmlns:a16="http://schemas.microsoft.com/office/drawing/2014/main" id="{6FB9937B-B1C9-ED1D-B93A-9A320FF20578}"/>
              </a:ext>
            </a:extLst>
          </p:cNvPr>
          <p:cNvSpPr>
            <a:spLocks noGrp="1" noChangeArrowheads="1"/>
          </p:cNvSpPr>
          <p:nvPr>
            <p:ph idx="1"/>
          </p:nvPr>
        </p:nvSpPr>
        <p:spPr>
          <a:xfrm>
            <a:off x="609600" y="1600200"/>
            <a:ext cx="3048000" cy="4525963"/>
          </a:xfrm>
        </p:spPr>
        <p:txBody>
          <a:bodyPr/>
          <a:lstStyle/>
          <a:p>
            <a:r>
              <a:rPr lang="en-US" altLang="en-US" sz="2800" dirty="0"/>
              <a:t>Too much volcanic activity there to be associated with only a divergent plate boundary</a:t>
            </a:r>
          </a:p>
          <a:p>
            <a:r>
              <a:rPr lang="en-US" altLang="en-US" sz="2800" dirty="0"/>
              <a:t>Shield volcano eruption in Iceland (2010) </a:t>
            </a:r>
          </a:p>
        </p:txBody>
      </p:sp>
      <p:pic>
        <p:nvPicPr>
          <p:cNvPr id="2" name="Online Media 1" title="Eyjafjallajökull 2010">
            <a:hlinkClick r:id="" action="ppaction://media"/>
            <a:extLst>
              <a:ext uri="{FF2B5EF4-FFF2-40B4-BE49-F238E27FC236}">
                <a16:creationId xmlns:a16="http://schemas.microsoft.com/office/drawing/2014/main" id="{60FC4593-038F-33EA-ABDB-54CC58CCD18D}"/>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53CA0247-3364-171F-D4D9-A9879FAA32D7}"/>
              </a:ext>
            </a:extLst>
          </p:cNvPr>
          <p:cNvSpPr>
            <a:spLocks noGrp="1" noChangeArrowheads="1"/>
          </p:cNvSpPr>
          <p:nvPr>
            <p:ph type="title" idx="4294967295"/>
          </p:nvPr>
        </p:nvSpPr>
        <p:spPr>
          <a:xfrm>
            <a:off x="228600" y="274638"/>
            <a:ext cx="6934200" cy="1143000"/>
          </a:xfrm>
        </p:spPr>
        <p:txBody>
          <a:bodyPr/>
          <a:lstStyle/>
          <a:p>
            <a:r>
              <a:rPr lang="en-US" altLang="en-US" sz="3600" dirty="0">
                <a:solidFill>
                  <a:srgbClr val="FF0000"/>
                </a:solidFill>
              </a:rPr>
              <a:t>Divergent plate boundary </a:t>
            </a:r>
            <a:r>
              <a:rPr lang="en-US" altLang="en-US" sz="3600" dirty="0"/>
              <a:t>volcanism: continental rift valleys </a:t>
            </a:r>
          </a:p>
        </p:txBody>
      </p:sp>
      <p:sp>
        <p:nvSpPr>
          <p:cNvPr id="86019" name="Content Placeholder 2">
            <a:extLst>
              <a:ext uri="{FF2B5EF4-FFF2-40B4-BE49-F238E27FC236}">
                <a16:creationId xmlns:a16="http://schemas.microsoft.com/office/drawing/2014/main" id="{30E1D257-A9D3-F4C2-8AA7-E2E52C6F1BEB}"/>
              </a:ext>
            </a:extLst>
          </p:cNvPr>
          <p:cNvSpPr>
            <a:spLocks noGrp="1" noChangeArrowheads="1"/>
          </p:cNvSpPr>
          <p:nvPr>
            <p:ph idx="4294967295"/>
          </p:nvPr>
        </p:nvSpPr>
        <p:spPr>
          <a:xfrm>
            <a:off x="304800" y="1752600"/>
            <a:ext cx="6553200" cy="4525963"/>
          </a:xfrm>
        </p:spPr>
        <p:txBody>
          <a:bodyPr/>
          <a:lstStyle/>
          <a:p>
            <a:r>
              <a:rPr lang="en-US" altLang="en-US" sz="2400" dirty="0"/>
              <a:t>Rift Valley of East Africa</a:t>
            </a:r>
          </a:p>
          <a:p>
            <a:r>
              <a:rPr lang="en-US" altLang="en-US" sz="2400" dirty="0"/>
              <a:t>Spreading ridge forming underneath East Africa that will ultimately rift (break) a portion of east Africa away from the rest the rest of the continent</a:t>
            </a:r>
          </a:p>
          <a:p>
            <a:r>
              <a:rPr lang="en-US" altLang="en-US" sz="2400" dirty="0"/>
              <a:t>Rift Valley Lakes (Lake Tanganyika, Lake Victoria, Lake Malawi) fill in low lying areas of rift</a:t>
            </a:r>
          </a:p>
          <a:p>
            <a:r>
              <a:rPr lang="en-US" altLang="en-US" sz="2400" dirty="0"/>
              <a:t>Associated with composite volcanoes (Mt Kilimanjaro)</a:t>
            </a:r>
          </a:p>
          <a:p>
            <a:endParaRPr lang="en-US" altLang="en-US" sz="2400" dirty="0"/>
          </a:p>
          <a:p>
            <a:endParaRPr lang="en-US" altLang="en-US" dirty="0"/>
          </a:p>
        </p:txBody>
      </p:sp>
      <p:pic>
        <p:nvPicPr>
          <p:cNvPr id="86020" name="Picture 2" descr="C:\Documents and Settings\Tony Stallins\Desktop\new-1.jpg">
            <a:extLst>
              <a:ext uri="{FF2B5EF4-FFF2-40B4-BE49-F238E27FC236}">
                <a16:creationId xmlns:a16="http://schemas.microsoft.com/office/drawing/2014/main" id="{AF16F852-B0D7-F4C6-524F-96B2D52AD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73038"/>
            <a:ext cx="3076575"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7" descr="Image result for mt kilimanjaro">
            <a:extLst>
              <a:ext uri="{FF2B5EF4-FFF2-40B4-BE49-F238E27FC236}">
                <a16:creationId xmlns:a16="http://schemas.microsoft.com/office/drawing/2014/main" id="{D8411B11-DE90-A623-D8F8-922046639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241"/>
          <a:stretch>
            <a:fillRect/>
          </a:stretch>
        </p:blipFill>
        <p:spPr bwMode="auto">
          <a:xfrm>
            <a:off x="62767" y="990600"/>
            <a:ext cx="12192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AutoShape 9" descr="Image result for mt kilimanjaro">
            <a:extLst>
              <a:ext uri="{FF2B5EF4-FFF2-40B4-BE49-F238E27FC236}">
                <a16:creationId xmlns:a16="http://schemas.microsoft.com/office/drawing/2014/main" id="{64469839-F965-3230-6D45-858454A8A446}"/>
              </a:ext>
            </a:extLst>
          </p:cNvPr>
          <p:cNvSpPr>
            <a:spLocks noChangeAspect="1" noChangeArrowheads="1"/>
          </p:cNvSpPr>
          <p:nvPr/>
        </p:nvSpPr>
        <p:spPr bwMode="auto">
          <a:xfrm>
            <a:off x="1679575" y="-2811463"/>
            <a:ext cx="10420350" cy="585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Content Placeholder 3">
            <a:extLst>
              <a:ext uri="{FF2B5EF4-FFF2-40B4-BE49-F238E27FC236}">
                <a16:creationId xmlns:a16="http://schemas.microsoft.com/office/drawing/2014/main" id="{1698F79D-65A4-EB42-E9EF-40F5D3990B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38100"/>
            <a:ext cx="6858000" cy="6805613"/>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Content Placeholder 3">
            <a:extLst>
              <a:ext uri="{FF2B5EF4-FFF2-40B4-BE49-F238E27FC236}">
                <a16:creationId xmlns:a16="http://schemas.microsoft.com/office/drawing/2014/main" id="{3DC83B27-BD87-84EA-3CD8-4A504BC1125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381000"/>
            <a:ext cx="11871013" cy="60198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68308FC6-5D6D-9521-E261-B55AB98C339B}"/>
              </a:ext>
            </a:extLst>
          </p:cNvPr>
          <p:cNvSpPr>
            <a:spLocks noGrp="1" noChangeArrowheads="1"/>
          </p:cNvSpPr>
          <p:nvPr>
            <p:ph type="title"/>
          </p:nvPr>
        </p:nvSpPr>
        <p:spPr/>
        <p:txBody>
          <a:bodyPr/>
          <a:lstStyle/>
          <a:p>
            <a:r>
              <a:rPr lang="en-US" altLang="en-US" sz="3600" dirty="0"/>
              <a:t>Other volcanic landforms</a:t>
            </a:r>
            <a:r>
              <a:rPr lang="en-US" altLang="en-US" sz="3600"/>
              <a:t>, processes, </a:t>
            </a:r>
            <a:r>
              <a:rPr lang="en-US" altLang="en-US" sz="3600" dirty="0"/>
              <a:t>and phenomena</a:t>
            </a:r>
          </a:p>
        </p:txBody>
      </p:sp>
      <p:sp>
        <p:nvSpPr>
          <p:cNvPr id="92163" name="Content Placeholder 2">
            <a:extLst>
              <a:ext uri="{FF2B5EF4-FFF2-40B4-BE49-F238E27FC236}">
                <a16:creationId xmlns:a16="http://schemas.microsoft.com/office/drawing/2014/main" id="{B8CD5E05-E2CE-B06B-C1AF-502FEE00F1BB}"/>
              </a:ext>
            </a:extLst>
          </p:cNvPr>
          <p:cNvSpPr>
            <a:spLocks noGrp="1" noChangeArrowheads="1"/>
          </p:cNvSpPr>
          <p:nvPr>
            <p:ph idx="1"/>
          </p:nvPr>
        </p:nvSpPr>
        <p:spPr>
          <a:xfrm>
            <a:off x="838200" y="1676400"/>
            <a:ext cx="4876800" cy="4906963"/>
          </a:xfrm>
        </p:spPr>
        <p:txBody>
          <a:bodyPr/>
          <a:lstStyle/>
          <a:p>
            <a:r>
              <a:rPr lang="en-US" altLang="en-US" dirty="0"/>
              <a:t>Caldera</a:t>
            </a:r>
          </a:p>
          <a:p>
            <a:r>
              <a:rPr lang="en-US" altLang="en-US" dirty="0"/>
              <a:t>Cinder cone</a:t>
            </a:r>
          </a:p>
          <a:p>
            <a:r>
              <a:rPr lang="en-US" altLang="en-US" dirty="0"/>
              <a:t>Batholiths</a:t>
            </a:r>
          </a:p>
          <a:p>
            <a:r>
              <a:rPr lang="en-US" altLang="en-US" dirty="0"/>
              <a:t>Dikes </a:t>
            </a:r>
          </a:p>
          <a:p>
            <a:r>
              <a:rPr lang="en-US" altLang="en-US" dirty="0"/>
              <a:t>Volcanic neck </a:t>
            </a:r>
          </a:p>
          <a:p>
            <a:r>
              <a:rPr lang="en-US" altLang="en-US" dirty="0"/>
              <a:t>Sills</a:t>
            </a:r>
          </a:p>
          <a:p>
            <a:r>
              <a:rPr lang="en-US" altLang="en-US" dirty="0"/>
              <a:t>Laccolith</a:t>
            </a:r>
          </a:p>
          <a:p>
            <a:pPr>
              <a:buFontTx/>
              <a:buNone/>
            </a:pPr>
            <a:endParaRPr lang="en-US" altLang="en-US" dirty="0"/>
          </a:p>
        </p:txBody>
      </p:sp>
      <p:sp>
        <p:nvSpPr>
          <p:cNvPr id="4" name="Content Placeholder 2">
            <a:extLst>
              <a:ext uri="{FF2B5EF4-FFF2-40B4-BE49-F238E27FC236}">
                <a16:creationId xmlns:a16="http://schemas.microsoft.com/office/drawing/2014/main" id="{F14EB470-A8F2-A1AF-EE76-980C8800AEBC}"/>
              </a:ext>
            </a:extLst>
          </p:cNvPr>
          <p:cNvSpPr txBox="1">
            <a:spLocks/>
          </p:cNvSpPr>
          <p:nvPr/>
        </p:nvSpPr>
        <p:spPr bwMode="auto">
          <a:xfrm>
            <a:off x="6096000" y="2057400"/>
            <a:ext cx="3886200" cy="4525963"/>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defRPr/>
            </a:pPr>
            <a:endParaRPr lang="en-US" altLang="en-US" kern="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body of water with a small island in the middle with Crater Lake National Park in the background&#10;&#10;Description automatically generated">
            <a:extLst>
              <a:ext uri="{FF2B5EF4-FFF2-40B4-BE49-F238E27FC236}">
                <a16:creationId xmlns:a16="http://schemas.microsoft.com/office/drawing/2014/main" id="{E9D998A4-2B15-2E1B-D05A-72A950D60B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90600"/>
            <a:ext cx="12192000" cy="4876800"/>
          </a:xfrm>
        </p:spPr>
      </p:pic>
    </p:spTree>
    <p:extLst>
      <p:ext uri="{BB962C8B-B14F-4D97-AF65-F5344CB8AC3E}">
        <p14:creationId xmlns:p14="http://schemas.microsoft.com/office/powerpoint/2010/main" val="3836346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Documents and Settings\Tony Stallins\Desktop\upperFormationsDeccan.jpg">
            <a:extLst>
              <a:ext uri="{FF2B5EF4-FFF2-40B4-BE49-F238E27FC236}">
                <a16:creationId xmlns:a16="http://schemas.microsoft.com/office/drawing/2014/main" id="{96ECEC6F-BF28-85C4-5991-FBBF6F75E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88D48450-8E11-BB83-248A-576EC1B14B33}"/>
              </a:ext>
            </a:extLst>
          </p:cNvPr>
          <p:cNvSpPr>
            <a:spLocks noGrp="1" noChangeArrowheads="1"/>
          </p:cNvSpPr>
          <p:nvPr>
            <p:ph type="title"/>
          </p:nvPr>
        </p:nvSpPr>
        <p:spPr/>
        <p:txBody>
          <a:bodyPr/>
          <a:lstStyle/>
          <a:p>
            <a:r>
              <a:rPr lang="en-US" altLang="en-US" sz="3600" dirty="0"/>
              <a:t>Calderas: Crater Lake Natl Park (Cascade Mountains)</a:t>
            </a:r>
          </a:p>
        </p:txBody>
      </p:sp>
      <p:pic>
        <p:nvPicPr>
          <p:cNvPr id="100355" name="Picture 4" descr="C:\Documents and Settings\Tony Stallins\Desktop\caldera1.gif">
            <a:extLst>
              <a:ext uri="{FF2B5EF4-FFF2-40B4-BE49-F238E27FC236}">
                <a16:creationId xmlns:a16="http://schemas.microsoft.com/office/drawing/2014/main" id="{C4A8397E-580C-79BD-9C81-7A5E1F9B5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21166"/>
            <a:ext cx="252412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descr="C:\Documents and Settings\Tony Stallins\Desktop\Lake%20Snow%20Mountain%20Crater%20Lake%20National%20Park%20Oregon.jpg">
            <a:extLst>
              <a:ext uri="{FF2B5EF4-FFF2-40B4-BE49-F238E27FC236}">
                <a16:creationId xmlns:a16="http://schemas.microsoft.com/office/drawing/2014/main" id="{2763231A-5944-3455-2C25-78FC514B3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615708"/>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4C82C461-4009-5F37-2584-0956BD6F3357}"/>
              </a:ext>
            </a:extLst>
          </p:cNvPr>
          <p:cNvSpPr>
            <a:spLocks noGrp="1" noChangeArrowheads="1"/>
          </p:cNvSpPr>
          <p:nvPr>
            <p:ph type="title"/>
          </p:nvPr>
        </p:nvSpPr>
        <p:spPr/>
        <p:txBody>
          <a:bodyPr/>
          <a:lstStyle/>
          <a:p>
            <a:r>
              <a:rPr lang="en-US" altLang="en-US" dirty="0"/>
              <a:t>Yellowstone Caldera</a:t>
            </a:r>
          </a:p>
        </p:txBody>
      </p:sp>
      <p:pic>
        <p:nvPicPr>
          <p:cNvPr id="102403" name="Picture 4" descr="C:\Users\JAS\Desktop\article-1350123-0CE40AFB000005DC-210_634x388.jpg">
            <a:extLst>
              <a:ext uri="{FF2B5EF4-FFF2-40B4-BE49-F238E27FC236}">
                <a16:creationId xmlns:a16="http://schemas.microsoft.com/office/drawing/2014/main" id="{A6598BF2-39D6-41A9-F304-A2B073DF4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76400"/>
            <a:ext cx="76200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C:\Documents and Settings\Tony Stallins\Desktop\30424305-084_large.jpg">
            <a:extLst>
              <a:ext uri="{FF2B5EF4-FFF2-40B4-BE49-F238E27FC236}">
                <a16:creationId xmlns:a16="http://schemas.microsoft.com/office/drawing/2014/main" id="{D16498B4-2F9D-5EF1-3314-5EEF3D2B9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15" y="5862"/>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itle 1">
            <a:extLst>
              <a:ext uri="{FF2B5EF4-FFF2-40B4-BE49-F238E27FC236}">
                <a16:creationId xmlns:a16="http://schemas.microsoft.com/office/drawing/2014/main" id="{75598C4B-C48D-1B8A-3607-5EA46D7E23BD}"/>
              </a:ext>
            </a:extLst>
          </p:cNvPr>
          <p:cNvSpPr>
            <a:spLocks noGrp="1" noChangeArrowheads="1"/>
          </p:cNvSpPr>
          <p:nvPr>
            <p:ph type="title"/>
          </p:nvPr>
        </p:nvSpPr>
        <p:spPr/>
        <p:txBody>
          <a:bodyPr/>
          <a:lstStyle/>
          <a:p>
            <a:r>
              <a:rPr lang="en-US" altLang="en-US" dirty="0"/>
              <a:t>Cinder cone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ountain range with trees and mountains in the background&#10;&#10;Description automatically generated">
            <a:extLst>
              <a:ext uri="{FF2B5EF4-FFF2-40B4-BE49-F238E27FC236}">
                <a16:creationId xmlns:a16="http://schemas.microsoft.com/office/drawing/2014/main" id="{D131D7B4-98C3-0DB2-8B3F-5110E26102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136"/>
          <a:stretch/>
        </p:blipFill>
        <p:spPr>
          <a:xfrm>
            <a:off x="2057400" y="1417638"/>
            <a:ext cx="8229600" cy="4991100"/>
          </a:xfrm>
        </p:spPr>
      </p:pic>
      <p:sp>
        <p:nvSpPr>
          <p:cNvPr id="6" name="Title 1">
            <a:extLst>
              <a:ext uri="{FF2B5EF4-FFF2-40B4-BE49-F238E27FC236}">
                <a16:creationId xmlns:a16="http://schemas.microsoft.com/office/drawing/2014/main" id="{289B7804-F537-4E94-30CF-A3A5140BCAD4}"/>
              </a:ext>
            </a:extLst>
          </p:cNvPr>
          <p:cNvSpPr>
            <a:spLocks noGrp="1"/>
          </p:cNvSpPr>
          <p:nvPr>
            <p:ph type="title"/>
          </p:nvPr>
        </p:nvSpPr>
        <p:spPr>
          <a:xfrm>
            <a:off x="609600" y="274638"/>
            <a:ext cx="10972800" cy="1143000"/>
          </a:xfrm>
        </p:spPr>
        <p:txBody>
          <a:bodyPr/>
          <a:lstStyle/>
          <a:p>
            <a:r>
              <a:rPr lang="en-US" dirty="0"/>
              <a:t>Batholith</a:t>
            </a:r>
          </a:p>
        </p:txBody>
      </p:sp>
    </p:spTree>
    <p:extLst>
      <p:ext uri="{BB962C8B-B14F-4D97-AF65-F5344CB8AC3E}">
        <p14:creationId xmlns:p14="http://schemas.microsoft.com/office/powerpoint/2010/main" val="29464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8B009-58C2-9E9F-C461-52997C66F63B}"/>
              </a:ext>
            </a:extLst>
          </p:cNvPr>
          <p:cNvSpPr>
            <a:spLocks noGrp="1"/>
          </p:cNvSpPr>
          <p:nvPr>
            <p:ph type="title"/>
          </p:nvPr>
        </p:nvSpPr>
        <p:spPr>
          <a:xfrm>
            <a:off x="4876800" y="274638"/>
            <a:ext cx="6705600" cy="1143000"/>
          </a:xfrm>
        </p:spPr>
        <p:txBody>
          <a:bodyPr/>
          <a:lstStyle/>
          <a:p>
            <a:r>
              <a:rPr lang="en-US" dirty="0"/>
              <a:t>Igneous intrusions that can form surface landforms</a:t>
            </a:r>
          </a:p>
        </p:txBody>
      </p:sp>
      <p:pic>
        <p:nvPicPr>
          <p:cNvPr id="5" name="Content Placeholder 4" descr="A diagram of a layered structure&#10;&#10;Description automatically generated">
            <a:extLst>
              <a:ext uri="{FF2B5EF4-FFF2-40B4-BE49-F238E27FC236}">
                <a16:creationId xmlns:a16="http://schemas.microsoft.com/office/drawing/2014/main" id="{F7F37F2E-B383-C79A-0A63-B63372678D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750093"/>
            <a:ext cx="5440134" cy="5833269"/>
          </a:xfrm>
        </p:spPr>
      </p:pic>
      <p:sp>
        <p:nvSpPr>
          <p:cNvPr id="6" name="Content Placeholder 2">
            <a:extLst>
              <a:ext uri="{FF2B5EF4-FFF2-40B4-BE49-F238E27FC236}">
                <a16:creationId xmlns:a16="http://schemas.microsoft.com/office/drawing/2014/main" id="{71E3B6AD-DBF6-6B02-2943-9DE1C2AADA77}"/>
              </a:ext>
            </a:extLst>
          </p:cNvPr>
          <p:cNvSpPr txBox="1">
            <a:spLocks/>
          </p:cNvSpPr>
          <p:nvPr/>
        </p:nvSpPr>
        <p:spPr bwMode="auto">
          <a:xfrm>
            <a:off x="6142266" y="1981200"/>
            <a:ext cx="5440134"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kern="0" dirty="0"/>
              <a:t>1. Laccolith </a:t>
            </a:r>
            <a:br>
              <a:rPr lang="en-US" kern="0" dirty="0"/>
            </a:br>
            <a:r>
              <a:rPr lang="en-US" kern="0" dirty="0"/>
              <a:t>2. Dike </a:t>
            </a:r>
            <a:br>
              <a:rPr lang="en-US" kern="0" dirty="0"/>
            </a:br>
            <a:r>
              <a:rPr lang="en-US" kern="0" dirty="0"/>
              <a:t>3. Batholith </a:t>
            </a:r>
            <a:br>
              <a:rPr lang="en-US" kern="0" dirty="0"/>
            </a:br>
            <a:r>
              <a:rPr lang="en-US" kern="0" dirty="0"/>
              <a:t>4. Dike </a:t>
            </a:r>
            <a:br>
              <a:rPr lang="en-US" kern="0" dirty="0"/>
            </a:br>
            <a:r>
              <a:rPr lang="en-US" kern="0" dirty="0"/>
              <a:t>5. Sill </a:t>
            </a:r>
            <a:br>
              <a:rPr lang="en-US" kern="0" dirty="0"/>
            </a:br>
            <a:r>
              <a:rPr lang="en-US" kern="0" dirty="0"/>
              <a:t>6. Volcanic neck</a:t>
            </a:r>
          </a:p>
          <a:p>
            <a:pPr marL="0" indent="0">
              <a:buNone/>
            </a:pPr>
            <a:br>
              <a:rPr lang="en-US" kern="0" dirty="0"/>
            </a:br>
            <a:endParaRPr lang="en-US" kern="0" dirty="0"/>
          </a:p>
        </p:txBody>
      </p:sp>
      <p:sp>
        <p:nvSpPr>
          <p:cNvPr id="8" name="Oval 7">
            <a:extLst>
              <a:ext uri="{FF2B5EF4-FFF2-40B4-BE49-F238E27FC236}">
                <a16:creationId xmlns:a16="http://schemas.microsoft.com/office/drawing/2014/main" id="{D1DD8D22-E571-F1FD-D2AA-854F9C923239}"/>
              </a:ext>
            </a:extLst>
          </p:cNvPr>
          <p:cNvSpPr/>
          <p:nvPr/>
        </p:nvSpPr>
        <p:spPr>
          <a:xfrm>
            <a:off x="5029200" y="2743200"/>
            <a:ext cx="228600" cy="2286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403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large rock formation in the desert&#10;&#10;Description automatically generated">
            <a:extLst>
              <a:ext uri="{FF2B5EF4-FFF2-40B4-BE49-F238E27FC236}">
                <a16:creationId xmlns:a16="http://schemas.microsoft.com/office/drawing/2014/main" id="{511A2A56-44AB-7930-C331-5990B88366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75760"/>
            <a:ext cx="10433538" cy="6951345"/>
          </a:xfrm>
        </p:spPr>
      </p:pic>
    </p:spTree>
    <p:extLst>
      <p:ext uri="{BB962C8B-B14F-4D97-AF65-F5344CB8AC3E}">
        <p14:creationId xmlns:p14="http://schemas.microsoft.com/office/powerpoint/2010/main" val="3744557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FD292D-67F4-0771-C961-64A1EBF2A887}"/>
              </a:ext>
            </a:extLst>
          </p:cNvPr>
          <p:cNvPicPr>
            <a:picLocks noChangeAspect="1"/>
          </p:cNvPicPr>
          <p:nvPr/>
        </p:nvPicPr>
        <p:blipFill>
          <a:blip r:embed="rId3"/>
          <a:stretch>
            <a:fillRect/>
          </a:stretch>
        </p:blipFill>
        <p:spPr>
          <a:xfrm>
            <a:off x="1506354" y="1"/>
            <a:ext cx="9009246" cy="6730954"/>
          </a:xfrm>
          <a:prstGeom prst="rect">
            <a:avLst/>
          </a:prstGeom>
        </p:spPr>
      </p:pic>
      <p:pic>
        <p:nvPicPr>
          <p:cNvPr id="5" name="Content Placeholder 4" descr="A drawing of a wall&#10;&#10;Description automatically generated">
            <a:extLst>
              <a:ext uri="{FF2B5EF4-FFF2-40B4-BE49-F238E27FC236}">
                <a16:creationId xmlns:a16="http://schemas.microsoft.com/office/drawing/2014/main" id="{FC688825-2F9D-F9E2-B38D-6090FE1F8B3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4495800"/>
            <a:ext cx="6375400" cy="2222500"/>
          </a:xfrm>
        </p:spPr>
      </p:pic>
    </p:spTree>
    <p:extLst>
      <p:ext uri="{BB962C8B-B14F-4D97-AF65-F5344CB8AC3E}">
        <p14:creationId xmlns:p14="http://schemas.microsoft.com/office/powerpoint/2010/main" val="1698418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ity with a mountain in the background&#10;&#10;Description automatically generated">
            <a:extLst>
              <a:ext uri="{FF2B5EF4-FFF2-40B4-BE49-F238E27FC236}">
                <a16:creationId xmlns:a16="http://schemas.microsoft.com/office/drawing/2014/main" id="{6966C819-D241-9427-9EEA-5CDA5AFC23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19200"/>
            <a:ext cx="12058471" cy="4724400"/>
          </a:xfrm>
        </p:spPr>
      </p:pic>
    </p:spTree>
    <p:extLst>
      <p:ext uri="{BB962C8B-B14F-4D97-AF65-F5344CB8AC3E}">
        <p14:creationId xmlns:p14="http://schemas.microsoft.com/office/powerpoint/2010/main" val="1865640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F2FC0-C99C-2421-3E77-ABD58C4309A9}"/>
              </a:ext>
            </a:extLst>
          </p:cNvPr>
          <p:cNvSpPr>
            <a:spLocks noGrp="1"/>
          </p:cNvSpPr>
          <p:nvPr>
            <p:ph type="title"/>
          </p:nvPr>
        </p:nvSpPr>
        <p:spPr>
          <a:xfrm>
            <a:off x="609600" y="274638"/>
            <a:ext cx="6096000" cy="1143000"/>
          </a:xfrm>
        </p:spPr>
        <p:txBody>
          <a:bodyPr/>
          <a:lstStyle/>
          <a:p>
            <a:r>
              <a:rPr lang="en-US" dirty="0"/>
              <a:t>Lahar</a:t>
            </a:r>
          </a:p>
        </p:txBody>
      </p:sp>
      <p:sp>
        <p:nvSpPr>
          <p:cNvPr id="3" name="Content Placeholder 2">
            <a:extLst>
              <a:ext uri="{FF2B5EF4-FFF2-40B4-BE49-F238E27FC236}">
                <a16:creationId xmlns:a16="http://schemas.microsoft.com/office/drawing/2014/main" id="{FC21ECB8-81CE-21D6-A291-D5D43E105AFF}"/>
              </a:ext>
            </a:extLst>
          </p:cNvPr>
          <p:cNvSpPr>
            <a:spLocks noGrp="1"/>
          </p:cNvSpPr>
          <p:nvPr>
            <p:ph idx="1"/>
          </p:nvPr>
        </p:nvSpPr>
        <p:spPr>
          <a:xfrm>
            <a:off x="609600" y="1600200"/>
            <a:ext cx="6172200" cy="4525963"/>
          </a:xfrm>
        </p:spPr>
        <p:txBody>
          <a:bodyPr/>
          <a:lstStyle/>
          <a:p>
            <a:r>
              <a:rPr lang="en-US" sz="2800" dirty="0"/>
              <a:t>Type of volcanic mudflow or debris flow composed of a slurry of pyroclastic material, rocky debris, and water. These flows are extremely dangerous and can travel rapidly down the slopes of a volcano, often following river valleys. </a:t>
            </a:r>
          </a:p>
          <a:p>
            <a:r>
              <a:rPr lang="en-US" sz="2800" dirty="0"/>
              <a:t>Lahars are triggered by volcanic eruptions, heavy rainfall, earthquakes around an active volcano, as well as gravity-induced slope failure</a:t>
            </a:r>
          </a:p>
        </p:txBody>
      </p:sp>
      <p:pic>
        <p:nvPicPr>
          <p:cNvPr id="5" name="Picture 4" descr="A river running through a forest&#10;&#10;Description automatically generated">
            <a:extLst>
              <a:ext uri="{FF2B5EF4-FFF2-40B4-BE49-F238E27FC236}">
                <a16:creationId xmlns:a16="http://schemas.microsoft.com/office/drawing/2014/main" id="{BF8F6907-1B50-5BBC-FD14-4C77BB9E6C57}"/>
              </a:ext>
            </a:extLst>
          </p:cNvPr>
          <p:cNvPicPr>
            <a:picLocks noChangeAspect="1"/>
          </p:cNvPicPr>
          <p:nvPr/>
        </p:nvPicPr>
        <p:blipFill rotWithShape="1">
          <a:blip r:embed="rId2">
            <a:extLst>
              <a:ext uri="{28A0092B-C50C-407E-A947-70E740481C1C}">
                <a14:useLocalDpi xmlns:a14="http://schemas.microsoft.com/office/drawing/2010/main" val="0"/>
              </a:ext>
            </a:extLst>
          </a:blip>
          <a:srcRect l="20404" r="31502"/>
          <a:stretch/>
        </p:blipFill>
        <p:spPr>
          <a:xfrm>
            <a:off x="7238999" y="0"/>
            <a:ext cx="4953001" cy="6858000"/>
          </a:xfrm>
          <a:prstGeom prst="rect">
            <a:avLst/>
          </a:prstGeom>
        </p:spPr>
      </p:pic>
    </p:spTree>
    <p:extLst>
      <p:ext uri="{BB962C8B-B14F-4D97-AF65-F5344CB8AC3E}">
        <p14:creationId xmlns:p14="http://schemas.microsoft.com/office/powerpoint/2010/main" val="484149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C:\Documents and Settings\Tony Stallins\Desktop\columbia_river_basalt_wishram_2006.jpg">
            <a:extLst>
              <a:ext uri="{FF2B5EF4-FFF2-40B4-BE49-F238E27FC236}">
                <a16:creationId xmlns:a16="http://schemas.microsoft.com/office/drawing/2014/main" id="{7F56E7AE-A4B9-839E-887B-C729A1630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445"/>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1E3E3FE-D27B-A92D-77C0-D7011C4C69DE}"/>
              </a:ext>
            </a:extLst>
          </p:cNvPr>
          <p:cNvSpPr>
            <a:spLocks noGrp="1" noChangeArrowheads="1"/>
          </p:cNvSpPr>
          <p:nvPr>
            <p:ph type="title"/>
          </p:nvPr>
        </p:nvSpPr>
        <p:spPr>
          <a:xfrm>
            <a:off x="419100" y="577362"/>
            <a:ext cx="5867400" cy="1143000"/>
          </a:xfrm>
        </p:spPr>
        <p:txBody>
          <a:bodyPr/>
          <a:lstStyle/>
          <a:p>
            <a:r>
              <a:rPr lang="en-US" altLang="en-US" dirty="0">
                <a:solidFill>
                  <a:srgbClr val="FF0000"/>
                </a:solidFill>
              </a:rPr>
              <a:t>Within-plate</a:t>
            </a:r>
            <a:r>
              <a:rPr lang="en-US" altLang="en-US" dirty="0"/>
              <a:t> volcanics: hotspots</a:t>
            </a:r>
          </a:p>
        </p:txBody>
      </p:sp>
      <p:sp>
        <p:nvSpPr>
          <p:cNvPr id="19459" name="Content Placeholder 2">
            <a:extLst>
              <a:ext uri="{FF2B5EF4-FFF2-40B4-BE49-F238E27FC236}">
                <a16:creationId xmlns:a16="http://schemas.microsoft.com/office/drawing/2014/main" id="{2DFB43E9-F1D0-ED8A-3938-FB4BEC047C36}"/>
              </a:ext>
            </a:extLst>
          </p:cNvPr>
          <p:cNvSpPr>
            <a:spLocks noGrp="1" noChangeArrowheads="1"/>
          </p:cNvSpPr>
          <p:nvPr>
            <p:ph idx="1"/>
          </p:nvPr>
        </p:nvSpPr>
        <p:spPr>
          <a:xfrm>
            <a:off x="190500" y="2209800"/>
            <a:ext cx="6324600" cy="4983163"/>
          </a:xfrm>
        </p:spPr>
        <p:txBody>
          <a:bodyPr/>
          <a:lstStyle/>
          <a:p>
            <a:r>
              <a:rPr lang="en-US" altLang="en-US" sz="2800" dirty="0"/>
              <a:t>Area of upwelling magma from a source deep in the mantle.  </a:t>
            </a:r>
          </a:p>
          <a:p>
            <a:r>
              <a:rPr lang="en-US" altLang="en-US" sz="2800" dirty="0"/>
              <a:t>Magma melts through overlying oceanic crust (Hawaiian Islands) or continental crust (Yellowstone National Park)</a:t>
            </a:r>
          </a:p>
          <a:p>
            <a:r>
              <a:rPr lang="en-US" altLang="en-US" sz="2800" dirty="0"/>
              <a:t>Hotspot stays in the same general vicinity, they do not move with the plate because their source is deep in the mantle below the plate</a:t>
            </a:r>
          </a:p>
        </p:txBody>
      </p:sp>
      <p:pic>
        <p:nvPicPr>
          <p:cNvPr id="19460" name="Picture 5" descr="C:\Documents and Settings\Tony Stallins\Desktop\HawaiiEmperor.jpg">
            <a:extLst>
              <a:ext uri="{FF2B5EF4-FFF2-40B4-BE49-F238E27FC236}">
                <a16:creationId xmlns:a16="http://schemas.microsoft.com/office/drawing/2014/main" id="{382037F2-0E8A-43A4-1E87-6240ABDFC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
            <a:ext cx="5029200" cy="686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hawaii with white text&#10;&#10;Description automatically generated">
            <a:extLst>
              <a:ext uri="{FF2B5EF4-FFF2-40B4-BE49-F238E27FC236}">
                <a16:creationId xmlns:a16="http://schemas.microsoft.com/office/drawing/2014/main" id="{A6FBEFD3-99ED-52A8-ED36-89C3C1628A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5820" y="0"/>
            <a:ext cx="10692882" cy="7226914"/>
          </a:xfrm>
        </p:spPr>
      </p:pic>
    </p:spTree>
    <p:extLst>
      <p:ext uri="{BB962C8B-B14F-4D97-AF65-F5344CB8AC3E}">
        <p14:creationId xmlns:p14="http://schemas.microsoft.com/office/powerpoint/2010/main" val="977154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503-3A26-8304-35FF-E9451AB4A511}"/>
              </a:ext>
            </a:extLst>
          </p:cNvPr>
          <p:cNvSpPr>
            <a:spLocks noGrp="1"/>
          </p:cNvSpPr>
          <p:nvPr>
            <p:ph type="title"/>
          </p:nvPr>
        </p:nvSpPr>
        <p:spPr/>
        <p:txBody>
          <a:bodyPr/>
          <a:lstStyle/>
          <a:p>
            <a:r>
              <a:rPr lang="en-US" dirty="0"/>
              <a:t>Hawaiian Islands</a:t>
            </a:r>
          </a:p>
        </p:txBody>
      </p:sp>
      <p:sp>
        <p:nvSpPr>
          <p:cNvPr id="3" name="Content Placeholder 2">
            <a:extLst>
              <a:ext uri="{FF2B5EF4-FFF2-40B4-BE49-F238E27FC236}">
                <a16:creationId xmlns:a16="http://schemas.microsoft.com/office/drawing/2014/main" id="{6DD2AC3D-B5A2-70F3-AFDE-9DFF30BEB795}"/>
              </a:ext>
            </a:extLst>
          </p:cNvPr>
          <p:cNvSpPr>
            <a:spLocks noGrp="1"/>
          </p:cNvSpPr>
          <p:nvPr>
            <p:ph idx="1"/>
          </p:nvPr>
        </p:nvSpPr>
        <p:spPr/>
        <p:txBody>
          <a:bodyPr>
            <a:noAutofit/>
          </a:bodyPr>
          <a:lstStyle/>
          <a:p>
            <a:r>
              <a:rPr lang="en-US" sz="3600" b="0" i="0" u="none" strike="noStrike" baseline="0" dirty="0">
                <a:latin typeface="+mj-lt"/>
              </a:rPr>
              <a:t>Islands are all volcanic and vary in age</a:t>
            </a:r>
          </a:p>
          <a:p>
            <a:r>
              <a:rPr lang="en-US" sz="3600" b="0" i="0" u="none" strike="noStrike" baseline="0" dirty="0">
                <a:latin typeface="+mj-lt"/>
              </a:rPr>
              <a:t>Age reflects when island passed over hot spot</a:t>
            </a:r>
          </a:p>
          <a:p>
            <a:r>
              <a:rPr lang="en-US" sz="3600" b="0" i="0" u="none" strike="noStrike" baseline="0" dirty="0">
                <a:latin typeface="+mj-lt"/>
              </a:rPr>
              <a:t>Hawaii is the youngest</a:t>
            </a:r>
          </a:p>
          <a:p>
            <a:r>
              <a:rPr lang="en-US" sz="3600" b="0" i="0" u="none" strike="noStrike" baseline="0" dirty="0">
                <a:latin typeface="+mj-lt"/>
              </a:rPr>
              <a:t>Kauai is the oldest island above water</a:t>
            </a:r>
          </a:p>
          <a:p>
            <a:r>
              <a:rPr lang="en-US" sz="3600" dirty="0">
                <a:latin typeface="+mj-lt"/>
              </a:rPr>
              <a:t>Seamounts form when the exposed island erodes away</a:t>
            </a:r>
          </a:p>
          <a:p>
            <a:r>
              <a:rPr lang="en-US" sz="3600" b="0" i="0" u="none" strike="noStrike" baseline="0" dirty="0">
                <a:latin typeface="+mj-lt"/>
              </a:rPr>
              <a:t>Youngest Hawaiian island is forming on sea floo</a:t>
            </a:r>
            <a:r>
              <a:rPr lang="en-US" sz="3600" dirty="0">
                <a:latin typeface="+mj-lt"/>
              </a:rPr>
              <a:t>r over hotspot</a:t>
            </a:r>
            <a:endParaRPr lang="en-US" sz="4400" b="0" i="0" u="none" strike="noStrike" baseline="0" dirty="0">
              <a:latin typeface="+mj-lt"/>
            </a:endParaRPr>
          </a:p>
        </p:txBody>
      </p:sp>
    </p:spTree>
    <p:extLst>
      <p:ext uri="{BB962C8B-B14F-4D97-AF65-F5344CB8AC3E}">
        <p14:creationId xmlns:p14="http://schemas.microsoft.com/office/powerpoint/2010/main" val="2676202647"/>
      </p:ext>
    </p:extLst>
  </p:cSld>
  <p:clrMapOvr>
    <a:masterClrMapping/>
  </p:clrMapOvr>
</p:sld>
</file>

<file path=ppt/theme/theme1.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00000"/>
      </a:hlink>
      <a:folHlink>
        <a:srgbClr val="C00000"/>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1392</TotalTime>
  <Words>1842</Words>
  <Application>Microsoft Office PowerPoint</Application>
  <PresentationFormat>Widescreen</PresentationFormat>
  <Paragraphs>172</Paragraphs>
  <Slides>58</Slides>
  <Notes>47</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Calibri Light</vt:lpstr>
      <vt:lpstr>Default Design</vt:lpstr>
      <vt:lpstr>PowerPoint Presentation</vt:lpstr>
      <vt:lpstr>Within-plate volcanics: flood basalts</vt:lpstr>
      <vt:lpstr>PowerPoint Presentation</vt:lpstr>
      <vt:lpstr>PowerPoint Presentation</vt:lpstr>
      <vt:lpstr>PowerPoint Presentation</vt:lpstr>
      <vt:lpstr>PowerPoint Presentation</vt:lpstr>
      <vt:lpstr>Within-plate volcanics: hotspots</vt:lpstr>
      <vt:lpstr>PowerPoint Presentation</vt:lpstr>
      <vt:lpstr>Hawaiian Islands</vt:lpstr>
      <vt:lpstr>PowerPoint Presentation</vt:lpstr>
      <vt:lpstr>PowerPoint Presentation</vt:lpstr>
      <vt:lpstr>Basaltic magma</vt:lpstr>
      <vt:lpstr>PowerPoint Presentation</vt:lpstr>
      <vt:lpstr>PowerPoint Presentation</vt:lpstr>
      <vt:lpstr>Shield volcanoes</vt:lpstr>
      <vt:lpstr>PowerPoint Presentation</vt:lpstr>
      <vt:lpstr>PowerPoint Presentation</vt:lpstr>
      <vt:lpstr>Hotspot underneath continental crust </vt:lpstr>
      <vt:lpstr>PowerPoint Presentation</vt:lpstr>
      <vt:lpstr>PowerPoint Presentation</vt:lpstr>
      <vt:lpstr>Andesitic and rhyolitic magma</vt:lpstr>
      <vt:lpstr>PowerPoint Presentation</vt:lpstr>
      <vt:lpstr>       Atolls</vt:lpstr>
      <vt:lpstr>Coral atolls (from Darwin’s sketches)</vt:lpstr>
      <vt:lpstr>PowerPoint Presentation</vt:lpstr>
      <vt:lpstr>PowerPoint Presentation</vt:lpstr>
      <vt:lpstr>PowerPoint Presentation</vt:lpstr>
      <vt:lpstr>Seamounts</vt:lpstr>
      <vt:lpstr>PowerPoint Presentation</vt:lpstr>
      <vt:lpstr>PowerPoint Presentation</vt:lpstr>
      <vt:lpstr>Composite  volcanoes</vt:lpstr>
      <vt:lpstr>Volcanic arc mountain chain: Cascade Mountains</vt:lpstr>
      <vt:lpstr>PowerPoint Presentation</vt:lpstr>
      <vt:lpstr>PowerPoint Presentation</vt:lpstr>
      <vt:lpstr>Volcanic arc mountain chain: Sunda arc</vt:lpstr>
      <vt:lpstr>PowerPoint Presentation</vt:lpstr>
      <vt:lpstr>PowerPoint Presentation</vt:lpstr>
      <vt:lpstr>Island arc mountain chain:  Aleutian Islands</vt:lpstr>
      <vt:lpstr>PowerPoint Presentation</vt:lpstr>
      <vt:lpstr>Divergent plate boundary volcanism: mid-ocean ridges </vt:lpstr>
      <vt:lpstr>PowerPoint Presentation</vt:lpstr>
      <vt:lpstr>PowerPoint Presentation</vt:lpstr>
      <vt:lpstr>Iceland is also located over a hotspot</vt:lpstr>
      <vt:lpstr>Divergent plate boundary volcanism: continental rift valleys </vt:lpstr>
      <vt:lpstr>PowerPoint Presentation</vt:lpstr>
      <vt:lpstr>PowerPoint Presentation</vt:lpstr>
      <vt:lpstr>PowerPoint Presentation</vt:lpstr>
      <vt:lpstr>Other volcanic landforms, processes, and phenomena</vt:lpstr>
      <vt:lpstr>PowerPoint Presentation</vt:lpstr>
      <vt:lpstr>Calderas: Crater Lake Natl Park (Cascade Mountains)</vt:lpstr>
      <vt:lpstr>Yellowstone Caldera</vt:lpstr>
      <vt:lpstr>Cinder cone</vt:lpstr>
      <vt:lpstr>Batholith</vt:lpstr>
      <vt:lpstr>Igneous intrusions that can form surface landforms</vt:lpstr>
      <vt:lpstr>PowerPoint Presentation</vt:lpstr>
      <vt:lpstr>PowerPoint Presentation</vt:lpstr>
      <vt:lpstr>PowerPoint Presentation</vt:lpstr>
      <vt:lpstr>Lahar</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dc:creator>
  <cp:lastModifiedBy>Stallins, Jon A.</cp:lastModifiedBy>
  <cp:revision>173</cp:revision>
  <dcterms:created xsi:type="dcterms:W3CDTF">2006-09-22T16:28:57Z</dcterms:created>
  <dcterms:modified xsi:type="dcterms:W3CDTF">2024-09-11T15:47:33Z</dcterms:modified>
</cp:coreProperties>
</file>