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545" r:id="rId2"/>
    <p:sldId id="686" r:id="rId3"/>
    <p:sldId id="264" r:id="rId4"/>
    <p:sldId id="704" r:id="rId5"/>
    <p:sldId id="333" r:id="rId6"/>
    <p:sldId id="675" r:id="rId7"/>
    <p:sldId id="659" r:id="rId8"/>
    <p:sldId id="618" r:id="rId9"/>
    <p:sldId id="325" r:id="rId10"/>
    <p:sldId id="589" r:id="rId11"/>
    <p:sldId id="350" r:id="rId12"/>
    <p:sldId id="343" r:id="rId13"/>
    <p:sldId id="352" r:id="rId14"/>
    <p:sldId id="258" r:id="rId15"/>
    <p:sldId id="591" r:id="rId16"/>
    <p:sldId id="617" r:id="rId17"/>
    <p:sldId id="324" r:id="rId18"/>
    <p:sldId id="615" r:id="rId19"/>
    <p:sldId id="584" r:id="rId20"/>
    <p:sldId id="288" r:id="rId21"/>
    <p:sldId id="269" r:id="rId22"/>
    <p:sldId id="689" r:id="rId23"/>
    <p:sldId id="690" r:id="rId24"/>
    <p:sldId id="268" r:id="rId25"/>
    <p:sldId id="708" r:id="rId26"/>
    <p:sldId id="304" r:id="rId27"/>
    <p:sldId id="707" r:id="rId28"/>
    <p:sldId id="677" r:id="rId29"/>
    <p:sldId id="692" r:id="rId30"/>
    <p:sldId id="693" r:id="rId31"/>
    <p:sldId id="694" r:id="rId32"/>
    <p:sldId id="446" r:id="rId33"/>
    <p:sldId id="695" r:id="rId34"/>
    <p:sldId id="696" r:id="rId35"/>
    <p:sldId id="673" r:id="rId36"/>
    <p:sldId id="595" r:id="rId37"/>
    <p:sldId id="662" r:id="rId38"/>
    <p:sldId id="663" r:id="rId39"/>
    <p:sldId id="709" r:id="rId40"/>
    <p:sldId id="257" r:id="rId41"/>
    <p:sldId id="576" r:id="rId42"/>
    <p:sldId id="711" r:id="rId43"/>
    <p:sldId id="710" r:id="rId44"/>
    <p:sldId id="588" r:id="rId45"/>
    <p:sldId id="586" r:id="rId46"/>
    <p:sldId id="698" r:id="rId47"/>
    <p:sldId id="261" r:id="rId48"/>
    <p:sldId id="262" r:id="rId49"/>
    <p:sldId id="679" r:id="rId50"/>
    <p:sldId id="27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ublic health value of vaccines" id="{833D1604-EA43-4454-A473-FB9F0EFD7075}">
          <p14:sldIdLst>
            <p14:sldId id="545"/>
            <p14:sldId id="686"/>
            <p14:sldId id="264"/>
            <p14:sldId id="704"/>
            <p14:sldId id="333"/>
            <p14:sldId id="675"/>
          </p14:sldIdLst>
        </p14:section>
        <p14:section name="Infodemics and infodemiology" id="{D468D280-CC99-4858-815E-5BFEB7BFA67E}">
          <p14:sldIdLst>
            <p14:sldId id="659"/>
            <p14:sldId id="618"/>
            <p14:sldId id="325"/>
            <p14:sldId id="589"/>
            <p14:sldId id="350"/>
            <p14:sldId id="343"/>
          </p14:sldIdLst>
        </p14:section>
        <p14:section name="Valid reasons for some to mistrust" id="{C9D74E37-5E90-4D75-AE9F-C9F597075370}">
          <p14:sldIdLst>
            <p14:sldId id="352"/>
            <p14:sldId id="258"/>
          </p14:sldIdLst>
        </p14:section>
        <p14:section name="Life before vaccines: Rubella and rubeola (measles)" id="{90F72004-54BD-43B3-8A24-FBDB24D40BF3}">
          <p14:sldIdLst/>
        </p14:section>
        <p14:section name="Dr Andrew Wakefield and MMR" id="{AF08B622-8FA1-4C4C-B882-14F85C0437A5}">
          <p14:sldIdLst>
            <p14:sldId id="591"/>
            <p14:sldId id="617"/>
            <p14:sldId id="324"/>
            <p14:sldId id="615"/>
          </p14:sldIdLst>
        </p14:section>
        <p14:section name="Oversimplifying who anti-vaxxers are" id="{14B28381-402E-4B7B-ABAE-7622DFC24C3C}">
          <p14:sldIdLst>
            <p14:sldId id="584"/>
            <p14:sldId id="288"/>
          </p14:sldIdLst>
        </p14:section>
        <p14:section name="HPV, cervical cancer, and misinformation" id="{609F83DA-1B9E-44CD-A8E7-A38C2FD48AEC}">
          <p14:sldIdLst>
            <p14:sldId id="269"/>
          </p14:sldIdLst>
        </p14:section>
        <p14:section name="Global measles" id="{FA7860A4-8198-41EA-8365-C0E04F9D127E}">
          <p14:sldIdLst>
            <p14:sldId id="689"/>
            <p14:sldId id="690"/>
            <p14:sldId id="268"/>
            <p14:sldId id="708"/>
            <p14:sldId id="304"/>
            <p14:sldId id="707"/>
            <p14:sldId id="677"/>
          </p14:sldIdLst>
        </p14:section>
        <p14:section name="Middle income effect" id="{4942082B-2855-4797-BA3E-F26DE6D3B5E0}">
          <p14:sldIdLst>
            <p14:sldId id="692"/>
            <p14:sldId id="693"/>
            <p14:sldId id="694"/>
            <p14:sldId id="446"/>
            <p14:sldId id="695"/>
            <p14:sldId id="696"/>
          </p14:sldIdLst>
        </p14:section>
        <p14:section name="Vaccine diplomacy" id="{6C92C679-74CF-49A0-A08C-9891231E1BB6}">
          <p14:sldIdLst>
            <p14:sldId id="673"/>
            <p14:sldId id="595"/>
            <p14:sldId id="662"/>
            <p14:sldId id="663"/>
            <p14:sldId id="709"/>
            <p14:sldId id="257"/>
          </p14:sldIdLst>
        </p14:section>
        <p14:section name="Vaccine production" id="{4D27AF42-D077-4275-A04A-467D2CE83EE9}">
          <p14:sldIdLst>
            <p14:sldId id="576"/>
            <p14:sldId id="711"/>
            <p14:sldId id="710"/>
            <p14:sldId id="588"/>
            <p14:sldId id="586"/>
            <p14:sldId id="698"/>
          </p14:sldIdLst>
        </p14:section>
        <p14:section name="Impacts and realizations of Covid vaccines and vaccinations" id="{20E95F3E-6851-42E6-89A0-D6B9D5DF57FD}">
          <p14:sldIdLst>
            <p14:sldId id="261"/>
            <p14:sldId id="262"/>
            <p14:sldId id="679"/>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59" autoAdjust="0"/>
    <p:restoredTop sz="86684" autoAdjust="0"/>
  </p:normalViewPr>
  <p:slideViewPr>
    <p:cSldViewPr snapToGrid="0" showGuides="1">
      <p:cViewPr varScale="1">
        <p:scale>
          <a:sx n="71" d="100"/>
          <a:sy n="71" d="100"/>
        </p:scale>
        <p:origin x="826" y="62"/>
      </p:cViewPr>
      <p:guideLst/>
    </p:cSldViewPr>
  </p:slideViewPr>
  <p:outlineViewPr>
    <p:cViewPr>
      <p:scale>
        <a:sx n="33" d="100"/>
        <a:sy n="33" d="100"/>
      </p:scale>
      <p:origin x="0" y="-28008"/>
    </p:cViewPr>
  </p:outlineViewPr>
  <p:notesTextViewPr>
    <p:cViewPr>
      <p:scale>
        <a:sx n="150" d="100"/>
        <a:sy n="150" d="100"/>
      </p:scale>
      <p:origin x="0" y="0"/>
    </p:cViewPr>
  </p:notesTextViewPr>
  <p:sorterViewPr>
    <p:cViewPr>
      <p:scale>
        <a:sx n="50" d="100"/>
        <a:sy n="50" d="100"/>
      </p:scale>
      <p:origin x="0" y="-17587"/>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87A08-71BD-4802-BA4F-D9BAA04912EF}" type="datetimeFigureOut">
              <a:rPr lang="en-US" smtClean="0"/>
              <a:t>11/14/2024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9E9FF-7C85-4017-A0E8-7596D2FE69B9}" type="slidenum">
              <a:rPr lang="en-US" smtClean="0"/>
              <a:t>‹#›</a:t>
            </a:fld>
            <a:endParaRPr lang="en-US" dirty="0"/>
          </a:p>
        </p:txBody>
      </p:sp>
    </p:spTree>
    <p:extLst>
      <p:ext uri="{BB962C8B-B14F-4D97-AF65-F5344CB8AC3E}">
        <p14:creationId xmlns:p14="http://schemas.microsoft.com/office/powerpoint/2010/main" val="4231944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helancet.com/journals/ebiom/article/PIIS2352-3964(24)00460-2/fulltext#app-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Light" panose="020F0302020204030204" pitchFamily="34" charset="0"/>
                <a:cs typeface="Calibri Light" panose="020F0302020204030204" pitchFamily="34" charset="0"/>
              </a:rPr>
              <a:t>Vaccines ask us to consider social welfare and not just mere self-interest</a:t>
            </a:r>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1</a:t>
            </a:fld>
            <a:endParaRPr lang="en-US" dirty="0"/>
          </a:p>
        </p:txBody>
      </p:sp>
    </p:spTree>
    <p:extLst>
      <p:ext uri="{BB962C8B-B14F-4D97-AF65-F5344CB8AC3E}">
        <p14:creationId xmlns:p14="http://schemas.microsoft.com/office/powerpoint/2010/main" val="3974387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of those claims do not relate to the vaccine itself, but to shoulder injuries, usually in adults, that occurred because a health provider injected a vaccine in the wrong spot on the shoulder. </a:t>
            </a:r>
          </a:p>
          <a:p>
            <a:br>
              <a:rPr lang="en-US" dirty="0"/>
            </a:br>
            <a:br>
              <a:rPr lang="en-US" dirty="0"/>
            </a:br>
            <a:r>
              <a:rPr lang="en-US" dirty="0"/>
              <a:t>https://www.hrsa.gov/vaccine-compensation/index.html</a:t>
            </a:r>
            <a:br>
              <a:rPr lang="en-US" dirty="0"/>
            </a:br>
            <a:r>
              <a:rPr lang="en-US" dirty="0"/>
              <a:t>https://www.nytimes.com/2019/06/18/health/you-should-get-vaccinated.html</a:t>
            </a:r>
          </a:p>
          <a:p>
            <a:r>
              <a:rPr lang="en-US" dirty="0"/>
              <a:t>https://www.hrsa.gov/vaccine-compensation/index.html</a:t>
            </a:r>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11</a:t>
            </a:fld>
            <a:endParaRPr lang="en-US" dirty="0"/>
          </a:p>
        </p:txBody>
      </p:sp>
    </p:spTree>
    <p:extLst>
      <p:ext uri="{BB962C8B-B14F-4D97-AF65-F5344CB8AC3E}">
        <p14:creationId xmlns:p14="http://schemas.microsoft.com/office/powerpoint/2010/main" val="756836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12</a:t>
            </a:fld>
            <a:endParaRPr lang="en-US" dirty="0"/>
          </a:p>
        </p:txBody>
      </p:sp>
    </p:spTree>
    <p:extLst>
      <p:ext uri="{BB962C8B-B14F-4D97-AF65-F5344CB8AC3E}">
        <p14:creationId xmlns:p14="http://schemas.microsoft.com/office/powerpoint/2010/main" val="4115817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approval process can be faulty. Thalidomide was used widely in Europe and other countries but had not yet come to the US because the newly formed Food and Drug Administration resisted commercial interests to allow the drug to enter the market. Trials of the drug were instead put into place in the US, and the hazards of thalidomide were identified, thereby allowing the US to avoid the worst of this medical science oversight.  The lesson of Thalidomide encouraged the support of a rigorous drug testing program in the US and internationally. </a:t>
            </a:r>
          </a:p>
          <a:p>
            <a:pPr marL="0" indent="0">
              <a:buNone/>
            </a:pPr>
            <a:endParaRPr lang="en-US" dirty="0"/>
          </a:p>
          <a:p>
            <a:pPr marL="0" indent="0">
              <a:buNone/>
            </a:pPr>
            <a:r>
              <a:rPr lang="en-US" dirty="0"/>
              <a:t>https://helix.northwestern.edu/article/thalidomide-tragedy-lessons-drug-safety-and-regulation</a:t>
            </a:r>
          </a:p>
        </p:txBody>
      </p:sp>
      <p:sp>
        <p:nvSpPr>
          <p:cNvPr id="4" name="Slide Number Placeholder 3"/>
          <p:cNvSpPr>
            <a:spLocks noGrp="1"/>
          </p:cNvSpPr>
          <p:nvPr>
            <p:ph type="sldNum" sz="quarter" idx="5"/>
          </p:nvPr>
        </p:nvSpPr>
        <p:spPr/>
        <p:txBody>
          <a:bodyPr/>
          <a:lstStyle/>
          <a:p>
            <a:fld id="{6DC9E9FF-7C85-4017-A0E8-7596D2FE69B9}" type="slidenum">
              <a:rPr lang="en-US" smtClean="0"/>
              <a:t>13</a:t>
            </a:fld>
            <a:endParaRPr lang="en-US" dirty="0"/>
          </a:p>
        </p:txBody>
      </p:sp>
    </p:spTree>
    <p:extLst>
      <p:ext uri="{BB962C8B-B14F-4D97-AF65-F5344CB8AC3E}">
        <p14:creationId xmlns:p14="http://schemas.microsoft.com/office/powerpoint/2010/main" val="134242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Johnson and Johnson vaccine was authorized in February 2021, a one-shot vaccine that proponents hoped would ease the logistics of vaccination campaigns globally.</a:t>
            </a:r>
            <a:br>
              <a:rPr lang="en-US" dirty="0"/>
            </a:br>
            <a:br>
              <a:rPr lang="en-US" dirty="0"/>
            </a:br>
            <a:r>
              <a:rPr lang="en-US" dirty="0"/>
              <a:t>https://www.washingtonpost.com/health/2022/05/05/fda-johnson-and-johnson-vaccine/</a:t>
            </a:r>
          </a:p>
        </p:txBody>
      </p:sp>
      <p:sp>
        <p:nvSpPr>
          <p:cNvPr id="4" name="Slide Number Placeholder 3"/>
          <p:cNvSpPr>
            <a:spLocks noGrp="1"/>
          </p:cNvSpPr>
          <p:nvPr>
            <p:ph type="sldNum" sz="quarter" idx="5"/>
          </p:nvPr>
        </p:nvSpPr>
        <p:spPr/>
        <p:txBody>
          <a:bodyPr/>
          <a:lstStyle/>
          <a:p>
            <a:fld id="{6DC9E9FF-7C85-4017-A0E8-7596D2FE69B9}" type="slidenum">
              <a:rPr lang="en-US" smtClean="0"/>
              <a:t>14</a:t>
            </a:fld>
            <a:endParaRPr lang="en-US" dirty="0"/>
          </a:p>
        </p:txBody>
      </p:sp>
    </p:spTree>
    <p:extLst>
      <p:ext uri="{BB962C8B-B14F-4D97-AF65-F5344CB8AC3E}">
        <p14:creationId xmlns:p14="http://schemas.microsoft.com/office/powerpoint/2010/main" val="3732733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https://onlinelibrary.wiley.com/doi/full/10.1002/bies.202000307</a:t>
            </a:r>
            <a:br>
              <a:rPr lang="en-US" dirty="0"/>
            </a:br>
            <a:r>
              <a:rPr lang="en-US" dirty="0"/>
              <a:t>https://journals.plos.org/plosone/article?id=10.1371/journal.pone.0289841</a:t>
            </a:r>
          </a:p>
          <a:p>
            <a:r>
              <a:rPr lang="en-US" dirty="0"/>
              <a:t>https://www.healthychildren.org/English/safety-prevention/immunizations/Pages/Vaccine-Studies-Examine-the-Evidence.aspx</a:t>
            </a:r>
            <a:br>
              <a:rPr lang="en-US" dirty="0"/>
            </a:br>
            <a:br>
              <a:rPr lang="en-US" dirty="0"/>
            </a:br>
            <a:br>
              <a:rPr lang="en-US" dirty="0"/>
            </a:br>
            <a:r>
              <a:rPr lang="en-US" dirty="0"/>
              <a:t>C</a:t>
            </a:r>
            <a:r>
              <a:rPr lang="en-US" b="0" dirty="0"/>
              <a:t>hildren with autism and/or ADHD have a reduced ability to clear out the common plastic additive bisphenol A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16</a:t>
            </a:fld>
            <a:endParaRPr lang="en-US" dirty="0"/>
          </a:p>
        </p:txBody>
      </p:sp>
    </p:spTree>
    <p:extLst>
      <p:ext uri="{BB962C8B-B14F-4D97-AF65-F5344CB8AC3E}">
        <p14:creationId xmlns:p14="http://schemas.microsoft.com/office/powerpoint/2010/main" val="2697817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Economic opportunism</a:t>
            </a:r>
            <a:br>
              <a:rPr lang="en-US" dirty="0"/>
            </a:br>
            <a:br>
              <a:rPr lang="en-US" dirty="0"/>
            </a:br>
            <a:r>
              <a:rPr lang="en-US" dirty="0"/>
              <a:t>In addition to selling videos, there are also books and speaking engagements. </a:t>
            </a:r>
          </a:p>
          <a:p>
            <a:endParaRPr lang="en-US" dirty="0"/>
          </a:p>
          <a:p>
            <a:r>
              <a:rPr lang="en-US" dirty="0"/>
              <a:t>https://www.theguardian.com/us-news/2019/oct/31/vaxxed-2-movie-sequel-release-fears-propaganda</a:t>
            </a:r>
            <a:br>
              <a:rPr lang="en-US" dirty="0"/>
            </a:br>
            <a:r>
              <a:rPr lang="en-US" dirty="0"/>
              <a:t>https://www.youtube.com/watch?v=XIRXxEYnkxA&amp;ab_channel=CinemaLibre</a:t>
            </a:r>
          </a:p>
        </p:txBody>
      </p:sp>
      <p:sp>
        <p:nvSpPr>
          <p:cNvPr id="4" name="Slide Number Placeholder 3"/>
          <p:cNvSpPr>
            <a:spLocks noGrp="1"/>
          </p:cNvSpPr>
          <p:nvPr>
            <p:ph type="sldNum" sz="quarter" idx="5"/>
          </p:nvPr>
        </p:nvSpPr>
        <p:spPr/>
        <p:txBody>
          <a:bodyPr/>
          <a:lstStyle/>
          <a:p>
            <a:fld id="{6DC9E9FF-7C85-4017-A0E8-7596D2FE69B9}" type="slidenum">
              <a:rPr lang="en-US" smtClean="0"/>
              <a:t>17</a:t>
            </a:fld>
            <a:endParaRPr lang="en-US" dirty="0"/>
          </a:p>
        </p:txBody>
      </p:sp>
    </p:spTree>
    <p:extLst>
      <p:ext uri="{BB962C8B-B14F-4D97-AF65-F5344CB8AC3E}">
        <p14:creationId xmlns:p14="http://schemas.microsoft.com/office/powerpoint/2010/main" val="109461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Tan, C. D. (2021). Defending ‘snake oil’: The preservation of contentious knowledge and practices. </a:t>
            </a:r>
            <a:r>
              <a:rPr lang="en-US" i="1" dirty="0"/>
              <a:t>Social Studies of Science</a:t>
            </a:r>
            <a:r>
              <a:rPr lang="en-US" dirty="0"/>
              <a:t>, 0306312721992543.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baseline="0" dirty="0"/>
              <a:t>In professional alignment, anti-vaxxers strategically blur boundaries between the alternative and conventional</a:t>
            </a:r>
            <a:r>
              <a:rPr lang="en-US" dirty="0"/>
              <a:t> by seeking </a:t>
            </a:r>
            <a:r>
              <a:rPr lang="en-US" b="0" i="0" u="none" strike="noStrike" baseline="0" dirty="0"/>
              <a:t>refuge within the system they challenge.  In contrastive boundary work, anti-vaxxers aim to create a new source internal legitimacy in order to insulate beliefs and practices from outside attack.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18</a:t>
            </a:fld>
            <a:endParaRPr lang="en-US" dirty="0"/>
          </a:p>
        </p:txBody>
      </p:sp>
    </p:spTree>
    <p:extLst>
      <p:ext uri="{BB962C8B-B14F-4D97-AF65-F5344CB8AC3E}">
        <p14:creationId xmlns:p14="http://schemas.microsoft.com/office/powerpoint/2010/main" val="303353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anti-vaxxers only knew the facts, then they would not believe what they believe, right?</a:t>
            </a:r>
          </a:p>
        </p:txBody>
      </p:sp>
      <p:sp>
        <p:nvSpPr>
          <p:cNvPr id="4" name="Slide Number Placeholder 3"/>
          <p:cNvSpPr>
            <a:spLocks noGrp="1"/>
          </p:cNvSpPr>
          <p:nvPr>
            <p:ph type="sldNum" sz="quarter" idx="5"/>
          </p:nvPr>
        </p:nvSpPr>
        <p:spPr/>
        <p:txBody>
          <a:bodyPr/>
          <a:lstStyle/>
          <a:p>
            <a:fld id="{6DC9E9FF-7C85-4017-A0E8-7596D2FE69B9}" type="slidenum">
              <a:rPr lang="en-US" smtClean="0"/>
              <a:t>19</a:t>
            </a:fld>
            <a:endParaRPr lang="en-US" dirty="0"/>
          </a:p>
        </p:txBody>
      </p:sp>
    </p:spTree>
    <p:extLst>
      <p:ext uri="{BB962C8B-B14F-4D97-AF65-F5344CB8AC3E}">
        <p14:creationId xmlns:p14="http://schemas.microsoft.com/office/powerpoint/2010/main" val="1805073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20</a:t>
            </a:fld>
            <a:endParaRPr lang="en-US" dirty="0"/>
          </a:p>
        </p:txBody>
      </p:sp>
    </p:spTree>
    <p:extLst>
      <p:ext uri="{BB962C8B-B14F-4D97-AF65-F5344CB8AC3E}">
        <p14:creationId xmlns:p14="http://schemas.microsoft.com/office/powerpoint/2010/main" val="340850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https://www.who.int/news/item/15-07-2024-global-childhood-immunization-levels-stalled-in-2023-leaving-many-without-life-saving-protection</a:t>
            </a:r>
          </a:p>
        </p:txBody>
      </p:sp>
      <p:sp>
        <p:nvSpPr>
          <p:cNvPr id="4" name="Slide Number Placeholder 3"/>
          <p:cNvSpPr>
            <a:spLocks noGrp="1"/>
          </p:cNvSpPr>
          <p:nvPr>
            <p:ph type="sldNum" sz="quarter" idx="5"/>
          </p:nvPr>
        </p:nvSpPr>
        <p:spPr/>
        <p:txBody>
          <a:bodyPr/>
          <a:lstStyle/>
          <a:p>
            <a:fld id="{99BA1925-C541-4A4E-A88B-CD8C7F66F6A1}" type="slidenum">
              <a:rPr lang="en-US" smtClean="0"/>
              <a:t>21</a:t>
            </a:fld>
            <a:endParaRPr lang="en-US" dirty="0"/>
          </a:p>
        </p:txBody>
      </p:sp>
    </p:spTree>
    <p:extLst>
      <p:ext uri="{BB962C8B-B14F-4D97-AF65-F5344CB8AC3E}">
        <p14:creationId xmlns:p14="http://schemas.microsoft.com/office/powerpoint/2010/main" val="441861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https://www.nytimes.com/2021/11/08/world/europe/romania-covid-vaccine-refusal.html</a:t>
            </a:r>
          </a:p>
        </p:txBody>
      </p:sp>
      <p:sp>
        <p:nvSpPr>
          <p:cNvPr id="4" name="Slide Number Placeholder 3"/>
          <p:cNvSpPr>
            <a:spLocks noGrp="1"/>
          </p:cNvSpPr>
          <p:nvPr>
            <p:ph type="sldNum" sz="quarter" idx="5"/>
          </p:nvPr>
        </p:nvSpPr>
        <p:spPr/>
        <p:txBody>
          <a:bodyPr/>
          <a:lstStyle/>
          <a:p>
            <a:fld id="{6DC9E9FF-7C85-4017-A0E8-7596D2FE69B9}" type="slidenum">
              <a:rPr lang="en-US" smtClean="0"/>
              <a:t>2</a:t>
            </a:fld>
            <a:endParaRPr lang="en-US" dirty="0"/>
          </a:p>
        </p:txBody>
      </p:sp>
    </p:spTree>
    <p:extLst>
      <p:ext uri="{BB962C8B-B14F-4D97-AF65-F5344CB8AC3E}">
        <p14:creationId xmlns:p14="http://schemas.microsoft.com/office/powerpoint/2010/main" val="417678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https://ourworldindata.org/grapher/reported-cases-of-measles?time=2022</a:t>
            </a:r>
          </a:p>
        </p:txBody>
      </p:sp>
      <p:sp>
        <p:nvSpPr>
          <p:cNvPr id="4" name="Slide Number Placeholder 3"/>
          <p:cNvSpPr>
            <a:spLocks noGrp="1"/>
          </p:cNvSpPr>
          <p:nvPr>
            <p:ph type="sldNum" sz="quarter" idx="5"/>
          </p:nvPr>
        </p:nvSpPr>
        <p:spPr/>
        <p:txBody>
          <a:bodyPr/>
          <a:lstStyle/>
          <a:p>
            <a:fld id="{6DC9E9FF-7C85-4017-A0E8-7596D2FE69B9}" type="slidenum">
              <a:rPr lang="en-US" smtClean="0"/>
              <a:t>22</a:t>
            </a:fld>
            <a:endParaRPr lang="en-US" dirty="0"/>
          </a:p>
        </p:txBody>
      </p:sp>
    </p:spTree>
    <p:extLst>
      <p:ext uri="{BB962C8B-B14F-4D97-AF65-F5344CB8AC3E}">
        <p14:creationId xmlns:p14="http://schemas.microsoft.com/office/powerpoint/2010/main" val="810750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https://ourworldindata.org/grapher/reported-cases-of-measles?tab=chart&amp;time=earliest..2022</a:t>
            </a:r>
          </a:p>
        </p:txBody>
      </p:sp>
      <p:sp>
        <p:nvSpPr>
          <p:cNvPr id="4" name="Slide Number Placeholder 3"/>
          <p:cNvSpPr>
            <a:spLocks noGrp="1"/>
          </p:cNvSpPr>
          <p:nvPr>
            <p:ph type="sldNum" sz="quarter" idx="5"/>
          </p:nvPr>
        </p:nvSpPr>
        <p:spPr/>
        <p:txBody>
          <a:bodyPr/>
          <a:lstStyle/>
          <a:p>
            <a:fld id="{6DC9E9FF-7C85-4017-A0E8-7596D2FE69B9}" type="slidenum">
              <a:rPr lang="en-US" smtClean="0"/>
              <a:t>23</a:t>
            </a:fld>
            <a:endParaRPr lang="en-US" dirty="0"/>
          </a:p>
        </p:txBody>
      </p:sp>
    </p:spTree>
    <p:extLst>
      <p:ext uri="{BB962C8B-B14F-4D97-AF65-F5344CB8AC3E}">
        <p14:creationId xmlns:p14="http://schemas.microsoft.com/office/powerpoint/2010/main" val="3523935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https://www.who.int/news/item/15-07-2024-global-childhood-immunization-levels-stalled-in-2023-leaving-many-without-life-saving-protection</a:t>
            </a:r>
          </a:p>
        </p:txBody>
      </p:sp>
      <p:sp>
        <p:nvSpPr>
          <p:cNvPr id="4" name="Slide Number Placeholder 3"/>
          <p:cNvSpPr>
            <a:spLocks noGrp="1"/>
          </p:cNvSpPr>
          <p:nvPr>
            <p:ph type="sldNum" sz="quarter" idx="5"/>
          </p:nvPr>
        </p:nvSpPr>
        <p:spPr/>
        <p:txBody>
          <a:bodyPr/>
          <a:lstStyle/>
          <a:p>
            <a:fld id="{99BA1925-C541-4A4E-A88B-CD8C7F66F6A1}" type="slidenum">
              <a:rPr lang="en-US" smtClean="0"/>
              <a:t>24</a:t>
            </a:fld>
            <a:endParaRPr lang="en-US" dirty="0"/>
          </a:p>
        </p:txBody>
      </p:sp>
    </p:spTree>
    <p:extLst>
      <p:ext uri="{BB962C8B-B14F-4D97-AF65-F5344CB8AC3E}">
        <p14:creationId xmlns:p14="http://schemas.microsoft.com/office/powerpoint/2010/main" val="1293407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BB424-AB39-087E-34F8-C7E92BF1B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BA3A9-FE83-9E23-A73F-A94FB09F2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787CA-468B-078B-A830-20D4E3AD37C9}"/>
              </a:ext>
            </a:extLst>
          </p:cNvPr>
          <p:cNvSpPr>
            <a:spLocks noGrp="1"/>
          </p:cNvSpPr>
          <p:nvPr>
            <p:ph type="body" idx="1"/>
          </p:nvPr>
        </p:nvSpPr>
        <p:spPr/>
        <p:txBody>
          <a:bodyPr/>
          <a:lstStyle/>
          <a:p>
            <a:r>
              <a:rPr lang="en-US" dirty="0"/>
              <a:t>https://www.who.int/news/item/15-07-2024-global-childhood-immunization-levels-stalled-in-2023-leaving-many-without-life-saving-protection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https://doi.org/10.1038/d41586-024-00265-8</a:t>
            </a:r>
          </a:p>
          <a:p>
            <a:endParaRPr lang="en-US" dirty="0"/>
          </a:p>
        </p:txBody>
      </p:sp>
      <p:sp>
        <p:nvSpPr>
          <p:cNvPr id="4" name="Slide Number Placeholder 3">
            <a:extLst>
              <a:ext uri="{FF2B5EF4-FFF2-40B4-BE49-F238E27FC236}">
                <a16:creationId xmlns:a16="http://schemas.microsoft.com/office/drawing/2014/main" id="{D1034FD7-09B1-DBEA-9349-6C1B39F7439C}"/>
              </a:ext>
            </a:extLst>
          </p:cNvPr>
          <p:cNvSpPr>
            <a:spLocks noGrp="1"/>
          </p:cNvSpPr>
          <p:nvPr>
            <p:ph type="sldNum" sz="quarter" idx="5"/>
          </p:nvPr>
        </p:nvSpPr>
        <p:spPr/>
        <p:txBody>
          <a:bodyPr/>
          <a:lstStyle/>
          <a:p>
            <a:fld id="{99BA1925-C541-4A4E-A88B-CD8C7F66F6A1}" type="slidenum">
              <a:rPr lang="en-US" smtClean="0"/>
              <a:t>25</a:t>
            </a:fld>
            <a:endParaRPr lang="en-US" dirty="0"/>
          </a:p>
        </p:txBody>
      </p:sp>
    </p:spTree>
    <p:extLst>
      <p:ext uri="{BB962C8B-B14F-4D97-AF65-F5344CB8AC3E}">
        <p14:creationId xmlns:p14="http://schemas.microsoft.com/office/powerpoint/2010/main" val="1753109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World Health Organization’s goal was lofty but achievable: eliminate measles from five of the world’s six regions by 2020. But recent outbreaks — even in places where elimination had been achieved — are making that goal a distant dream</a:t>
            </a:r>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26</a:t>
            </a:fld>
            <a:endParaRPr lang="en-US" dirty="0"/>
          </a:p>
        </p:txBody>
      </p:sp>
    </p:spTree>
    <p:extLst>
      <p:ext uri="{BB962C8B-B14F-4D97-AF65-F5344CB8AC3E}">
        <p14:creationId xmlns:p14="http://schemas.microsoft.com/office/powerpoint/2010/main" val="4111029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Vaccination rates across Europe are lower than in the United States. Various longstanding anti-vaccine movements persist there. Laws were passed in France, Germany and Italy requiring that parents vaccinate their children or at least consult a doctor about doing so. Italy and Germany imposed fines of $600 to $3,000 for failing to comply. The US CDC now recommends that American travelers under age 60 and visiting areas of central and southern Europe receive two doses of measles vaccine before going. </a:t>
            </a:r>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27</a:t>
            </a:fld>
            <a:endParaRPr lang="en-US" dirty="0"/>
          </a:p>
        </p:txBody>
      </p:sp>
    </p:spTree>
    <p:extLst>
      <p:ext uri="{BB962C8B-B14F-4D97-AF65-F5344CB8AC3E}">
        <p14:creationId xmlns:p14="http://schemas.microsoft.com/office/powerpoint/2010/main" val="1200735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Covid pandemic interrupted routine vaccination services, leaving increased susceptibility to disease in some parts of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https://www.nytimes.com/2022/07/14/health/childhood-vaccination-rates-decline.html</a:t>
            </a:r>
            <a:br>
              <a:rPr lang="en-US" dirty="0"/>
            </a:br>
            <a:br>
              <a:rPr lang="en-US" dirty="0"/>
            </a:br>
            <a:r>
              <a:rPr lang="en-US" i="1" dirty="0"/>
              <a:t>https://doi.org/10.1038/d41586-022-02051-w</a:t>
            </a:r>
            <a:endParaRPr lang="en-US" dirty="0"/>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28</a:t>
            </a:fld>
            <a:endParaRPr lang="en-US" dirty="0"/>
          </a:p>
        </p:txBody>
      </p:sp>
    </p:spTree>
    <p:extLst>
      <p:ext uri="{BB962C8B-B14F-4D97-AF65-F5344CB8AC3E}">
        <p14:creationId xmlns:p14="http://schemas.microsoft.com/office/powerpoint/2010/main" val="172030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Berkley, S. "Vaccination lags behind in middle-income countries." </a:t>
            </a:r>
            <a:r>
              <a:rPr lang="en-US" i="1" dirty="0"/>
              <a:t>Nature</a:t>
            </a:r>
            <a:r>
              <a:rPr lang="en-US" dirty="0"/>
              <a:t> 569.7756 (2019): 309.</a:t>
            </a:r>
            <a:br>
              <a:rPr lang="en-US" dirty="0"/>
            </a:br>
            <a:br>
              <a:rPr lang="en-US" dirty="0"/>
            </a:br>
            <a:r>
              <a:rPr lang="en-US" dirty="0"/>
              <a:t>Global Alliance for Vaccines and Immunization</a:t>
            </a:r>
          </a:p>
          <a:p>
            <a:endParaRPr lang="en-US" dirty="0"/>
          </a:p>
          <a:p>
            <a:r>
              <a:rPr lang="en-US" dirty="0"/>
              <a:t>https://www.gavi.org/</a:t>
            </a:r>
          </a:p>
        </p:txBody>
      </p:sp>
      <p:sp>
        <p:nvSpPr>
          <p:cNvPr id="4" name="Slide Number Placeholder 3"/>
          <p:cNvSpPr>
            <a:spLocks noGrp="1"/>
          </p:cNvSpPr>
          <p:nvPr>
            <p:ph type="sldNum" sz="quarter" idx="10"/>
          </p:nvPr>
        </p:nvSpPr>
        <p:spPr/>
        <p:txBody>
          <a:bodyPr/>
          <a:lstStyle/>
          <a:p>
            <a:fld id="{6DC9E9FF-7C85-4017-A0E8-7596D2FE69B9}" type="slidenum">
              <a:rPr lang="en-US" smtClean="0"/>
              <a:t>29</a:t>
            </a:fld>
            <a:endParaRPr lang="en-US" dirty="0"/>
          </a:p>
        </p:txBody>
      </p:sp>
    </p:spTree>
    <p:extLst>
      <p:ext uri="{BB962C8B-B14F-4D97-AF65-F5344CB8AC3E}">
        <p14:creationId xmlns:p14="http://schemas.microsoft.com/office/powerpoint/2010/main" val="1625033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https://www.cytivalifesciences.com/en/us/shop</a:t>
            </a:r>
          </a:p>
        </p:txBody>
      </p:sp>
      <p:sp>
        <p:nvSpPr>
          <p:cNvPr id="4" name="Slide Number Placeholder 3"/>
          <p:cNvSpPr>
            <a:spLocks noGrp="1"/>
          </p:cNvSpPr>
          <p:nvPr>
            <p:ph type="sldNum" sz="quarter" idx="5"/>
          </p:nvPr>
        </p:nvSpPr>
        <p:spPr/>
        <p:txBody>
          <a:bodyPr/>
          <a:lstStyle/>
          <a:p>
            <a:fld id="{A07A47B8-78DC-4F69-889B-268DA05B03C5}" type="slidenum">
              <a:rPr lang="en-US" smtClean="0"/>
              <a:t>30</a:t>
            </a:fld>
            <a:endParaRPr lang="en-US" dirty="0"/>
          </a:p>
        </p:txBody>
      </p:sp>
    </p:spTree>
    <p:extLst>
      <p:ext uri="{BB962C8B-B14F-4D97-AF65-F5344CB8AC3E}">
        <p14:creationId xmlns:p14="http://schemas.microsoft.com/office/powerpoint/2010/main" val="2306988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Berkley, S. "Vaccination lags behind in middle-income countries." </a:t>
            </a:r>
            <a:r>
              <a:rPr lang="en-US" i="1" dirty="0"/>
              <a:t>Nature</a:t>
            </a:r>
            <a:r>
              <a:rPr lang="en-US" dirty="0"/>
              <a:t> 569.7756 (2019): 309.</a:t>
            </a:r>
          </a:p>
        </p:txBody>
      </p:sp>
      <p:sp>
        <p:nvSpPr>
          <p:cNvPr id="4" name="Slide Number Placeholder 3"/>
          <p:cNvSpPr>
            <a:spLocks noGrp="1"/>
          </p:cNvSpPr>
          <p:nvPr>
            <p:ph type="sldNum" sz="quarter" idx="10"/>
          </p:nvPr>
        </p:nvSpPr>
        <p:spPr/>
        <p:txBody>
          <a:bodyPr/>
          <a:lstStyle/>
          <a:p>
            <a:fld id="{6DC9E9FF-7C85-4017-A0E8-7596D2FE69B9}" type="slidenum">
              <a:rPr lang="en-US" smtClean="0"/>
              <a:t>31</a:t>
            </a:fld>
            <a:endParaRPr lang="en-US" dirty="0"/>
          </a:p>
        </p:txBody>
      </p:sp>
    </p:spTree>
    <p:extLst>
      <p:ext uri="{BB962C8B-B14F-4D97-AF65-F5344CB8AC3E}">
        <p14:creationId xmlns:p14="http://schemas.microsoft.com/office/powerpoint/2010/main" val="120749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C9E9FF-7C85-4017-A0E8-7596D2FE69B9}" type="slidenum">
              <a:rPr lang="en-US" smtClean="0"/>
              <a:t>3</a:t>
            </a:fld>
            <a:endParaRPr lang="en-US" dirty="0"/>
          </a:p>
        </p:txBody>
      </p:sp>
    </p:spTree>
    <p:extLst>
      <p:ext uri="{BB962C8B-B14F-4D97-AF65-F5344CB8AC3E}">
        <p14:creationId xmlns:p14="http://schemas.microsoft.com/office/powerpoint/2010/main" val="3045573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Berkley, S. "Vaccination lags behind in middle-income countries." </a:t>
            </a:r>
            <a:r>
              <a:rPr lang="en-US" i="1" dirty="0"/>
              <a:t>Nature</a:t>
            </a:r>
            <a:r>
              <a:rPr lang="en-US" dirty="0"/>
              <a:t> 569.7756 (2019): 309.</a:t>
            </a:r>
            <a:br>
              <a:rPr lang="en-US" dirty="0"/>
            </a:br>
            <a:br>
              <a:rPr lang="en-US" dirty="0"/>
            </a:br>
            <a:r>
              <a:rPr lang="en-US" dirty="0"/>
              <a:t>GAVI-supported countries shown in yellow in map. </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6DC9E9FF-7C85-4017-A0E8-7596D2FE69B9}" type="slidenum">
              <a:rPr lang="en-US" smtClean="0"/>
              <a:t>32</a:t>
            </a:fld>
            <a:endParaRPr lang="en-US" dirty="0"/>
          </a:p>
        </p:txBody>
      </p:sp>
    </p:spTree>
    <p:extLst>
      <p:ext uri="{BB962C8B-B14F-4D97-AF65-F5344CB8AC3E}">
        <p14:creationId xmlns:p14="http://schemas.microsoft.com/office/powerpoint/2010/main" val="1094268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Berkley, S. "Vaccination lags behind in middle-income countries." </a:t>
            </a:r>
            <a:r>
              <a:rPr lang="en-US" i="1" dirty="0"/>
              <a:t>Nature</a:t>
            </a:r>
            <a:r>
              <a:rPr lang="en-US" dirty="0"/>
              <a:t> 569.7756 (2019): 309.</a:t>
            </a:r>
          </a:p>
        </p:txBody>
      </p:sp>
      <p:sp>
        <p:nvSpPr>
          <p:cNvPr id="4" name="Slide Number Placeholder 3"/>
          <p:cNvSpPr>
            <a:spLocks noGrp="1"/>
          </p:cNvSpPr>
          <p:nvPr>
            <p:ph type="sldNum" sz="quarter" idx="10"/>
          </p:nvPr>
        </p:nvSpPr>
        <p:spPr/>
        <p:txBody>
          <a:bodyPr/>
          <a:lstStyle/>
          <a:p>
            <a:fld id="{6DC9E9FF-7C85-4017-A0E8-7596D2FE69B9}" type="slidenum">
              <a:rPr lang="en-US" smtClean="0"/>
              <a:t>33</a:t>
            </a:fld>
            <a:endParaRPr lang="en-US" dirty="0"/>
          </a:p>
        </p:txBody>
      </p:sp>
    </p:spTree>
    <p:extLst>
      <p:ext uri="{BB962C8B-B14F-4D97-AF65-F5344CB8AC3E}">
        <p14:creationId xmlns:p14="http://schemas.microsoft.com/office/powerpoint/2010/main" val="1074910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Berkley, S. "Vaccination lags behind in middle-income countries." </a:t>
            </a:r>
            <a:r>
              <a:rPr lang="en-US" i="1" dirty="0"/>
              <a:t>Nature</a:t>
            </a:r>
            <a:r>
              <a:rPr lang="en-US" dirty="0"/>
              <a:t> 569.7756 (2019): 309.</a:t>
            </a:r>
            <a:br>
              <a:rPr lang="en-US" dirty="0"/>
            </a:br>
            <a:endParaRPr lang="en-US" dirty="0"/>
          </a:p>
        </p:txBody>
      </p:sp>
      <p:sp>
        <p:nvSpPr>
          <p:cNvPr id="4" name="Slide Number Placeholder 3"/>
          <p:cNvSpPr>
            <a:spLocks noGrp="1"/>
          </p:cNvSpPr>
          <p:nvPr>
            <p:ph type="sldNum" sz="quarter" idx="10"/>
          </p:nvPr>
        </p:nvSpPr>
        <p:spPr/>
        <p:txBody>
          <a:bodyPr/>
          <a:lstStyle/>
          <a:p>
            <a:fld id="{6DC9E9FF-7C85-4017-A0E8-7596D2FE69B9}" type="slidenum">
              <a:rPr lang="en-US" smtClean="0"/>
              <a:t>34</a:t>
            </a:fld>
            <a:endParaRPr lang="en-US" dirty="0"/>
          </a:p>
        </p:txBody>
      </p:sp>
    </p:spTree>
    <p:extLst>
      <p:ext uri="{BB962C8B-B14F-4D97-AF65-F5344CB8AC3E}">
        <p14:creationId xmlns:p14="http://schemas.microsoft.com/office/powerpoint/2010/main" val="2695769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https://asia.nikkei.com/Spotlight/Datawatch/China-emerges-as-big-winner-in-vaccine-outreach</a:t>
            </a:r>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35</a:t>
            </a:fld>
            <a:endParaRPr lang="en-US" dirty="0"/>
          </a:p>
        </p:txBody>
      </p:sp>
    </p:spTree>
    <p:extLst>
      <p:ext uri="{BB962C8B-B14F-4D97-AF65-F5344CB8AC3E}">
        <p14:creationId xmlns:p14="http://schemas.microsoft.com/office/powerpoint/2010/main" val="2365422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https://www.gavi.org/vaccineswork/gavi-ceo-dr-seth-berkley-explains-covax-pillar</a:t>
            </a:r>
          </a:p>
        </p:txBody>
      </p:sp>
      <p:sp>
        <p:nvSpPr>
          <p:cNvPr id="4" name="Slide Number Placeholder 3"/>
          <p:cNvSpPr>
            <a:spLocks noGrp="1"/>
          </p:cNvSpPr>
          <p:nvPr>
            <p:ph type="sldNum" sz="quarter" idx="5"/>
          </p:nvPr>
        </p:nvSpPr>
        <p:spPr/>
        <p:txBody>
          <a:bodyPr/>
          <a:lstStyle/>
          <a:p>
            <a:fld id="{6DC9E9FF-7C85-4017-A0E8-7596D2FE69B9}" type="slidenum">
              <a:rPr lang="en-US" smtClean="0"/>
              <a:t>36</a:t>
            </a:fld>
            <a:endParaRPr lang="en-US" dirty="0"/>
          </a:p>
        </p:txBody>
      </p:sp>
    </p:spTree>
    <p:extLst>
      <p:ext uri="{BB962C8B-B14F-4D97-AF65-F5344CB8AC3E}">
        <p14:creationId xmlns:p14="http://schemas.microsoft.com/office/powerpoint/2010/main" val="2357194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E3B35-B373-4AA8-94EE-B3E16EF9EF81}" type="slidenum">
              <a:rPr lang="en-US" smtClean="0"/>
              <a:pPr/>
              <a:t>37</a:t>
            </a:fld>
            <a:endParaRPr lang="en-US" dirty="0"/>
          </a:p>
        </p:txBody>
      </p:sp>
    </p:spTree>
    <p:extLst>
      <p:ext uri="{BB962C8B-B14F-4D97-AF65-F5344CB8AC3E}">
        <p14:creationId xmlns:p14="http://schemas.microsoft.com/office/powerpoint/2010/main" val="1215770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https://www.nytimes.com/reuters/2020/09/03/world/asia/03reuters-health-coronavirus-vaccines-covax-exclusive.html</a:t>
            </a:r>
          </a:p>
        </p:txBody>
      </p:sp>
      <p:sp>
        <p:nvSpPr>
          <p:cNvPr id="4" name="Slide Number Placeholder 3"/>
          <p:cNvSpPr>
            <a:spLocks noGrp="1"/>
          </p:cNvSpPr>
          <p:nvPr>
            <p:ph type="sldNum" sz="quarter" idx="5"/>
          </p:nvPr>
        </p:nvSpPr>
        <p:spPr/>
        <p:txBody>
          <a:bodyPr/>
          <a:lstStyle/>
          <a:p>
            <a:fld id="{A81E3B35-B373-4AA8-94EE-B3E16EF9EF81}" type="slidenum">
              <a:rPr lang="en-US" smtClean="0"/>
              <a:pPr/>
              <a:t>38</a:t>
            </a:fld>
            <a:endParaRPr lang="en-US" dirty="0"/>
          </a:p>
        </p:txBody>
      </p:sp>
    </p:spTree>
    <p:extLst>
      <p:ext uri="{BB962C8B-B14F-4D97-AF65-F5344CB8AC3E}">
        <p14:creationId xmlns:p14="http://schemas.microsoft.com/office/powerpoint/2010/main" val="2761570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and middle-income nations would have had lower death rates if vaccines had been shared more equitably. </a:t>
            </a:r>
            <a:br>
              <a:rPr lang="en-US" dirty="0"/>
            </a:br>
            <a:br>
              <a:rPr lang="en-US" dirty="0"/>
            </a:br>
            <a:r>
              <a:rPr lang="en-US" dirty="0"/>
              <a:t>Equitable vaccine coverage could have prevented 1.3 million deaths worldwide. More than twice that many deaths would have been avoided if higher-income countries had also stuck with other measures to reduce transmission.</a:t>
            </a:r>
            <a:br>
              <a:rPr lang="en-US" dirty="0"/>
            </a:br>
            <a:br>
              <a:rPr lang="en-US" dirty="0"/>
            </a:br>
            <a:r>
              <a:rPr lang="en-US" dirty="0"/>
              <a:t>https://www.nature.com/articles/d41586-022-03529-3</a:t>
            </a:r>
          </a:p>
        </p:txBody>
      </p:sp>
      <p:sp>
        <p:nvSpPr>
          <p:cNvPr id="4" name="Slide Number Placeholder 3"/>
          <p:cNvSpPr>
            <a:spLocks noGrp="1"/>
          </p:cNvSpPr>
          <p:nvPr>
            <p:ph type="sldNum" sz="quarter" idx="5"/>
          </p:nvPr>
        </p:nvSpPr>
        <p:spPr/>
        <p:txBody>
          <a:bodyPr/>
          <a:lstStyle/>
          <a:p>
            <a:fld id="{6DC9E9FF-7C85-4017-A0E8-7596D2FE69B9}" type="slidenum">
              <a:rPr lang="en-US" smtClean="0"/>
              <a:t>39</a:t>
            </a:fld>
            <a:endParaRPr lang="en-US" dirty="0"/>
          </a:p>
        </p:txBody>
      </p:sp>
    </p:spTree>
    <p:extLst>
      <p:ext uri="{BB962C8B-B14F-4D97-AF65-F5344CB8AC3E}">
        <p14:creationId xmlns:p14="http://schemas.microsoft.com/office/powerpoint/2010/main" val="174281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haker 2 Lancet"/>
              </a:rPr>
              <a:t>One such approach that is to waive patent protections so that new mRNA vaccines can be manufactured in other countries, lessening the dependence upon wealthier nations to provide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Shaker 2 Lanc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Releasing patents on COVID vaccines would likely have increased global vaccination rates, especially in low- and middle-income countries, by enabling local production, lowering costs, and reducing dependence on international supply chains. Patent restrictions limited vaccine availability by concentrating production in a few countries, making doses less accessible and more costly for many nations. Local manufacturing could have met demand faster and reduced logistical challenges associated with vaccine distribution. While concerns about quality control and innovation incentives exist, many argue that, given the public health stakes and public funding in vaccine development, global access should have been prioritized.</a:t>
            </a:r>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40</a:t>
            </a:fld>
            <a:endParaRPr lang="en-US" dirty="0"/>
          </a:p>
        </p:txBody>
      </p:sp>
    </p:spTree>
    <p:extLst>
      <p:ext uri="{BB962C8B-B14F-4D97-AF65-F5344CB8AC3E}">
        <p14:creationId xmlns:p14="http://schemas.microsoft.com/office/powerpoint/2010/main" val="3993485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https://www.washingtonpost.com/graphics/2020/health/covid-vaccine-update-coronavirus/</a:t>
            </a:r>
          </a:p>
        </p:txBody>
      </p:sp>
      <p:sp>
        <p:nvSpPr>
          <p:cNvPr id="4" name="Slide Number Placeholder 3"/>
          <p:cNvSpPr>
            <a:spLocks noGrp="1"/>
          </p:cNvSpPr>
          <p:nvPr>
            <p:ph type="sldNum" sz="quarter" idx="5"/>
          </p:nvPr>
        </p:nvSpPr>
        <p:spPr/>
        <p:txBody>
          <a:bodyPr/>
          <a:lstStyle/>
          <a:p>
            <a:fld id="{6DC9E9FF-7C85-4017-A0E8-7596D2FE69B9}" type="slidenum">
              <a:rPr lang="en-US" smtClean="0"/>
              <a:t>41</a:t>
            </a:fld>
            <a:endParaRPr lang="en-US" dirty="0"/>
          </a:p>
        </p:txBody>
      </p:sp>
    </p:spTree>
    <p:extLst>
      <p:ext uri="{BB962C8B-B14F-4D97-AF65-F5344CB8AC3E}">
        <p14:creationId xmlns:p14="http://schemas.microsoft.com/office/powerpoint/2010/main" val="1025731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7C0FF-15AB-8059-7CEE-038BEAA1F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AA76D-1196-4655-780E-CD4D23EDE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88F40-5976-2E60-4376-EE6A5F6119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CE4518-D485-0479-FEF4-28CA101262F4}"/>
              </a:ext>
            </a:extLst>
          </p:cNvPr>
          <p:cNvSpPr>
            <a:spLocks noGrp="1"/>
          </p:cNvSpPr>
          <p:nvPr>
            <p:ph type="sldNum" sz="quarter" idx="10"/>
          </p:nvPr>
        </p:nvSpPr>
        <p:spPr/>
        <p:txBody>
          <a:bodyPr/>
          <a:lstStyle/>
          <a:p>
            <a:fld id="{6DC9E9FF-7C85-4017-A0E8-7596D2FE69B9}" type="slidenum">
              <a:rPr lang="en-US" smtClean="0"/>
              <a:t>4</a:t>
            </a:fld>
            <a:endParaRPr lang="en-US" dirty="0"/>
          </a:p>
        </p:txBody>
      </p:sp>
    </p:spTree>
    <p:extLst>
      <p:ext uri="{BB962C8B-B14F-4D97-AF65-F5344CB8AC3E}">
        <p14:creationId xmlns:p14="http://schemas.microsoft.com/office/powerpoint/2010/main" val="936760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https://www.nytimes.com/2020/11/10/business/biontech-covid-vaccine.html</a:t>
            </a:r>
            <a:br>
              <a:rPr lang="en-US" dirty="0"/>
            </a:br>
            <a:br>
              <a:rPr lang="en-US" dirty="0"/>
            </a:br>
            <a:r>
              <a:rPr lang="en-US" dirty="0"/>
              <a:t>BioNTech coordinated the development of their mRNA vaccine with Pfizer, an American company</a:t>
            </a:r>
          </a:p>
          <a:p>
            <a:endParaRPr lang="en-US" dirty="0"/>
          </a:p>
          <a:p>
            <a:r>
              <a:rPr lang="en-US" dirty="0"/>
              <a:t>BioNTech was co-founded by Dr. Uğur Şahin and Dr. Özlem Türeci, a married couple of Turkish descent. Dr. Şahin was born in İskenderun, Turkey, and moved to Germany at the age of four to join his father, who worked at a Ford factory in Cologne. Dr. Türeci was born in Germany to a Turkish physician who had immigrated from Istanbul. Together, they established BioNTech in 2008, focusing on individualized cancer immunotherapy and later developing one of the first COVID-19 vaccines. </a:t>
            </a:r>
          </a:p>
        </p:txBody>
      </p:sp>
      <p:sp>
        <p:nvSpPr>
          <p:cNvPr id="4" name="Slide Number Placeholder 3"/>
          <p:cNvSpPr>
            <a:spLocks noGrp="1"/>
          </p:cNvSpPr>
          <p:nvPr>
            <p:ph type="sldNum" sz="quarter" idx="5"/>
          </p:nvPr>
        </p:nvSpPr>
        <p:spPr/>
        <p:txBody>
          <a:bodyPr/>
          <a:lstStyle/>
          <a:p>
            <a:fld id="{6DC9E9FF-7C85-4017-A0E8-7596D2FE69B9}" type="slidenum">
              <a:rPr lang="en-US" smtClean="0"/>
              <a:t>44</a:t>
            </a:fld>
            <a:endParaRPr lang="en-US" dirty="0"/>
          </a:p>
        </p:txBody>
      </p:sp>
    </p:spTree>
    <p:extLst>
      <p:ext uri="{BB962C8B-B14F-4D97-AF65-F5344CB8AC3E}">
        <p14:creationId xmlns:p14="http://schemas.microsoft.com/office/powerpoint/2010/main" val="2179837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https://www.nytimes.com/2020/11/14/upshot/coronavirus-capitalism-vaccine.html</a:t>
            </a:r>
          </a:p>
        </p:txBody>
      </p:sp>
      <p:sp>
        <p:nvSpPr>
          <p:cNvPr id="4" name="Slide Number Placeholder 3"/>
          <p:cNvSpPr>
            <a:spLocks noGrp="1"/>
          </p:cNvSpPr>
          <p:nvPr>
            <p:ph type="sldNum" sz="quarter" idx="5"/>
          </p:nvPr>
        </p:nvSpPr>
        <p:spPr/>
        <p:txBody>
          <a:bodyPr/>
          <a:lstStyle/>
          <a:p>
            <a:fld id="{6DC9E9FF-7C85-4017-A0E8-7596D2FE69B9}" type="slidenum">
              <a:rPr lang="en-US" smtClean="0"/>
              <a:t>45</a:t>
            </a:fld>
            <a:endParaRPr lang="en-US" dirty="0"/>
          </a:p>
        </p:txBody>
      </p:sp>
    </p:spTree>
    <p:extLst>
      <p:ext uri="{BB962C8B-B14F-4D97-AF65-F5344CB8AC3E}">
        <p14:creationId xmlns:p14="http://schemas.microsoft.com/office/powerpoint/2010/main" val="3277017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Priority Pathogens for Vaccine R&amp;D. Dots indicate where each pathogen appears on regional top 10 lists. Regional results are intended to inform deliberations and should not be read as regional priorities in themselves. ∗Cytomegalovirus results are provisional due to lack of systematic burden estimates. (See </a:t>
            </a:r>
            <a:r>
              <a:rPr lang="en-US" dirty="0">
                <a:hlinkClick r:id="rId3"/>
              </a:rPr>
              <a:t>Appendix</a:t>
            </a:r>
            <a:r>
              <a:rPr lang="en-US" dirty="0"/>
              <a:t>, page 35, for ranking of individual pathogens in each region.)</a:t>
            </a:r>
          </a:p>
        </p:txBody>
      </p:sp>
      <p:sp>
        <p:nvSpPr>
          <p:cNvPr id="4" name="Slide Number Placeholder 3"/>
          <p:cNvSpPr>
            <a:spLocks noGrp="1"/>
          </p:cNvSpPr>
          <p:nvPr>
            <p:ph type="sldNum" sz="quarter" idx="5"/>
          </p:nvPr>
        </p:nvSpPr>
        <p:spPr/>
        <p:txBody>
          <a:bodyPr/>
          <a:lstStyle/>
          <a:p>
            <a:fld id="{99BA1925-C541-4A4E-A88B-CD8C7F66F6A1}" type="slidenum">
              <a:rPr lang="en-US" smtClean="0"/>
              <a:t>46</a:t>
            </a:fld>
            <a:endParaRPr lang="en-US" dirty="0"/>
          </a:p>
        </p:txBody>
      </p:sp>
    </p:spTree>
    <p:extLst>
      <p:ext uri="{BB962C8B-B14F-4D97-AF65-F5344CB8AC3E}">
        <p14:creationId xmlns:p14="http://schemas.microsoft.com/office/powerpoint/2010/main" val="229289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countries roiled by unsubstantiated reports of side effects—including Denmark, the United Kingdom, and Colombia—authorities kept recommending the vaccines while investigating</a:t>
            </a:r>
          </a:p>
          <a:p>
            <a:r>
              <a:rPr lang="en-US" dirty="0"/>
              <a:t>the claims, says Heidi Larson, head of the Vaccine Confidence Project at the London School of Hygiene and Tropical Medicine. Vaccination says rates dipped in these countries, but quickly recovered.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in Japan, the government was slow to review the evidence while antivaccine pressure “just became louder and louder, which eventually led to this 9-year period when HPV was not a formal policy. </a:t>
            </a:r>
            <a:br>
              <a:rPr lang="en-US" dirty="0"/>
            </a:br>
            <a:br>
              <a:rPr lang="en-US" dirty="0"/>
            </a:br>
            <a:r>
              <a:rPr lang="en-US" dirty="0"/>
              <a:t>Normile, D. (2022). Japan reboots HPV vaccination drive after 9-year gap. </a:t>
            </a:r>
            <a:r>
              <a:rPr lang="en-US" i="1" dirty="0"/>
              <a:t>Science (New York, NY)</a:t>
            </a:r>
            <a:r>
              <a:rPr lang="en-US" dirty="0"/>
              <a:t>, </a:t>
            </a:r>
            <a:r>
              <a:rPr lang="en-US" i="1" dirty="0"/>
              <a:t>376</a:t>
            </a:r>
            <a:r>
              <a:rPr lang="en-US" dirty="0"/>
              <a:t>(6588), 14-14.</a:t>
            </a:r>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47</a:t>
            </a:fld>
            <a:endParaRPr lang="en-US" dirty="0"/>
          </a:p>
        </p:txBody>
      </p:sp>
    </p:spTree>
    <p:extLst>
      <p:ext uri="{BB962C8B-B14F-4D97-AF65-F5344CB8AC3E}">
        <p14:creationId xmlns:p14="http://schemas.microsoft.com/office/powerpoint/2010/main" val="11825885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https://www.nytimes.com/2021/12/04/health/covid-variant-south-africa-hiv.html</a:t>
            </a:r>
            <a:br>
              <a:rPr lang="en-US" dirty="0"/>
            </a:br>
            <a:br>
              <a:rPr lang="en-US" dirty="0"/>
            </a:br>
            <a:r>
              <a:rPr lang="en-US" dirty="0"/>
              <a:t>The great fear is a variant with “immune escape”: the ability to elude Covid vaccines or the immune response elicited by previous infection. As more and more people in South Africa get vaccinated against Covid, there is the potential for a variant to be brewing in the body of a vaccinated person. “You have a situation where you’ve got the potential to create really nasty variants,” said Dr. Abdool Karim, who has helped lead South Africa’s Covid response. Previous variants emerged when few people had access to vaccination, but now South Africa has delivered the shot to more than a third of its citizens. If vaccinated people with H.I.V. don’t have or don’t take their antiretrovirals, there could be an opportunity for the virus to mutate to evade the vaccine. </a:t>
            </a:r>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49</a:t>
            </a:fld>
            <a:endParaRPr lang="en-US" dirty="0"/>
          </a:p>
        </p:txBody>
      </p:sp>
    </p:spTree>
    <p:extLst>
      <p:ext uri="{BB962C8B-B14F-4D97-AF65-F5344CB8AC3E}">
        <p14:creationId xmlns:p14="http://schemas.microsoft.com/office/powerpoint/2010/main" val="21746686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 pandemic was addressed through work in a lab. It was in a lab that vaccines were developed. However, the pandemic may have also begun in a lab. </a:t>
            </a:r>
          </a:p>
        </p:txBody>
      </p:sp>
      <p:sp>
        <p:nvSpPr>
          <p:cNvPr id="4" name="Slide Number Placeholder 3"/>
          <p:cNvSpPr>
            <a:spLocks noGrp="1"/>
          </p:cNvSpPr>
          <p:nvPr>
            <p:ph type="sldNum" sz="quarter" idx="5"/>
          </p:nvPr>
        </p:nvSpPr>
        <p:spPr/>
        <p:txBody>
          <a:bodyPr/>
          <a:lstStyle/>
          <a:p>
            <a:fld id="{6DC9E9FF-7C85-4017-A0E8-7596D2FE69B9}" type="slidenum">
              <a:rPr lang="en-US" smtClean="0"/>
              <a:t>50</a:t>
            </a:fld>
            <a:endParaRPr lang="en-US" dirty="0"/>
          </a:p>
        </p:txBody>
      </p:sp>
    </p:spTree>
    <p:extLst>
      <p:ext uri="{BB962C8B-B14F-4D97-AF65-F5344CB8AC3E}">
        <p14:creationId xmlns:p14="http://schemas.microsoft.com/office/powerpoint/2010/main" val="391996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there are also places in the world where basic needs of food, clean water, and shelter are needed – the need for vaccines can be overshadowed by more immediate needs</a:t>
            </a:r>
          </a:p>
        </p:txBody>
      </p:sp>
      <p:sp>
        <p:nvSpPr>
          <p:cNvPr id="4" name="Slide Number Placeholder 3"/>
          <p:cNvSpPr>
            <a:spLocks noGrp="1"/>
          </p:cNvSpPr>
          <p:nvPr>
            <p:ph type="sldNum" sz="quarter" idx="5"/>
          </p:nvPr>
        </p:nvSpPr>
        <p:spPr/>
        <p:txBody>
          <a:bodyPr/>
          <a:lstStyle/>
          <a:p>
            <a:fld id="{6DC9E9FF-7C85-4017-A0E8-7596D2FE69B9}" type="slidenum">
              <a:rPr lang="en-US" smtClean="0"/>
              <a:t>6</a:t>
            </a:fld>
            <a:endParaRPr lang="en-US" dirty="0"/>
          </a:p>
        </p:txBody>
      </p:sp>
    </p:spTree>
    <p:extLst>
      <p:ext uri="{BB962C8B-B14F-4D97-AF65-F5344CB8AC3E}">
        <p14:creationId xmlns:p14="http://schemas.microsoft.com/office/powerpoint/2010/main" val="1877677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https://www.who.int/health-topics/infodemic#tab=tab_1</a:t>
            </a:r>
          </a:p>
          <a:p>
            <a:endParaRPr lang="en-US" dirty="0"/>
          </a:p>
          <a:p>
            <a:r>
              <a:rPr lang="en-US" dirty="0"/>
              <a:t>https://www.who.int/news-room/events/detail/2020/06/30/default-calendar/1st-who-infodemiology-conference</a:t>
            </a:r>
          </a:p>
          <a:p>
            <a:endParaRPr lang="en-US" dirty="0"/>
          </a:p>
          <a:p>
            <a:r>
              <a:rPr lang="en-US" dirty="0"/>
              <a:t>https://www.cigionline.org/articles/how-public-health-approach-could-help-curb-infodemic/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Sommariva, S., Vamos, C., Mantzarlis, A., Đào, L. U. L., &amp; Martinez Tyson, D. (2018). Spreading the (fake) news: exploring health messages on social media and the implications for health professionals using a case study. </a:t>
            </a:r>
            <a:r>
              <a:rPr lang="en-US" i="1" dirty="0"/>
              <a:t>American journal of health education</a:t>
            </a:r>
            <a:r>
              <a:rPr lang="en-US" dirty="0"/>
              <a:t>, </a:t>
            </a:r>
            <a:r>
              <a:rPr lang="en-US" i="1" dirty="0"/>
              <a:t>49</a:t>
            </a:r>
            <a:r>
              <a:rPr lang="en-US" dirty="0"/>
              <a:t>(4), 246-255.</a:t>
            </a:r>
          </a:p>
          <a:p>
            <a:endParaRPr lang="en-US" dirty="0"/>
          </a:p>
        </p:txBody>
      </p:sp>
      <p:sp>
        <p:nvSpPr>
          <p:cNvPr id="4" name="Slide Number Placeholder 3"/>
          <p:cNvSpPr>
            <a:spLocks noGrp="1"/>
          </p:cNvSpPr>
          <p:nvPr>
            <p:ph type="sldNum" sz="quarter" idx="5"/>
          </p:nvPr>
        </p:nvSpPr>
        <p:spPr/>
        <p:txBody>
          <a:bodyPr/>
          <a:lstStyle/>
          <a:p>
            <a:fld id="{E904C121-0479-421F-8B0D-70ED69441885}" type="slidenum">
              <a:rPr lang="en-US" smtClean="0"/>
              <a:pPr/>
              <a:t>7</a:t>
            </a:fld>
            <a:endParaRPr lang="en-US" dirty="0"/>
          </a:p>
        </p:txBody>
      </p:sp>
    </p:spTree>
    <p:extLst>
      <p:ext uri="{BB962C8B-B14F-4D97-AF65-F5344CB8AC3E}">
        <p14:creationId xmlns:p14="http://schemas.microsoft.com/office/powerpoint/2010/main" val="3320119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Vosoughi, S., Roy, D., &amp; Aral, S. (2018). The spread of true and false news online. </a:t>
            </a:r>
            <a:r>
              <a:rPr lang="en-US" i="1" dirty="0"/>
              <a:t>Science</a:t>
            </a:r>
            <a:r>
              <a:rPr lang="en-US" dirty="0"/>
              <a:t>, </a:t>
            </a:r>
            <a:r>
              <a:rPr lang="en-US" i="1" dirty="0"/>
              <a:t>359</a:t>
            </a:r>
            <a:r>
              <a:rPr lang="en-US" dirty="0"/>
              <a:t>(6380), 1146-1151.</a:t>
            </a:r>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8</a:t>
            </a:fld>
            <a:endParaRPr lang="en-US" dirty="0"/>
          </a:p>
        </p:txBody>
      </p:sp>
    </p:spTree>
    <p:extLst>
      <p:ext uri="{BB962C8B-B14F-4D97-AF65-F5344CB8AC3E}">
        <p14:creationId xmlns:p14="http://schemas.microsoft.com/office/powerpoint/2010/main" val="184170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Monitors the misinformation and communication of emotions around vaccines to help deploy effective health outreach</a:t>
            </a:r>
          </a:p>
          <a:p>
            <a:r>
              <a:rPr lang="en-US" dirty="0"/>
              <a:t>Programs like the VCP monitor social media and epidemiological data to better understand the social context of vaccine acceptance</a:t>
            </a:r>
          </a:p>
          <a:p>
            <a:endParaRPr lang="en-US" dirty="0"/>
          </a:p>
          <a:p>
            <a:r>
              <a:rPr lang="en-US" dirty="0"/>
              <a:t>https://nurse.org/articles/nurse-facebook-post-upsets-mom/</a:t>
            </a:r>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9</a:t>
            </a:fld>
            <a:endParaRPr lang="en-US" dirty="0"/>
          </a:p>
        </p:txBody>
      </p:sp>
    </p:spTree>
    <p:extLst>
      <p:ext uri="{BB962C8B-B14F-4D97-AF65-F5344CB8AC3E}">
        <p14:creationId xmlns:p14="http://schemas.microsoft.com/office/powerpoint/2010/main" val="319655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https://www.nytimes.com/2020/10/13/health/coronavirus-vaccine-hesitancy-larson.html</a:t>
            </a:r>
          </a:p>
        </p:txBody>
      </p:sp>
      <p:sp>
        <p:nvSpPr>
          <p:cNvPr id="4" name="Slide Number Placeholder 3"/>
          <p:cNvSpPr>
            <a:spLocks noGrp="1"/>
          </p:cNvSpPr>
          <p:nvPr>
            <p:ph type="sldNum" sz="quarter" idx="5"/>
          </p:nvPr>
        </p:nvSpPr>
        <p:spPr/>
        <p:txBody>
          <a:bodyPr/>
          <a:lstStyle/>
          <a:p>
            <a:fld id="{6DC9E9FF-7C85-4017-A0E8-7596D2FE69B9}" type="slidenum">
              <a:rPr lang="en-US" smtClean="0"/>
              <a:t>10</a:t>
            </a:fld>
            <a:endParaRPr lang="en-US" dirty="0"/>
          </a:p>
        </p:txBody>
      </p:sp>
    </p:spTree>
    <p:extLst>
      <p:ext uri="{BB962C8B-B14F-4D97-AF65-F5344CB8AC3E}">
        <p14:creationId xmlns:p14="http://schemas.microsoft.com/office/powerpoint/2010/main" val="440155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E198F2-9BB6-425A-9FF9-F2F148E1B301}" type="datetimeFigureOut">
              <a:rPr lang="en-US" smtClean="0"/>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761798-5724-4800-B174-11BF959E3627}" type="slidenum">
              <a:rPr lang="en-US" smtClean="0"/>
              <a:t>‹#›</a:t>
            </a:fld>
            <a:endParaRPr lang="en-US" dirty="0"/>
          </a:p>
        </p:txBody>
      </p:sp>
    </p:spTree>
    <p:extLst>
      <p:ext uri="{BB962C8B-B14F-4D97-AF65-F5344CB8AC3E}">
        <p14:creationId xmlns:p14="http://schemas.microsoft.com/office/powerpoint/2010/main" val="335374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E198F2-9BB6-425A-9FF9-F2F148E1B301}" type="datetimeFigureOut">
              <a:rPr lang="en-US" smtClean="0"/>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761798-5724-4800-B174-11BF959E3627}" type="slidenum">
              <a:rPr lang="en-US" smtClean="0"/>
              <a:t>‹#›</a:t>
            </a:fld>
            <a:endParaRPr lang="en-US" dirty="0"/>
          </a:p>
        </p:txBody>
      </p:sp>
    </p:spTree>
    <p:extLst>
      <p:ext uri="{BB962C8B-B14F-4D97-AF65-F5344CB8AC3E}">
        <p14:creationId xmlns:p14="http://schemas.microsoft.com/office/powerpoint/2010/main" val="3511676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E198F2-9BB6-425A-9FF9-F2F148E1B301}" type="datetimeFigureOut">
              <a:rPr lang="en-US" smtClean="0"/>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761798-5724-4800-B174-11BF959E3627}" type="slidenum">
              <a:rPr lang="en-US" smtClean="0"/>
              <a:t>‹#›</a:t>
            </a:fld>
            <a:endParaRPr lang="en-US" dirty="0"/>
          </a:p>
        </p:txBody>
      </p:sp>
    </p:spTree>
    <p:extLst>
      <p:ext uri="{BB962C8B-B14F-4D97-AF65-F5344CB8AC3E}">
        <p14:creationId xmlns:p14="http://schemas.microsoft.com/office/powerpoint/2010/main" val="3036665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E198F2-9BB6-425A-9FF9-F2F148E1B301}" type="datetimeFigureOut">
              <a:rPr lang="en-US" smtClean="0"/>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761798-5724-4800-B174-11BF959E3627}" type="slidenum">
              <a:rPr lang="en-US" smtClean="0"/>
              <a:t>‹#›</a:t>
            </a:fld>
            <a:endParaRPr lang="en-US" dirty="0"/>
          </a:p>
        </p:txBody>
      </p:sp>
    </p:spTree>
    <p:extLst>
      <p:ext uri="{BB962C8B-B14F-4D97-AF65-F5344CB8AC3E}">
        <p14:creationId xmlns:p14="http://schemas.microsoft.com/office/powerpoint/2010/main" val="140019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E198F2-9BB6-425A-9FF9-F2F148E1B301}" type="datetimeFigureOut">
              <a:rPr lang="en-US" smtClean="0"/>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761798-5724-4800-B174-11BF959E3627}" type="slidenum">
              <a:rPr lang="en-US" smtClean="0"/>
              <a:t>‹#›</a:t>
            </a:fld>
            <a:endParaRPr lang="en-US" dirty="0"/>
          </a:p>
        </p:txBody>
      </p:sp>
    </p:spTree>
    <p:extLst>
      <p:ext uri="{BB962C8B-B14F-4D97-AF65-F5344CB8AC3E}">
        <p14:creationId xmlns:p14="http://schemas.microsoft.com/office/powerpoint/2010/main" val="322302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E198F2-9BB6-425A-9FF9-F2F148E1B301}" type="datetimeFigureOut">
              <a:rPr lang="en-US" smtClean="0"/>
              <a:t>11/14/2024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761798-5724-4800-B174-11BF959E3627}" type="slidenum">
              <a:rPr lang="en-US" smtClean="0"/>
              <a:t>‹#›</a:t>
            </a:fld>
            <a:endParaRPr lang="en-US" dirty="0"/>
          </a:p>
        </p:txBody>
      </p:sp>
    </p:spTree>
    <p:extLst>
      <p:ext uri="{BB962C8B-B14F-4D97-AF65-F5344CB8AC3E}">
        <p14:creationId xmlns:p14="http://schemas.microsoft.com/office/powerpoint/2010/main" val="311784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E198F2-9BB6-425A-9FF9-F2F148E1B301}" type="datetimeFigureOut">
              <a:rPr lang="en-US" smtClean="0"/>
              <a:t>11/14/2024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761798-5724-4800-B174-11BF959E3627}" type="slidenum">
              <a:rPr lang="en-US" smtClean="0"/>
              <a:t>‹#›</a:t>
            </a:fld>
            <a:endParaRPr lang="en-US" dirty="0"/>
          </a:p>
        </p:txBody>
      </p:sp>
    </p:spTree>
    <p:extLst>
      <p:ext uri="{BB962C8B-B14F-4D97-AF65-F5344CB8AC3E}">
        <p14:creationId xmlns:p14="http://schemas.microsoft.com/office/powerpoint/2010/main" val="878035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E198F2-9BB6-425A-9FF9-F2F148E1B301}" type="datetimeFigureOut">
              <a:rPr lang="en-US" smtClean="0"/>
              <a:t>11/14/2024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761798-5724-4800-B174-11BF959E3627}" type="slidenum">
              <a:rPr lang="en-US" smtClean="0"/>
              <a:t>‹#›</a:t>
            </a:fld>
            <a:endParaRPr lang="en-US" dirty="0"/>
          </a:p>
        </p:txBody>
      </p:sp>
    </p:spTree>
    <p:extLst>
      <p:ext uri="{BB962C8B-B14F-4D97-AF65-F5344CB8AC3E}">
        <p14:creationId xmlns:p14="http://schemas.microsoft.com/office/powerpoint/2010/main" val="294889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198F2-9BB6-425A-9FF9-F2F148E1B301}" type="datetimeFigureOut">
              <a:rPr lang="en-US" smtClean="0"/>
              <a:t>11/14/2024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761798-5724-4800-B174-11BF959E3627}" type="slidenum">
              <a:rPr lang="en-US" smtClean="0"/>
              <a:t>‹#›</a:t>
            </a:fld>
            <a:endParaRPr lang="en-US" dirty="0"/>
          </a:p>
        </p:txBody>
      </p:sp>
    </p:spTree>
    <p:extLst>
      <p:ext uri="{BB962C8B-B14F-4D97-AF65-F5344CB8AC3E}">
        <p14:creationId xmlns:p14="http://schemas.microsoft.com/office/powerpoint/2010/main" val="436145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E198F2-9BB6-425A-9FF9-F2F148E1B301}" type="datetimeFigureOut">
              <a:rPr lang="en-US" smtClean="0"/>
              <a:t>11/14/2024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761798-5724-4800-B174-11BF959E3627}" type="slidenum">
              <a:rPr lang="en-US" smtClean="0"/>
              <a:t>‹#›</a:t>
            </a:fld>
            <a:endParaRPr lang="en-US" dirty="0"/>
          </a:p>
        </p:txBody>
      </p:sp>
    </p:spTree>
    <p:extLst>
      <p:ext uri="{BB962C8B-B14F-4D97-AF65-F5344CB8AC3E}">
        <p14:creationId xmlns:p14="http://schemas.microsoft.com/office/powerpoint/2010/main" val="210846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E198F2-9BB6-425A-9FF9-F2F148E1B301}" type="datetimeFigureOut">
              <a:rPr lang="en-US" smtClean="0"/>
              <a:t>11/14/2024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761798-5724-4800-B174-11BF959E3627}" type="slidenum">
              <a:rPr lang="en-US" smtClean="0"/>
              <a:t>‹#›</a:t>
            </a:fld>
            <a:endParaRPr lang="en-US" dirty="0"/>
          </a:p>
        </p:txBody>
      </p:sp>
    </p:spTree>
    <p:extLst>
      <p:ext uri="{BB962C8B-B14F-4D97-AF65-F5344CB8AC3E}">
        <p14:creationId xmlns:p14="http://schemas.microsoft.com/office/powerpoint/2010/main" val="179162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198F2-9BB6-425A-9FF9-F2F148E1B301}" type="datetimeFigureOut">
              <a:rPr lang="en-US" smtClean="0"/>
              <a:t>11/14/2024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61798-5724-4800-B174-11BF959E3627}" type="slidenum">
              <a:rPr lang="en-US" smtClean="0"/>
              <a:t>‹#›</a:t>
            </a:fld>
            <a:endParaRPr lang="en-US" dirty="0"/>
          </a:p>
        </p:txBody>
      </p:sp>
    </p:spTree>
    <p:extLst>
      <p:ext uri="{BB962C8B-B14F-4D97-AF65-F5344CB8AC3E}">
        <p14:creationId xmlns:p14="http://schemas.microsoft.com/office/powerpoint/2010/main" val="2012764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nytimes.com/2020/10/13/health/coronavirus-vaccine-hesitancy-larson.html"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s://www.hrsa.gov/vaccine-compensation/index.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www.mercola.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www.nytimes.com/video/us/100000002455842/the-shadow-of-thalidomide.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ytimes.com/2019/06/18/health/vaccine-injury-claims.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nytimes.com/2021/11/08/world/europe/romania-covid-vaccine-refusal.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ourworldindata.org/grapher/reported-cases-of-measles?time=202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s://ourworldindata.org/grapher/reported-cases-of-measles?tab=chart&amp;time=earliest..2022"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nytimes.com/2022/07/14/health/childhood-vaccination-rates-decline.html" TargetMode="Externa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ytivalifesciences.com/en/us/shop"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5opR6x6NMpQ?feature=oembed" TargetMode="Externa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qCf_oTBXpvk?feature=oembed"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nytimes.com/2020/11/10/business/biontech-covid-vaccine.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biontech.de/" TargetMode="Externa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https://www.nytimes.com/2020/11/14/upshot/coronavirus-capitalism-vaccine.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www.nytimes.com/2021/12/04/health/covid-variant-south-africa-hiv.html" TargetMode="Externa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ourworldindata.org/grapher/vaccination-coverage-by-income-in?time=1980..2015"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nytimes.com/2021/11/20/world/africa/south-sudan-covid-flooding.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vaccineconfidenc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161EF-1383-4259-A9BC-8C95885C8DAF}"/>
              </a:ext>
            </a:extLst>
          </p:cNvPr>
          <p:cNvSpPr>
            <a:spLocks noGrp="1"/>
          </p:cNvSpPr>
          <p:nvPr>
            <p:ph type="title"/>
          </p:nvPr>
        </p:nvSpPr>
        <p:spPr/>
        <p:txBody>
          <a:bodyPr>
            <a:normAutofit fontScale="90000"/>
          </a:bodyPr>
          <a:lstStyle/>
          <a:p>
            <a:pPr algn="ctr"/>
            <a:r>
              <a:rPr lang="en-US" dirty="0"/>
              <a:t>The tension at the heart of vaccinations: collective societal good versus individual interests</a:t>
            </a:r>
          </a:p>
        </p:txBody>
      </p:sp>
      <p:sp>
        <p:nvSpPr>
          <p:cNvPr id="3" name="Content Placeholder 2">
            <a:extLst>
              <a:ext uri="{FF2B5EF4-FFF2-40B4-BE49-F238E27FC236}">
                <a16:creationId xmlns:a16="http://schemas.microsoft.com/office/drawing/2014/main" id="{A1317D67-EA40-433D-8DA0-16BE26953177}"/>
              </a:ext>
            </a:extLst>
          </p:cNvPr>
          <p:cNvSpPr>
            <a:spLocks noGrp="1"/>
          </p:cNvSpPr>
          <p:nvPr>
            <p:ph idx="1"/>
          </p:nvPr>
        </p:nvSpPr>
        <p:spPr>
          <a:xfrm>
            <a:off x="838200" y="1825625"/>
            <a:ext cx="10515600" cy="4667250"/>
          </a:xfrm>
        </p:spPr>
        <p:txBody>
          <a:bodyPr>
            <a:normAutofit lnSpcReduction="10000"/>
          </a:bodyPr>
          <a:lstStyle/>
          <a:p>
            <a:pPr algn="l"/>
            <a:r>
              <a:rPr lang="en-US" sz="3600" b="0" i="0" u="none" strike="noStrike" baseline="0" dirty="0">
                <a:latin typeface="Calibri Light" panose="020F0302020204030204" pitchFamily="34" charset="0"/>
                <a:cs typeface="Calibri Light" panose="020F0302020204030204" pitchFamily="34" charset="0"/>
              </a:rPr>
              <a:t> As vaccines reduce disease transmission, they indirectly protect the community</a:t>
            </a:r>
            <a:r>
              <a:rPr lang="en-US" sz="3600" dirty="0">
                <a:latin typeface="Calibri Light" panose="020F0302020204030204" pitchFamily="34" charset="0"/>
                <a:cs typeface="Calibri Light" panose="020F0302020204030204" pitchFamily="34" charset="0"/>
              </a:rPr>
              <a:t>, including </a:t>
            </a:r>
            <a:r>
              <a:rPr lang="en-US" sz="3600" b="0" i="0" u="none" strike="noStrike" baseline="0" dirty="0">
                <a:latin typeface="Calibri Light" panose="020F0302020204030204" pitchFamily="34" charset="0"/>
                <a:cs typeface="Calibri Light" panose="020F0302020204030204" pitchFamily="34" charset="0"/>
              </a:rPr>
              <a:t>individuals who are too young to get vaccinated, and the immunocompromised</a:t>
            </a:r>
          </a:p>
          <a:p>
            <a:r>
              <a:rPr lang="en-US" sz="3600" dirty="0">
                <a:latin typeface="Calibri Light" panose="020F0302020204030204" pitchFamily="34" charset="0"/>
                <a:cs typeface="Calibri Light" panose="020F0302020204030204" pitchFamily="34" charset="0"/>
              </a:rPr>
              <a:t>Yet individuals have incentives to refrain from vaccination, to act in their self-interest. They can:</a:t>
            </a:r>
          </a:p>
          <a:p>
            <a:pPr lvl="1"/>
            <a:r>
              <a:rPr lang="en-US" sz="3200" dirty="0">
                <a:latin typeface="Calibri Light" panose="020F0302020204030204" pitchFamily="34" charset="0"/>
                <a:cs typeface="Calibri Light" panose="020F0302020204030204" pitchFamily="34" charset="0"/>
              </a:rPr>
              <a:t>Free ride and profit from indirect protection of others who vaccinated</a:t>
            </a:r>
          </a:p>
          <a:p>
            <a:pPr lvl="1"/>
            <a:r>
              <a:rPr lang="en-US" sz="3200" dirty="0">
                <a:latin typeface="Calibri Light" panose="020F0302020204030204" pitchFamily="34" charset="0"/>
                <a:cs typeface="Calibri Light" panose="020F0302020204030204" pitchFamily="34" charset="0"/>
              </a:rPr>
              <a:t>Reject vaccines if it maintains consistency with their political or religious views</a:t>
            </a:r>
          </a:p>
        </p:txBody>
      </p:sp>
    </p:spTree>
    <p:extLst>
      <p:ext uri="{BB962C8B-B14F-4D97-AF65-F5344CB8AC3E}">
        <p14:creationId xmlns:p14="http://schemas.microsoft.com/office/powerpoint/2010/main" val="2036360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136AB8-BC71-4AD9-B457-57B319081B79}"/>
              </a:ext>
            </a:extLst>
          </p:cNvPr>
          <p:cNvPicPr>
            <a:picLocks noChangeAspect="1"/>
          </p:cNvPicPr>
          <p:nvPr/>
        </p:nvPicPr>
        <p:blipFill rotWithShape="1">
          <a:blip r:embed="rId3"/>
          <a:srcRect b="7715"/>
          <a:stretch/>
        </p:blipFill>
        <p:spPr>
          <a:xfrm>
            <a:off x="2515037" y="-92879"/>
            <a:ext cx="7035363" cy="2556679"/>
          </a:xfrm>
          <a:prstGeom prst="rect">
            <a:avLst/>
          </a:prstGeom>
        </p:spPr>
      </p:pic>
      <p:pic>
        <p:nvPicPr>
          <p:cNvPr id="7" name="Picture 6">
            <a:extLst>
              <a:ext uri="{FF2B5EF4-FFF2-40B4-BE49-F238E27FC236}">
                <a16:creationId xmlns:a16="http://schemas.microsoft.com/office/drawing/2014/main" id="{5C720D2F-18E8-4EAA-919B-F47E56C78192}"/>
              </a:ext>
            </a:extLst>
          </p:cNvPr>
          <p:cNvPicPr>
            <a:picLocks noChangeAspect="1"/>
          </p:cNvPicPr>
          <p:nvPr/>
        </p:nvPicPr>
        <p:blipFill rotWithShape="1">
          <a:blip r:embed="rId4"/>
          <a:srcRect t="2378" r="15531" b="1270"/>
          <a:stretch/>
        </p:blipFill>
        <p:spPr>
          <a:xfrm>
            <a:off x="2781300" y="2463800"/>
            <a:ext cx="6769100" cy="4337050"/>
          </a:xfrm>
          <a:prstGeom prst="rect">
            <a:avLst/>
          </a:prstGeom>
        </p:spPr>
      </p:pic>
      <p:sp>
        <p:nvSpPr>
          <p:cNvPr id="8" name="Rectangle 7">
            <a:hlinkClick r:id="rId5"/>
            <a:extLst>
              <a:ext uri="{FF2B5EF4-FFF2-40B4-BE49-F238E27FC236}">
                <a16:creationId xmlns:a16="http://schemas.microsoft.com/office/drawing/2014/main" id="{0A4627E1-9CDE-4163-88E2-D73C1C3E1FE2}"/>
              </a:ext>
            </a:extLst>
          </p:cNvPr>
          <p:cNvSpPr/>
          <p:nvPr/>
        </p:nvSpPr>
        <p:spPr>
          <a:xfrm>
            <a:off x="2527300" y="57150"/>
            <a:ext cx="7162800" cy="6743700"/>
          </a:xfrm>
          <a:prstGeom prst="rect">
            <a:avLst/>
          </a:prstGeom>
          <a:noFill/>
          <a:ln w="476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E01E7DF-617C-4876-A64C-26C738069468}"/>
              </a:ext>
            </a:extLst>
          </p:cNvPr>
          <p:cNvSpPr txBox="1"/>
          <p:nvPr/>
        </p:nvSpPr>
        <p:spPr>
          <a:xfrm>
            <a:off x="8319993" y="699677"/>
            <a:ext cx="3454279" cy="523220"/>
          </a:xfrm>
          <a:prstGeom prst="rect">
            <a:avLst/>
          </a:prstGeom>
          <a:solidFill>
            <a:srgbClr val="00B050"/>
          </a:solidFill>
          <a:ln>
            <a:solidFill>
              <a:schemeClr val="tx1"/>
            </a:solidFill>
          </a:ln>
        </p:spPr>
        <p:txBody>
          <a:bodyPr wrap="none" rtlCol="0">
            <a:spAutoFit/>
          </a:bodyPr>
          <a:lstStyle/>
          <a:p>
            <a:r>
              <a:rPr lang="en-US" sz="2800" dirty="0"/>
              <a:t>Reading/Questions 11 </a:t>
            </a:r>
          </a:p>
        </p:txBody>
      </p:sp>
    </p:spTree>
    <p:extLst>
      <p:ext uri="{BB962C8B-B14F-4D97-AF65-F5344CB8AC3E}">
        <p14:creationId xmlns:p14="http://schemas.microsoft.com/office/powerpoint/2010/main" val="1074778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extLst>
              <a:ext uri="{FF2B5EF4-FFF2-40B4-BE49-F238E27FC236}">
                <a16:creationId xmlns:a16="http://schemas.microsoft.com/office/drawing/2014/main" id="{3BE5DA85-5E59-49A2-9F96-3834FDE3CB0B}"/>
              </a:ext>
            </a:extLst>
          </p:cNvPr>
          <p:cNvPicPr>
            <a:picLocks noGrp="1" noChangeAspect="1"/>
          </p:cNvPicPr>
          <p:nvPr>
            <p:ph idx="1"/>
          </p:nvPr>
        </p:nvPicPr>
        <p:blipFill>
          <a:blip r:embed="rId4"/>
          <a:stretch>
            <a:fillRect/>
          </a:stretch>
        </p:blipFill>
        <p:spPr>
          <a:xfrm>
            <a:off x="1494855" y="342454"/>
            <a:ext cx="8740405" cy="6173092"/>
          </a:xfrm>
          <a:prstGeom prst="rect">
            <a:avLst/>
          </a:prstGeom>
          <a:ln w="41275">
            <a:solidFill>
              <a:schemeClr val="accent1"/>
            </a:solidFill>
          </a:ln>
        </p:spPr>
      </p:pic>
      <p:sp>
        <p:nvSpPr>
          <p:cNvPr id="6" name="Content Placeholder 2">
            <a:extLst>
              <a:ext uri="{FF2B5EF4-FFF2-40B4-BE49-F238E27FC236}">
                <a16:creationId xmlns:a16="http://schemas.microsoft.com/office/drawing/2014/main" id="{99BAECC5-4952-4253-9128-FCF9B3ADB4AC}"/>
              </a:ext>
            </a:extLst>
          </p:cNvPr>
          <p:cNvSpPr txBox="1">
            <a:spLocks/>
          </p:cNvSpPr>
          <p:nvPr/>
        </p:nvSpPr>
        <p:spPr>
          <a:xfrm>
            <a:off x="300547" y="566375"/>
            <a:ext cx="36466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2093859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extLst>
              <a:ext uri="{FF2B5EF4-FFF2-40B4-BE49-F238E27FC236}">
                <a16:creationId xmlns:a16="http://schemas.microsoft.com/office/drawing/2014/main" id="{324919F8-729F-4530-9A83-7EFD0A3B5147}"/>
              </a:ext>
            </a:extLst>
          </p:cNvPr>
          <p:cNvPicPr>
            <a:picLocks noGrp="1" noChangeAspect="1"/>
          </p:cNvPicPr>
          <p:nvPr>
            <p:ph idx="1"/>
          </p:nvPr>
        </p:nvPicPr>
        <p:blipFill>
          <a:blip r:embed="rId4"/>
          <a:stretch>
            <a:fillRect/>
          </a:stretch>
        </p:blipFill>
        <p:spPr>
          <a:xfrm>
            <a:off x="397465" y="691587"/>
            <a:ext cx="11633044" cy="5474826"/>
          </a:xfrm>
          <a:prstGeom prst="rect">
            <a:avLst/>
          </a:prstGeom>
          <a:ln w="34925">
            <a:solidFill>
              <a:schemeClr val="accent1"/>
            </a:solidFill>
          </a:ln>
        </p:spPr>
      </p:pic>
    </p:spTree>
    <p:extLst>
      <p:ext uri="{BB962C8B-B14F-4D97-AF65-F5344CB8AC3E}">
        <p14:creationId xmlns:p14="http://schemas.microsoft.com/office/powerpoint/2010/main" val="1631285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811CBB31-8DFC-495E-A536-CD9176858DA0}"/>
              </a:ext>
            </a:extLst>
          </p:cNvPr>
          <p:cNvPicPr>
            <a:picLocks noChangeAspect="1"/>
          </p:cNvPicPr>
          <p:nvPr/>
        </p:nvPicPr>
        <p:blipFill>
          <a:blip r:embed="rId4"/>
          <a:stretch>
            <a:fillRect/>
          </a:stretch>
        </p:blipFill>
        <p:spPr>
          <a:xfrm>
            <a:off x="711677" y="84700"/>
            <a:ext cx="10447389" cy="6688600"/>
          </a:xfrm>
          <a:prstGeom prst="rect">
            <a:avLst/>
          </a:prstGeom>
          <a:ln w="53975">
            <a:solidFill>
              <a:schemeClr val="accent1"/>
            </a:solidFill>
          </a:ln>
        </p:spPr>
      </p:pic>
      <p:sp>
        <p:nvSpPr>
          <p:cNvPr id="2" name="TextBox 1">
            <a:extLst>
              <a:ext uri="{FF2B5EF4-FFF2-40B4-BE49-F238E27FC236}">
                <a16:creationId xmlns:a16="http://schemas.microsoft.com/office/drawing/2014/main" id="{1737E17C-5B0F-499A-ABBD-80074F03084D}"/>
              </a:ext>
            </a:extLst>
          </p:cNvPr>
          <p:cNvSpPr txBox="1"/>
          <p:nvPr/>
        </p:nvSpPr>
        <p:spPr>
          <a:xfrm>
            <a:off x="10762808" y="223791"/>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pic>
        <p:nvPicPr>
          <p:cNvPr id="5" name="Picture 4" descr="A picture containing person, little, child, indoor&#10;&#10;Description automatically generated">
            <a:extLst>
              <a:ext uri="{FF2B5EF4-FFF2-40B4-BE49-F238E27FC236}">
                <a16:creationId xmlns:a16="http://schemas.microsoft.com/office/drawing/2014/main" id="{2E97FB3B-D5E4-4917-9EE5-75CC64901B25}"/>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a:stretch/>
        </p:blipFill>
        <p:spPr>
          <a:xfrm>
            <a:off x="94516" y="223791"/>
            <a:ext cx="2867025" cy="3048000"/>
          </a:xfrm>
          <a:prstGeom prst="rect">
            <a:avLst/>
          </a:prstGeom>
        </p:spPr>
      </p:pic>
    </p:spTree>
    <p:extLst>
      <p:ext uri="{BB962C8B-B14F-4D97-AF65-F5344CB8AC3E}">
        <p14:creationId xmlns:p14="http://schemas.microsoft.com/office/powerpoint/2010/main" val="3486275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803C9-4C7C-9346-A5B5-025204E0C08F}"/>
              </a:ext>
            </a:extLst>
          </p:cNvPr>
          <p:cNvSpPr>
            <a:spLocks noGrp="1"/>
          </p:cNvSpPr>
          <p:nvPr>
            <p:ph type="title"/>
          </p:nvPr>
        </p:nvSpPr>
        <p:spPr/>
        <p:txBody>
          <a:bodyPr/>
          <a:lstStyle/>
          <a:p>
            <a:pPr algn="ctr"/>
            <a:r>
              <a:rPr lang="en-US" dirty="0"/>
              <a:t>Johnson and Johnson Covid-19 vaccine</a:t>
            </a:r>
          </a:p>
        </p:txBody>
      </p:sp>
      <p:sp>
        <p:nvSpPr>
          <p:cNvPr id="3" name="Content Placeholder 2">
            <a:extLst>
              <a:ext uri="{FF2B5EF4-FFF2-40B4-BE49-F238E27FC236}">
                <a16:creationId xmlns:a16="http://schemas.microsoft.com/office/drawing/2014/main" id="{CB7FE8AF-206E-0DCA-2E34-A04B16DD4CC8}"/>
              </a:ext>
            </a:extLst>
          </p:cNvPr>
          <p:cNvSpPr>
            <a:spLocks noGrp="1"/>
          </p:cNvSpPr>
          <p:nvPr>
            <p:ph idx="1"/>
          </p:nvPr>
        </p:nvSpPr>
        <p:spPr/>
        <p:txBody>
          <a:bodyPr>
            <a:normAutofit/>
          </a:bodyPr>
          <a:lstStyle/>
          <a:p>
            <a:r>
              <a:rPr lang="en-US" dirty="0"/>
              <a:t>Potentially deadly blood clotting and bleeding syndrome called thrombosis with thrombocytopenia syndrome, or TTS. The condition usually occurs within one to two weeks of vaccination.</a:t>
            </a:r>
          </a:p>
          <a:p>
            <a:r>
              <a:rPr lang="en-US" dirty="0"/>
              <a:t>60 confirmed cases, including nine that resulted in death</a:t>
            </a:r>
          </a:p>
          <a:p>
            <a:r>
              <a:rPr lang="en-US" dirty="0"/>
              <a:t>3 cases of the clotting syndrome per million doses of vaccine administered and 0.5 deaths per million doses of vaccine administered.</a:t>
            </a:r>
          </a:p>
          <a:p>
            <a:r>
              <a:rPr lang="en-US" dirty="0"/>
              <a:t>FDA stated that the risk outweighed the benefits of this vaccine for people who are 18 or older and can get another shot, unless they would otherwise remain unvaccinated.</a:t>
            </a:r>
          </a:p>
        </p:txBody>
      </p:sp>
    </p:spTree>
    <p:extLst>
      <p:ext uri="{BB962C8B-B14F-4D97-AF65-F5344CB8AC3E}">
        <p14:creationId xmlns:p14="http://schemas.microsoft.com/office/powerpoint/2010/main" val="2365653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2"/>
            <a:extLst>
              <a:ext uri="{FF2B5EF4-FFF2-40B4-BE49-F238E27FC236}">
                <a16:creationId xmlns:a16="http://schemas.microsoft.com/office/drawing/2014/main" id="{216D3AEE-7D10-4A06-9590-62E203D21FD2}"/>
              </a:ext>
            </a:extLst>
          </p:cNvPr>
          <p:cNvPicPr>
            <a:picLocks noGrp="1" noChangeAspect="1"/>
          </p:cNvPicPr>
          <p:nvPr>
            <p:ph idx="1"/>
          </p:nvPr>
        </p:nvPicPr>
        <p:blipFill>
          <a:blip r:embed="rId3"/>
          <a:stretch>
            <a:fillRect/>
          </a:stretch>
        </p:blipFill>
        <p:spPr>
          <a:xfrm>
            <a:off x="127607" y="690858"/>
            <a:ext cx="11936785" cy="5476284"/>
          </a:xfrm>
          <a:ln w="44450">
            <a:solidFill>
              <a:schemeClr val="accent1">
                <a:lumMod val="75000"/>
              </a:schemeClr>
            </a:solidFill>
          </a:ln>
        </p:spPr>
      </p:pic>
      <p:sp>
        <p:nvSpPr>
          <p:cNvPr id="7" name="TextBox 6">
            <a:extLst>
              <a:ext uri="{FF2B5EF4-FFF2-40B4-BE49-F238E27FC236}">
                <a16:creationId xmlns:a16="http://schemas.microsoft.com/office/drawing/2014/main" id="{87E63987-B11A-4EBB-9DE6-538419440733}"/>
              </a:ext>
            </a:extLst>
          </p:cNvPr>
          <p:cNvSpPr txBox="1"/>
          <p:nvPr/>
        </p:nvSpPr>
        <p:spPr>
          <a:xfrm>
            <a:off x="7988765" y="429514"/>
            <a:ext cx="3372526" cy="523220"/>
          </a:xfrm>
          <a:prstGeom prst="rect">
            <a:avLst/>
          </a:prstGeom>
          <a:solidFill>
            <a:srgbClr val="00B050"/>
          </a:solidFill>
          <a:ln>
            <a:solidFill>
              <a:schemeClr val="tx1"/>
            </a:solidFill>
          </a:ln>
        </p:spPr>
        <p:txBody>
          <a:bodyPr wrap="none" rtlCol="0">
            <a:spAutoFit/>
          </a:bodyPr>
          <a:lstStyle/>
          <a:p>
            <a:r>
              <a:rPr lang="en-US" sz="2800" dirty="0"/>
              <a:t>Reading/Questions 11</a:t>
            </a:r>
          </a:p>
        </p:txBody>
      </p:sp>
    </p:spTree>
    <p:extLst>
      <p:ext uri="{BB962C8B-B14F-4D97-AF65-F5344CB8AC3E}">
        <p14:creationId xmlns:p14="http://schemas.microsoft.com/office/powerpoint/2010/main" val="257610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54F05-BC22-4B5B-9A29-6F017B5BDB90}"/>
              </a:ext>
            </a:extLst>
          </p:cNvPr>
          <p:cNvSpPr>
            <a:spLocks noGrp="1"/>
          </p:cNvSpPr>
          <p:nvPr>
            <p:ph type="title"/>
          </p:nvPr>
        </p:nvSpPr>
        <p:spPr>
          <a:xfrm>
            <a:off x="838200" y="365125"/>
            <a:ext cx="10961914" cy="1325563"/>
          </a:xfrm>
        </p:spPr>
        <p:txBody>
          <a:bodyPr/>
          <a:lstStyle/>
          <a:p>
            <a:r>
              <a:rPr lang="en-US" dirty="0"/>
              <a:t>There is no link between vaccines and autism</a:t>
            </a:r>
          </a:p>
        </p:txBody>
      </p:sp>
      <p:sp>
        <p:nvSpPr>
          <p:cNvPr id="3" name="Content Placeholder 2">
            <a:extLst>
              <a:ext uri="{FF2B5EF4-FFF2-40B4-BE49-F238E27FC236}">
                <a16:creationId xmlns:a16="http://schemas.microsoft.com/office/drawing/2014/main" id="{B28CEACF-1E29-4295-B946-F23662BB54E9}"/>
              </a:ext>
            </a:extLst>
          </p:cNvPr>
          <p:cNvSpPr>
            <a:spLocks noGrp="1"/>
          </p:cNvSpPr>
          <p:nvPr>
            <p:ph idx="1"/>
          </p:nvPr>
        </p:nvSpPr>
        <p:spPr>
          <a:xfrm>
            <a:off x="838200" y="1825625"/>
            <a:ext cx="10961914" cy="4667250"/>
          </a:xfrm>
        </p:spPr>
        <p:txBody>
          <a:bodyPr>
            <a:normAutofit/>
          </a:bodyPr>
          <a:lstStyle/>
          <a:p>
            <a:r>
              <a:rPr lang="en-US" sz="3200" dirty="0"/>
              <a:t>Autism spectrum disorder (ASD) affects 2% of children in US. Since monitoring started 20 years ago, prevalence has increased </a:t>
            </a:r>
          </a:p>
          <a:p>
            <a:r>
              <a:rPr lang="en-US" sz="3200" dirty="0"/>
              <a:t>Understanding of the etiology of ASD is evolving</a:t>
            </a:r>
          </a:p>
          <a:p>
            <a:r>
              <a:rPr lang="en-US" sz="3200" dirty="0"/>
              <a:t>Recent studies have suggested that ASD most likely arises from interactions among genetic and prenatal environmental factors:</a:t>
            </a:r>
          </a:p>
          <a:p>
            <a:pPr lvl="1"/>
            <a:r>
              <a:rPr lang="en-US" sz="2800" dirty="0"/>
              <a:t>Mutations in genes may be inherited or arise spontaneously</a:t>
            </a:r>
          </a:p>
          <a:p>
            <a:pPr lvl="1"/>
            <a:r>
              <a:rPr lang="en-US" sz="2800" dirty="0"/>
              <a:t>Prenatal environmental exposures span infections, medications, complications during pregnancy, and exposure to air pollutants and other toxins, as well as maternal health conditions like obesity and diabetes during pregnancy</a:t>
            </a:r>
          </a:p>
          <a:p>
            <a:endParaRPr lang="en-US" dirty="0"/>
          </a:p>
        </p:txBody>
      </p:sp>
    </p:spTree>
    <p:extLst>
      <p:ext uri="{BB962C8B-B14F-4D97-AF65-F5344CB8AC3E}">
        <p14:creationId xmlns:p14="http://schemas.microsoft.com/office/powerpoint/2010/main" val="277065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8074D27-3B37-461F-9268-F9BDADF8CDDB}"/>
              </a:ext>
            </a:extLst>
          </p:cNvPr>
          <p:cNvPicPr>
            <a:picLocks noGrp="1" noChangeAspect="1"/>
          </p:cNvPicPr>
          <p:nvPr>
            <p:ph idx="1"/>
          </p:nvPr>
        </p:nvPicPr>
        <p:blipFill>
          <a:blip r:embed="rId3"/>
          <a:stretch>
            <a:fillRect/>
          </a:stretch>
        </p:blipFill>
        <p:spPr>
          <a:xfrm>
            <a:off x="96982" y="226046"/>
            <a:ext cx="11998036" cy="6405907"/>
          </a:xfrm>
          <a:prstGeom prst="rect">
            <a:avLst/>
          </a:prstGeom>
        </p:spPr>
      </p:pic>
    </p:spTree>
    <p:extLst>
      <p:ext uri="{BB962C8B-B14F-4D97-AF65-F5344CB8AC3E}">
        <p14:creationId xmlns:p14="http://schemas.microsoft.com/office/powerpoint/2010/main" val="68163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C62C-248F-42DB-987C-77135E0B51F7}"/>
              </a:ext>
            </a:extLst>
          </p:cNvPr>
          <p:cNvSpPr>
            <a:spLocks noGrp="1"/>
          </p:cNvSpPr>
          <p:nvPr>
            <p:ph type="title"/>
          </p:nvPr>
        </p:nvSpPr>
        <p:spPr>
          <a:xfrm>
            <a:off x="838200" y="365125"/>
            <a:ext cx="5417457" cy="1325563"/>
          </a:xfrm>
        </p:spPr>
        <p:txBody>
          <a:bodyPr>
            <a:normAutofit/>
          </a:bodyPr>
          <a:lstStyle/>
          <a:p>
            <a:pPr algn="ctr"/>
            <a:r>
              <a:rPr lang="en-US" sz="4400" b="0" i="0" u="none" strike="noStrike" baseline="0" dirty="0"/>
              <a:t>Anti-vaxxer strategies for credibility</a:t>
            </a:r>
          </a:p>
        </p:txBody>
      </p:sp>
      <p:sp>
        <p:nvSpPr>
          <p:cNvPr id="3" name="Content Placeholder 2">
            <a:extLst>
              <a:ext uri="{FF2B5EF4-FFF2-40B4-BE49-F238E27FC236}">
                <a16:creationId xmlns:a16="http://schemas.microsoft.com/office/drawing/2014/main" id="{A8EC436D-C734-4049-809D-D9EB6B57904B}"/>
              </a:ext>
            </a:extLst>
          </p:cNvPr>
          <p:cNvSpPr>
            <a:spLocks noGrp="1"/>
          </p:cNvSpPr>
          <p:nvPr>
            <p:ph idx="1"/>
          </p:nvPr>
        </p:nvSpPr>
        <p:spPr>
          <a:xfrm>
            <a:off x="478971" y="1825624"/>
            <a:ext cx="6738575" cy="4734973"/>
          </a:xfrm>
        </p:spPr>
        <p:txBody>
          <a:bodyPr>
            <a:normAutofit/>
          </a:bodyPr>
          <a:lstStyle/>
          <a:p>
            <a:r>
              <a:rPr lang="en-US" sz="3200" b="1" i="0" u="none" strike="noStrike" baseline="0" dirty="0"/>
              <a:t>Professional alignment </a:t>
            </a:r>
          </a:p>
          <a:p>
            <a:pPr lvl="1"/>
            <a:r>
              <a:rPr lang="en-US" sz="2800" b="0" i="0" u="none" strike="noStrike" baseline="0" dirty="0"/>
              <a:t>Anti-vaxxers claim traditional forms of credibility as doctors to assert their qualification </a:t>
            </a:r>
            <a:r>
              <a:rPr lang="en-US" sz="2800" dirty="0"/>
              <a:t>as purveyors of an alternative viewpoint</a:t>
            </a:r>
            <a:endParaRPr lang="en-US" sz="2800" b="0" i="0" u="none" strike="noStrike" baseline="0" dirty="0"/>
          </a:p>
          <a:p>
            <a:r>
              <a:rPr lang="en-US" sz="3200" b="1" i="0" u="none" strike="noStrike" baseline="0" dirty="0"/>
              <a:t>Contrastive boundary work. </a:t>
            </a:r>
          </a:p>
          <a:p>
            <a:pPr lvl="1"/>
            <a:r>
              <a:rPr lang="en-US" sz="2800" b="0" i="0" u="none" strike="noStrike" baseline="0" dirty="0"/>
              <a:t>Parents and practitioners take pride in their innovative spirit and way of ‘thinking outside the box’. </a:t>
            </a:r>
          </a:p>
        </p:txBody>
      </p:sp>
      <p:pic>
        <p:nvPicPr>
          <p:cNvPr id="4" name="Picture 2">
            <a:extLst>
              <a:ext uri="{FF2B5EF4-FFF2-40B4-BE49-F238E27FC236}">
                <a16:creationId xmlns:a16="http://schemas.microsoft.com/office/drawing/2014/main" id="{A2E4D0E7-1D3A-45D5-A783-3167DD1202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67" t="-3010" r="8500" b="11430"/>
          <a:stretch/>
        </p:blipFill>
        <p:spPr bwMode="auto">
          <a:xfrm>
            <a:off x="7143101" y="468170"/>
            <a:ext cx="4644374" cy="27149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person, pipe, music&#10;&#10;Description automatically generated">
            <a:extLst>
              <a:ext uri="{FF2B5EF4-FFF2-40B4-BE49-F238E27FC236}">
                <a16:creationId xmlns:a16="http://schemas.microsoft.com/office/drawing/2014/main" id="{46B42A87-9D28-4947-82D2-852F630183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242"/>
          <a:stretch/>
        </p:blipFill>
        <p:spPr>
          <a:xfrm>
            <a:off x="7188517" y="3558994"/>
            <a:ext cx="4553541" cy="2625686"/>
          </a:xfrm>
          <a:prstGeom prst="rect">
            <a:avLst/>
          </a:prstGeom>
          <a:ln w="57150">
            <a:noFill/>
          </a:ln>
        </p:spPr>
      </p:pic>
    </p:spTree>
    <p:extLst>
      <p:ext uri="{BB962C8B-B14F-4D97-AF65-F5344CB8AC3E}">
        <p14:creationId xmlns:p14="http://schemas.microsoft.com/office/powerpoint/2010/main" val="2760692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application&#10;&#10;Description automatically generated">
            <a:extLst>
              <a:ext uri="{FF2B5EF4-FFF2-40B4-BE49-F238E27FC236}">
                <a16:creationId xmlns:a16="http://schemas.microsoft.com/office/drawing/2014/main" id="{983D6FC7-FBA8-4E9C-8930-FB49F29EEE3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94960" y="83820"/>
            <a:ext cx="6690360" cy="6690360"/>
          </a:xfrm>
        </p:spPr>
      </p:pic>
      <p:sp>
        <p:nvSpPr>
          <p:cNvPr id="4" name="Title 1">
            <a:extLst>
              <a:ext uri="{FF2B5EF4-FFF2-40B4-BE49-F238E27FC236}">
                <a16:creationId xmlns:a16="http://schemas.microsoft.com/office/drawing/2014/main" id="{C2BBB13E-9CB4-4D60-B078-E875C01ED715}"/>
              </a:ext>
            </a:extLst>
          </p:cNvPr>
          <p:cNvSpPr>
            <a:spLocks noGrp="1"/>
          </p:cNvSpPr>
          <p:nvPr>
            <p:ph type="title"/>
          </p:nvPr>
        </p:nvSpPr>
        <p:spPr>
          <a:xfrm>
            <a:off x="275771" y="365125"/>
            <a:ext cx="5515429" cy="1325563"/>
          </a:xfrm>
        </p:spPr>
        <p:txBody>
          <a:bodyPr>
            <a:normAutofit/>
          </a:bodyPr>
          <a:lstStyle/>
          <a:p>
            <a:pPr algn="ctr"/>
            <a:r>
              <a:rPr lang="en-US" dirty="0"/>
              <a:t>Antivaxxers come from disparate backgrounds</a:t>
            </a:r>
          </a:p>
        </p:txBody>
      </p:sp>
      <p:sp>
        <p:nvSpPr>
          <p:cNvPr id="6" name="Content Placeholder 2">
            <a:extLst>
              <a:ext uri="{FF2B5EF4-FFF2-40B4-BE49-F238E27FC236}">
                <a16:creationId xmlns:a16="http://schemas.microsoft.com/office/drawing/2014/main" id="{18632982-86BD-4CCF-A716-CFA8DF126B09}"/>
              </a:ext>
            </a:extLst>
          </p:cNvPr>
          <p:cNvSpPr txBox="1">
            <a:spLocks/>
          </p:cNvSpPr>
          <p:nvPr/>
        </p:nvSpPr>
        <p:spPr>
          <a:xfrm>
            <a:off x="0" y="1864308"/>
            <a:ext cx="5225143" cy="48778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dirty="0"/>
              <a:t>Religious groups who oppose vaccines</a:t>
            </a:r>
          </a:p>
          <a:p>
            <a:pPr lvl="1"/>
            <a:r>
              <a:rPr lang="en-US" sz="2800" dirty="0"/>
              <a:t>Libertarians who put individual choice above societal concerns</a:t>
            </a:r>
          </a:p>
          <a:p>
            <a:pPr lvl="1"/>
            <a:r>
              <a:rPr lang="en-US" sz="2800" dirty="0"/>
              <a:t>People who believe strongly in all-natural foods and medicines for them or their children</a:t>
            </a:r>
          </a:p>
          <a:p>
            <a:pPr lvl="1"/>
            <a:r>
              <a:rPr lang="en-US" sz="2800" dirty="0"/>
              <a:t>Parents who believe that doctors should not dictate medical decisions about children. </a:t>
            </a:r>
          </a:p>
          <a:p>
            <a:pPr marL="0" indent="0">
              <a:buNone/>
            </a:pPr>
            <a:endParaRPr lang="en-US" dirty="0"/>
          </a:p>
        </p:txBody>
      </p:sp>
    </p:spTree>
    <p:extLst>
      <p:ext uri="{BB962C8B-B14F-4D97-AF65-F5344CB8AC3E}">
        <p14:creationId xmlns:p14="http://schemas.microsoft.com/office/powerpoint/2010/main" val="4245237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E5EEB333-EFF6-411B-B797-6ACA8E53495A}"/>
              </a:ext>
            </a:extLst>
          </p:cNvPr>
          <p:cNvPicPr>
            <a:picLocks noGrp="1" noChangeAspect="1"/>
          </p:cNvPicPr>
          <p:nvPr>
            <p:ph idx="1"/>
          </p:nvPr>
        </p:nvPicPr>
        <p:blipFill>
          <a:blip r:embed="rId4"/>
          <a:stretch>
            <a:fillRect/>
          </a:stretch>
        </p:blipFill>
        <p:spPr>
          <a:xfrm>
            <a:off x="2257490" y="0"/>
            <a:ext cx="8353425" cy="2743200"/>
          </a:xfrm>
        </p:spPr>
      </p:pic>
      <p:pic>
        <p:nvPicPr>
          <p:cNvPr id="7" name="Picture 6">
            <a:extLst>
              <a:ext uri="{FF2B5EF4-FFF2-40B4-BE49-F238E27FC236}">
                <a16:creationId xmlns:a16="http://schemas.microsoft.com/office/drawing/2014/main" id="{732C292E-A929-2D70-350E-F60C93BBA4A7}"/>
              </a:ext>
            </a:extLst>
          </p:cNvPr>
          <p:cNvPicPr>
            <a:picLocks noChangeAspect="1"/>
          </p:cNvPicPr>
          <p:nvPr/>
        </p:nvPicPr>
        <p:blipFill>
          <a:blip r:embed="rId5"/>
          <a:stretch>
            <a:fillRect/>
          </a:stretch>
        </p:blipFill>
        <p:spPr>
          <a:xfrm>
            <a:off x="2505206" y="2576050"/>
            <a:ext cx="7375741" cy="4109267"/>
          </a:xfrm>
          <a:prstGeom prst="rect">
            <a:avLst/>
          </a:prstGeom>
        </p:spPr>
      </p:pic>
    </p:spTree>
    <p:extLst>
      <p:ext uri="{BB962C8B-B14F-4D97-AF65-F5344CB8AC3E}">
        <p14:creationId xmlns:p14="http://schemas.microsoft.com/office/powerpoint/2010/main" val="146280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604" y="-195602"/>
            <a:ext cx="11137537" cy="6676231"/>
          </a:xfrm>
        </p:spPr>
        <p:txBody>
          <a:bodyPr>
            <a:normAutofit/>
          </a:bodyPr>
          <a:lstStyle/>
          <a:p>
            <a:pPr marL="0" indent="0">
              <a:buNone/>
            </a:pPr>
            <a:endParaRPr lang="en-US" dirty="0"/>
          </a:p>
          <a:p>
            <a:r>
              <a:rPr lang="en-US" dirty="0"/>
              <a:t>Confirmation bias</a:t>
            </a:r>
          </a:p>
          <a:p>
            <a:pPr lvl="1"/>
            <a:r>
              <a:rPr lang="en-US" dirty="0"/>
              <a:t>The anti-vaxxer sees only the evidence that confirms their pre-existing belief</a:t>
            </a:r>
          </a:p>
          <a:p>
            <a:r>
              <a:rPr lang="en-US" dirty="0"/>
              <a:t>Perfectionist fallacy</a:t>
            </a:r>
          </a:p>
          <a:p>
            <a:pPr lvl="1"/>
            <a:r>
              <a:rPr lang="en-US" dirty="0"/>
              <a:t>The anti-vaxxer claims that without complete certainty, all assumptions are equal. </a:t>
            </a:r>
          </a:p>
          <a:p>
            <a:r>
              <a:rPr lang="en-US" dirty="0"/>
              <a:t>Correlation is not causation</a:t>
            </a:r>
          </a:p>
          <a:p>
            <a:pPr lvl="1"/>
            <a:r>
              <a:rPr lang="en-US" dirty="0"/>
              <a:t>The anti-vaxxers confuse two things that are correlated but not causal. Kids just happen to take more vaccines today, but that is not causally related to increased incidences of autism </a:t>
            </a:r>
          </a:p>
          <a:p>
            <a:r>
              <a:rPr lang="en-US" dirty="0"/>
              <a:t>Slippery slope fallacy</a:t>
            </a:r>
          </a:p>
          <a:p>
            <a:pPr lvl="1"/>
            <a:r>
              <a:rPr lang="en-US" dirty="0"/>
              <a:t>The anti-vaxxers claim that if we don’t fight for the right to chose whether or not to vaccinate then it is a slippery slope to the loss of all our individual liberties. </a:t>
            </a:r>
          </a:p>
          <a:p>
            <a:r>
              <a:rPr lang="en-US" dirty="0"/>
              <a:t>Straw man fallacy</a:t>
            </a:r>
          </a:p>
          <a:p>
            <a:pPr lvl="1"/>
            <a:r>
              <a:rPr lang="en-US" dirty="0"/>
              <a:t>The anti-vaxxers create a fictitious person, someone who wants to pump kids’ bodies full of toxins – they give their fears form in a caricature of a person who doesn’t exist</a:t>
            </a:r>
          </a:p>
        </p:txBody>
      </p:sp>
    </p:spTree>
    <p:extLst>
      <p:ext uri="{BB962C8B-B14F-4D97-AF65-F5344CB8AC3E}">
        <p14:creationId xmlns:p14="http://schemas.microsoft.com/office/powerpoint/2010/main" val="190058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48880-9F82-6E2C-C395-305D8FB499D6}"/>
              </a:ext>
            </a:extLst>
          </p:cNvPr>
          <p:cNvSpPr>
            <a:spLocks noGrp="1"/>
          </p:cNvSpPr>
          <p:nvPr>
            <p:ph type="title"/>
          </p:nvPr>
        </p:nvSpPr>
        <p:spPr/>
        <p:txBody>
          <a:bodyPr>
            <a:normAutofit/>
          </a:bodyPr>
          <a:lstStyle/>
          <a:p>
            <a:pPr algn="ctr"/>
            <a:r>
              <a:rPr lang="en-US" dirty="0">
                <a:latin typeface="Calibri Light" panose="020F0302020204030204" pitchFamily="34" charset="0"/>
                <a:ea typeface="Calibri Light" panose="020F0302020204030204" pitchFamily="34" charset="0"/>
                <a:cs typeface="Calibri Light" panose="020F0302020204030204" pitchFamily="34" charset="0"/>
              </a:rPr>
              <a:t>Global HPV vaccine coverage among girls increased substantially</a:t>
            </a:r>
          </a:p>
        </p:txBody>
      </p:sp>
      <p:sp>
        <p:nvSpPr>
          <p:cNvPr id="3" name="Content Placeholder 2">
            <a:extLst>
              <a:ext uri="{FF2B5EF4-FFF2-40B4-BE49-F238E27FC236}">
                <a16:creationId xmlns:a16="http://schemas.microsoft.com/office/drawing/2014/main" id="{30CB70FB-FDF1-89F9-AF51-D2D0B9193780}"/>
              </a:ext>
            </a:extLst>
          </p:cNvPr>
          <p:cNvSpPr>
            <a:spLocks noGrp="1"/>
          </p:cNvSpPr>
          <p:nvPr>
            <p:ph idx="1"/>
          </p:nvPr>
        </p:nvSpPr>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The share of adolescent girls globally who received at least 1 dose of the HPV vaccine, which provides protection against cervical cancer, increased from 20% in 2022 to 27% in 2023. </a:t>
            </a:r>
          </a:p>
          <a:p>
            <a:r>
              <a:rPr lang="en-US" dirty="0">
                <a:latin typeface="Calibri Light" panose="020F0302020204030204" pitchFamily="34" charset="0"/>
                <a:ea typeface="Calibri Light" panose="020F0302020204030204" pitchFamily="34" charset="0"/>
                <a:cs typeface="Calibri Light" panose="020F0302020204030204" pitchFamily="34" charset="0"/>
              </a:rPr>
              <a:t>This was largely driven by strong introductions Bangladesh, Indonesia, and Nigeria. The use of the single-dose HPV vaccine schedule also helped boost vaccine coverage.</a:t>
            </a:r>
          </a:p>
          <a:p>
            <a:r>
              <a:rPr lang="en-US" dirty="0">
                <a:latin typeface="Calibri Light" panose="020F0302020204030204" pitchFamily="34" charset="0"/>
                <a:ea typeface="Calibri Light" panose="020F0302020204030204" pitchFamily="34" charset="0"/>
                <a:cs typeface="Calibri Light" panose="020F0302020204030204" pitchFamily="34" charset="0"/>
              </a:rPr>
              <a:t>However, HPV vaccine coverage is well below the 90% target to </a:t>
            </a:r>
            <a:r>
              <a:rPr lang="en-US" sz="2800" b="0" strike="noStrike" kern="1200" baseline="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eliminate cervical cancer </a:t>
            </a:r>
            <a:r>
              <a:rPr lang="en-US" dirty="0">
                <a:latin typeface="Calibri Light" panose="020F0302020204030204" pitchFamily="34" charset="0"/>
                <a:ea typeface="Calibri Light" panose="020F0302020204030204" pitchFamily="34" charset="0"/>
                <a:cs typeface="Calibri Light" panose="020F0302020204030204" pitchFamily="34" charset="0"/>
              </a:rPr>
              <a:t>as a public health problem, reaching only 56% of adolescent girls in high-income countries and 23% in low- and middle-income countries. </a:t>
            </a:r>
          </a:p>
          <a:p>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31234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CEAD0-416B-4D3E-8914-ABBE5662EEF6}"/>
              </a:ext>
            </a:extLst>
          </p:cNvPr>
          <p:cNvSpPr>
            <a:spLocks noGrp="1"/>
          </p:cNvSpPr>
          <p:nvPr>
            <p:ph type="title"/>
          </p:nvPr>
        </p:nvSpPr>
        <p:spPr>
          <a:xfrm>
            <a:off x="0" y="-11566"/>
            <a:ext cx="12192000" cy="1325563"/>
          </a:xfrm>
        </p:spPr>
        <p:txBody>
          <a:bodyPr/>
          <a:lstStyle/>
          <a:p>
            <a:pPr algn="ctr"/>
            <a:r>
              <a:rPr lang="en-US" dirty="0"/>
              <a:t>Measles has declined globally over last fifty years  </a:t>
            </a:r>
          </a:p>
        </p:txBody>
      </p:sp>
      <p:pic>
        <p:nvPicPr>
          <p:cNvPr id="5" name="Picture 4">
            <a:hlinkClick r:id="rId3"/>
            <a:extLst>
              <a:ext uri="{FF2B5EF4-FFF2-40B4-BE49-F238E27FC236}">
                <a16:creationId xmlns:a16="http://schemas.microsoft.com/office/drawing/2014/main" id="{2A307CBC-43A2-4BB9-94A0-20A3DC0460CB}"/>
              </a:ext>
            </a:extLst>
          </p:cNvPr>
          <p:cNvPicPr>
            <a:picLocks noChangeAspect="1"/>
          </p:cNvPicPr>
          <p:nvPr/>
        </p:nvPicPr>
        <p:blipFill>
          <a:blip r:embed="rId4"/>
          <a:stretch>
            <a:fillRect/>
          </a:stretch>
        </p:blipFill>
        <p:spPr>
          <a:xfrm>
            <a:off x="1027007" y="1196767"/>
            <a:ext cx="10315069" cy="5329804"/>
          </a:xfrm>
          <a:prstGeom prst="rect">
            <a:avLst/>
          </a:prstGeom>
        </p:spPr>
      </p:pic>
    </p:spTree>
    <p:extLst>
      <p:ext uri="{BB962C8B-B14F-4D97-AF65-F5344CB8AC3E}">
        <p14:creationId xmlns:p14="http://schemas.microsoft.com/office/powerpoint/2010/main" val="847311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hlinkClick r:id="rId3"/>
            <a:extLst>
              <a:ext uri="{FF2B5EF4-FFF2-40B4-BE49-F238E27FC236}">
                <a16:creationId xmlns:a16="http://schemas.microsoft.com/office/drawing/2014/main" id="{B0000C4D-7E58-5FA2-3CBA-0F454F539A22}"/>
              </a:ext>
            </a:extLst>
          </p:cNvPr>
          <p:cNvPicPr>
            <a:picLocks noGrp="1" noChangeAspect="1"/>
          </p:cNvPicPr>
          <p:nvPr>
            <p:ph idx="1"/>
          </p:nvPr>
        </p:nvPicPr>
        <p:blipFill>
          <a:blip r:embed="rId4"/>
          <a:stretch>
            <a:fillRect/>
          </a:stretch>
        </p:blipFill>
        <p:spPr>
          <a:xfrm>
            <a:off x="1081608" y="268738"/>
            <a:ext cx="10028783" cy="6320524"/>
          </a:xfrm>
        </p:spPr>
      </p:pic>
    </p:spTree>
    <p:extLst>
      <p:ext uri="{BB962C8B-B14F-4D97-AF65-F5344CB8AC3E}">
        <p14:creationId xmlns:p14="http://schemas.microsoft.com/office/powerpoint/2010/main" val="445951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5FC8-07D7-AB06-ED46-E32E7502EAE1}"/>
              </a:ext>
            </a:extLst>
          </p:cNvPr>
          <p:cNvSpPr>
            <a:spLocks noGrp="1"/>
          </p:cNvSpPr>
          <p:nvPr>
            <p:ph type="title"/>
          </p:nvPr>
        </p:nvSpPr>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Global measles resurgence</a:t>
            </a:r>
          </a:p>
        </p:txBody>
      </p:sp>
      <p:sp>
        <p:nvSpPr>
          <p:cNvPr id="3" name="Content Placeholder 2">
            <a:extLst>
              <a:ext uri="{FF2B5EF4-FFF2-40B4-BE49-F238E27FC236}">
                <a16:creationId xmlns:a16="http://schemas.microsoft.com/office/drawing/2014/main" id="{AFE2C846-315E-AFFA-3CDF-4760E8655517}"/>
              </a:ext>
            </a:extLst>
          </p:cNvPr>
          <p:cNvSpPr>
            <a:spLocks noGrp="1"/>
          </p:cNvSpPr>
          <p:nvPr>
            <p:ph idx="1"/>
          </p:nvPr>
        </p:nvSpPr>
        <p:spPr/>
        <p:txBody>
          <a:bodyPr>
            <a:normAutofit/>
          </a:bodyPr>
          <a:lstStyle/>
          <a:p>
            <a:r>
              <a:rPr lang="en-US" dirty="0"/>
              <a:t>In the 1980s, measles killed 2.6 million a year globally </a:t>
            </a:r>
          </a:p>
          <a:p>
            <a:r>
              <a:rPr lang="en-US" dirty="0"/>
              <a:t>In 2016, for the first time since records were kept, global deaths fell below 100,000.</a:t>
            </a:r>
          </a:p>
          <a:p>
            <a:r>
              <a:rPr lang="en-US" dirty="0"/>
              <a:t>However, this trend has not been maintained</a:t>
            </a:r>
          </a:p>
          <a:p>
            <a:r>
              <a:rPr lang="en-US" dirty="0">
                <a:latin typeface="Calibri Light" panose="020F0302020204030204" pitchFamily="34" charset="0"/>
                <a:ea typeface="Calibri Light" panose="020F0302020204030204" pitchFamily="34" charset="0"/>
                <a:cs typeface="Calibri Light" panose="020F0302020204030204" pitchFamily="34" charset="0"/>
              </a:rPr>
              <a:t>In 2023, only 83% of children worldwide received their first dose of the measles vaccine. This falls short of the 95% coverage needed to prevent outbreaks and achieve elimination goals.</a:t>
            </a:r>
          </a:p>
          <a:p>
            <a:pPr marL="0" indent="0">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20872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277FE-0F09-E1DE-EC4E-EDDFE9E87A0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1BC334-9B68-761A-3B22-E616B0827CBA}"/>
              </a:ext>
            </a:extLst>
          </p:cNvPr>
          <p:cNvSpPr>
            <a:spLocks noGrp="1"/>
          </p:cNvSpPr>
          <p:nvPr>
            <p:ph idx="1"/>
          </p:nvPr>
        </p:nvSpPr>
        <p:spPr>
          <a:xfrm>
            <a:off x="381001" y="477471"/>
            <a:ext cx="5081954" cy="5759206"/>
          </a:xfrm>
        </p:spPr>
        <p:txBody>
          <a:bodyPr>
            <a:normAutofit fontScale="925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Over 2018-2023, measles outbreaks hit 103 countries, home to roughly three-quarters of the world’s infants. Low vaccine coverage (80% or less) was a major factor.</a:t>
            </a:r>
          </a:p>
          <a:p>
            <a:r>
              <a:rPr lang="en-US" dirty="0">
                <a:latin typeface="Calibri Light" panose="020F0302020204030204" pitchFamily="34" charset="0"/>
                <a:ea typeface="Calibri Light" panose="020F0302020204030204" pitchFamily="34" charset="0"/>
                <a:cs typeface="Calibri Light" panose="020F0302020204030204" pitchFamily="34" charset="0"/>
              </a:rPr>
              <a:t>Globally, the number of measles cases increased by 18% between 2021 and 2022, and deaths from measles increased by 43%</a:t>
            </a:r>
          </a:p>
          <a:p>
            <a:r>
              <a:rPr lang="en-US" dirty="0">
                <a:latin typeface="Calibri Light" panose="020F0302020204030204" pitchFamily="34" charset="0"/>
                <a:ea typeface="Calibri Light" panose="020F0302020204030204" pitchFamily="34" charset="0"/>
                <a:cs typeface="Calibri Light" panose="020F0302020204030204" pitchFamily="34" charset="0"/>
              </a:rPr>
              <a:t>Vaccine hesitancy and anti-vaxxer views tend to drive outbreaks in high and middle income countries; poverty, war and instability drive outbreaks in low income countries </a:t>
            </a:r>
          </a:p>
          <a:p>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Content Placeholder 4">
            <a:extLst>
              <a:ext uri="{FF2B5EF4-FFF2-40B4-BE49-F238E27FC236}">
                <a16:creationId xmlns:a16="http://schemas.microsoft.com/office/drawing/2014/main" id="{CEFEA3FD-DC5A-9EFB-9DA6-B0C3EDF992A0}"/>
              </a:ext>
            </a:extLst>
          </p:cNvPr>
          <p:cNvPicPr>
            <a:picLocks noChangeAspect="1"/>
          </p:cNvPicPr>
          <p:nvPr/>
        </p:nvPicPr>
        <p:blipFill>
          <a:blip r:embed="rId3"/>
          <a:stretch>
            <a:fillRect/>
          </a:stretch>
        </p:blipFill>
        <p:spPr>
          <a:xfrm>
            <a:off x="5591907" y="477471"/>
            <a:ext cx="7112986" cy="5513021"/>
          </a:xfrm>
          <a:prstGeom prst="rect">
            <a:avLst/>
          </a:prstGeom>
        </p:spPr>
      </p:pic>
    </p:spTree>
    <p:extLst>
      <p:ext uri="{BB962C8B-B14F-4D97-AF65-F5344CB8AC3E}">
        <p14:creationId xmlns:p14="http://schemas.microsoft.com/office/powerpoint/2010/main" val="1053716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55A8D92-6D95-4387-8D4A-0438D5DD9144}"/>
              </a:ext>
            </a:extLst>
          </p:cNvPr>
          <p:cNvPicPr>
            <a:picLocks noGrp="1" noChangeAspect="1"/>
          </p:cNvPicPr>
          <p:nvPr>
            <p:ph idx="1"/>
          </p:nvPr>
        </p:nvPicPr>
        <p:blipFill>
          <a:blip r:embed="rId3"/>
          <a:stretch>
            <a:fillRect/>
          </a:stretch>
        </p:blipFill>
        <p:spPr>
          <a:xfrm>
            <a:off x="1855374" y="330914"/>
            <a:ext cx="7891641" cy="6196172"/>
          </a:xfrm>
          <a:prstGeom prst="rect">
            <a:avLst/>
          </a:prstGeom>
        </p:spPr>
      </p:pic>
    </p:spTree>
    <p:extLst>
      <p:ext uri="{BB962C8B-B14F-4D97-AF65-F5344CB8AC3E}">
        <p14:creationId xmlns:p14="http://schemas.microsoft.com/office/powerpoint/2010/main" val="3757469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6910C8-6C54-AF79-5214-F03709CBC1C5}"/>
              </a:ext>
            </a:extLst>
          </p:cNvPr>
          <p:cNvPicPr>
            <a:picLocks noGrp="1" noChangeAspect="1"/>
          </p:cNvPicPr>
          <p:nvPr>
            <p:ph idx="1"/>
          </p:nvPr>
        </p:nvPicPr>
        <p:blipFill>
          <a:blip r:embed="rId3"/>
          <a:stretch>
            <a:fillRect/>
          </a:stretch>
        </p:blipFill>
        <p:spPr>
          <a:xfrm>
            <a:off x="910758" y="281979"/>
            <a:ext cx="10015150" cy="6294041"/>
          </a:xfrm>
        </p:spPr>
      </p:pic>
    </p:spTree>
    <p:extLst>
      <p:ext uri="{BB962C8B-B14F-4D97-AF65-F5344CB8AC3E}">
        <p14:creationId xmlns:p14="http://schemas.microsoft.com/office/powerpoint/2010/main" val="258772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0EDE31-CE74-899B-A311-CB42C3727894}"/>
              </a:ext>
            </a:extLst>
          </p:cNvPr>
          <p:cNvPicPr>
            <a:picLocks noChangeAspect="1"/>
          </p:cNvPicPr>
          <p:nvPr/>
        </p:nvPicPr>
        <p:blipFill rotWithShape="1">
          <a:blip r:embed="rId3"/>
          <a:srcRect t="21201" b="37508"/>
          <a:stretch/>
        </p:blipFill>
        <p:spPr>
          <a:xfrm>
            <a:off x="1152394" y="56946"/>
            <a:ext cx="9100093" cy="1778695"/>
          </a:xfrm>
          <a:prstGeom prst="rect">
            <a:avLst/>
          </a:prstGeom>
        </p:spPr>
      </p:pic>
      <p:pic>
        <p:nvPicPr>
          <p:cNvPr id="7" name="Picture 6">
            <a:extLst>
              <a:ext uri="{FF2B5EF4-FFF2-40B4-BE49-F238E27FC236}">
                <a16:creationId xmlns:a16="http://schemas.microsoft.com/office/drawing/2014/main" id="{24B751C6-C5FD-951B-37EC-A19CECF58CE1}"/>
              </a:ext>
            </a:extLst>
          </p:cNvPr>
          <p:cNvPicPr>
            <a:picLocks noChangeAspect="1"/>
          </p:cNvPicPr>
          <p:nvPr/>
        </p:nvPicPr>
        <p:blipFill>
          <a:blip r:embed="rId4"/>
          <a:stretch>
            <a:fillRect/>
          </a:stretch>
        </p:blipFill>
        <p:spPr>
          <a:xfrm>
            <a:off x="1801725" y="1835641"/>
            <a:ext cx="9100093" cy="5022359"/>
          </a:xfrm>
          <a:prstGeom prst="rect">
            <a:avLst/>
          </a:prstGeom>
        </p:spPr>
      </p:pic>
      <p:sp>
        <p:nvSpPr>
          <p:cNvPr id="8" name="Rectangle 7">
            <a:hlinkClick r:id="rId5"/>
            <a:extLst>
              <a:ext uri="{FF2B5EF4-FFF2-40B4-BE49-F238E27FC236}">
                <a16:creationId xmlns:a16="http://schemas.microsoft.com/office/drawing/2014/main" id="{AA985E68-8575-0B33-FCBC-A9467C22A3D2}"/>
              </a:ext>
            </a:extLst>
          </p:cNvPr>
          <p:cNvSpPr/>
          <p:nvPr/>
        </p:nvSpPr>
        <p:spPr>
          <a:xfrm>
            <a:off x="1665962" y="0"/>
            <a:ext cx="9235856" cy="68580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02947AE-7FA1-4BD7-2AB4-406EA17B2EE4}"/>
              </a:ext>
            </a:extLst>
          </p:cNvPr>
          <p:cNvSpPr txBox="1"/>
          <p:nvPr/>
        </p:nvSpPr>
        <p:spPr>
          <a:xfrm>
            <a:off x="488633" y="5896126"/>
            <a:ext cx="3454279" cy="523220"/>
          </a:xfrm>
          <a:prstGeom prst="rect">
            <a:avLst/>
          </a:prstGeom>
          <a:solidFill>
            <a:srgbClr val="00B050"/>
          </a:solidFill>
          <a:ln>
            <a:solidFill>
              <a:schemeClr val="tx1"/>
            </a:solidFill>
          </a:ln>
        </p:spPr>
        <p:txBody>
          <a:bodyPr wrap="none" rtlCol="0">
            <a:spAutoFit/>
          </a:bodyPr>
          <a:lstStyle/>
          <a:p>
            <a:r>
              <a:rPr lang="en-US" sz="2800" dirty="0"/>
              <a:t>Reading/Questions 11 </a:t>
            </a:r>
          </a:p>
        </p:txBody>
      </p:sp>
    </p:spTree>
    <p:extLst>
      <p:ext uri="{BB962C8B-B14F-4D97-AF65-F5344CB8AC3E}">
        <p14:creationId xmlns:p14="http://schemas.microsoft.com/office/powerpoint/2010/main" val="2119800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2968" y="365125"/>
            <a:ext cx="7450831" cy="1325563"/>
          </a:xfrm>
        </p:spPr>
        <p:txBody>
          <a:bodyPr>
            <a:normAutofit/>
          </a:bodyPr>
          <a:lstStyle/>
          <a:p>
            <a:pPr algn="ctr"/>
            <a:r>
              <a:rPr lang="en-US" dirty="0"/>
              <a:t>The middle income effect</a:t>
            </a:r>
          </a:p>
        </p:txBody>
      </p:sp>
      <p:sp>
        <p:nvSpPr>
          <p:cNvPr id="3" name="Content Placeholder 2"/>
          <p:cNvSpPr>
            <a:spLocks noGrp="1"/>
          </p:cNvSpPr>
          <p:nvPr>
            <p:ph idx="1"/>
          </p:nvPr>
        </p:nvSpPr>
        <p:spPr>
          <a:xfrm>
            <a:off x="163287" y="647269"/>
            <a:ext cx="3532414" cy="6251574"/>
          </a:xfrm>
        </p:spPr>
        <p:txBody>
          <a:bodyPr>
            <a:normAutofit lnSpcReduction="10000"/>
          </a:bodyPr>
          <a:lstStyle/>
          <a:p>
            <a:r>
              <a:rPr lang="en-US" sz="3200" dirty="0"/>
              <a:t>Focus of childhood immunization has been on the world’s poorest people. </a:t>
            </a:r>
          </a:p>
          <a:p>
            <a:r>
              <a:rPr lang="en-US" sz="3200" dirty="0"/>
              <a:t>GAVI is an international non-governmental association that has provided billions of low-cost vaccines to the world’s poorer countries</a:t>
            </a:r>
          </a:p>
        </p:txBody>
      </p:sp>
      <p:pic>
        <p:nvPicPr>
          <p:cNvPr id="6" name="Picture 5">
            <a:extLst>
              <a:ext uri="{FF2B5EF4-FFF2-40B4-BE49-F238E27FC236}">
                <a16:creationId xmlns:a16="http://schemas.microsoft.com/office/drawing/2014/main" id="{BB5503BC-4E23-0A62-A9D2-B89C7B839399}"/>
              </a:ext>
            </a:extLst>
          </p:cNvPr>
          <p:cNvPicPr>
            <a:picLocks noChangeAspect="1"/>
          </p:cNvPicPr>
          <p:nvPr/>
        </p:nvPicPr>
        <p:blipFill>
          <a:blip r:embed="rId3"/>
          <a:stretch>
            <a:fillRect/>
          </a:stretch>
        </p:blipFill>
        <p:spPr>
          <a:xfrm>
            <a:off x="3902968" y="1690688"/>
            <a:ext cx="8158107" cy="3779874"/>
          </a:xfrm>
          <a:prstGeom prst="rect">
            <a:avLst/>
          </a:prstGeom>
        </p:spPr>
      </p:pic>
    </p:spTree>
    <p:extLst>
      <p:ext uri="{BB962C8B-B14F-4D97-AF65-F5344CB8AC3E}">
        <p14:creationId xmlns:p14="http://schemas.microsoft.com/office/powerpoint/2010/main" val="3463692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Causes and correlates of hesitancy and anti-vaxxer attitudes </a:t>
            </a:r>
          </a:p>
        </p:txBody>
      </p:sp>
      <p:sp>
        <p:nvSpPr>
          <p:cNvPr id="3" name="Content Placeholder 2"/>
          <p:cNvSpPr>
            <a:spLocks noGrp="1"/>
          </p:cNvSpPr>
          <p:nvPr>
            <p:ph idx="1"/>
          </p:nvPr>
        </p:nvSpPr>
        <p:spPr>
          <a:xfrm>
            <a:off x="641387" y="1951945"/>
            <a:ext cx="10515600" cy="4351338"/>
          </a:xfrm>
        </p:spPr>
        <p:txBody>
          <a:bodyPr>
            <a:normAutofit/>
          </a:bodyPr>
          <a:lstStyle/>
          <a:p>
            <a:r>
              <a:rPr lang="en-US" dirty="0"/>
              <a:t>People who believe strongly in all-natural foods and medicines for them or their children</a:t>
            </a:r>
          </a:p>
          <a:p>
            <a:r>
              <a:rPr lang="en-US" dirty="0"/>
              <a:t>Religions that oppose vaccines</a:t>
            </a:r>
          </a:p>
          <a:p>
            <a:r>
              <a:rPr lang="en-US" dirty="0"/>
              <a:t>Mistrust in the authority of science and institutions affiliated with it</a:t>
            </a:r>
          </a:p>
          <a:p>
            <a:r>
              <a:rPr lang="en-US" dirty="0"/>
              <a:t>Cultural amnesia</a:t>
            </a:r>
          </a:p>
          <a:p>
            <a:pPr lvl="1"/>
            <a:r>
              <a:rPr lang="en-US" dirty="0"/>
              <a:t>When there is little cultural memory of diseases and their negative effects then vaccines may seem unnecessary</a:t>
            </a:r>
          </a:p>
          <a:p>
            <a:r>
              <a:rPr lang="en-US" dirty="0"/>
              <a:t>Political views that put individual choice above societal concerns</a:t>
            </a:r>
          </a:p>
          <a:p>
            <a:pPr marL="0" indent="0">
              <a:buNone/>
            </a:pPr>
            <a:endParaRPr lang="en-US" dirty="0"/>
          </a:p>
        </p:txBody>
      </p:sp>
    </p:spTree>
    <p:extLst>
      <p:ext uri="{BB962C8B-B14F-4D97-AF65-F5344CB8AC3E}">
        <p14:creationId xmlns:p14="http://schemas.microsoft.com/office/powerpoint/2010/main" val="1553750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4224A871-F1D3-F9F2-C4E2-FF97A763CD1C}"/>
              </a:ext>
            </a:extLst>
          </p:cNvPr>
          <p:cNvPicPr>
            <a:picLocks noGrp="1" noChangeAspect="1"/>
          </p:cNvPicPr>
          <p:nvPr>
            <p:ph idx="1"/>
          </p:nvPr>
        </p:nvPicPr>
        <p:blipFill>
          <a:blip r:embed="rId4"/>
          <a:srcRect r="12273"/>
          <a:stretch/>
        </p:blipFill>
        <p:spPr>
          <a:xfrm>
            <a:off x="4460769" y="937845"/>
            <a:ext cx="7625588" cy="3759985"/>
          </a:xfrm>
          <a:noFill/>
          <a:ln w="41275">
            <a:solidFill>
              <a:schemeClr val="accent1"/>
            </a:solidFill>
          </a:ln>
        </p:spPr>
      </p:pic>
      <p:sp>
        <p:nvSpPr>
          <p:cNvPr id="2" name="Content Placeholder 2">
            <a:extLst>
              <a:ext uri="{FF2B5EF4-FFF2-40B4-BE49-F238E27FC236}">
                <a16:creationId xmlns:a16="http://schemas.microsoft.com/office/drawing/2014/main" id="{910E8058-7FD1-1114-0748-DF725198F97B}"/>
              </a:ext>
            </a:extLst>
          </p:cNvPr>
          <p:cNvSpPr txBox="1">
            <a:spLocks/>
          </p:cNvSpPr>
          <p:nvPr/>
        </p:nvSpPr>
        <p:spPr>
          <a:xfrm>
            <a:off x="386025" y="339968"/>
            <a:ext cx="3532414" cy="62515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Manufacturing vaccines is a complex and expensive process</a:t>
            </a:r>
          </a:p>
          <a:p>
            <a:r>
              <a:rPr lang="en-US" sz="3200" dirty="0"/>
              <a:t>GAVI coordinates the availability of vaccines for countries that do not have the capacity to manufacture them</a:t>
            </a:r>
          </a:p>
        </p:txBody>
      </p:sp>
    </p:spTree>
    <p:extLst>
      <p:ext uri="{BB962C8B-B14F-4D97-AF65-F5344CB8AC3E}">
        <p14:creationId xmlns:p14="http://schemas.microsoft.com/office/powerpoint/2010/main" val="2961638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143" y="1798982"/>
            <a:ext cx="10823713" cy="4493216"/>
          </a:xfrm>
        </p:spPr>
        <p:txBody>
          <a:bodyPr>
            <a:normAutofit/>
          </a:bodyPr>
          <a:lstStyle/>
          <a:p>
            <a:r>
              <a:rPr lang="en-US" sz="3200" dirty="0"/>
              <a:t>Routine immunization levels have stagnated in many middle income countries (MICs) because they are </a:t>
            </a:r>
            <a:r>
              <a:rPr lang="en-US" sz="3200" b="1" dirty="0"/>
              <a:t>too prosperous to qualify for international support</a:t>
            </a:r>
            <a:r>
              <a:rPr lang="en-US" sz="3200" dirty="0"/>
              <a:t>. </a:t>
            </a:r>
          </a:p>
          <a:p>
            <a:r>
              <a:rPr lang="en-US" sz="3200" dirty="0"/>
              <a:t>Costs for vaccines may be higher in MICs because they are not subsidized by other countries and organizations like GAVI. </a:t>
            </a:r>
          </a:p>
          <a:p>
            <a:r>
              <a:rPr lang="en-US" sz="3200" dirty="0"/>
              <a:t>In the middle income effect, children in weakest economies better protected than in some middle income countries</a:t>
            </a:r>
          </a:p>
        </p:txBody>
      </p:sp>
      <p:sp>
        <p:nvSpPr>
          <p:cNvPr id="2" name="Title 1">
            <a:extLst>
              <a:ext uri="{FF2B5EF4-FFF2-40B4-BE49-F238E27FC236}">
                <a16:creationId xmlns:a16="http://schemas.microsoft.com/office/drawing/2014/main" id="{C6F95B53-6ADD-9BBC-4673-BAA960718482}"/>
              </a:ext>
            </a:extLst>
          </p:cNvPr>
          <p:cNvSpPr>
            <a:spLocks noGrp="1"/>
          </p:cNvSpPr>
          <p:nvPr>
            <p:ph type="title"/>
          </p:nvPr>
        </p:nvSpPr>
        <p:spPr>
          <a:xfrm>
            <a:off x="2482620" y="367019"/>
            <a:ext cx="7450831" cy="1325563"/>
          </a:xfrm>
        </p:spPr>
        <p:txBody>
          <a:bodyPr>
            <a:normAutofit/>
          </a:bodyPr>
          <a:lstStyle/>
          <a:p>
            <a:pPr algn="ctr"/>
            <a:r>
              <a:rPr lang="en-US" dirty="0"/>
              <a:t>The middle income effect</a:t>
            </a:r>
          </a:p>
        </p:txBody>
      </p:sp>
    </p:spTree>
    <p:extLst>
      <p:ext uri="{BB962C8B-B14F-4D97-AF65-F5344CB8AC3E}">
        <p14:creationId xmlns:p14="http://schemas.microsoft.com/office/powerpoint/2010/main" val="4115885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418" y="453736"/>
            <a:ext cx="3779982" cy="6273800"/>
          </a:xfrm>
        </p:spPr>
        <p:txBody>
          <a:bodyPr>
            <a:normAutofit lnSpcReduction="10000"/>
          </a:bodyPr>
          <a:lstStyle/>
          <a:p>
            <a:r>
              <a:rPr lang="en-US" sz="2400" dirty="0"/>
              <a:t>For example, Indonesia, Iraq and South Africa now rank among the ten countries with the highest number of under-immunized children worldwide, even though these countries are richer than many of their neighbors.</a:t>
            </a:r>
          </a:p>
          <a:p>
            <a:r>
              <a:rPr lang="en-US" sz="2400" dirty="0"/>
              <a:t>South Africa has a gross national income per capita of around seven times that of Rwanda. Yet only 66% of its children receive the routine three doses of the DTP3 vaccine against diphtheria, tetanus and pertussis — compared with 98% in Rwanda.</a:t>
            </a:r>
          </a:p>
          <a:p>
            <a:endParaRPr lang="en-US" sz="2400" dirty="0"/>
          </a:p>
          <a:p>
            <a:endParaRPr lang="en-US" dirty="0"/>
          </a:p>
        </p:txBody>
      </p:sp>
      <p:pic>
        <p:nvPicPr>
          <p:cNvPr id="4" name="Picture 3" descr="Map&#10;&#10;Description automatically generated">
            <a:extLst>
              <a:ext uri="{FF2B5EF4-FFF2-40B4-BE49-F238E27FC236}">
                <a16:creationId xmlns:a16="http://schemas.microsoft.com/office/drawing/2014/main" id="{14D2A5AA-0392-A714-9C25-B9CD7D13D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317" y="719370"/>
            <a:ext cx="8462637" cy="4849091"/>
          </a:xfrm>
          <a:prstGeom prst="rect">
            <a:avLst/>
          </a:prstGeom>
        </p:spPr>
      </p:pic>
    </p:spTree>
    <p:extLst>
      <p:ext uri="{BB962C8B-B14F-4D97-AF65-F5344CB8AC3E}">
        <p14:creationId xmlns:p14="http://schemas.microsoft.com/office/powerpoint/2010/main" val="4233121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1654628"/>
            <a:ext cx="10515600" cy="4883377"/>
          </a:xfrm>
        </p:spPr>
        <p:txBody>
          <a:bodyPr>
            <a:normAutofit lnSpcReduction="10000"/>
          </a:bodyPr>
          <a:lstStyle/>
          <a:p>
            <a:r>
              <a:rPr lang="en-US" sz="3200" dirty="0">
                <a:latin typeface="+mj-lt"/>
              </a:rPr>
              <a:t>In middle income countries (MICs), it costs an average of $90 per live birth for routine immunization, versus $25 in supported low-income countries. </a:t>
            </a:r>
          </a:p>
          <a:p>
            <a:r>
              <a:rPr lang="en-US" sz="3200" dirty="0">
                <a:latin typeface="+mj-lt"/>
              </a:rPr>
              <a:t>Immunization programs in MICs may struggle to immunize vulnerable populations because:</a:t>
            </a:r>
          </a:p>
          <a:p>
            <a:pPr lvl="1"/>
            <a:r>
              <a:rPr lang="en-US" sz="2800" dirty="0">
                <a:latin typeface="+mj-lt"/>
              </a:rPr>
              <a:t>Financial resources may not yet be allocated efficiently to do so. </a:t>
            </a:r>
          </a:p>
          <a:p>
            <a:pPr lvl="1"/>
            <a:r>
              <a:rPr lang="en-US" sz="2800" dirty="0">
                <a:latin typeface="+mj-lt"/>
              </a:rPr>
              <a:t>Efforts to reach marginalized communities may not be a political priority.  </a:t>
            </a:r>
          </a:p>
          <a:p>
            <a:pPr lvl="1"/>
            <a:r>
              <a:rPr lang="en-US" sz="2800" dirty="0">
                <a:latin typeface="+mj-lt"/>
              </a:rPr>
              <a:t>Government is challenged to cope with rapid urbanization and increasing environmental pollution.  </a:t>
            </a:r>
          </a:p>
          <a:p>
            <a:pPr lvl="1"/>
            <a:r>
              <a:rPr lang="en-US" sz="2800" dirty="0">
                <a:latin typeface="+mj-lt"/>
              </a:rPr>
              <a:t>Large investments are needed to build vaccine-manufacturing infrastructure</a:t>
            </a:r>
          </a:p>
        </p:txBody>
      </p:sp>
      <p:sp>
        <p:nvSpPr>
          <p:cNvPr id="2" name="Title 1">
            <a:extLst>
              <a:ext uri="{FF2B5EF4-FFF2-40B4-BE49-F238E27FC236}">
                <a16:creationId xmlns:a16="http://schemas.microsoft.com/office/drawing/2014/main" id="{BCF78534-C96F-6512-C798-D02478DD58CC}"/>
              </a:ext>
            </a:extLst>
          </p:cNvPr>
          <p:cNvSpPr>
            <a:spLocks noGrp="1"/>
          </p:cNvSpPr>
          <p:nvPr>
            <p:ph type="title"/>
          </p:nvPr>
        </p:nvSpPr>
        <p:spPr>
          <a:xfrm>
            <a:off x="1825690" y="206099"/>
            <a:ext cx="8103756" cy="1325563"/>
          </a:xfrm>
        </p:spPr>
        <p:txBody>
          <a:bodyPr>
            <a:normAutofit/>
          </a:bodyPr>
          <a:lstStyle/>
          <a:p>
            <a:pPr algn="ctr"/>
            <a:r>
              <a:rPr lang="en-US" dirty="0"/>
              <a:t>Comparing costs of vaccines</a:t>
            </a:r>
          </a:p>
        </p:txBody>
      </p:sp>
    </p:spTree>
    <p:extLst>
      <p:ext uri="{BB962C8B-B14F-4D97-AF65-F5344CB8AC3E}">
        <p14:creationId xmlns:p14="http://schemas.microsoft.com/office/powerpoint/2010/main" val="1515038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291" y="620486"/>
            <a:ext cx="3941123" cy="5556477"/>
          </a:xfrm>
        </p:spPr>
        <p:txBody>
          <a:bodyPr>
            <a:normAutofit/>
          </a:bodyPr>
          <a:lstStyle/>
          <a:p>
            <a:r>
              <a:rPr lang="en-US" dirty="0"/>
              <a:t>By 2025, nearly 80% of people in the lowest income brackets today — those living on less than $8 a day — will be in MICs. This is almost double the proportion in 2000. </a:t>
            </a:r>
          </a:p>
          <a:p>
            <a:r>
              <a:rPr lang="en-US" dirty="0"/>
              <a:t>Main burden of unimmunized people may shift from mostly low-income countries to MICs. </a:t>
            </a:r>
          </a:p>
        </p:txBody>
      </p:sp>
      <p:pic>
        <p:nvPicPr>
          <p:cNvPr id="9" name="Picture 8">
            <a:extLst>
              <a:ext uri="{FF2B5EF4-FFF2-40B4-BE49-F238E27FC236}">
                <a16:creationId xmlns:a16="http://schemas.microsoft.com/office/drawing/2014/main" id="{CEDE5AC4-88F9-4CD1-9F24-902F4BCD7D57}"/>
              </a:ext>
            </a:extLst>
          </p:cNvPr>
          <p:cNvPicPr>
            <a:picLocks noChangeAspect="1"/>
          </p:cNvPicPr>
          <p:nvPr/>
        </p:nvPicPr>
        <p:blipFill>
          <a:blip r:embed="rId3"/>
          <a:stretch>
            <a:fillRect/>
          </a:stretch>
        </p:blipFill>
        <p:spPr>
          <a:xfrm>
            <a:off x="4534900" y="764269"/>
            <a:ext cx="7178347" cy="4800600"/>
          </a:xfrm>
          <a:prstGeom prst="rect">
            <a:avLst/>
          </a:prstGeom>
        </p:spPr>
      </p:pic>
    </p:spTree>
    <p:extLst>
      <p:ext uri="{BB962C8B-B14F-4D97-AF65-F5344CB8AC3E}">
        <p14:creationId xmlns:p14="http://schemas.microsoft.com/office/powerpoint/2010/main" val="288406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12FD-069F-44C5-A4D1-A4734B677365}"/>
              </a:ext>
            </a:extLst>
          </p:cNvPr>
          <p:cNvSpPr>
            <a:spLocks noGrp="1"/>
          </p:cNvSpPr>
          <p:nvPr>
            <p:ph type="title"/>
          </p:nvPr>
        </p:nvSpPr>
        <p:spPr>
          <a:xfrm>
            <a:off x="6096000" y="51974"/>
            <a:ext cx="4440364" cy="1325563"/>
          </a:xfrm>
        </p:spPr>
        <p:txBody>
          <a:bodyPr/>
          <a:lstStyle/>
          <a:p>
            <a:r>
              <a:rPr lang="en-US" dirty="0"/>
              <a:t>Vaccine diplomacy</a:t>
            </a:r>
          </a:p>
        </p:txBody>
      </p:sp>
      <p:sp>
        <p:nvSpPr>
          <p:cNvPr id="3" name="Content Placeholder 2">
            <a:extLst>
              <a:ext uri="{FF2B5EF4-FFF2-40B4-BE49-F238E27FC236}">
                <a16:creationId xmlns:a16="http://schemas.microsoft.com/office/drawing/2014/main" id="{9152DD19-3AD5-4C11-A0B0-E3C1E63F3F6B}"/>
              </a:ext>
            </a:extLst>
          </p:cNvPr>
          <p:cNvSpPr>
            <a:spLocks noGrp="1"/>
          </p:cNvSpPr>
          <p:nvPr>
            <p:ph idx="1"/>
          </p:nvPr>
        </p:nvSpPr>
        <p:spPr>
          <a:xfrm>
            <a:off x="474906" y="325678"/>
            <a:ext cx="4349280" cy="6167198"/>
          </a:xfrm>
        </p:spPr>
        <p:txBody>
          <a:bodyPr>
            <a:normAutofit/>
          </a:bodyPr>
          <a:lstStyle/>
          <a:p>
            <a:r>
              <a:rPr lang="en-US" sz="2400" dirty="0">
                <a:latin typeface="+mj-lt"/>
              </a:rPr>
              <a:t>Vaccine diplomacy encompasses the politics that go into the coordination of vaccine development, manufacturing, and distribution.</a:t>
            </a:r>
          </a:p>
          <a:p>
            <a:r>
              <a:rPr lang="en-US" sz="2400" dirty="0">
                <a:latin typeface="+mj-lt"/>
              </a:rPr>
              <a:t>Involves national governments, multinational corporations, universities, and global entities like the WHO</a:t>
            </a:r>
          </a:p>
          <a:p>
            <a:r>
              <a:rPr lang="en-US" sz="2400" dirty="0">
                <a:latin typeface="+mj-lt"/>
              </a:rPr>
              <a:t>Vaccines can reinforce existing power relationships or be used to realign them – for example, China has provided its vaccines as a way of exerting economic influence – the ‘health Silk Road’</a:t>
            </a:r>
            <a:endParaRPr lang="en-US" sz="2000" dirty="0"/>
          </a:p>
        </p:txBody>
      </p:sp>
      <p:pic>
        <p:nvPicPr>
          <p:cNvPr id="4" name="Content Placeholder 4" descr="Map&#10;&#10;Description automatically generated">
            <a:extLst>
              <a:ext uri="{FF2B5EF4-FFF2-40B4-BE49-F238E27FC236}">
                <a16:creationId xmlns:a16="http://schemas.microsoft.com/office/drawing/2014/main" id="{EEF08066-9D12-74AE-842A-601DF89EC1DA}"/>
              </a:ext>
            </a:extLst>
          </p:cNvPr>
          <p:cNvPicPr>
            <a:picLocks noChangeAspect="1"/>
          </p:cNvPicPr>
          <p:nvPr/>
        </p:nvPicPr>
        <p:blipFill rotWithShape="1">
          <a:blip r:embed="rId3">
            <a:extLst>
              <a:ext uri="{28A0092B-C50C-407E-A947-70E740481C1C}">
                <a14:useLocalDpi xmlns:a14="http://schemas.microsoft.com/office/drawing/2010/main" val="0"/>
              </a:ext>
            </a:extLst>
          </a:blip>
          <a:srcRect r="1493"/>
          <a:stretch/>
        </p:blipFill>
        <p:spPr>
          <a:xfrm>
            <a:off x="4915270" y="1374147"/>
            <a:ext cx="6984456" cy="5237102"/>
          </a:xfrm>
          <a:prstGeom prst="rect">
            <a:avLst/>
          </a:prstGeom>
        </p:spPr>
      </p:pic>
    </p:spTree>
    <p:extLst>
      <p:ext uri="{BB962C8B-B14F-4D97-AF65-F5344CB8AC3E}">
        <p14:creationId xmlns:p14="http://schemas.microsoft.com/office/powerpoint/2010/main" val="1367652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9C6D41-13F6-4610-AE47-112427E45E07}"/>
              </a:ext>
            </a:extLst>
          </p:cNvPr>
          <p:cNvSpPr>
            <a:spLocks noGrp="1"/>
          </p:cNvSpPr>
          <p:nvPr>
            <p:ph idx="1"/>
          </p:nvPr>
        </p:nvSpPr>
        <p:spPr>
          <a:xfrm>
            <a:off x="431799" y="222738"/>
            <a:ext cx="5244113" cy="6419362"/>
          </a:xfrm>
        </p:spPr>
        <p:txBody>
          <a:bodyPr>
            <a:normAutofit/>
          </a:bodyPr>
          <a:lstStyle/>
          <a:p>
            <a:r>
              <a:rPr lang="en-US" dirty="0"/>
              <a:t>COVAX is an example of vaccine diplomacy</a:t>
            </a:r>
          </a:p>
          <a:p>
            <a:r>
              <a:rPr lang="en-US" dirty="0"/>
              <a:t>COVAX pooled the resources of many countries to promote cooperation in the development and deployment of a vaccine to all people of the world</a:t>
            </a:r>
          </a:p>
          <a:p>
            <a:r>
              <a:rPr lang="en-US" dirty="0"/>
              <a:t>As long as the virus is circulating, odds for a new variant to emerge are elevated</a:t>
            </a:r>
          </a:p>
          <a:p>
            <a:r>
              <a:rPr lang="en-US" dirty="0"/>
              <a:t>Vaccine coverage needs to be thorough and available to all countries and citizens</a:t>
            </a:r>
          </a:p>
          <a:p>
            <a:endParaRPr lang="en-US" dirty="0"/>
          </a:p>
          <a:p>
            <a:endParaRPr lang="en-US" dirty="0"/>
          </a:p>
        </p:txBody>
      </p:sp>
      <p:pic>
        <p:nvPicPr>
          <p:cNvPr id="5" name="Content Placeholder 4">
            <a:extLst>
              <a:ext uri="{FF2B5EF4-FFF2-40B4-BE49-F238E27FC236}">
                <a16:creationId xmlns:a16="http://schemas.microsoft.com/office/drawing/2014/main" id="{DF9228DA-9EAE-4535-92A6-3E691BD5195F}"/>
              </a:ext>
            </a:extLst>
          </p:cNvPr>
          <p:cNvPicPr>
            <a:picLocks noChangeAspect="1"/>
          </p:cNvPicPr>
          <p:nvPr/>
        </p:nvPicPr>
        <p:blipFill rotWithShape="1">
          <a:blip r:embed="rId3"/>
          <a:srcRect b="15299"/>
          <a:stretch/>
        </p:blipFill>
        <p:spPr>
          <a:xfrm>
            <a:off x="6082313" y="1690688"/>
            <a:ext cx="5372255" cy="2953344"/>
          </a:xfrm>
          <a:prstGeom prst="rect">
            <a:avLst/>
          </a:prstGeom>
        </p:spPr>
      </p:pic>
      <p:sp>
        <p:nvSpPr>
          <p:cNvPr id="8" name="Title 1">
            <a:extLst>
              <a:ext uri="{FF2B5EF4-FFF2-40B4-BE49-F238E27FC236}">
                <a16:creationId xmlns:a16="http://schemas.microsoft.com/office/drawing/2014/main" id="{23356601-711D-42F3-B0AC-934E45A0A2CE}"/>
              </a:ext>
            </a:extLst>
          </p:cNvPr>
          <p:cNvSpPr>
            <a:spLocks noGrp="1"/>
          </p:cNvSpPr>
          <p:nvPr>
            <p:ph type="title"/>
          </p:nvPr>
        </p:nvSpPr>
        <p:spPr>
          <a:xfrm>
            <a:off x="6096000" y="365125"/>
            <a:ext cx="5664200" cy="1325563"/>
          </a:xfrm>
        </p:spPr>
        <p:txBody>
          <a:bodyPr/>
          <a:lstStyle/>
          <a:p>
            <a:pPr algn="ctr"/>
            <a:r>
              <a:rPr lang="en-US" dirty="0"/>
              <a:t>COVAX</a:t>
            </a:r>
          </a:p>
        </p:txBody>
      </p:sp>
    </p:spTree>
    <p:extLst>
      <p:ext uri="{BB962C8B-B14F-4D97-AF65-F5344CB8AC3E}">
        <p14:creationId xmlns:p14="http://schemas.microsoft.com/office/powerpoint/2010/main" val="2152623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7B736B3-C731-4262-BF84-B67B997A127C}"/>
              </a:ext>
            </a:extLst>
          </p:cNvPr>
          <p:cNvSpPr txBox="1">
            <a:spLocks/>
          </p:cNvSpPr>
          <p:nvPr/>
        </p:nvSpPr>
        <p:spPr>
          <a:xfrm>
            <a:off x="426719" y="696190"/>
            <a:ext cx="4423073" cy="598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COVAX is co-led by GAVI, the WHO and the Coalition for Epidemic Preparedness Innovations (CEPI). </a:t>
            </a:r>
          </a:p>
          <a:p>
            <a:r>
              <a:rPr lang="en-US" dirty="0"/>
              <a:t>COVAX was designed to discourage national governments from hoarding COVID-19 vaccines and to focus on first vaccinating the most high-risk people in every country.</a:t>
            </a:r>
          </a:p>
        </p:txBody>
      </p:sp>
      <p:pic>
        <p:nvPicPr>
          <p:cNvPr id="7" name="Online Media 6" title="COVAX: Ensuring global equitable access to COVID-19 vaccines">
            <a:hlinkClick r:id="" action="ppaction://media"/>
            <a:extLst>
              <a:ext uri="{FF2B5EF4-FFF2-40B4-BE49-F238E27FC236}">
                <a16:creationId xmlns:a16="http://schemas.microsoft.com/office/drawing/2014/main" id="{D1D272D1-F6B9-45AA-B1F5-0B1D438BFFAD}"/>
              </a:ext>
            </a:extLst>
          </p:cNvPr>
          <p:cNvPicPr>
            <a:picLocks noRot="1" noChangeAspect="1"/>
          </p:cNvPicPr>
          <p:nvPr>
            <a:videoFile r:link="rId1"/>
          </p:nvPr>
        </p:nvPicPr>
        <p:blipFill>
          <a:blip r:embed="rId4"/>
          <a:stretch>
            <a:fillRect/>
          </a:stretch>
        </p:blipFill>
        <p:spPr>
          <a:xfrm>
            <a:off x="5431224" y="696190"/>
            <a:ext cx="6193380" cy="3496524"/>
          </a:xfrm>
          <a:prstGeom prst="rect">
            <a:avLst/>
          </a:prstGeom>
        </p:spPr>
      </p:pic>
    </p:spTree>
    <p:extLst>
      <p:ext uri="{BB962C8B-B14F-4D97-AF65-F5344CB8AC3E}">
        <p14:creationId xmlns:p14="http://schemas.microsoft.com/office/powerpoint/2010/main" val="7359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3615EE-CA01-4F77-8CC1-47A42222B491}"/>
              </a:ext>
            </a:extLst>
          </p:cNvPr>
          <p:cNvSpPr>
            <a:spLocks noGrp="1"/>
          </p:cNvSpPr>
          <p:nvPr>
            <p:ph idx="1"/>
          </p:nvPr>
        </p:nvSpPr>
        <p:spPr>
          <a:xfrm>
            <a:off x="579120" y="274320"/>
            <a:ext cx="5001065" cy="6156959"/>
          </a:xfrm>
        </p:spPr>
        <p:txBody>
          <a:bodyPr>
            <a:normAutofit fontScale="92500" lnSpcReduction="20000"/>
          </a:bodyPr>
          <a:lstStyle/>
          <a:p>
            <a:r>
              <a:rPr lang="en-US" sz="3300" dirty="0">
                <a:latin typeface="Calibri Light" panose="020F0302020204030204" pitchFamily="34" charset="0"/>
                <a:cs typeface="Calibri Light" panose="020F0302020204030204" pitchFamily="34" charset="0"/>
              </a:rPr>
              <a:t>Aim was to lead to lower vaccine costs for everyone and a swifter end to the pandemic</a:t>
            </a:r>
          </a:p>
          <a:p>
            <a:r>
              <a:rPr lang="en-US" sz="3300" dirty="0">
                <a:latin typeface="Calibri Light" panose="020F0302020204030204" pitchFamily="34" charset="0"/>
                <a:cs typeface="Calibri Light" panose="020F0302020204030204" pitchFamily="34" charset="0"/>
              </a:rPr>
              <a:t>However, COVAX fell short of its goals - countries prioritized vaccines their own citizens</a:t>
            </a:r>
          </a:p>
          <a:p>
            <a:r>
              <a:rPr lang="en-US" sz="3300" dirty="0">
                <a:latin typeface="Calibri Light" panose="020F0302020204030204" pitchFamily="34" charset="0"/>
                <a:cs typeface="Calibri Light" panose="020F0302020204030204" pitchFamily="34" charset="0"/>
              </a:rPr>
              <a:t>By the end of 2021, more people had been vaccinated in high-income countries than in more populous low-income countries</a:t>
            </a:r>
          </a:p>
          <a:p>
            <a:r>
              <a:rPr lang="en-US" sz="3300" dirty="0"/>
              <a:t>Vaccination rates were 75% in high-income countries, but less than 2% in some low-income countries. </a:t>
            </a:r>
          </a:p>
          <a:p>
            <a:endParaRPr lang="en-US" sz="2600" dirty="0">
              <a:latin typeface="Calibri Light" panose="020F0302020204030204" pitchFamily="34" charset="0"/>
              <a:cs typeface="Calibri Light" panose="020F0302020204030204" pitchFamily="34" charset="0"/>
            </a:endParaRPr>
          </a:p>
          <a:p>
            <a:endParaRPr lang="en-US" sz="2600" dirty="0">
              <a:latin typeface="Calibri Light" panose="020F0302020204030204" pitchFamily="34" charset="0"/>
              <a:cs typeface="Calibri Light" panose="020F0302020204030204" pitchFamily="34" charset="0"/>
            </a:endParaRPr>
          </a:p>
          <a:p>
            <a:endParaRPr lang="en-US" sz="2600" dirty="0">
              <a:latin typeface="Calibri Light" panose="020F0302020204030204" pitchFamily="34" charset="0"/>
              <a:cs typeface="Calibri Light" panose="020F0302020204030204" pitchFamily="34" charset="0"/>
            </a:endParaRPr>
          </a:p>
          <a:p>
            <a:endParaRPr lang="en-US" sz="2600" dirty="0">
              <a:latin typeface="Calibri Light" panose="020F0302020204030204" pitchFamily="34" charset="0"/>
              <a:cs typeface="Calibri Light" panose="020F0302020204030204" pitchFamily="34" charset="0"/>
            </a:endParaRPr>
          </a:p>
        </p:txBody>
      </p:sp>
      <p:pic>
        <p:nvPicPr>
          <p:cNvPr id="8" name="Picture 7" descr="A picture containing text, group, several&#10;&#10;Description automatically generated">
            <a:extLst>
              <a:ext uri="{FF2B5EF4-FFF2-40B4-BE49-F238E27FC236}">
                <a16:creationId xmlns:a16="http://schemas.microsoft.com/office/drawing/2014/main" id="{D5A961BD-5213-8DDD-3925-6321B8B13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134550" cy="6858000"/>
          </a:xfrm>
          <a:prstGeom prst="rect">
            <a:avLst/>
          </a:prstGeom>
        </p:spPr>
      </p:pic>
    </p:spTree>
    <p:extLst>
      <p:ext uri="{BB962C8B-B14F-4D97-AF65-F5344CB8AC3E}">
        <p14:creationId xmlns:p14="http://schemas.microsoft.com/office/powerpoint/2010/main" val="3271063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aph of a number of people with different colored bars&#10;&#10;Description automatically generated with medium confidence">
            <a:extLst>
              <a:ext uri="{FF2B5EF4-FFF2-40B4-BE49-F238E27FC236}">
                <a16:creationId xmlns:a16="http://schemas.microsoft.com/office/drawing/2014/main" id="{62D06841-AE43-672E-7F74-2FC409306B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62022" y="0"/>
            <a:ext cx="7429978" cy="6668184"/>
          </a:xfrm>
          <a:prstGeom prst="rect">
            <a:avLst/>
          </a:prstGeom>
        </p:spPr>
      </p:pic>
      <p:sp>
        <p:nvSpPr>
          <p:cNvPr id="5" name="Content Placeholder 2">
            <a:extLst>
              <a:ext uri="{FF2B5EF4-FFF2-40B4-BE49-F238E27FC236}">
                <a16:creationId xmlns:a16="http://schemas.microsoft.com/office/drawing/2014/main" id="{06CD1050-8417-2741-BDD3-85D8C24ADDA9}"/>
              </a:ext>
            </a:extLst>
          </p:cNvPr>
          <p:cNvSpPr txBox="1">
            <a:spLocks/>
          </p:cNvSpPr>
          <p:nvPr/>
        </p:nvSpPr>
        <p:spPr>
          <a:xfrm>
            <a:off x="113822" y="536086"/>
            <a:ext cx="4648200" cy="61320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Wealthy countries had vaccine surpluses and vaccinated young children, who are at relatively low risk of serious disease. </a:t>
            </a:r>
          </a:p>
          <a:p>
            <a:r>
              <a:rPr lang="en-US" sz="3200" dirty="0"/>
              <a:t>Meanwhile, many poorer countries still did not have enough supply to vaccinate the people at highest risk of death from COVID-19</a:t>
            </a:r>
            <a:r>
              <a:rPr lang="en-US" dirty="0"/>
              <a:t>.</a:t>
            </a:r>
          </a:p>
        </p:txBody>
      </p:sp>
    </p:spTree>
    <p:extLst>
      <p:ext uri="{BB962C8B-B14F-4D97-AF65-F5344CB8AC3E}">
        <p14:creationId xmlns:p14="http://schemas.microsoft.com/office/powerpoint/2010/main" val="1962361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48173-3C0C-75A6-0B5E-7A5F467063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3AB94-2128-25F8-58ED-4942D4FC7F78}"/>
              </a:ext>
            </a:extLst>
          </p:cNvPr>
          <p:cNvSpPr>
            <a:spLocks noGrp="1"/>
          </p:cNvSpPr>
          <p:nvPr>
            <p:ph type="title"/>
          </p:nvPr>
        </p:nvSpPr>
        <p:spPr/>
        <p:txBody>
          <a:bodyPr>
            <a:normAutofit/>
          </a:bodyPr>
          <a:lstStyle/>
          <a:p>
            <a:pPr algn="ctr"/>
            <a:r>
              <a:rPr lang="en-US" dirty="0"/>
              <a:t>Causes and correlates of hesitancy and anti-vaxxer attitudes </a:t>
            </a:r>
          </a:p>
        </p:txBody>
      </p:sp>
      <p:sp>
        <p:nvSpPr>
          <p:cNvPr id="3" name="Content Placeholder 2">
            <a:extLst>
              <a:ext uri="{FF2B5EF4-FFF2-40B4-BE49-F238E27FC236}">
                <a16:creationId xmlns:a16="http://schemas.microsoft.com/office/drawing/2014/main" id="{11E7E57B-6369-3398-13F4-DF08450EA221}"/>
              </a:ext>
            </a:extLst>
          </p:cNvPr>
          <p:cNvSpPr>
            <a:spLocks noGrp="1"/>
          </p:cNvSpPr>
          <p:nvPr>
            <p:ph idx="1"/>
          </p:nvPr>
        </p:nvSpPr>
        <p:spPr>
          <a:xfrm>
            <a:off x="641387" y="1951945"/>
            <a:ext cx="10515600" cy="4351338"/>
          </a:xfrm>
        </p:spPr>
        <p:txBody>
          <a:bodyPr>
            <a:normAutofit lnSpcReduction="10000"/>
          </a:bodyPr>
          <a:lstStyle/>
          <a:p>
            <a:r>
              <a:rPr lang="en-US" dirty="0"/>
              <a:t>Political views that put individual choice above societal concerns</a:t>
            </a:r>
          </a:p>
          <a:p>
            <a:r>
              <a:rPr lang="en-US" dirty="0"/>
              <a:t>Parents who believe that doctors should not dictate medical decisions about children. </a:t>
            </a:r>
          </a:p>
          <a:p>
            <a:r>
              <a:rPr lang="en-US" dirty="0"/>
              <a:t>Viral misinformation from social media</a:t>
            </a:r>
          </a:p>
          <a:p>
            <a:r>
              <a:rPr lang="en-US" dirty="0"/>
              <a:t>Opportunism</a:t>
            </a:r>
          </a:p>
          <a:p>
            <a:pPr lvl="1"/>
            <a:r>
              <a:rPr lang="en-US" dirty="0"/>
              <a:t>People who see anti-vaccine debates as a financial opportunity for selling books, services, or other products</a:t>
            </a:r>
          </a:p>
          <a:p>
            <a:pPr lvl="1"/>
            <a:r>
              <a:rPr lang="en-US" dirty="0"/>
              <a:t>Anti-vaccine debates are seen as a political opportunity, a wedge with which to polarize society. </a:t>
            </a:r>
          </a:p>
          <a:p>
            <a:r>
              <a:rPr lang="en-US" dirty="0"/>
              <a:t>Anti-vaxxer groups now actively seek opportunities to spin the news to make it look like vaccines are more dangerous than they are</a:t>
            </a:r>
          </a:p>
        </p:txBody>
      </p:sp>
    </p:spTree>
    <p:extLst>
      <p:ext uri="{BB962C8B-B14F-4D97-AF65-F5344CB8AC3E}">
        <p14:creationId xmlns:p14="http://schemas.microsoft.com/office/powerpoint/2010/main" val="701531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A5BFCD-5262-E44C-A79E-33C3A18FF87C}"/>
              </a:ext>
            </a:extLst>
          </p:cNvPr>
          <p:cNvSpPr>
            <a:spLocks noGrp="1"/>
          </p:cNvSpPr>
          <p:nvPr>
            <p:ph idx="1"/>
          </p:nvPr>
        </p:nvSpPr>
        <p:spPr>
          <a:xfrm>
            <a:off x="142240" y="294640"/>
            <a:ext cx="5729514" cy="6410960"/>
          </a:xfrm>
        </p:spPr>
        <p:txBody>
          <a:bodyPr>
            <a:normAutofit/>
          </a:bodyPr>
          <a:lstStyle/>
          <a:p>
            <a:r>
              <a:rPr lang="en-US" sz="3200" b="0" i="0" u="none" strike="noStrike" baseline="0" dirty="0">
                <a:solidFill>
                  <a:srgbClr val="221E1F"/>
                </a:solidFill>
                <a:latin typeface="+mj-lt"/>
              </a:rPr>
              <a:t>Philanthropic approach of COVAX </a:t>
            </a:r>
            <a:r>
              <a:rPr lang="en-US" sz="3200" dirty="0">
                <a:solidFill>
                  <a:srgbClr val="221E1F"/>
                </a:solidFill>
                <a:latin typeface="+mj-lt"/>
              </a:rPr>
              <a:t>criticized as </a:t>
            </a:r>
            <a:r>
              <a:rPr lang="en-US" sz="3200" b="0" i="0" u="none" strike="noStrike" baseline="0" dirty="0">
                <a:solidFill>
                  <a:srgbClr val="221E1F"/>
                </a:solidFill>
                <a:latin typeface="+mj-lt"/>
              </a:rPr>
              <a:t>short-term amelioration of a problem rather than a sustainable long-term solution</a:t>
            </a:r>
          </a:p>
          <a:p>
            <a:r>
              <a:rPr lang="en-US" sz="3200" dirty="0">
                <a:solidFill>
                  <a:srgbClr val="221E1F"/>
                </a:solidFill>
                <a:latin typeface="+mj-lt"/>
              </a:rPr>
              <a:t>COVAX has good aims but addresses a symptom of a deeper problem instead of the  underlying cause</a:t>
            </a:r>
          </a:p>
          <a:p>
            <a:r>
              <a:rPr lang="en-US" sz="3200" dirty="0">
                <a:solidFill>
                  <a:srgbClr val="221E1F"/>
                </a:solidFill>
                <a:latin typeface="+mj-lt"/>
              </a:rPr>
              <a:t>Releasing patents so that other countries could make the vaccine would have helped</a:t>
            </a:r>
          </a:p>
        </p:txBody>
      </p:sp>
      <p:pic>
        <p:nvPicPr>
          <p:cNvPr id="4" name="Picture 3">
            <a:extLst>
              <a:ext uri="{FF2B5EF4-FFF2-40B4-BE49-F238E27FC236}">
                <a16:creationId xmlns:a16="http://schemas.microsoft.com/office/drawing/2014/main" id="{DB0E1637-9D50-C242-8E8B-78ABC7B1CADC}"/>
              </a:ext>
            </a:extLst>
          </p:cNvPr>
          <p:cNvPicPr>
            <a:picLocks noChangeAspect="1"/>
          </p:cNvPicPr>
          <p:nvPr/>
        </p:nvPicPr>
        <p:blipFill>
          <a:blip r:embed="rId3"/>
          <a:stretch>
            <a:fillRect/>
          </a:stretch>
        </p:blipFill>
        <p:spPr>
          <a:xfrm>
            <a:off x="5730677" y="294640"/>
            <a:ext cx="6814853" cy="1510714"/>
          </a:xfrm>
          <a:prstGeom prst="rect">
            <a:avLst/>
          </a:prstGeom>
        </p:spPr>
      </p:pic>
      <p:pic>
        <p:nvPicPr>
          <p:cNvPr id="9" name="Picture 8" descr="A group of people holding signs&#10;&#10;Description automatically generated with medium confidence">
            <a:extLst>
              <a:ext uri="{FF2B5EF4-FFF2-40B4-BE49-F238E27FC236}">
                <a16:creationId xmlns:a16="http://schemas.microsoft.com/office/drawing/2014/main" id="{B07AA799-A908-C8F3-3657-F288DAAED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753" y="2036618"/>
            <a:ext cx="6320247" cy="4211348"/>
          </a:xfrm>
          <a:prstGeom prst="rect">
            <a:avLst/>
          </a:prstGeom>
        </p:spPr>
      </p:pic>
    </p:spTree>
    <p:extLst>
      <p:ext uri="{BB962C8B-B14F-4D97-AF65-F5344CB8AC3E}">
        <p14:creationId xmlns:p14="http://schemas.microsoft.com/office/powerpoint/2010/main" val="3655346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A85DC-4293-47A2-A7F7-7276CBE921B4}"/>
              </a:ext>
            </a:extLst>
          </p:cNvPr>
          <p:cNvSpPr>
            <a:spLocks noGrp="1"/>
          </p:cNvSpPr>
          <p:nvPr>
            <p:ph type="title"/>
          </p:nvPr>
        </p:nvSpPr>
        <p:spPr>
          <a:xfrm>
            <a:off x="413657" y="365125"/>
            <a:ext cx="11010900" cy="1325563"/>
          </a:xfrm>
        </p:spPr>
        <p:txBody>
          <a:bodyPr>
            <a:normAutofit fontScale="90000"/>
          </a:bodyPr>
          <a:lstStyle/>
          <a:p>
            <a:pPr algn="ctr"/>
            <a:r>
              <a:rPr lang="en-US" dirty="0"/>
              <a:t>Political and economic cooperation was necessary for design and manufacture of Covid vaccines</a:t>
            </a:r>
          </a:p>
        </p:txBody>
      </p:sp>
      <p:pic>
        <p:nvPicPr>
          <p:cNvPr id="5" name="Content Placeholder 4">
            <a:extLst>
              <a:ext uri="{FF2B5EF4-FFF2-40B4-BE49-F238E27FC236}">
                <a16:creationId xmlns:a16="http://schemas.microsoft.com/office/drawing/2014/main" id="{5C202F22-5FCE-4041-B1F6-6B5D11F991AF}"/>
              </a:ext>
            </a:extLst>
          </p:cNvPr>
          <p:cNvPicPr>
            <a:picLocks noGrp="1" noChangeAspect="1"/>
          </p:cNvPicPr>
          <p:nvPr>
            <p:ph idx="1"/>
          </p:nvPr>
        </p:nvPicPr>
        <p:blipFill>
          <a:blip r:embed="rId3"/>
          <a:stretch>
            <a:fillRect/>
          </a:stretch>
        </p:blipFill>
        <p:spPr>
          <a:xfrm>
            <a:off x="3343370" y="1865578"/>
            <a:ext cx="8677310" cy="4627297"/>
          </a:xfrm>
        </p:spPr>
      </p:pic>
      <p:sp>
        <p:nvSpPr>
          <p:cNvPr id="3" name="Rectangle 2">
            <a:extLst>
              <a:ext uri="{FF2B5EF4-FFF2-40B4-BE49-F238E27FC236}">
                <a16:creationId xmlns:a16="http://schemas.microsoft.com/office/drawing/2014/main" id="{9E18D254-E7C1-488A-BDF3-8D237EDC2A50}"/>
              </a:ext>
            </a:extLst>
          </p:cNvPr>
          <p:cNvSpPr/>
          <p:nvPr/>
        </p:nvSpPr>
        <p:spPr>
          <a:xfrm>
            <a:off x="3548743" y="5606143"/>
            <a:ext cx="1001486" cy="489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61972A7-B2E2-4845-84A3-9A6890F62F8F}"/>
              </a:ext>
            </a:extLst>
          </p:cNvPr>
          <p:cNvSpPr txBox="1">
            <a:spLocks/>
          </p:cNvSpPr>
          <p:nvPr/>
        </p:nvSpPr>
        <p:spPr>
          <a:xfrm>
            <a:off x="171321" y="2141537"/>
            <a:ext cx="317205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Pfizer COVID-19 vaccine took less than a year to bring to market.</a:t>
            </a:r>
          </a:p>
          <a:p>
            <a:r>
              <a:rPr lang="en-US" dirty="0"/>
              <a:t>Prior to this the fastest development of a vaccine was for mumps, which took four years</a:t>
            </a:r>
          </a:p>
          <a:p>
            <a:r>
              <a:rPr lang="en-US" dirty="0"/>
              <a:t>Ties across countries were necessary to do this</a:t>
            </a:r>
          </a:p>
        </p:txBody>
      </p:sp>
    </p:spTree>
    <p:extLst>
      <p:ext uri="{BB962C8B-B14F-4D97-AF65-F5344CB8AC3E}">
        <p14:creationId xmlns:p14="http://schemas.microsoft.com/office/powerpoint/2010/main" val="923221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ABDF-3B2C-E58A-340C-9E9BABB71959}"/>
              </a:ext>
            </a:extLst>
          </p:cNvPr>
          <p:cNvSpPr>
            <a:spLocks noGrp="1"/>
          </p:cNvSpPr>
          <p:nvPr>
            <p:ph type="title"/>
          </p:nvPr>
        </p:nvSpPr>
        <p:spPr/>
        <p:txBody>
          <a:bodyPr/>
          <a:lstStyle/>
          <a:p>
            <a:pPr algn="ctr"/>
            <a:r>
              <a:rPr lang="en-US" dirty="0"/>
              <a:t>mRNA vaccines</a:t>
            </a:r>
          </a:p>
        </p:txBody>
      </p:sp>
      <p:sp>
        <p:nvSpPr>
          <p:cNvPr id="3" name="Content Placeholder 2">
            <a:extLst>
              <a:ext uri="{FF2B5EF4-FFF2-40B4-BE49-F238E27FC236}">
                <a16:creationId xmlns:a16="http://schemas.microsoft.com/office/drawing/2014/main" id="{6C72BBEA-EBE7-CD97-B787-E6A7E29618C3}"/>
              </a:ext>
            </a:extLst>
          </p:cNvPr>
          <p:cNvSpPr>
            <a:spLocks noGrp="1"/>
          </p:cNvSpPr>
          <p:nvPr>
            <p:ph idx="1"/>
          </p:nvPr>
        </p:nvSpPr>
        <p:spPr/>
        <p:txBody>
          <a:bodyPr>
            <a:normAutofit/>
          </a:bodyPr>
          <a:lstStyle/>
          <a:p>
            <a:r>
              <a:rPr lang="en-US" dirty="0"/>
              <a:t>The most widely used COVID-19 vaccines are patented mRNA vaccines, the first of their kind ever made and used. Big money-makers for the companies that made them:  Pfizer-BioNTech and Moderna</a:t>
            </a:r>
          </a:p>
          <a:p>
            <a:r>
              <a:rPr lang="en-US" dirty="0"/>
              <a:t>Other types of vaccines (AstraZeneca and Johnson and Johnson) were more widely used in countries with limited access to mRNA vaccines. These were designed using established methods of vaccine production</a:t>
            </a:r>
          </a:p>
          <a:p>
            <a:r>
              <a:rPr lang="en-US" dirty="0"/>
              <a:t>The novelty and high efficacy of the mRNA viruses were one reason they were more expensive and patents were not  waivered</a:t>
            </a:r>
          </a:p>
          <a:p>
            <a:pPr marL="0" indent="0">
              <a:buNone/>
            </a:pPr>
            <a:endParaRPr lang="en-US" dirty="0"/>
          </a:p>
        </p:txBody>
      </p:sp>
    </p:spTree>
    <p:extLst>
      <p:ext uri="{BB962C8B-B14F-4D97-AF65-F5344CB8AC3E}">
        <p14:creationId xmlns:p14="http://schemas.microsoft.com/office/powerpoint/2010/main" val="1493126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mRNA Vaccines Work | Penn Medicine Explains">
            <a:hlinkClick r:id="" action="ppaction://media"/>
            <a:extLst>
              <a:ext uri="{FF2B5EF4-FFF2-40B4-BE49-F238E27FC236}">
                <a16:creationId xmlns:a16="http://schemas.microsoft.com/office/drawing/2014/main" id="{1B5F3C6D-C548-00CA-DF89-1A0B9411DAF0}"/>
              </a:ext>
            </a:extLst>
          </p:cNvPr>
          <p:cNvPicPr>
            <a:picLocks noGrp="1" noRot="1" noChangeAspect="1"/>
          </p:cNvPicPr>
          <p:nvPr>
            <p:ph idx="1"/>
            <a:videoFile r:link="rId1"/>
          </p:nvPr>
        </p:nvPicPr>
        <p:blipFill>
          <a:blip r:embed="rId3"/>
          <a:stretch>
            <a:fillRect/>
          </a:stretch>
        </p:blipFill>
        <p:spPr>
          <a:xfrm>
            <a:off x="318071" y="197993"/>
            <a:ext cx="11404537" cy="6438689"/>
          </a:xfrm>
          <a:prstGeom prst="rect">
            <a:avLst/>
          </a:prstGeom>
        </p:spPr>
      </p:pic>
    </p:spTree>
    <p:extLst>
      <p:ext uri="{BB962C8B-B14F-4D97-AF65-F5344CB8AC3E}">
        <p14:creationId xmlns:p14="http://schemas.microsoft.com/office/powerpoint/2010/main" val="405064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12E94A94-BAEE-49BE-9459-C27901B864AC}"/>
              </a:ext>
            </a:extLst>
          </p:cNvPr>
          <p:cNvPicPr>
            <a:picLocks noGrp="1" noChangeAspect="1"/>
          </p:cNvPicPr>
          <p:nvPr>
            <p:ph idx="1"/>
          </p:nvPr>
        </p:nvPicPr>
        <p:blipFill>
          <a:blip r:embed="rId4"/>
          <a:stretch>
            <a:fillRect/>
          </a:stretch>
        </p:blipFill>
        <p:spPr>
          <a:xfrm>
            <a:off x="1034144" y="1910812"/>
            <a:ext cx="10308771" cy="4747389"/>
          </a:xfrm>
          <a:ln w="69850">
            <a:solidFill>
              <a:schemeClr val="accent1"/>
            </a:solidFill>
          </a:ln>
        </p:spPr>
      </p:pic>
      <p:sp>
        <p:nvSpPr>
          <p:cNvPr id="4" name="Title 1">
            <a:extLst>
              <a:ext uri="{FF2B5EF4-FFF2-40B4-BE49-F238E27FC236}">
                <a16:creationId xmlns:a16="http://schemas.microsoft.com/office/drawing/2014/main" id="{696071C3-CB7D-4681-B92C-EFB836F0F3E3}"/>
              </a:ext>
            </a:extLst>
          </p:cNvPr>
          <p:cNvSpPr>
            <a:spLocks noGrp="1"/>
          </p:cNvSpPr>
          <p:nvPr>
            <p:ph type="title"/>
          </p:nvPr>
        </p:nvSpPr>
        <p:spPr>
          <a:xfrm>
            <a:off x="413657" y="365125"/>
            <a:ext cx="11010900" cy="1325563"/>
          </a:xfrm>
        </p:spPr>
        <p:txBody>
          <a:bodyPr>
            <a:normAutofit fontScale="90000"/>
          </a:bodyPr>
          <a:lstStyle/>
          <a:p>
            <a:pPr algn="ctr"/>
            <a:r>
              <a:rPr lang="en-US" dirty="0"/>
              <a:t>Pfizer mRNA vaccine developed with German company </a:t>
            </a:r>
            <a:r>
              <a:rPr lang="en-US" dirty="0">
                <a:hlinkClick r:id="rId5"/>
              </a:rPr>
              <a:t>BioNTech</a:t>
            </a:r>
            <a:r>
              <a:rPr lang="en-US" dirty="0"/>
              <a:t> started by Turkish immigrants </a:t>
            </a:r>
          </a:p>
        </p:txBody>
      </p:sp>
    </p:spTree>
    <p:extLst>
      <p:ext uri="{BB962C8B-B14F-4D97-AF65-F5344CB8AC3E}">
        <p14:creationId xmlns:p14="http://schemas.microsoft.com/office/powerpoint/2010/main" val="3313587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16285872-F7CE-4593-A1F5-071115026705}"/>
              </a:ext>
            </a:extLst>
          </p:cNvPr>
          <p:cNvPicPr>
            <a:picLocks noGrp="1" noChangeAspect="1"/>
          </p:cNvPicPr>
          <p:nvPr>
            <p:ph idx="1"/>
          </p:nvPr>
        </p:nvPicPr>
        <p:blipFill>
          <a:blip r:embed="rId4"/>
          <a:stretch>
            <a:fillRect/>
          </a:stretch>
        </p:blipFill>
        <p:spPr>
          <a:xfrm>
            <a:off x="470574" y="484769"/>
            <a:ext cx="11554492" cy="5284660"/>
          </a:xfrm>
          <a:ln w="60325">
            <a:solidFill>
              <a:schemeClr val="accent1">
                <a:alpha val="97000"/>
              </a:schemeClr>
            </a:solidFill>
          </a:ln>
        </p:spPr>
      </p:pic>
      <p:sp>
        <p:nvSpPr>
          <p:cNvPr id="2" name="TextBox 1">
            <a:extLst>
              <a:ext uri="{FF2B5EF4-FFF2-40B4-BE49-F238E27FC236}">
                <a16:creationId xmlns:a16="http://schemas.microsoft.com/office/drawing/2014/main" id="{F67F9447-0816-4C4E-B6D3-164C00AF3B75}"/>
              </a:ext>
            </a:extLst>
          </p:cNvPr>
          <p:cNvSpPr txBox="1"/>
          <p:nvPr/>
        </p:nvSpPr>
        <p:spPr>
          <a:xfrm>
            <a:off x="3507406" y="5507819"/>
            <a:ext cx="3454279" cy="523220"/>
          </a:xfrm>
          <a:prstGeom prst="rect">
            <a:avLst/>
          </a:prstGeom>
          <a:solidFill>
            <a:srgbClr val="00B050"/>
          </a:solidFill>
          <a:ln>
            <a:solidFill>
              <a:schemeClr val="tx1"/>
            </a:solidFill>
          </a:ln>
        </p:spPr>
        <p:txBody>
          <a:bodyPr wrap="none" rtlCol="0">
            <a:spAutoFit/>
          </a:bodyPr>
          <a:lstStyle/>
          <a:p>
            <a:r>
              <a:rPr lang="en-US" sz="2800" dirty="0"/>
              <a:t>Reading/Questions 11 </a:t>
            </a:r>
          </a:p>
        </p:txBody>
      </p:sp>
    </p:spTree>
    <p:extLst>
      <p:ext uri="{BB962C8B-B14F-4D97-AF65-F5344CB8AC3E}">
        <p14:creationId xmlns:p14="http://schemas.microsoft.com/office/powerpoint/2010/main" val="3514199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 with different colored dots&#10;&#10;Description automatically generated">
            <a:extLst>
              <a:ext uri="{FF2B5EF4-FFF2-40B4-BE49-F238E27FC236}">
                <a16:creationId xmlns:a16="http://schemas.microsoft.com/office/drawing/2014/main" id="{3DAACAE9-7488-8CBF-E290-CB3F651921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479" y="88258"/>
            <a:ext cx="7882872" cy="10088047"/>
          </a:xfrm>
        </p:spPr>
      </p:pic>
      <p:sp>
        <p:nvSpPr>
          <p:cNvPr id="2" name="Content Placeholder 2">
            <a:extLst>
              <a:ext uri="{FF2B5EF4-FFF2-40B4-BE49-F238E27FC236}">
                <a16:creationId xmlns:a16="http://schemas.microsoft.com/office/drawing/2014/main" id="{B8E18034-5074-9602-9F47-B677A0F75614}"/>
              </a:ext>
            </a:extLst>
          </p:cNvPr>
          <p:cNvSpPr txBox="1">
            <a:spLocks/>
          </p:cNvSpPr>
          <p:nvPr/>
        </p:nvSpPr>
        <p:spPr>
          <a:xfrm>
            <a:off x="7940350" y="512618"/>
            <a:ext cx="4105469" cy="5664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Extra-intestinal pathogenic E coli (bacteria)</a:t>
            </a:r>
          </a:p>
          <a:p>
            <a:r>
              <a:rPr lang="en-US" dirty="0"/>
              <a:t>HIV-1 (virus)</a:t>
            </a:r>
          </a:p>
          <a:p>
            <a:r>
              <a:rPr lang="en-US" dirty="0"/>
              <a:t>Klebsiella pneumoniae (bacteria)</a:t>
            </a:r>
          </a:p>
          <a:p>
            <a:r>
              <a:rPr lang="en-US" dirty="0"/>
              <a:t>Mycobacterium tuberculosis (bacteria)</a:t>
            </a:r>
          </a:p>
          <a:p>
            <a:r>
              <a:rPr lang="en-US" dirty="0"/>
              <a:t>Staphylococcus aureus</a:t>
            </a:r>
          </a:p>
        </p:txBody>
      </p:sp>
    </p:spTree>
    <p:extLst>
      <p:ext uri="{BB962C8B-B14F-4D97-AF65-F5344CB8AC3E}">
        <p14:creationId xmlns:p14="http://schemas.microsoft.com/office/powerpoint/2010/main" val="2574469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9C934-F2AD-809B-2027-777BC4DDD43E}"/>
              </a:ext>
            </a:extLst>
          </p:cNvPr>
          <p:cNvSpPr>
            <a:spLocks noGrp="1"/>
          </p:cNvSpPr>
          <p:nvPr>
            <p:ph type="title"/>
          </p:nvPr>
        </p:nvSpPr>
        <p:spPr>
          <a:xfrm>
            <a:off x="540606" y="499729"/>
            <a:ext cx="6977793" cy="1325563"/>
          </a:xfrm>
        </p:spPr>
        <p:txBody>
          <a:bodyPr>
            <a:normAutofit fontScale="90000"/>
          </a:bodyPr>
          <a:lstStyle/>
          <a:p>
            <a:r>
              <a:rPr lang="en-US" dirty="0"/>
              <a:t>Success of Covid-19 vaccines improved attitudes toward vaccines in some places…</a:t>
            </a:r>
          </a:p>
        </p:txBody>
      </p:sp>
      <p:sp>
        <p:nvSpPr>
          <p:cNvPr id="3" name="Content Placeholder 2">
            <a:extLst>
              <a:ext uri="{FF2B5EF4-FFF2-40B4-BE49-F238E27FC236}">
                <a16:creationId xmlns:a16="http://schemas.microsoft.com/office/drawing/2014/main" id="{10B295B2-F991-FA63-786C-31E2FEFB68A8}"/>
              </a:ext>
            </a:extLst>
          </p:cNvPr>
          <p:cNvSpPr>
            <a:spLocks noGrp="1"/>
          </p:cNvSpPr>
          <p:nvPr>
            <p:ph idx="1"/>
          </p:nvPr>
        </p:nvSpPr>
        <p:spPr>
          <a:xfrm>
            <a:off x="387463" y="2141537"/>
            <a:ext cx="6378387" cy="4351338"/>
          </a:xfrm>
        </p:spPr>
        <p:txBody>
          <a:bodyPr>
            <a:normAutofit/>
          </a:bodyPr>
          <a:lstStyle/>
          <a:p>
            <a:r>
              <a:rPr lang="en-US" dirty="0"/>
              <a:t>Japan resumed recommending that girls ages 12 to 16 get the HPV vaccination</a:t>
            </a:r>
          </a:p>
          <a:p>
            <a:r>
              <a:rPr lang="en-US" dirty="0"/>
              <a:t>Policy was originally dropped due to influence of anti-vaxxers – they advertised that the vaccine was unsafe and caused chronic pain, headaches, motor impairment</a:t>
            </a:r>
          </a:p>
          <a:p>
            <a:r>
              <a:rPr lang="en-US" dirty="0"/>
              <a:t>Unvaccinated girls suffered the symptoms attributed to the vaccines at similar rates as vaccine recipients</a:t>
            </a:r>
          </a:p>
          <a:p>
            <a:endParaRPr lang="en-US" dirty="0"/>
          </a:p>
          <a:p>
            <a:endParaRPr lang="en-US" dirty="0"/>
          </a:p>
        </p:txBody>
      </p:sp>
      <p:pic>
        <p:nvPicPr>
          <p:cNvPr id="5" name="Picture 4">
            <a:extLst>
              <a:ext uri="{FF2B5EF4-FFF2-40B4-BE49-F238E27FC236}">
                <a16:creationId xmlns:a16="http://schemas.microsoft.com/office/drawing/2014/main" id="{A6CAD3C2-8509-F344-7BDD-6070A351416A}"/>
              </a:ext>
            </a:extLst>
          </p:cNvPr>
          <p:cNvPicPr>
            <a:picLocks noChangeAspect="1"/>
          </p:cNvPicPr>
          <p:nvPr/>
        </p:nvPicPr>
        <p:blipFill>
          <a:blip r:embed="rId3"/>
          <a:stretch>
            <a:fillRect/>
          </a:stretch>
        </p:blipFill>
        <p:spPr>
          <a:xfrm>
            <a:off x="6765851" y="499729"/>
            <a:ext cx="5038685" cy="5539563"/>
          </a:xfrm>
          <a:prstGeom prst="rect">
            <a:avLst/>
          </a:prstGeom>
        </p:spPr>
      </p:pic>
    </p:spTree>
    <p:extLst>
      <p:ext uri="{BB962C8B-B14F-4D97-AF65-F5344CB8AC3E}">
        <p14:creationId xmlns:p14="http://schemas.microsoft.com/office/powerpoint/2010/main" val="3268839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42797-FD13-21EE-DCA0-D66AA1FFDEA7}"/>
              </a:ext>
            </a:extLst>
          </p:cNvPr>
          <p:cNvSpPr>
            <a:spLocks noGrp="1"/>
          </p:cNvSpPr>
          <p:nvPr>
            <p:ph type="title"/>
          </p:nvPr>
        </p:nvSpPr>
        <p:spPr/>
        <p:txBody>
          <a:bodyPr>
            <a:normAutofit/>
          </a:bodyPr>
          <a:lstStyle/>
          <a:p>
            <a:pPr algn="ctr"/>
            <a:r>
              <a:rPr lang="en-US" dirty="0"/>
              <a:t>…while triggering more hesitancy in places where it had been uncommon.</a:t>
            </a:r>
          </a:p>
        </p:txBody>
      </p:sp>
      <p:sp>
        <p:nvSpPr>
          <p:cNvPr id="3" name="Content Placeholder 2">
            <a:extLst>
              <a:ext uri="{FF2B5EF4-FFF2-40B4-BE49-F238E27FC236}">
                <a16:creationId xmlns:a16="http://schemas.microsoft.com/office/drawing/2014/main" id="{C07BFCD4-3461-F296-67D0-91449E0A2E36}"/>
              </a:ext>
            </a:extLst>
          </p:cNvPr>
          <p:cNvSpPr>
            <a:spLocks noGrp="1"/>
          </p:cNvSpPr>
          <p:nvPr>
            <p:ph idx="1"/>
          </p:nvPr>
        </p:nvSpPr>
        <p:spPr/>
        <p:txBody>
          <a:bodyPr>
            <a:normAutofit/>
          </a:bodyPr>
          <a:lstStyle/>
          <a:p>
            <a:r>
              <a:rPr lang="en-US" dirty="0"/>
              <a:t>Historically, low-income countries (LICs) were not places with widespread vaccine hesitancy and anti-vaxxer attitudes, This changed with Covid.  LICs saw greater:</a:t>
            </a:r>
          </a:p>
          <a:p>
            <a:pPr lvl="1"/>
            <a:r>
              <a:rPr lang="en-US" dirty="0"/>
              <a:t>Distrust in the safety of the Covid vaccines because of their newness</a:t>
            </a:r>
          </a:p>
          <a:p>
            <a:pPr lvl="1"/>
            <a:r>
              <a:rPr lang="en-US" dirty="0"/>
              <a:t>Distrust of governments and products from outside power was also a reason for hesitancy</a:t>
            </a:r>
          </a:p>
          <a:p>
            <a:pPr lvl="1"/>
            <a:r>
              <a:rPr lang="en-US" dirty="0"/>
              <a:t>Rejection of Covid vaccines because they are viewed as “leftovers” the older, closer to expiry vaccines and those that do not work as well – the ones the rich countries did not want to use</a:t>
            </a:r>
          </a:p>
          <a:p>
            <a:pPr lvl="1"/>
            <a:r>
              <a:rPr lang="en-US" dirty="0"/>
              <a:t>Less urgency to use them as they took so long to arrive in some places </a:t>
            </a:r>
          </a:p>
          <a:p>
            <a:pPr lvl="1"/>
            <a:r>
              <a:rPr lang="en-US" dirty="0"/>
              <a:t>Influence of social media and anti-vaxxer discourses through the internet</a:t>
            </a:r>
          </a:p>
        </p:txBody>
      </p:sp>
    </p:spTree>
    <p:extLst>
      <p:ext uri="{BB962C8B-B14F-4D97-AF65-F5344CB8AC3E}">
        <p14:creationId xmlns:p14="http://schemas.microsoft.com/office/powerpoint/2010/main" val="1161975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AC4AB5-883B-F922-26AF-3F5B2654C9F4}"/>
              </a:ext>
            </a:extLst>
          </p:cNvPr>
          <p:cNvPicPr>
            <a:picLocks noGrp="1" noChangeAspect="1"/>
          </p:cNvPicPr>
          <p:nvPr>
            <p:ph idx="1"/>
          </p:nvPr>
        </p:nvPicPr>
        <p:blipFill>
          <a:blip r:embed="rId3"/>
          <a:stretch>
            <a:fillRect/>
          </a:stretch>
        </p:blipFill>
        <p:spPr>
          <a:xfrm>
            <a:off x="3640056" y="2121408"/>
            <a:ext cx="8326088" cy="4604661"/>
          </a:xfrm>
        </p:spPr>
      </p:pic>
      <p:pic>
        <p:nvPicPr>
          <p:cNvPr id="7" name="Picture 6">
            <a:extLst>
              <a:ext uri="{FF2B5EF4-FFF2-40B4-BE49-F238E27FC236}">
                <a16:creationId xmlns:a16="http://schemas.microsoft.com/office/drawing/2014/main" id="{7DF049E5-616A-AE48-0279-05AFD8FD58B0}"/>
              </a:ext>
            </a:extLst>
          </p:cNvPr>
          <p:cNvPicPr>
            <a:picLocks noChangeAspect="1"/>
          </p:cNvPicPr>
          <p:nvPr/>
        </p:nvPicPr>
        <p:blipFill rotWithShape="1">
          <a:blip r:embed="rId4"/>
          <a:srcRect t="21424" b="34859"/>
          <a:stretch/>
        </p:blipFill>
        <p:spPr>
          <a:xfrm>
            <a:off x="3507288" y="100209"/>
            <a:ext cx="8000800" cy="1528137"/>
          </a:xfrm>
          <a:prstGeom prst="rect">
            <a:avLst/>
          </a:prstGeom>
        </p:spPr>
      </p:pic>
      <p:sp>
        <p:nvSpPr>
          <p:cNvPr id="8" name="Rectangle 7">
            <a:hlinkClick r:id="rId5"/>
            <a:extLst>
              <a:ext uri="{FF2B5EF4-FFF2-40B4-BE49-F238E27FC236}">
                <a16:creationId xmlns:a16="http://schemas.microsoft.com/office/drawing/2014/main" id="{4D0D9408-6644-6E45-A96F-118FB34906B1}"/>
              </a:ext>
            </a:extLst>
          </p:cNvPr>
          <p:cNvSpPr/>
          <p:nvPr/>
        </p:nvSpPr>
        <p:spPr>
          <a:xfrm>
            <a:off x="3452587" y="71563"/>
            <a:ext cx="8654359" cy="68580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292CA59-79BE-DCE3-F09F-23786689E9EB}"/>
              </a:ext>
            </a:extLst>
          </p:cNvPr>
          <p:cNvSpPr txBox="1"/>
          <p:nvPr/>
        </p:nvSpPr>
        <p:spPr>
          <a:xfrm>
            <a:off x="1778815" y="5896126"/>
            <a:ext cx="3454279" cy="523220"/>
          </a:xfrm>
          <a:prstGeom prst="rect">
            <a:avLst/>
          </a:prstGeom>
          <a:solidFill>
            <a:srgbClr val="00B050"/>
          </a:solidFill>
          <a:ln>
            <a:solidFill>
              <a:schemeClr val="tx1"/>
            </a:solidFill>
          </a:ln>
        </p:spPr>
        <p:txBody>
          <a:bodyPr wrap="none" rtlCol="0">
            <a:spAutoFit/>
          </a:bodyPr>
          <a:lstStyle/>
          <a:p>
            <a:r>
              <a:rPr lang="en-US" sz="2800" dirty="0"/>
              <a:t>Reading/Questions 11 </a:t>
            </a:r>
          </a:p>
        </p:txBody>
      </p:sp>
      <p:sp>
        <p:nvSpPr>
          <p:cNvPr id="2" name="Content Placeholder 2">
            <a:extLst>
              <a:ext uri="{FF2B5EF4-FFF2-40B4-BE49-F238E27FC236}">
                <a16:creationId xmlns:a16="http://schemas.microsoft.com/office/drawing/2014/main" id="{A76B0400-ACFD-45DE-7455-4C06E4EA05BF}"/>
              </a:ext>
            </a:extLst>
          </p:cNvPr>
          <p:cNvSpPr txBox="1">
            <a:spLocks/>
          </p:cNvSpPr>
          <p:nvPr/>
        </p:nvSpPr>
        <p:spPr>
          <a:xfrm>
            <a:off x="85054" y="252856"/>
            <a:ext cx="2871089" cy="5489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Covid vaccines have had to be redesigned to account for mutations arising in Covid variants</a:t>
            </a:r>
          </a:p>
          <a:p>
            <a:r>
              <a:rPr lang="en-US" sz="3200" dirty="0"/>
              <a:t>This is true of many viral pathogens, as for example, influenza</a:t>
            </a:r>
          </a:p>
        </p:txBody>
      </p:sp>
    </p:spTree>
    <p:extLst>
      <p:ext uri="{BB962C8B-B14F-4D97-AF65-F5344CB8AC3E}">
        <p14:creationId xmlns:p14="http://schemas.microsoft.com/office/powerpoint/2010/main" val="4086654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extLst>
              <a:ext uri="{FF2B5EF4-FFF2-40B4-BE49-F238E27FC236}">
                <a16:creationId xmlns:a16="http://schemas.microsoft.com/office/drawing/2014/main" id="{505D939E-8F5D-4FDB-B087-B17C675D0A27}"/>
              </a:ext>
            </a:extLst>
          </p:cNvPr>
          <p:cNvPicPr>
            <a:picLocks noGrp="1" noChangeAspect="1"/>
          </p:cNvPicPr>
          <p:nvPr>
            <p:ph idx="1"/>
          </p:nvPr>
        </p:nvPicPr>
        <p:blipFill>
          <a:blip r:embed="rId3"/>
          <a:stretch>
            <a:fillRect/>
          </a:stretch>
        </p:blipFill>
        <p:spPr>
          <a:xfrm>
            <a:off x="5856045" y="609600"/>
            <a:ext cx="5937436" cy="5616080"/>
          </a:xfrm>
          <a:prstGeom prst="rect">
            <a:avLst/>
          </a:prstGeom>
          <a:ln w="47625">
            <a:solidFill>
              <a:schemeClr val="accent1"/>
            </a:solidFill>
          </a:ln>
        </p:spPr>
      </p:pic>
      <p:sp>
        <p:nvSpPr>
          <p:cNvPr id="3" name="Content Placeholder 2">
            <a:extLst>
              <a:ext uri="{FF2B5EF4-FFF2-40B4-BE49-F238E27FC236}">
                <a16:creationId xmlns:a16="http://schemas.microsoft.com/office/drawing/2014/main" id="{7372D65D-72EB-4D9D-A8FA-8D8AE83A0923}"/>
              </a:ext>
            </a:extLst>
          </p:cNvPr>
          <p:cNvSpPr txBox="1">
            <a:spLocks/>
          </p:cNvSpPr>
          <p:nvPr/>
        </p:nvSpPr>
        <p:spPr>
          <a:xfrm>
            <a:off x="229589" y="609600"/>
            <a:ext cx="5317771" cy="60810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Globally, vaccination coverage has flattened or declined after many decades of improvement</a:t>
            </a:r>
          </a:p>
          <a:p>
            <a:r>
              <a:rPr lang="en-US" dirty="0">
                <a:latin typeface="+mj-lt"/>
              </a:rPr>
              <a:t>Even though some countries may have vaccination rates lower than needed to reduce risks, overall larger percentages of children are vaccinated today and for many parts of the world population size has dramatically increased </a:t>
            </a:r>
          </a:p>
          <a:p>
            <a:r>
              <a:rPr lang="en-US" sz="2800" dirty="0">
                <a:latin typeface="+mj-lt"/>
              </a:rPr>
              <a:t>Slowing rates of vaccination partly caused by vaccine hesitancy and anti-vaxxer campaigns, and by economic or political instability is also a cause</a:t>
            </a:r>
          </a:p>
          <a:p>
            <a:endParaRPr lang="en-US" dirty="0">
              <a:latin typeface="+mj-lt"/>
            </a:endParaRPr>
          </a:p>
          <a:p>
            <a:pPr marL="0" indent="0">
              <a:buNone/>
            </a:pPr>
            <a:endParaRPr lang="en-US" sz="2600" dirty="0">
              <a:latin typeface="+mj-lt"/>
            </a:endParaRPr>
          </a:p>
          <a:p>
            <a:pPr marL="0" indent="0">
              <a:buNone/>
            </a:pPr>
            <a:endParaRPr lang="en-US" sz="2600" dirty="0">
              <a:latin typeface="+mj-lt"/>
            </a:endParaRPr>
          </a:p>
          <a:p>
            <a:endParaRPr lang="en-US" sz="2600" dirty="0"/>
          </a:p>
        </p:txBody>
      </p:sp>
    </p:spTree>
    <p:extLst>
      <p:ext uri="{BB962C8B-B14F-4D97-AF65-F5344CB8AC3E}">
        <p14:creationId xmlns:p14="http://schemas.microsoft.com/office/powerpoint/2010/main" val="3936608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0459F4-C9D4-D6F8-907B-D3FC0E150CF1}"/>
              </a:ext>
            </a:extLst>
          </p:cNvPr>
          <p:cNvPicPr>
            <a:picLocks noChangeAspect="1"/>
          </p:cNvPicPr>
          <p:nvPr/>
        </p:nvPicPr>
        <p:blipFill>
          <a:blip r:embed="rId3"/>
          <a:srcRect l="45437"/>
          <a:stretch/>
        </p:blipFill>
        <p:spPr>
          <a:xfrm>
            <a:off x="5539754" y="498954"/>
            <a:ext cx="6652245" cy="5860092"/>
          </a:xfrm>
          <a:prstGeom prst="rect">
            <a:avLst/>
          </a:prstGeom>
        </p:spPr>
      </p:pic>
      <p:sp>
        <p:nvSpPr>
          <p:cNvPr id="2" name="TextBox 1">
            <a:extLst>
              <a:ext uri="{FF2B5EF4-FFF2-40B4-BE49-F238E27FC236}">
                <a16:creationId xmlns:a16="http://schemas.microsoft.com/office/drawing/2014/main" id="{341B986F-B514-7A8B-A49D-070C378F9C90}"/>
              </a:ext>
            </a:extLst>
          </p:cNvPr>
          <p:cNvSpPr txBox="1"/>
          <p:nvPr/>
        </p:nvSpPr>
        <p:spPr>
          <a:xfrm>
            <a:off x="8616722" y="5969278"/>
            <a:ext cx="3454279" cy="523220"/>
          </a:xfrm>
          <a:prstGeom prst="rect">
            <a:avLst/>
          </a:prstGeom>
          <a:solidFill>
            <a:srgbClr val="00B050"/>
          </a:solidFill>
          <a:ln>
            <a:solidFill>
              <a:schemeClr val="tx1"/>
            </a:solidFill>
          </a:ln>
        </p:spPr>
        <p:txBody>
          <a:bodyPr wrap="none" rtlCol="0">
            <a:spAutoFit/>
          </a:bodyPr>
          <a:lstStyle/>
          <a:p>
            <a:r>
              <a:rPr lang="en-US" sz="2800" dirty="0"/>
              <a:t>Reading/Questions 11 </a:t>
            </a:r>
          </a:p>
        </p:txBody>
      </p:sp>
      <p:sp>
        <p:nvSpPr>
          <p:cNvPr id="3" name="Content Placeholder 2">
            <a:extLst>
              <a:ext uri="{FF2B5EF4-FFF2-40B4-BE49-F238E27FC236}">
                <a16:creationId xmlns:a16="http://schemas.microsoft.com/office/drawing/2014/main" id="{4868F9FD-BD97-6D75-C6D6-26FAE20E8E88}"/>
              </a:ext>
            </a:extLst>
          </p:cNvPr>
          <p:cNvSpPr txBox="1">
            <a:spLocks/>
          </p:cNvSpPr>
          <p:nvPr/>
        </p:nvSpPr>
        <p:spPr>
          <a:xfrm>
            <a:off x="194782" y="498954"/>
            <a:ext cx="52733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Labs were where the vaccines to slow the spread Covid were produced. It was also in labs that the Covid pandemic may have started</a:t>
            </a:r>
          </a:p>
          <a:p>
            <a:r>
              <a:rPr lang="en-US" dirty="0">
                <a:solidFill>
                  <a:schemeClr val="bg1"/>
                </a:solidFill>
              </a:rPr>
              <a:t>As research on developing vaccines for dangerous pathogens increases, so does the potential for their escape</a:t>
            </a:r>
          </a:p>
        </p:txBody>
      </p:sp>
      <p:pic>
        <p:nvPicPr>
          <p:cNvPr id="4" name="Picture 3">
            <a:extLst>
              <a:ext uri="{FF2B5EF4-FFF2-40B4-BE49-F238E27FC236}">
                <a16:creationId xmlns:a16="http://schemas.microsoft.com/office/drawing/2014/main" id="{C3D1DBAE-6892-43FA-48AE-8B7B095CFDFB}"/>
              </a:ext>
            </a:extLst>
          </p:cNvPr>
          <p:cNvPicPr>
            <a:picLocks noChangeAspect="1"/>
          </p:cNvPicPr>
          <p:nvPr/>
        </p:nvPicPr>
        <p:blipFill>
          <a:blip r:embed="rId3"/>
          <a:srcRect l="1250" t="32004" r="57250" b="33335"/>
          <a:stretch/>
        </p:blipFill>
        <p:spPr>
          <a:xfrm>
            <a:off x="194782" y="4249500"/>
            <a:ext cx="5420896" cy="2176272"/>
          </a:xfrm>
          <a:prstGeom prst="rect">
            <a:avLst/>
          </a:prstGeom>
        </p:spPr>
      </p:pic>
    </p:spTree>
    <p:extLst>
      <p:ext uri="{BB962C8B-B14F-4D97-AF65-F5344CB8AC3E}">
        <p14:creationId xmlns:p14="http://schemas.microsoft.com/office/powerpoint/2010/main" val="2482571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C9BAE384-C474-4529-4FF1-03E2E6EAA40A}"/>
              </a:ext>
            </a:extLst>
          </p:cNvPr>
          <p:cNvPicPr>
            <a:picLocks noGrp="1" noChangeAspect="1"/>
          </p:cNvPicPr>
          <p:nvPr>
            <p:ph idx="1"/>
          </p:nvPr>
        </p:nvPicPr>
        <p:blipFill>
          <a:blip r:embed="rId4"/>
          <a:stretch>
            <a:fillRect/>
          </a:stretch>
        </p:blipFill>
        <p:spPr>
          <a:xfrm>
            <a:off x="-1" y="549717"/>
            <a:ext cx="12136073" cy="5415147"/>
          </a:xfrm>
          <a:ln w="44450">
            <a:solidFill>
              <a:schemeClr val="accent1"/>
            </a:solidFill>
          </a:ln>
        </p:spPr>
      </p:pic>
      <p:sp>
        <p:nvSpPr>
          <p:cNvPr id="6" name="TextBox 5">
            <a:extLst>
              <a:ext uri="{FF2B5EF4-FFF2-40B4-BE49-F238E27FC236}">
                <a16:creationId xmlns:a16="http://schemas.microsoft.com/office/drawing/2014/main" id="{361AADE6-DACA-84D0-7C1D-642EB0B25CEB}"/>
              </a:ext>
            </a:extLst>
          </p:cNvPr>
          <p:cNvSpPr txBox="1"/>
          <p:nvPr/>
        </p:nvSpPr>
        <p:spPr>
          <a:xfrm>
            <a:off x="8558111" y="288107"/>
            <a:ext cx="3454279" cy="523220"/>
          </a:xfrm>
          <a:prstGeom prst="rect">
            <a:avLst/>
          </a:prstGeom>
          <a:solidFill>
            <a:srgbClr val="00B050"/>
          </a:solidFill>
          <a:ln>
            <a:solidFill>
              <a:schemeClr val="tx1"/>
            </a:solidFill>
          </a:ln>
        </p:spPr>
        <p:txBody>
          <a:bodyPr wrap="none" rtlCol="0">
            <a:spAutoFit/>
          </a:bodyPr>
          <a:lstStyle/>
          <a:p>
            <a:r>
              <a:rPr lang="en-US" sz="2800" dirty="0"/>
              <a:t>Reading/Questions 11 </a:t>
            </a:r>
          </a:p>
        </p:txBody>
      </p:sp>
    </p:spTree>
    <p:extLst>
      <p:ext uri="{BB962C8B-B14F-4D97-AF65-F5344CB8AC3E}">
        <p14:creationId xmlns:p14="http://schemas.microsoft.com/office/powerpoint/2010/main" val="2440847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FA15F-BECF-4391-BE67-20FE9AA32EA4}"/>
              </a:ext>
            </a:extLst>
          </p:cNvPr>
          <p:cNvSpPr>
            <a:spLocks noGrp="1"/>
          </p:cNvSpPr>
          <p:nvPr>
            <p:ph type="title"/>
          </p:nvPr>
        </p:nvSpPr>
        <p:spPr/>
        <p:txBody>
          <a:bodyPr/>
          <a:lstStyle/>
          <a:p>
            <a:pPr algn="ctr"/>
            <a:r>
              <a:rPr lang="en-US" dirty="0"/>
              <a:t>Infodemics and infodemiology</a:t>
            </a:r>
          </a:p>
        </p:txBody>
      </p:sp>
      <p:sp>
        <p:nvSpPr>
          <p:cNvPr id="3" name="Content Placeholder 2">
            <a:extLst>
              <a:ext uri="{FF2B5EF4-FFF2-40B4-BE49-F238E27FC236}">
                <a16:creationId xmlns:a16="http://schemas.microsoft.com/office/drawing/2014/main" id="{A38A5A1A-C6B1-40D1-9F17-E7E49E496094}"/>
              </a:ext>
            </a:extLst>
          </p:cNvPr>
          <p:cNvSpPr>
            <a:spLocks noGrp="1"/>
          </p:cNvSpPr>
          <p:nvPr>
            <p:ph idx="1"/>
          </p:nvPr>
        </p:nvSpPr>
        <p:spPr>
          <a:xfrm>
            <a:off x="670560" y="1690688"/>
            <a:ext cx="10850880" cy="4667250"/>
          </a:xfrm>
        </p:spPr>
        <p:txBody>
          <a:bodyPr>
            <a:normAutofit fontScale="92500"/>
          </a:bodyPr>
          <a:lstStyle/>
          <a:p>
            <a:r>
              <a:rPr lang="en-US" sz="3200" dirty="0"/>
              <a:t>An </a:t>
            </a:r>
            <a:r>
              <a:rPr lang="en-US" sz="3200" b="1" dirty="0"/>
              <a:t>infodemic </a:t>
            </a:r>
            <a:r>
              <a:rPr lang="en-US" sz="3200" dirty="0"/>
              <a:t>is an overabundance of information – some accurate and some not – occurring during an epidemic. It makes it hard to find trustworthy sources and reliable guidance </a:t>
            </a:r>
          </a:p>
          <a:p>
            <a:r>
              <a:rPr lang="en-US" sz="3200" dirty="0"/>
              <a:t>Misinformation spreads and adds complexity to health emergency responses. </a:t>
            </a:r>
            <a:r>
              <a:rPr lang="en-US" sz="3200" dirty="0">
                <a:latin typeface="+mj-lt"/>
              </a:rPr>
              <a:t>Antivaxxer misinformation can go viral nationally or globally in a short amount of time</a:t>
            </a:r>
          </a:p>
          <a:p>
            <a:r>
              <a:rPr lang="en-US" sz="3200" dirty="0"/>
              <a:t>Rumor has a 3X greater chance to be shared on social media than a verified story, and lack of health literary in a population will have the capability to amplify the problem.</a:t>
            </a:r>
          </a:p>
          <a:p>
            <a:r>
              <a:rPr lang="en-US" sz="3200" b="1" dirty="0"/>
              <a:t>Infodemiology</a:t>
            </a:r>
            <a:r>
              <a:rPr lang="en-US" sz="3200" dirty="0"/>
              <a:t> is defined as the science of managing infodemics. </a:t>
            </a:r>
          </a:p>
        </p:txBody>
      </p:sp>
    </p:spTree>
    <p:extLst>
      <p:ext uri="{BB962C8B-B14F-4D97-AF65-F5344CB8AC3E}">
        <p14:creationId xmlns:p14="http://schemas.microsoft.com/office/powerpoint/2010/main" val="1431602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98310-197F-4026-B98A-7E447E720B8F}"/>
              </a:ext>
            </a:extLst>
          </p:cNvPr>
          <p:cNvSpPr>
            <a:spLocks noGrp="1"/>
          </p:cNvSpPr>
          <p:nvPr>
            <p:ph type="title"/>
          </p:nvPr>
        </p:nvSpPr>
        <p:spPr/>
        <p:txBody>
          <a:bodyPr/>
          <a:lstStyle/>
          <a:p>
            <a:pPr algn="ctr"/>
            <a:r>
              <a:rPr lang="en-US" dirty="0"/>
              <a:t>Research on the spread of true and false information online </a:t>
            </a:r>
          </a:p>
        </p:txBody>
      </p:sp>
      <p:sp>
        <p:nvSpPr>
          <p:cNvPr id="3" name="Content Placeholder 2">
            <a:extLst>
              <a:ext uri="{FF2B5EF4-FFF2-40B4-BE49-F238E27FC236}">
                <a16:creationId xmlns:a16="http://schemas.microsoft.com/office/drawing/2014/main" id="{9F50408C-F10E-453B-957B-D786BA112A9B}"/>
              </a:ext>
            </a:extLst>
          </p:cNvPr>
          <p:cNvSpPr>
            <a:spLocks noGrp="1"/>
          </p:cNvSpPr>
          <p:nvPr>
            <p:ph idx="1"/>
          </p:nvPr>
        </p:nvSpPr>
        <p:spPr>
          <a:xfrm>
            <a:off x="838200" y="1825625"/>
            <a:ext cx="10713720" cy="4351338"/>
          </a:xfrm>
        </p:spPr>
        <p:txBody>
          <a:bodyPr>
            <a:normAutofit fontScale="92500"/>
          </a:bodyPr>
          <a:lstStyle/>
          <a:p>
            <a:pPr algn="l"/>
            <a:r>
              <a:rPr lang="en-US" sz="2600" dirty="0">
                <a:solidFill>
                  <a:srgbClr val="231F20"/>
                </a:solidFill>
                <a:latin typeface="Calibri Light" panose="020F0302020204030204" pitchFamily="34" charset="0"/>
                <a:cs typeface="Calibri Light" panose="020F0302020204030204" pitchFamily="34" charset="0"/>
              </a:rPr>
              <a:t>In one study, the researchers began with a dataset of a</a:t>
            </a:r>
            <a:r>
              <a:rPr lang="en-US" sz="2600" b="0" i="0" u="none" strike="noStrike" baseline="0" dirty="0">
                <a:solidFill>
                  <a:srgbClr val="231F20"/>
                </a:solidFill>
                <a:latin typeface="Calibri Light" panose="020F0302020204030204" pitchFamily="34" charset="0"/>
                <a:cs typeface="Calibri Light" panose="020F0302020204030204" pitchFamily="34" charset="0"/>
              </a:rPr>
              <a:t>ll verified true and false news stories distributed on Twitter from 2006 to 2017.</a:t>
            </a:r>
          </a:p>
          <a:p>
            <a:pPr algn="l"/>
            <a:r>
              <a:rPr lang="en-US" sz="2600" b="0" i="0" u="none" strike="noStrike" baseline="0" dirty="0">
                <a:solidFill>
                  <a:srgbClr val="231F20"/>
                </a:solidFill>
                <a:latin typeface="Calibri Light" panose="020F0302020204030204" pitchFamily="34" charset="0"/>
                <a:cs typeface="Calibri Light" panose="020F0302020204030204" pitchFamily="34" charset="0"/>
              </a:rPr>
              <a:t>The data comprise ~126,000 stories tweeted by ~3 million people more than 4.5 million times.</a:t>
            </a:r>
          </a:p>
          <a:p>
            <a:pPr algn="l"/>
            <a:r>
              <a:rPr lang="en-US" sz="2600" b="0" i="0" u="none" strike="noStrike" baseline="0" dirty="0">
                <a:solidFill>
                  <a:srgbClr val="231F20"/>
                </a:solidFill>
                <a:latin typeface="Calibri Light" panose="020F0302020204030204" pitchFamily="34" charset="0"/>
                <a:cs typeface="Calibri Light" panose="020F0302020204030204" pitchFamily="34" charset="0"/>
              </a:rPr>
              <a:t>News was classified as true or false using information from six independent fact-checking organizations that exhibited 95 to 98% agreement on the classifications. </a:t>
            </a:r>
          </a:p>
          <a:p>
            <a:pPr algn="l"/>
            <a:r>
              <a:rPr lang="en-US" sz="2600" b="0" i="0" u="none" strike="noStrike" baseline="0" dirty="0">
                <a:solidFill>
                  <a:srgbClr val="231F20"/>
                </a:solidFill>
                <a:latin typeface="Calibri Light" panose="020F0302020204030204" pitchFamily="34" charset="0"/>
                <a:cs typeface="Calibri Light" panose="020F0302020204030204" pitchFamily="34" charset="0"/>
              </a:rPr>
              <a:t>Falsehood diffused significantly farther, faster, deeper, and more broadly than the truth in all categories of information</a:t>
            </a:r>
          </a:p>
          <a:p>
            <a:pPr algn="l"/>
            <a:r>
              <a:rPr lang="en-US" sz="2600" b="0" i="0" u="none" strike="noStrike" baseline="0" dirty="0">
                <a:solidFill>
                  <a:srgbClr val="231F20"/>
                </a:solidFill>
                <a:latin typeface="Calibri Light" panose="020F0302020204030204" pitchFamily="34" charset="0"/>
                <a:cs typeface="Calibri Light" panose="020F0302020204030204" pitchFamily="34" charset="0"/>
              </a:rPr>
              <a:t>Contrary to conventional wisdom, robots accelerated the spread of true and false news at the same rate, implying that false news spreads more than the truth because humans, not robots, are more likely to spread </a:t>
            </a:r>
            <a:r>
              <a:rPr lang="en-US" sz="1800" b="0" i="0" u="none" strike="noStrike" baseline="0" dirty="0">
                <a:solidFill>
                  <a:srgbClr val="231F20"/>
                </a:solidFill>
                <a:latin typeface="AdvTT911bbacd"/>
              </a:rPr>
              <a:t>it.</a:t>
            </a:r>
            <a:endParaRPr lang="en-US" dirty="0"/>
          </a:p>
        </p:txBody>
      </p:sp>
    </p:spTree>
    <p:extLst>
      <p:ext uri="{BB962C8B-B14F-4D97-AF65-F5344CB8AC3E}">
        <p14:creationId xmlns:p14="http://schemas.microsoft.com/office/powerpoint/2010/main" val="3212867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41536"/>
          <a:stretch/>
        </p:blipFill>
        <p:spPr>
          <a:xfrm>
            <a:off x="838200" y="3977640"/>
            <a:ext cx="10515600" cy="2270114"/>
          </a:xfrm>
          <a:prstGeom prst="rect">
            <a:avLst/>
          </a:prstGeom>
        </p:spPr>
      </p:pic>
      <p:sp>
        <p:nvSpPr>
          <p:cNvPr id="5" name="Title 1">
            <a:extLst>
              <a:ext uri="{FF2B5EF4-FFF2-40B4-BE49-F238E27FC236}">
                <a16:creationId xmlns:a16="http://schemas.microsoft.com/office/drawing/2014/main" id="{0EAB6C8C-598F-4D36-97F1-719EC8F07B37}"/>
              </a:ext>
            </a:extLst>
          </p:cNvPr>
          <p:cNvSpPr>
            <a:spLocks noGrp="1"/>
          </p:cNvSpPr>
          <p:nvPr>
            <p:ph type="title"/>
          </p:nvPr>
        </p:nvSpPr>
        <p:spPr>
          <a:xfrm>
            <a:off x="838200" y="49688"/>
            <a:ext cx="10515600" cy="1325563"/>
          </a:xfrm>
        </p:spPr>
        <p:txBody>
          <a:bodyPr/>
          <a:lstStyle/>
          <a:p>
            <a:pPr algn="ctr"/>
            <a:r>
              <a:rPr lang="en-US" dirty="0">
                <a:hlinkClick r:id="rId4"/>
              </a:rPr>
              <a:t>The Vaccine Confidence Project</a:t>
            </a:r>
            <a:endParaRPr lang="en-US" dirty="0"/>
          </a:p>
        </p:txBody>
      </p:sp>
      <p:sp>
        <p:nvSpPr>
          <p:cNvPr id="6" name="Content Placeholder 2">
            <a:extLst>
              <a:ext uri="{FF2B5EF4-FFF2-40B4-BE49-F238E27FC236}">
                <a16:creationId xmlns:a16="http://schemas.microsoft.com/office/drawing/2014/main" id="{ADEB9595-5CE2-48A5-8CA8-51948661E8CC}"/>
              </a:ext>
            </a:extLst>
          </p:cNvPr>
          <p:cNvSpPr txBox="1">
            <a:spLocks/>
          </p:cNvSpPr>
          <p:nvPr/>
        </p:nvSpPr>
        <p:spPr>
          <a:xfrm>
            <a:off x="797689" y="180197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 name="Picture 1" descr="Graphical user interface, text, application, chat or text message&#10;&#10;Description automatically generated">
            <a:extLst>
              <a:ext uri="{FF2B5EF4-FFF2-40B4-BE49-F238E27FC236}">
                <a16:creationId xmlns:a16="http://schemas.microsoft.com/office/drawing/2014/main" id="{CBFD7AED-C3A3-921A-DDBB-5A2413CCA02A}"/>
              </a:ext>
            </a:extLst>
          </p:cNvPr>
          <p:cNvPicPr>
            <a:picLocks noChangeAspect="1"/>
          </p:cNvPicPr>
          <p:nvPr/>
        </p:nvPicPr>
        <p:blipFill rotWithShape="1">
          <a:blip r:embed="rId5">
            <a:extLst>
              <a:ext uri="{28A0092B-C50C-407E-A947-70E740481C1C}">
                <a14:useLocalDpi xmlns:a14="http://schemas.microsoft.com/office/drawing/2010/main" val="0"/>
              </a:ext>
            </a:extLst>
          </a:blip>
          <a:srcRect l="7038" t="22824" r="6112" b="12530"/>
          <a:stretch/>
        </p:blipFill>
        <p:spPr>
          <a:xfrm>
            <a:off x="2581191" y="1233876"/>
            <a:ext cx="5993298" cy="2317044"/>
          </a:xfrm>
          <a:prstGeom prst="rect">
            <a:avLst/>
          </a:prstGeom>
        </p:spPr>
      </p:pic>
    </p:spTree>
    <p:extLst>
      <p:ext uri="{BB962C8B-B14F-4D97-AF65-F5344CB8AC3E}">
        <p14:creationId xmlns:p14="http://schemas.microsoft.com/office/powerpoint/2010/main" val="1966060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6">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6300</TotalTime>
  <Words>4383</Words>
  <Application>Microsoft Office PowerPoint</Application>
  <PresentationFormat>Widescreen</PresentationFormat>
  <Paragraphs>280</Paragraphs>
  <Slides>50</Slides>
  <Notes>45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AdvTT911bbacd</vt:lpstr>
      <vt:lpstr>Arial</vt:lpstr>
      <vt:lpstr>Calibri</vt:lpstr>
      <vt:lpstr>Calibri Light</vt:lpstr>
      <vt:lpstr>Shaker 2 Lancet</vt:lpstr>
      <vt:lpstr>Office Theme</vt:lpstr>
      <vt:lpstr>The tension at the heart of vaccinations: collective societal good versus individual interests</vt:lpstr>
      <vt:lpstr>PowerPoint Presentation</vt:lpstr>
      <vt:lpstr>Causes and correlates of hesitancy and anti-vaxxer attitudes </vt:lpstr>
      <vt:lpstr>Causes and correlates of hesitancy and anti-vaxxer attitudes </vt:lpstr>
      <vt:lpstr>PowerPoint Presentation</vt:lpstr>
      <vt:lpstr>PowerPoint Presentation</vt:lpstr>
      <vt:lpstr>Infodemics and infodemiology</vt:lpstr>
      <vt:lpstr>Research on the spread of true and false information online </vt:lpstr>
      <vt:lpstr>The Vaccine Confidence Project</vt:lpstr>
      <vt:lpstr>PowerPoint Presentation</vt:lpstr>
      <vt:lpstr>PowerPoint Presentation</vt:lpstr>
      <vt:lpstr>PowerPoint Presentation</vt:lpstr>
      <vt:lpstr>PowerPoint Presentation</vt:lpstr>
      <vt:lpstr>Johnson and Johnson Covid-19 vaccine</vt:lpstr>
      <vt:lpstr>PowerPoint Presentation</vt:lpstr>
      <vt:lpstr>There is no link between vaccines and autism</vt:lpstr>
      <vt:lpstr>PowerPoint Presentation</vt:lpstr>
      <vt:lpstr>Anti-vaxxer strategies for credibility</vt:lpstr>
      <vt:lpstr>Antivaxxers come from disparate backgrounds</vt:lpstr>
      <vt:lpstr>PowerPoint Presentation</vt:lpstr>
      <vt:lpstr>Global HPV vaccine coverage among girls increased substantially</vt:lpstr>
      <vt:lpstr>Measles has declined globally over last fifty years  </vt:lpstr>
      <vt:lpstr>PowerPoint Presentation</vt:lpstr>
      <vt:lpstr>Global measles resurgence</vt:lpstr>
      <vt:lpstr>PowerPoint Presentation</vt:lpstr>
      <vt:lpstr>PowerPoint Presentation</vt:lpstr>
      <vt:lpstr>PowerPoint Presentation</vt:lpstr>
      <vt:lpstr>PowerPoint Presentation</vt:lpstr>
      <vt:lpstr>The middle income effect</vt:lpstr>
      <vt:lpstr>PowerPoint Presentation</vt:lpstr>
      <vt:lpstr>The middle income effect</vt:lpstr>
      <vt:lpstr>PowerPoint Presentation</vt:lpstr>
      <vt:lpstr>Comparing costs of vaccines</vt:lpstr>
      <vt:lpstr>PowerPoint Presentation</vt:lpstr>
      <vt:lpstr>Vaccine diplomacy</vt:lpstr>
      <vt:lpstr>COVAX</vt:lpstr>
      <vt:lpstr>PowerPoint Presentation</vt:lpstr>
      <vt:lpstr>PowerPoint Presentation</vt:lpstr>
      <vt:lpstr>PowerPoint Presentation</vt:lpstr>
      <vt:lpstr>PowerPoint Presentation</vt:lpstr>
      <vt:lpstr>Political and economic cooperation was necessary for design and manufacture of Covid vaccines</vt:lpstr>
      <vt:lpstr>mRNA vaccines</vt:lpstr>
      <vt:lpstr>PowerPoint Presentation</vt:lpstr>
      <vt:lpstr>Pfizer mRNA vaccine developed with German company BioNTech started by Turkish immigrants </vt:lpstr>
      <vt:lpstr>PowerPoint Presentation</vt:lpstr>
      <vt:lpstr>PowerPoint Presentation</vt:lpstr>
      <vt:lpstr>Success of Covid-19 vaccines improved attitudes toward vaccines in some places…</vt:lpstr>
      <vt:lpstr>…while triggering more hesitancy in places where it had been uncommon.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Stallins, Jon A.</cp:lastModifiedBy>
  <cp:revision>345</cp:revision>
  <dcterms:created xsi:type="dcterms:W3CDTF">2019-06-04T15:15:14Z</dcterms:created>
  <dcterms:modified xsi:type="dcterms:W3CDTF">2024-11-14T15:15:05Z</dcterms:modified>
</cp:coreProperties>
</file>