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4"/>
  </p:notesMasterIdLst>
  <p:sldIdLst>
    <p:sldId id="570" r:id="rId2"/>
    <p:sldId id="635" r:id="rId3"/>
    <p:sldId id="636" r:id="rId4"/>
    <p:sldId id="371" r:id="rId5"/>
    <p:sldId id="543" r:id="rId6"/>
    <p:sldId id="283" r:id="rId7"/>
    <p:sldId id="532" r:id="rId8"/>
    <p:sldId id="533" r:id="rId9"/>
    <p:sldId id="548" r:id="rId10"/>
    <p:sldId id="540" r:id="rId11"/>
    <p:sldId id="284" r:id="rId12"/>
    <p:sldId id="614" r:id="rId13"/>
    <p:sldId id="457" r:id="rId14"/>
    <p:sldId id="510" r:id="rId15"/>
    <p:sldId id="681" r:id="rId16"/>
    <p:sldId id="671" r:id="rId17"/>
    <p:sldId id="672" r:id="rId18"/>
    <p:sldId id="673" r:id="rId19"/>
    <p:sldId id="674" r:id="rId20"/>
    <p:sldId id="675" r:id="rId21"/>
    <p:sldId id="677" r:id="rId22"/>
    <p:sldId id="647" r:id="rId23"/>
    <p:sldId id="648" r:id="rId24"/>
    <p:sldId id="649" r:id="rId25"/>
    <p:sldId id="654" r:id="rId26"/>
    <p:sldId id="691" r:id="rId27"/>
    <p:sldId id="692" r:id="rId28"/>
    <p:sldId id="655" r:id="rId29"/>
    <p:sldId id="656" r:id="rId30"/>
    <p:sldId id="657" r:id="rId31"/>
    <p:sldId id="659" r:id="rId32"/>
    <p:sldId id="662" r:id="rId33"/>
    <p:sldId id="693" r:id="rId34"/>
    <p:sldId id="663" r:id="rId35"/>
    <p:sldId id="664" r:id="rId36"/>
    <p:sldId id="665" r:id="rId37"/>
    <p:sldId id="666" r:id="rId38"/>
    <p:sldId id="667" r:id="rId39"/>
    <p:sldId id="668" r:id="rId40"/>
    <p:sldId id="670" r:id="rId41"/>
    <p:sldId id="660" r:id="rId42"/>
    <p:sldId id="66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00" autoAdjust="0"/>
    <p:restoredTop sz="60261" autoAdjust="0"/>
  </p:normalViewPr>
  <p:slideViewPr>
    <p:cSldViewPr snapToGrid="0">
      <p:cViewPr varScale="1">
        <p:scale>
          <a:sx n="49" d="100"/>
          <a:sy n="49" d="100"/>
        </p:scale>
        <p:origin x="1248" y="62"/>
      </p:cViewPr>
      <p:guideLst>
        <p:guide orient="horz" pos="2160"/>
        <p:guide pos="3840"/>
      </p:guideLst>
    </p:cSldViewPr>
  </p:slideViewPr>
  <p:outlineViewPr>
    <p:cViewPr>
      <p:scale>
        <a:sx n="33" d="100"/>
        <a:sy n="33" d="100"/>
      </p:scale>
      <p:origin x="0" y="-2458"/>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65" d="100"/>
          <a:sy n="65" d="100"/>
        </p:scale>
        <p:origin x="2299"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BE3ACF-26CA-49C1-AA45-BB454D195848}" type="datetimeFigureOut">
              <a:rPr lang="en-US" smtClean="0"/>
              <a:pPr/>
              <a:t>9/30/2024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E3B35-B373-4AA8-94EE-B3E16EF9EF81}" type="slidenum">
              <a:rPr lang="en-US" smtClean="0"/>
              <a:pPr/>
              <a:t>‹#›</a:t>
            </a:fld>
            <a:endParaRPr lang="en-US" dirty="0"/>
          </a:p>
        </p:txBody>
      </p:sp>
    </p:spTree>
    <p:extLst>
      <p:ext uri="{BB962C8B-B14F-4D97-AF65-F5344CB8AC3E}">
        <p14:creationId xmlns:p14="http://schemas.microsoft.com/office/powerpoint/2010/main" val="35944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of food”</a:t>
            </a:r>
            <a:br>
              <a:rPr lang="en-US" dirty="0"/>
            </a:br>
            <a:br>
              <a:rPr lang="en-US" dirty="0"/>
            </a:br>
            <a:r>
              <a:rPr lang="en-US" dirty="0"/>
              <a:t>https://www.nytimes.com/2020/09/10/opinion/coronavirus-hong-kong-food.html</a:t>
            </a:r>
          </a:p>
        </p:txBody>
      </p:sp>
      <p:sp>
        <p:nvSpPr>
          <p:cNvPr id="4" name="Slide Number Placeholder 3"/>
          <p:cNvSpPr>
            <a:spLocks noGrp="1"/>
          </p:cNvSpPr>
          <p:nvPr>
            <p:ph type="sldNum" sz="quarter" idx="5"/>
          </p:nvPr>
        </p:nvSpPr>
        <p:spPr/>
        <p:txBody>
          <a:bodyPr/>
          <a:lstStyle/>
          <a:p>
            <a:fld id="{A81E3B35-B373-4AA8-94EE-B3E16EF9EF81}" type="slidenum">
              <a:rPr lang="en-US" smtClean="0"/>
              <a:pPr/>
              <a:t>1</a:t>
            </a:fld>
            <a:endParaRPr lang="en-US" dirty="0"/>
          </a:p>
        </p:txBody>
      </p:sp>
    </p:spTree>
    <p:extLst>
      <p:ext uri="{BB962C8B-B14F-4D97-AF65-F5344CB8AC3E}">
        <p14:creationId xmlns:p14="http://schemas.microsoft.com/office/powerpoint/2010/main" val="3459293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https://www.kentucky.com/opinion/linda-blackford/article241557031.html?</a:t>
            </a:r>
          </a:p>
        </p:txBody>
      </p:sp>
      <p:sp>
        <p:nvSpPr>
          <p:cNvPr id="4" name="Slide Number Placeholder 3"/>
          <p:cNvSpPr>
            <a:spLocks noGrp="1"/>
          </p:cNvSpPr>
          <p:nvPr>
            <p:ph type="sldNum" sz="quarter" idx="5"/>
          </p:nvPr>
        </p:nvSpPr>
        <p:spPr/>
        <p:txBody>
          <a:bodyPr/>
          <a:lstStyle/>
          <a:p>
            <a:fld id="{A81E3B35-B373-4AA8-94EE-B3E16EF9EF81}" type="slidenum">
              <a:rPr lang="en-US" smtClean="0"/>
              <a:pPr/>
              <a:t>10</a:t>
            </a:fld>
            <a:endParaRPr lang="en-US" dirty="0"/>
          </a:p>
        </p:txBody>
      </p:sp>
    </p:spTree>
    <p:extLst>
      <p:ext uri="{BB962C8B-B14F-4D97-AF65-F5344CB8AC3E}">
        <p14:creationId xmlns:p14="http://schemas.microsoft.com/office/powerpoint/2010/main" val="2456747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maintain morale, wartime censors minimized early reports of illness and mortality in Germany, Britain, France, and the United States;</a:t>
            </a:r>
            <a:r>
              <a:rPr lang="en-US" baseline="0" dirty="0"/>
              <a:t> </a:t>
            </a:r>
            <a:r>
              <a:rPr lang="en-US" dirty="0"/>
              <a:t>but papers were free to report the epidemic's effects in neutral Spain (such as the grave illness of King Alfonso XIII), creating a false impression of Spain as especially hard hit—thus the pandemic's nickname Spanish flu.  </a:t>
            </a:r>
            <a:br>
              <a:rPr lang="en-US" dirty="0"/>
            </a:br>
            <a:br>
              <a:rPr lang="en-US" dirty="0"/>
            </a:b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1E3B35-B373-4AA8-94EE-B3E16EF9EF81}" type="slidenum">
              <a:rPr lang="en-US" smtClean="0"/>
              <a:pPr/>
              <a:t>11</a:t>
            </a:fld>
            <a:endParaRPr lang="en-US" dirty="0"/>
          </a:p>
        </p:txBody>
      </p:sp>
    </p:spTree>
    <p:extLst>
      <p:ext uri="{BB962C8B-B14F-4D97-AF65-F5344CB8AC3E}">
        <p14:creationId xmlns:p14="http://schemas.microsoft.com/office/powerpoint/2010/main" val="1228301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higher death rate (from all causes) in 2020 is attributed to long period in which death rate declined due to better public health and medicine. The average was quite low and so when 2020 rolled around, it really stood out. </a:t>
            </a:r>
            <a:br>
              <a:rPr lang="en-US" dirty="0"/>
            </a:br>
            <a:br>
              <a:rPr lang="en-US" dirty="0"/>
            </a:br>
            <a:r>
              <a:rPr lang="en-US" dirty="0"/>
              <a:t>The death rate from influenza was about double that of Covid</a:t>
            </a:r>
          </a:p>
          <a:p>
            <a:endParaRPr lang="en-US" dirty="0"/>
          </a:p>
          <a:p>
            <a:r>
              <a:rPr lang="en-US" dirty="0"/>
              <a:t>Population in US</a:t>
            </a:r>
          </a:p>
          <a:p>
            <a:pPr lvl="1"/>
            <a:r>
              <a:rPr lang="en-US" dirty="0"/>
              <a:t>1918 – 105 million </a:t>
            </a:r>
          </a:p>
          <a:p>
            <a:pPr lvl="1"/>
            <a:r>
              <a:rPr lang="en-US" dirty="0"/>
              <a:t>2021 – 331 million </a:t>
            </a:r>
          </a:p>
          <a:p>
            <a:r>
              <a:rPr lang="en-US" dirty="0"/>
              <a:t>Deaths</a:t>
            </a:r>
          </a:p>
          <a:p>
            <a:pPr lvl="1"/>
            <a:r>
              <a:rPr lang="en-US" dirty="0"/>
              <a:t>675,000 – 1918 flu</a:t>
            </a:r>
          </a:p>
          <a:p>
            <a:pPr lvl="1"/>
            <a:r>
              <a:rPr lang="en-US" dirty="0"/>
              <a:t>1,150,000 – Covid to date</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81E3B35-B373-4AA8-94EE-B3E16EF9EF81}" type="slidenum">
              <a:rPr lang="en-US" smtClean="0"/>
              <a:pPr/>
              <a:t>12</a:t>
            </a:fld>
            <a:endParaRPr lang="en-US" dirty="0"/>
          </a:p>
        </p:txBody>
      </p:sp>
    </p:spTree>
    <p:extLst>
      <p:ext uri="{BB962C8B-B14F-4D97-AF65-F5344CB8AC3E}">
        <p14:creationId xmlns:p14="http://schemas.microsoft.com/office/powerpoint/2010/main" val="2251086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81E3B35-B373-4AA8-94EE-B3E16EF9EF81}" type="slidenum">
              <a:rPr lang="en-US" smtClean="0"/>
              <a:pPr/>
              <a:t>13</a:t>
            </a:fld>
            <a:endParaRPr lang="en-US" dirty="0"/>
          </a:p>
        </p:txBody>
      </p:sp>
    </p:spTree>
    <p:extLst>
      <p:ext uri="{BB962C8B-B14F-4D97-AF65-F5344CB8AC3E}">
        <p14:creationId xmlns:p14="http://schemas.microsoft.com/office/powerpoint/2010/main" val="2218144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Hospitalization rates/100,000 persons for blacks and Hispanics, regardless of age or sex were 2–3 times greater than for whites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Soyemi, K., Medina-Marino, A., Sinkowitz-Cochran, R., Schneider, A., Njai, R., McDonald, M.</a:t>
            </a:r>
            <a:r>
              <a:rPr lang="en-US" baseline="0" dirty="0"/>
              <a:t> </a:t>
            </a:r>
            <a:r>
              <a:rPr lang="en-US" dirty="0"/>
              <a:t> &amp; Aiello, A. E. (2014). Disparities among 2009 pandemic Influenza A (H1N1) hospital admissions: A mixed methods analysis–Illinois, April–December 2009. </a:t>
            </a:r>
            <a:r>
              <a:rPr lang="en-US" i="1" dirty="0"/>
              <a:t>PloS one</a:t>
            </a:r>
            <a:r>
              <a:rPr lang="en-US" dirty="0"/>
              <a:t>, </a:t>
            </a:r>
            <a:r>
              <a:rPr lang="en-US" i="1" dirty="0"/>
              <a:t>9</a:t>
            </a:r>
            <a:r>
              <a:rPr lang="en-US" dirty="0"/>
              <a:t>(4), e84380.</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A81E3B35-B373-4AA8-94EE-B3E16EF9EF81}" type="slidenum">
              <a:rPr lang="en-US" smtClean="0"/>
              <a:pPr/>
              <a:t>14</a:t>
            </a:fld>
            <a:endParaRPr lang="en-US" dirty="0"/>
          </a:p>
        </p:txBody>
      </p:sp>
    </p:spTree>
    <p:extLst>
      <p:ext uri="{BB962C8B-B14F-4D97-AF65-F5344CB8AC3E}">
        <p14:creationId xmlns:p14="http://schemas.microsoft.com/office/powerpoint/2010/main" val="2760020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Xie, R., Edwards, K. M., Wille, M., Wei, X., Wong, S. S., Zanin, M., ... &amp; Dhanasekaran, V. (2023). The episodic resurgence of highly pathogenic avian influenza H5 virus. </a:t>
            </a:r>
            <a:r>
              <a:rPr lang="en-US" i="1" dirty="0"/>
              <a:t>Nature</a:t>
            </a:r>
            <a:r>
              <a:rPr lang="en-US" dirty="0"/>
              <a:t>, </a:t>
            </a:r>
            <a:r>
              <a:rPr lang="en-US" i="1" dirty="0"/>
              <a:t>622</a:t>
            </a:r>
            <a:r>
              <a:rPr lang="en-US" dirty="0"/>
              <a:t>(7984), 810-817.</a:t>
            </a:r>
          </a:p>
          <a:p>
            <a:endParaRPr lang="en-US" dirty="0"/>
          </a:p>
        </p:txBody>
      </p:sp>
      <p:sp>
        <p:nvSpPr>
          <p:cNvPr id="4" name="Slide Number Placeholder 3"/>
          <p:cNvSpPr>
            <a:spLocks noGrp="1"/>
          </p:cNvSpPr>
          <p:nvPr>
            <p:ph type="sldNum" sz="quarter" idx="5"/>
          </p:nvPr>
        </p:nvSpPr>
        <p:spPr/>
        <p:txBody>
          <a:bodyPr/>
          <a:lstStyle/>
          <a:p>
            <a:fld id="{A81E3B35-B373-4AA8-94EE-B3E16EF9EF81}" type="slidenum">
              <a:rPr lang="en-US" smtClean="0"/>
              <a:pPr/>
              <a:t>15</a:t>
            </a:fld>
            <a:endParaRPr lang="en-US" dirty="0"/>
          </a:p>
        </p:txBody>
      </p:sp>
    </p:spTree>
    <p:extLst>
      <p:ext uri="{BB962C8B-B14F-4D97-AF65-F5344CB8AC3E}">
        <p14:creationId xmlns:p14="http://schemas.microsoft.com/office/powerpoint/2010/main" val="471484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Cyranoski, D. (2020). Profile of a killer: the complex biology powering the coronavirus pandemic. </a:t>
            </a:r>
            <a:r>
              <a:rPr lang="en-US" b="0" i="1" dirty="0">
                <a:solidFill>
                  <a:srgbClr val="222222"/>
                </a:solidFill>
                <a:effectLst/>
                <a:latin typeface="Arial" panose="020B0604020202020204" pitchFamily="34" charset="0"/>
              </a:rPr>
              <a:t>Nature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581</a:t>
            </a:r>
            <a:r>
              <a:rPr lang="en-US" b="0" i="0" dirty="0">
                <a:solidFill>
                  <a:srgbClr val="222222"/>
                </a:solidFill>
                <a:effectLst/>
                <a:latin typeface="Arial" panose="020B0604020202020204" pitchFamily="34" charset="0"/>
              </a:rPr>
              <a:t>(7806), 22-26.</a:t>
            </a: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OC43 shown on the right. </a:t>
            </a:r>
          </a:p>
          <a:p>
            <a:endParaRPr lang="en-US"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MERS had a case fatality rate of 32.7% but this may be an overestimate because there may have been milder cases that remain undocumented.  SARS-1 has mortality rates of 14% to 15%, with the rate for people older than 64 years to be more than 50%.  SARS-2, aka Covid-19 is close to 2%. We got lucky.</a:t>
            </a:r>
            <a:br>
              <a:rPr lang="en-US" dirty="0"/>
            </a:br>
            <a:br>
              <a:rPr lang="en-US" dirty="0"/>
            </a:br>
            <a:r>
              <a:rPr lang="en-US" dirty="0"/>
              <a:t>https://www.cidrap.umn.edu/news-perspective/2003/05/estimates-sars-death-rates-revised-upward</a:t>
            </a:r>
          </a:p>
          <a:p>
            <a:endParaRPr lang="en-US" dirty="0"/>
          </a:p>
        </p:txBody>
      </p:sp>
      <p:sp>
        <p:nvSpPr>
          <p:cNvPr id="4" name="Slide Number Placeholder 3"/>
          <p:cNvSpPr>
            <a:spLocks noGrp="1"/>
          </p:cNvSpPr>
          <p:nvPr>
            <p:ph type="sldNum" sz="quarter" idx="5"/>
          </p:nvPr>
        </p:nvSpPr>
        <p:spPr/>
        <p:txBody>
          <a:bodyPr/>
          <a:lstStyle/>
          <a:p>
            <a:fld id="{7CE8AA4F-FE83-4E53-B972-CCAF774F6EE9}" type="slidenum">
              <a:rPr lang="en-US" smtClean="0"/>
              <a:t>16</a:t>
            </a:fld>
            <a:endParaRPr lang="en-US" dirty="0"/>
          </a:p>
        </p:txBody>
      </p:sp>
    </p:spTree>
    <p:extLst>
      <p:ext uri="{BB962C8B-B14F-4D97-AF65-F5344CB8AC3E}">
        <p14:creationId xmlns:p14="http://schemas.microsoft.com/office/powerpoint/2010/main" val="2799502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https://www.nytimes.com/2020/08/06/health/coronavirus-immune-cells.html</a:t>
            </a:r>
            <a:br>
              <a:rPr lang="en-US" dirty="0"/>
            </a:br>
            <a:br>
              <a:rPr lang="en-US" dirty="0"/>
            </a:br>
            <a:r>
              <a:rPr lang="en-US" dirty="0"/>
              <a:t>T cells are immune cells</a:t>
            </a:r>
          </a:p>
        </p:txBody>
      </p:sp>
      <p:sp>
        <p:nvSpPr>
          <p:cNvPr id="4" name="Slide Number Placeholder 3"/>
          <p:cNvSpPr>
            <a:spLocks noGrp="1"/>
          </p:cNvSpPr>
          <p:nvPr>
            <p:ph type="sldNum" sz="quarter" idx="5"/>
          </p:nvPr>
        </p:nvSpPr>
        <p:spPr/>
        <p:txBody>
          <a:bodyPr/>
          <a:lstStyle/>
          <a:p>
            <a:fld id="{7CE8AA4F-FE83-4E53-B972-CCAF774F6EE9}" type="slidenum">
              <a:rPr lang="en-US" smtClean="0"/>
              <a:t>17</a:t>
            </a:fld>
            <a:endParaRPr lang="en-US" dirty="0"/>
          </a:p>
        </p:txBody>
      </p:sp>
    </p:spTree>
    <p:extLst>
      <p:ext uri="{BB962C8B-B14F-4D97-AF65-F5344CB8AC3E}">
        <p14:creationId xmlns:p14="http://schemas.microsoft.com/office/powerpoint/2010/main" val="1183953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The risk is highest in southern China, Vietnam, Cambodia, and on Java and other islands in Indonesia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In a region with likely hundreds of millions of bats and nearly half a billion people, 400,000 isn’t that many.</a:t>
            </a:r>
          </a:p>
          <a:p>
            <a:endParaRPr lang="en-US" dirty="0"/>
          </a:p>
          <a:p>
            <a:r>
              <a:rPr lang="en-US" dirty="0"/>
              <a:t>https://www.science.org/content/article/sars-viruses-may-jump-animals-people-hundreds-thousands-times-year</a:t>
            </a:r>
            <a:br>
              <a:rPr lang="en-US" dirty="0"/>
            </a:br>
            <a:br>
              <a:rPr lang="en-US" dirty="0"/>
            </a:br>
            <a:r>
              <a:rPr lang="en-US" dirty="0"/>
              <a:t>Color scale indicates relative risk of exposure with 1 being a high risk with likely exposure.</a:t>
            </a:r>
          </a:p>
        </p:txBody>
      </p:sp>
      <p:sp>
        <p:nvSpPr>
          <p:cNvPr id="4" name="Slide Number Placeholder 3"/>
          <p:cNvSpPr>
            <a:spLocks noGrp="1"/>
          </p:cNvSpPr>
          <p:nvPr>
            <p:ph type="sldNum" sz="quarter" idx="5"/>
          </p:nvPr>
        </p:nvSpPr>
        <p:spPr/>
        <p:txBody>
          <a:bodyPr/>
          <a:lstStyle/>
          <a:p>
            <a:fld id="{A81E3B35-B373-4AA8-94EE-B3E16EF9EF81}" type="slidenum">
              <a:rPr lang="en-US" smtClean="0"/>
              <a:pPr/>
              <a:t>18</a:t>
            </a:fld>
            <a:endParaRPr lang="en-US" dirty="0"/>
          </a:p>
        </p:txBody>
      </p:sp>
    </p:spTree>
    <p:extLst>
      <p:ext uri="{BB962C8B-B14F-4D97-AF65-F5344CB8AC3E}">
        <p14:creationId xmlns:p14="http://schemas.microsoft.com/office/powerpoint/2010/main" val="249353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Vijgen, Leen; Keyaerts, Els; Moës, Elien; Thoelen, Inge; Wollants, Elke; Lemey, Philippe; Vandamme, Anne-Mieke; Van Ranst, Marc (2005). "Complete Genomic Sequence of Human Coronavirus OC43: Molecular Clock Analysis Suggests a Relatively Recent Zoonotic Coronavirus Transmission Event". Journal of Virology. 79 (3): 1595–1604. doi:10.1128/JVI.79.3.1595-1604.2005. </a:t>
            </a:r>
          </a:p>
        </p:txBody>
      </p:sp>
      <p:sp>
        <p:nvSpPr>
          <p:cNvPr id="4" name="Slide Number Placeholder 3"/>
          <p:cNvSpPr>
            <a:spLocks noGrp="1"/>
          </p:cNvSpPr>
          <p:nvPr>
            <p:ph type="sldNum" sz="quarter" idx="5"/>
          </p:nvPr>
        </p:nvSpPr>
        <p:spPr/>
        <p:txBody>
          <a:bodyPr/>
          <a:lstStyle/>
          <a:p>
            <a:fld id="{7CE8AA4F-FE83-4E53-B972-CCAF774F6EE9}" type="slidenum">
              <a:rPr lang="en-US" smtClean="0"/>
              <a:t>19</a:t>
            </a:fld>
            <a:endParaRPr lang="en-US" dirty="0"/>
          </a:p>
        </p:txBody>
      </p:sp>
    </p:spTree>
    <p:extLst>
      <p:ext uri="{BB962C8B-B14F-4D97-AF65-F5344CB8AC3E}">
        <p14:creationId xmlns:p14="http://schemas.microsoft.com/office/powerpoint/2010/main" val="388690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https://www.nytimes.com/2023/07/06/health/animals-agriculture-disease-spillover.html</a:t>
            </a:r>
          </a:p>
        </p:txBody>
      </p:sp>
      <p:sp>
        <p:nvSpPr>
          <p:cNvPr id="4" name="Slide Number Placeholder 3"/>
          <p:cNvSpPr>
            <a:spLocks noGrp="1"/>
          </p:cNvSpPr>
          <p:nvPr>
            <p:ph type="sldNum" sz="quarter" idx="5"/>
          </p:nvPr>
        </p:nvSpPr>
        <p:spPr/>
        <p:txBody>
          <a:bodyPr/>
          <a:lstStyle/>
          <a:p>
            <a:fld id="{A81E3B35-B373-4AA8-94EE-B3E16EF9EF81}" type="slidenum">
              <a:rPr lang="en-US" smtClean="0"/>
              <a:pPr/>
              <a:t>2</a:t>
            </a:fld>
            <a:endParaRPr lang="en-US" dirty="0"/>
          </a:p>
        </p:txBody>
      </p:sp>
    </p:spTree>
    <p:extLst>
      <p:ext uri="{BB962C8B-B14F-4D97-AF65-F5344CB8AC3E}">
        <p14:creationId xmlns:p14="http://schemas.microsoft.com/office/powerpoint/2010/main" val="2145682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https://www.nytimes.com/2022/02/14/health/russian-flu-coronavirus.html</a:t>
            </a:r>
          </a:p>
        </p:txBody>
      </p:sp>
      <p:sp>
        <p:nvSpPr>
          <p:cNvPr id="4" name="Slide Number Placeholder 3"/>
          <p:cNvSpPr>
            <a:spLocks noGrp="1"/>
          </p:cNvSpPr>
          <p:nvPr>
            <p:ph type="sldNum" sz="quarter" idx="5"/>
          </p:nvPr>
        </p:nvSpPr>
        <p:spPr/>
        <p:txBody>
          <a:bodyPr/>
          <a:lstStyle/>
          <a:p>
            <a:fld id="{A81E3B35-B373-4AA8-94EE-B3E16EF9EF81}" type="slidenum">
              <a:rPr lang="en-US" smtClean="0"/>
              <a:pPr/>
              <a:t>20</a:t>
            </a:fld>
            <a:endParaRPr lang="en-US" dirty="0"/>
          </a:p>
        </p:txBody>
      </p:sp>
    </p:spTree>
    <p:extLst>
      <p:ext uri="{BB962C8B-B14F-4D97-AF65-F5344CB8AC3E}">
        <p14:creationId xmlns:p14="http://schemas.microsoft.com/office/powerpoint/2010/main" val="3190453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Callaway, E. (2022). Chronic COVID: the evolving story. </a:t>
            </a:r>
            <a:r>
              <a:rPr lang="en-US" sz="2800" i="1" dirty="0"/>
              <a:t>Nature</a:t>
            </a:r>
            <a:r>
              <a:rPr lang="en-US" sz="2800" dirty="0"/>
              <a:t>, </a:t>
            </a:r>
            <a:r>
              <a:rPr lang="en-US" sz="2800" i="1" dirty="0"/>
              <a:t>606</a:t>
            </a:r>
            <a:r>
              <a:rPr lang="en-US" sz="2800" dirty="0"/>
              <a:t>(7914), 452-455.</a:t>
            </a:r>
          </a:p>
          <a:p>
            <a:pPr algn="l"/>
            <a:br>
              <a:rPr lang="en-US" sz="1800" b="0" i="0" u="none" strike="noStrike" baseline="0" dirty="0">
                <a:solidFill>
                  <a:srgbClr val="1D1D1B"/>
                </a:solidFill>
                <a:latin typeface="HardingText-Regular"/>
              </a:rPr>
            </a:br>
            <a:r>
              <a:rPr lang="en-US" sz="1800" b="0" i="0" u="none" strike="noStrike" baseline="0" dirty="0">
                <a:solidFill>
                  <a:srgbClr val="1D1D1B"/>
                </a:solidFill>
                <a:latin typeface="HardingText-Regular"/>
              </a:rPr>
              <a:t>When SARS-CoV-2 lingers in the body, it accumulates many of the same mutations seen in the most dangerous global variants.</a:t>
            </a:r>
            <a:br>
              <a:rPr lang="en-US" sz="1800" b="0" i="0" u="none" strike="noStrike" baseline="0" dirty="0">
                <a:solidFill>
                  <a:srgbClr val="1D1D1B"/>
                </a:solidFill>
                <a:latin typeface="HardingText-Regular"/>
              </a:rPr>
            </a:br>
            <a:br>
              <a:rPr lang="en-US" sz="1800" b="0" i="0" u="none" strike="noStrike" baseline="0" dirty="0">
                <a:solidFill>
                  <a:srgbClr val="1D1D1B"/>
                </a:solidFill>
                <a:latin typeface="HardingText-Regular"/>
              </a:rPr>
            </a:br>
            <a:r>
              <a:rPr lang="en-US" sz="1800" b="0" i="0" u="none" strike="noStrike" baseline="0" dirty="0">
                <a:solidFill>
                  <a:srgbClr val="1D1D1B"/>
                </a:solidFill>
                <a:latin typeface="HardingText-Regular"/>
              </a:rPr>
              <a:t>The mutations in a patient that was immunocompromised accumulated over a 7-month period in which she remained Covid positive. The mutations were very similar to those that appeared in the Omicron variant. This woman’s infection did not spread but it did make it apparent how immunocompromised people who harbor Covid-19 for a long time are a likely source for VOC – variants of concern. </a:t>
            </a:r>
            <a:br>
              <a:rPr lang="en-US" sz="1800" b="0" i="0" u="none" strike="noStrike" baseline="0" dirty="0">
                <a:solidFill>
                  <a:srgbClr val="1D1D1B"/>
                </a:solidFill>
                <a:latin typeface="HardingText-Regular"/>
              </a:rPr>
            </a:br>
            <a:br>
              <a:rPr lang="en-US" sz="1800" b="0" i="0" u="none" strike="noStrike" baseline="0" dirty="0">
                <a:solidFill>
                  <a:srgbClr val="1D1D1B"/>
                </a:solidFill>
                <a:latin typeface="HardingText-Regular"/>
              </a:rPr>
            </a:br>
            <a:r>
              <a:rPr lang="en-US" sz="1800" b="0" i="0" u="none" strike="noStrike" baseline="0" dirty="0">
                <a:solidFill>
                  <a:srgbClr val="1D1D1B"/>
                </a:solidFill>
                <a:latin typeface="HardingText-Regular"/>
              </a:rPr>
              <a:t>What happens in these chronic patients is that the Covid viruses with advantageous mutations have time to outcompete other viruses. When the immune system wipes that virus out quickly (acute cases), these mutations do not have time to develop nor time to become abundant enough to increase the odds of transmitting this advantaged virus</a:t>
            </a:r>
            <a:br>
              <a:rPr lang="en-US" sz="1800" b="0" i="0" u="none" strike="noStrike" baseline="0" dirty="0">
                <a:solidFill>
                  <a:srgbClr val="1D1D1B"/>
                </a:solidFill>
                <a:latin typeface="HardingText-Regular"/>
              </a:rPr>
            </a:br>
            <a:br>
              <a:rPr lang="en-US" sz="1800" b="0" i="0" u="none" strike="noStrike" baseline="0" dirty="0">
                <a:solidFill>
                  <a:srgbClr val="1D1D1B"/>
                </a:solidFill>
                <a:latin typeface="HardingText-Regular"/>
              </a:rPr>
            </a:br>
            <a:br>
              <a:rPr lang="en-US" sz="1800" b="0" i="0" u="none" strike="noStrike" baseline="0" dirty="0">
                <a:solidFill>
                  <a:srgbClr val="1D1D1B"/>
                </a:solidFill>
                <a:latin typeface="HardingText-Regular"/>
              </a:rPr>
            </a:br>
            <a:br>
              <a:rPr lang="en-US" sz="1800" b="0" i="0" u="none" strike="noStrike" baseline="0" dirty="0">
                <a:solidFill>
                  <a:srgbClr val="1D1D1B"/>
                </a:solidFill>
                <a:latin typeface="HardingText-Regular"/>
              </a:rPr>
            </a:br>
            <a:endParaRPr lang="en-US" dirty="0"/>
          </a:p>
        </p:txBody>
      </p:sp>
      <p:sp>
        <p:nvSpPr>
          <p:cNvPr id="4" name="Slide Number Placeholder 3"/>
          <p:cNvSpPr>
            <a:spLocks noGrp="1"/>
          </p:cNvSpPr>
          <p:nvPr>
            <p:ph type="sldNum" sz="quarter" idx="5"/>
          </p:nvPr>
        </p:nvSpPr>
        <p:spPr/>
        <p:txBody>
          <a:bodyPr/>
          <a:lstStyle/>
          <a:p>
            <a:fld id="{A81E3B35-B373-4AA8-94EE-B3E16EF9EF81}" type="slidenum">
              <a:rPr lang="en-US" smtClean="0"/>
              <a:pPr/>
              <a:t>21</a:t>
            </a:fld>
            <a:endParaRPr lang="en-US" dirty="0"/>
          </a:p>
        </p:txBody>
      </p:sp>
    </p:spTree>
    <p:extLst>
      <p:ext uri="{BB962C8B-B14F-4D97-AF65-F5344CB8AC3E}">
        <p14:creationId xmlns:p14="http://schemas.microsoft.com/office/powerpoint/2010/main" val="2354412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https://www.washingtonpost.com/news/to-your-health/wp/2018/04/27/bill-gates-calls-on-u-s-to-lead-fight-against-a-pandemic-that-could-kill-millions</a:t>
            </a:r>
            <a:br>
              <a:rPr lang="en-US" dirty="0"/>
            </a:br>
            <a:br>
              <a:rPr lang="en-US" dirty="0"/>
            </a:br>
            <a:r>
              <a:rPr lang="en-US" dirty="0"/>
              <a:t>A virus as deadly as the 1918 Spanish flu could kill up to 33 million people today</a:t>
            </a:r>
          </a:p>
          <a:p>
            <a:endParaRPr lang="en-US" dirty="0"/>
          </a:p>
        </p:txBody>
      </p:sp>
      <p:sp>
        <p:nvSpPr>
          <p:cNvPr id="4" name="Slide Number Placeholder 3"/>
          <p:cNvSpPr>
            <a:spLocks noGrp="1"/>
          </p:cNvSpPr>
          <p:nvPr>
            <p:ph type="sldNum" sz="quarter" idx="5"/>
          </p:nvPr>
        </p:nvSpPr>
        <p:spPr/>
        <p:txBody>
          <a:bodyPr/>
          <a:lstStyle/>
          <a:p>
            <a:fld id="{A81E3B35-B373-4AA8-94EE-B3E16EF9EF81}" type="slidenum">
              <a:rPr lang="en-US" smtClean="0"/>
              <a:pPr/>
              <a:t>22</a:t>
            </a:fld>
            <a:endParaRPr lang="en-US" dirty="0"/>
          </a:p>
        </p:txBody>
      </p:sp>
    </p:spTree>
    <p:extLst>
      <p:ext uri="{BB962C8B-B14F-4D97-AF65-F5344CB8AC3E}">
        <p14:creationId xmlns:p14="http://schemas.microsoft.com/office/powerpoint/2010/main" val="351133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https://www.nytimes.com/2020/02/27/opinion/coronavirus-pandemics.html</a:t>
            </a:r>
          </a:p>
        </p:txBody>
      </p:sp>
      <p:sp>
        <p:nvSpPr>
          <p:cNvPr id="4" name="Slide Number Placeholder 3"/>
          <p:cNvSpPr>
            <a:spLocks noGrp="1"/>
          </p:cNvSpPr>
          <p:nvPr>
            <p:ph type="sldNum" sz="quarter" idx="5"/>
          </p:nvPr>
        </p:nvSpPr>
        <p:spPr/>
        <p:txBody>
          <a:bodyPr/>
          <a:lstStyle/>
          <a:p>
            <a:fld id="{7CE8AA4F-FE83-4E53-B972-CCAF774F6EE9}" type="slidenum">
              <a:rPr lang="en-US" smtClean="0"/>
              <a:t>23</a:t>
            </a:fld>
            <a:endParaRPr lang="en-US" dirty="0"/>
          </a:p>
        </p:txBody>
      </p:sp>
    </p:spTree>
    <p:extLst>
      <p:ext uri="{BB962C8B-B14F-4D97-AF65-F5344CB8AC3E}">
        <p14:creationId xmlns:p14="http://schemas.microsoft.com/office/powerpoint/2010/main" val="2877293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mj-lt"/>
              </a:rPr>
              <a:t>In Crimson Contagion, tourists returned from China with a new flu virus that took hold in Chicago, Illinois, and infected 110 million Americans (the exercise assumed the pathogen was more contagious than SARS-CoV-2 is).</a:t>
            </a:r>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fld id="{7CE8AA4F-FE83-4E53-B972-CCAF774F6EE9}" type="slidenum">
              <a:rPr lang="en-US" smtClean="0"/>
              <a:t>24</a:t>
            </a:fld>
            <a:endParaRPr lang="en-US" dirty="0"/>
          </a:p>
        </p:txBody>
      </p:sp>
    </p:spTree>
    <p:extLst>
      <p:ext uri="{BB962C8B-B14F-4D97-AF65-F5344CB8AC3E}">
        <p14:creationId xmlns:p14="http://schemas.microsoft.com/office/powerpoint/2010/main" val="3164568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Pigs, poultry,</a:t>
            </a:r>
            <a:r>
              <a:rPr lang="en-US" baseline="0" dirty="0"/>
              <a:t> aquatic birds need to be monitored to detect viruses well before they appear in humans. </a:t>
            </a:r>
          </a:p>
          <a:p>
            <a:endParaRPr lang="en-US" baseline="0" dirty="0"/>
          </a:p>
          <a:p>
            <a:r>
              <a:rPr lang="en-US" dirty="0"/>
              <a:t>Animals may harbor influenza viruses for a period of time before jumping into humans</a:t>
            </a:r>
          </a:p>
          <a:p>
            <a:endParaRPr lang="en-US" dirty="0"/>
          </a:p>
          <a:p>
            <a:r>
              <a:rPr lang="en-US" dirty="0"/>
              <a:t>Like the 1918 strain, the A H1N1 2009 pandemic precursor viruses were present in swine for long periods of time before it emerged in humans.  </a:t>
            </a:r>
            <a:br>
              <a:rPr lang="en-US" dirty="0"/>
            </a:br>
            <a:br>
              <a:rPr lang="en-US" dirty="0"/>
            </a:br>
            <a:r>
              <a:rPr lang="en-US" dirty="0"/>
              <a:t>Above,</a:t>
            </a:r>
            <a:r>
              <a:rPr lang="en-US" baseline="0" dirty="0"/>
              <a:t> estimated risk of zoonotic disease transmission, including influenza, from pigs. </a:t>
            </a:r>
          </a:p>
          <a:p>
            <a:endParaRPr lang="en-US" baseline="0" dirty="0"/>
          </a:p>
          <a:p>
            <a:r>
              <a:rPr lang="en-US" dirty="0"/>
              <a:t>https://academic.oup.com/ofid/article/5/12/ofy318/5210928</a:t>
            </a:r>
          </a:p>
        </p:txBody>
      </p:sp>
      <p:sp>
        <p:nvSpPr>
          <p:cNvPr id="4" name="Slide Number Placeholder 3"/>
          <p:cNvSpPr>
            <a:spLocks noGrp="1"/>
          </p:cNvSpPr>
          <p:nvPr>
            <p:ph type="sldNum" sz="quarter" idx="10"/>
          </p:nvPr>
        </p:nvSpPr>
        <p:spPr/>
        <p:txBody>
          <a:bodyPr/>
          <a:lstStyle/>
          <a:p>
            <a:fld id="{A81E3B35-B373-4AA8-94EE-B3E16EF9EF81}" type="slidenum">
              <a:rPr lang="en-US" smtClean="0"/>
              <a:pPr/>
              <a:t>25</a:t>
            </a:fld>
            <a:endParaRPr lang="en-US" dirty="0"/>
          </a:p>
        </p:txBody>
      </p:sp>
    </p:spTree>
    <p:extLst>
      <p:ext uri="{BB962C8B-B14F-4D97-AF65-F5344CB8AC3E}">
        <p14:creationId xmlns:p14="http://schemas.microsoft.com/office/powerpoint/2010/main" val="2099274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E3B35-B373-4AA8-94EE-B3E16EF9EF81}" type="slidenum">
              <a:rPr lang="en-US" smtClean="0"/>
              <a:pPr/>
              <a:t>26</a:t>
            </a:fld>
            <a:endParaRPr lang="en-US" dirty="0"/>
          </a:p>
        </p:txBody>
      </p:sp>
    </p:spTree>
    <p:extLst>
      <p:ext uri="{BB962C8B-B14F-4D97-AF65-F5344CB8AC3E}">
        <p14:creationId xmlns:p14="http://schemas.microsoft.com/office/powerpoint/2010/main" val="785678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https://etdh.resolvetosavelives.org/2024/avian-influenza-in-finland/</a:t>
            </a:r>
          </a:p>
        </p:txBody>
      </p:sp>
      <p:sp>
        <p:nvSpPr>
          <p:cNvPr id="4" name="Slide Number Placeholder 3"/>
          <p:cNvSpPr>
            <a:spLocks noGrp="1"/>
          </p:cNvSpPr>
          <p:nvPr>
            <p:ph type="sldNum" sz="quarter" idx="5"/>
          </p:nvPr>
        </p:nvSpPr>
        <p:spPr/>
        <p:txBody>
          <a:bodyPr/>
          <a:lstStyle/>
          <a:p>
            <a:fld id="{A81E3B35-B373-4AA8-94EE-B3E16EF9EF81}" type="slidenum">
              <a:rPr lang="en-US" smtClean="0"/>
              <a:pPr/>
              <a:t>27</a:t>
            </a:fld>
            <a:endParaRPr lang="en-US" dirty="0"/>
          </a:p>
        </p:txBody>
      </p:sp>
    </p:spTree>
    <p:extLst>
      <p:ext uri="{BB962C8B-B14F-4D97-AF65-F5344CB8AC3E}">
        <p14:creationId xmlns:p14="http://schemas.microsoft.com/office/powerpoint/2010/main" val="3633854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https://www.scmp.com/news/china/policies-politics/article/2072757/china-says-bird-flu-outbreak-controllable-greater</a:t>
            </a:r>
          </a:p>
          <a:p>
            <a:endParaRPr lang="en-US" dirty="0"/>
          </a:p>
          <a:p>
            <a:r>
              <a:rPr lang="en-US" dirty="0"/>
              <a:t>Cases of transmission to humans reported, but has not become transmissible between humans</a:t>
            </a:r>
          </a:p>
          <a:p>
            <a:endParaRPr lang="en-US" dirty="0"/>
          </a:p>
          <a:p>
            <a:r>
              <a:rPr lang="en-US" dirty="0"/>
              <a:t>Highly pathogenic: 40% of approximately 800 infections have led to death</a:t>
            </a:r>
            <a:endParaRPr lang="en-US" b="1" dirty="0"/>
          </a:p>
          <a:p>
            <a:endParaRPr lang="en-US" dirty="0"/>
          </a:p>
        </p:txBody>
      </p:sp>
      <p:sp>
        <p:nvSpPr>
          <p:cNvPr id="4" name="Slide Number Placeholder 3"/>
          <p:cNvSpPr>
            <a:spLocks noGrp="1"/>
          </p:cNvSpPr>
          <p:nvPr>
            <p:ph type="sldNum" sz="quarter" idx="5"/>
          </p:nvPr>
        </p:nvSpPr>
        <p:spPr/>
        <p:txBody>
          <a:bodyPr/>
          <a:lstStyle/>
          <a:p>
            <a:fld id="{A81E3B35-B373-4AA8-94EE-B3E16EF9EF81}" type="slidenum">
              <a:rPr lang="en-US" smtClean="0"/>
              <a:pPr/>
              <a:t>28</a:t>
            </a:fld>
            <a:endParaRPr lang="en-US" dirty="0"/>
          </a:p>
        </p:txBody>
      </p:sp>
    </p:spTree>
    <p:extLst>
      <p:ext uri="{BB962C8B-B14F-4D97-AF65-F5344CB8AC3E}">
        <p14:creationId xmlns:p14="http://schemas.microsoft.com/office/powerpoint/2010/main" val="3944063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Trials of a universal vaccine for influenza are underway as of this summer at the National Institutes of Health (NIH)</a:t>
            </a:r>
            <a:br>
              <a:rPr lang="en-US" dirty="0"/>
            </a:br>
            <a:br>
              <a:rPr lang="en-US" dirty="0"/>
            </a:br>
            <a:r>
              <a:rPr lang="en-US" dirty="0"/>
              <a:t>Pratha Sah et al. Future epidemiological and economic impacts of universal influenza vaccines, Proceedings of the National Academy of Sciences (2019). DOI: 10.1073/pnas.1909613116</a:t>
            </a:r>
          </a:p>
          <a:p>
            <a:endParaRPr lang="en-US" dirty="0"/>
          </a:p>
          <a:p>
            <a:r>
              <a:rPr lang="en-US" dirty="0"/>
              <a:t>https://www.nih.gov/news-events/news-releases/nih-begins-first-human-trial-universal-influenza-vaccine-candidate</a:t>
            </a:r>
          </a:p>
          <a:p>
            <a:endParaRPr lang="en-US" dirty="0"/>
          </a:p>
          <a:p>
            <a:r>
              <a:rPr lang="en-US" dirty="0"/>
              <a:t>https://www.pbs.org/newshour/show/how-close-are-scientists-to-a-universal-flu-vaccine</a:t>
            </a:r>
          </a:p>
        </p:txBody>
      </p:sp>
      <p:sp>
        <p:nvSpPr>
          <p:cNvPr id="4" name="Slide Number Placeholder 3"/>
          <p:cNvSpPr>
            <a:spLocks noGrp="1"/>
          </p:cNvSpPr>
          <p:nvPr>
            <p:ph type="sldNum" sz="quarter" idx="10"/>
          </p:nvPr>
        </p:nvSpPr>
        <p:spPr/>
        <p:txBody>
          <a:bodyPr/>
          <a:lstStyle/>
          <a:p>
            <a:fld id="{A81E3B35-B373-4AA8-94EE-B3E16EF9EF81}" type="slidenum">
              <a:rPr lang="en-US" smtClean="0"/>
              <a:pPr/>
              <a:t>29</a:t>
            </a:fld>
            <a:endParaRPr lang="en-US" dirty="0"/>
          </a:p>
        </p:txBody>
      </p:sp>
    </p:spTree>
    <p:extLst>
      <p:ext uri="{BB962C8B-B14F-4D97-AF65-F5344CB8AC3E}">
        <p14:creationId xmlns:p14="http://schemas.microsoft.com/office/powerpoint/2010/main" val="3502195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https://www.nytimes.com/2023/07/25/health/swine-flu-pigs-agriculture.html</a:t>
            </a:r>
          </a:p>
        </p:txBody>
      </p:sp>
      <p:sp>
        <p:nvSpPr>
          <p:cNvPr id="4" name="Slide Number Placeholder 3"/>
          <p:cNvSpPr>
            <a:spLocks noGrp="1"/>
          </p:cNvSpPr>
          <p:nvPr>
            <p:ph type="sldNum" sz="quarter" idx="5"/>
          </p:nvPr>
        </p:nvSpPr>
        <p:spPr/>
        <p:txBody>
          <a:bodyPr/>
          <a:lstStyle/>
          <a:p>
            <a:fld id="{A81E3B35-B373-4AA8-94EE-B3E16EF9EF81}" type="slidenum">
              <a:rPr lang="en-US" smtClean="0"/>
              <a:pPr/>
              <a:t>3</a:t>
            </a:fld>
            <a:endParaRPr lang="en-US" dirty="0"/>
          </a:p>
        </p:txBody>
      </p:sp>
    </p:spTree>
    <p:extLst>
      <p:ext uri="{BB962C8B-B14F-4D97-AF65-F5344CB8AC3E}">
        <p14:creationId xmlns:p14="http://schemas.microsoft.com/office/powerpoint/2010/main" val="1398850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sz="1200" b="0" i="0" u="none" strike="noStrike" kern="1200" baseline="0" dirty="0">
                <a:solidFill>
                  <a:schemeClr val="tx1"/>
                </a:solidFill>
                <a:latin typeface="+mn-lt"/>
                <a:ea typeface="+mn-ea"/>
                <a:cs typeface="+mn-cs"/>
              </a:rPr>
              <a:t>Laursen, N. S. </a:t>
            </a:r>
            <a:r>
              <a:rPr lang="fr-FR" sz="1200" b="0" i="1" u="none" strike="noStrike" kern="1200" baseline="0" dirty="0">
                <a:solidFill>
                  <a:schemeClr val="tx1"/>
                </a:solidFill>
                <a:latin typeface="+mn-lt"/>
                <a:ea typeface="+mn-ea"/>
                <a:cs typeface="+mn-cs"/>
              </a:rPr>
              <a:t>et al. Science </a:t>
            </a:r>
            <a:r>
              <a:rPr lang="fr-FR" sz="1200" b="0" i="0" u="none" strike="noStrike" kern="1200" baseline="0" dirty="0">
                <a:solidFill>
                  <a:schemeClr val="tx1"/>
                </a:solidFill>
                <a:latin typeface="+mn-lt"/>
                <a:ea typeface="+mn-ea"/>
                <a:cs typeface="+mn-cs"/>
              </a:rPr>
              <a:t>362, 598–602 (2018)</a:t>
            </a:r>
          </a:p>
          <a:p>
            <a:endParaRPr lang="fr-FR"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HA proteins have a thin stalk and a rounded head, like a lollipop. The head is the part of the protein that binds to our cells, whereas the stalk contains the machinery to fuse the viral and cell membranes, making possible the transfer of genetic material. The HA head tends to be the structure our immune system — on its own or prompted by a vaccine — recognizes as an invader and for which it produces neutralizing antibodies.</a:t>
            </a:r>
          </a:p>
          <a:p>
            <a:br>
              <a:rPr lang="fr-FR" sz="1200" b="0" i="0" u="none" strike="noStrike" kern="1200" baseline="0" dirty="0">
                <a:solidFill>
                  <a:schemeClr val="tx1"/>
                </a:solidFill>
                <a:latin typeface="+mn-lt"/>
                <a:ea typeface="+mn-ea"/>
                <a:cs typeface="+mn-cs"/>
              </a:rPr>
            </a:br>
            <a:br>
              <a:rPr lang="fr-FR" sz="1200" b="0" i="0" u="none" strike="noStrike" kern="1200" baseline="0" dirty="0">
                <a:solidFill>
                  <a:schemeClr val="tx1"/>
                </a:solidFill>
                <a:latin typeface="+mn-lt"/>
                <a:ea typeface="+mn-ea"/>
                <a:cs typeface="+mn-cs"/>
              </a:rPr>
            </a:br>
            <a:r>
              <a:rPr lang="en-US" dirty="0"/>
              <a:t>The immune system normally responds to influenza virus by making neutralizing antibodies to regions of the viral spike, the hemagglutinin, that vary year to year. This natural response protects against circulating subtypes but necessitates production of new vaccines annually. Newer vaccine approaches have succeeded in eliciting broadly neutralizing antibodies to highly conserved yet vulnerable stem regions of the hemagglutinin and suggest potential pathways for the development of universal influenza vaccines.</a:t>
            </a:r>
          </a:p>
          <a:p>
            <a:endParaRPr lang="en-US" dirty="0"/>
          </a:p>
          <a:p>
            <a:r>
              <a:rPr lang="en-US" dirty="0"/>
              <a:t>We thought the surface of the flu virus was infinitely variable. But actually, there are some places that rarely change drastically</a:t>
            </a:r>
          </a:p>
          <a:p>
            <a:endParaRPr lang="en-US" dirty="0"/>
          </a:p>
          <a:p>
            <a:endParaRPr lang="en-US" dirty="0"/>
          </a:p>
        </p:txBody>
      </p:sp>
      <p:sp>
        <p:nvSpPr>
          <p:cNvPr id="4" name="Slide Number Placeholder 3"/>
          <p:cNvSpPr>
            <a:spLocks noGrp="1"/>
          </p:cNvSpPr>
          <p:nvPr>
            <p:ph type="sldNum" sz="quarter" idx="10"/>
          </p:nvPr>
        </p:nvSpPr>
        <p:spPr/>
        <p:txBody>
          <a:bodyPr/>
          <a:lstStyle/>
          <a:p>
            <a:fld id="{A81E3B35-B373-4AA8-94EE-B3E16EF9EF81}" type="slidenum">
              <a:rPr lang="en-US" smtClean="0"/>
              <a:pPr/>
              <a:t>30</a:t>
            </a:fld>
            <a:endParaRPr lang="en-US" dirty="0"/>
          </a:p>
        </p:txBody>
      </p:sp>
    </p:spTree>
    <p:extLst>
      <p:ext uri="{BB962C8B-B14F-4D97-AF65-F5344CB8AC3E}">
        <p14:creationId xmlns:p14="http://schemas.microsoft.com/office/powerpoint/2010/main" val="285082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approaches can be critical of the big ‘moon-shot’ approaches to develop single bullet solutions. But they don’t always have to be. Both top-down and bottom-up solutions are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https://www.lfchd.org/2021fluseason/</a:t>
            </a:r>
          </a:p>
          <a:p>
            <a:endParaRPr lang="en-US" dirty="0"/>
          </a:p>
        </p:txBody>
      </p:sp>
      <p:sp>
        <p:nvSpPr>
          <p:cNvPr id="4" name="Slide Number Placeholder 3"/>
          <p:cNvSpPr>
            <a:spLocks noGrp="1"/>
          </p:cNvSpPr>
          <p:nvPr>
            <p:ph type="sldNum" sz="quarter" idx="10"/>
          </p:nvPr>
        </p:nvSpPr>
        <p:spPr/>
        <p:txBody>
          <a:bodyPr/>
          <a:lstStyle/>
          <a:p>
            <a:fld id="{A81E3B35-B373-4AA8-94EE-B3E16EF9EF81}" type="slidenum">
              <a:rPr lang="en-US" smtClean="0"/>
              <a:pPr/>
              <a:t>31</a:t>
            </a:fld>
            <a:endParaRPr lang="en-US" dirty="0"/>
          </a:p>
        </p:txBody>
      </p:sp>
    </p:spTree>
    <p:extLst>
      <p:ext uri="{BB962C8B-B14F-4D97-AF65-F5344CB8AC3E}">
        <p14:creationId xmlns:p14="http://schemas.microsoft.com/office/powerpoint/2010/main" val="3763423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https://theconversation.com/what-is-the-ace2-receptor-how-is-it-connected-to-coronavirus-and-why-might-it-be-key-to-treating-covid-19-the-experts-explain-136928</a:t>
            </a:r>
            <a:br>
              <a:rPr lang="en-US" dirty="0"/>
            </a:br>
            <a:br>
              <a:rPr lang="en-US" dirty="0"/>
            </a:br>
            <a:r>
              <a:rPr lang="en-US" dirty="0"/>
              <a:t>Coronaviruses are from the family Coronaviridae, influenza viruses are from the family Orthomyxoviridae</a:t>
            </a:r>
            <a:br>
              <a:rPr lang="en-US" dirty="0"/>
            </a:br>
            <a:br>
              <a:rPr lang="en-US" dirty="0"/>
            </a:br>
            <a:r>
              <a:rPr lang="en-US" sz="1200" dirty="0">
                <a:latin typeface="HardingText-Regular"/>
              </a:rPr>
              <a:t>ACE2 is present in all people but the quantity can vary among individuals and in different tissues and cells. Some evidence suggests that ACE2 may be higher in patients with hypertension, diabetes and coronary heart disease</a:t>
            </a:r>
            <a:br>
              <a:rPr lang="en-US" sz="1200" dirty="0">
                <a:latin typeface="HardingText-Regular"/>
              </a:rPr>
            </a:br>
            <a:br>
              <a:rPr lang="en-US" sz="1200" dirty="0">
                <a:latin typeface="HardingText-Regular"/>
              </a:rPr>
            </a:br>
            <a:r>
              <a:rPr lang="en-US" dirty="0"/>
              <a:t>A horseshoe bat (</a:t>
            </a:r>
            <a:r>
              <a:rPr lang="en-US" i="1" dirty="0"/>
              <a:t>Rhinolophus affinis</a:t>
            </a:r>
            <a:r>
              <a:rPr lang="en-US" dirty="0"/>
              <a:t>) exits a cave at dusk, in Perak state in Malaysia, one of the countries where severe acute respiratory syndrome–related viruses may frequently infect people</a:t>
            </a:r>
          </a:p>
          <a:p>
            <a:endParaRPr lang="en-US" dirty="0"/>
          </a:p>
          <a:p>
            <a:r>
              <a:rPr lang="en-US" dirty="0"/>
              <a:t>https://www.science.org/content/article/sars-viruses-may-jump-animals-people-hundreds-thousands-times-year</a:t>
            </a:r>
          </a:p>
          <a:p>
            <a:endParaRPr lang="en-US" sz="1200" dirty="0">
              <a:latin typeface="HardingText-Regular"/>
            </a:endParaRPr>
          </a:p>
          <a:p>
            <a:endParaRPr lang="en-US" dirty="0"/>
          </a:p>
        </p:txBody>
      </p:sp>
      <p:sp>
        <p:nvSpPr>
          <p:cNvPr id="4" name="Slide Number Placeholder 3"/>
          <p:cNvSpPr>
            <a:spLocks noGrp="1"/>
          </p:cNvSpPr>
          <p:nvPr>
            <p:ph type="sldNum" sz="quarter" idx="5"/>
          </p:nvPr>
        </p:nvSpPr>
        <p:spPr/>
        <p:txBody>
          <a:bodyPr/>
          <a:lstStyle/>
          <a:p>
            <a:fld id="{7CE8AA4F-FE83-4E53-B972-CCAF774F6EE9}" type="slidenum">
              <a:rPr lang="en-US" smtClean="0"/>
              <a:t>32</a:t>
            </a:fld>
            <a:endParaRPr lang="en-US" dirty="0"/>
          </a:p>
        </p:txBody>
      </p:sp>
    </p:spTree>
    <p:extLst>
      <p:ext uri="{BB962C8B-B14F-4D97-AF65-F5344CB8AC3E}">
        <p14:creationId xmlns:p14="http://schemas.microsoft.com/office/powerpoint/2010/main" val="1801619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Civet cats</a:t>
            </a:r>
          </a:p>
        </p:txBody>
      </p:sp>
      <p:sp>
        <p:nvSpPr>
          <p:cNvPr id="4" name="Slide Number Placeholder 3"/>
          <p:cNvSpPr>
            <a:spLocks noGrp="1"/>
          </p:cNvSpPr>
          <p:nvPr>
            <p:ph type="sldNum" sz="quarter" idx="5"/>
          </p:nvPr>
        </p:nvSpPr>
        <p:spPr/>
        <p:txBody>
          <a:bodyPr/>
          <a:lstStyle/>
          <a:p>
            <a:fld id="{A81E3B35-B373-4AA8-94EE-B3E16EF9EF81}" type="slidenum">
              <a:rPr lang="en-US" smtClean="0"/>
              <a:pPr/>
              <a:t>33</a:t>
            </a:fld>
            <a:endParaRPr lang="en-US" dirty="0"/>
          </a:p>
        </p:txBody>
      </p:sp>
    </p:spTree>
    <p:extLst>
      <p:ext uri="{BB962C8B-B14F-4D97-AF65-F5344CB8AC3E}">
        <p14:creationId xmlns:p14="http://schemas.microsoft.com/office/powerpoint/2010/main" val="3802510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pangolin in Kuala Lumpur, Malaysia, in 2002. Prized in China as a delicacy and for the purported medicinal virtues of their scales, pangolins are said to be the most trafficked mammal in the world</a:t>
            </a:r>
          </a:p>
          <a:p>
            <a:endParaRPr lang="en-US" dirty="0"/>
          </a:p>
          <a:p>
            <a:r>
              <a:rPr lang="en-US" dirty="0"/>
              <a:t>https://www.nytimes.com/2020/03/05/opinion/coronavirus-china-pangolins.html</a:t>
            </a:r>
          </a:p>
        </p:txBody>
      </p:sp>
      <p:sp>
        <p:nvSpPr>
          <p:cNvPr id="4" name="Slide Number Placeholder 3"/>
          <p:cNvSpPr>
            <a:spLocks noGrp="1"/>
          </p:cNvSpPr>
          <p:nvPr>
            <p:ph type="sldNum" sz="quarter" idx="5"/>
          </p:nvPr>
        </p:nvSpPr>
        <p:spPr/>
        <p:txBody>
          <a:bodyPr/>
          <a:lstStyle/>
          <a:p>
            <a:fld id="{A81E3B35-B373-4AA8-94EE-B3E16EF9EF81}" type="slidenum">
              <a:rPr lang="en-US" smtClean="0"/>
              <a:pPr/>
              <a:t>34</a:t>
            </a:fld>
            <a:endParaRPr lang="en-US" dirty="0"/>
          </a:p>
        </p:txBody>
      </p:sp>
    </p:spTree>
    <p:extLst>
      <p:ext uri="{BB962C8B-B14F-4D97-AF65-F5344CB8AC3E}">
        <p14:creationId xmlns:p14="http://schemas.microsoft.com/office/powerpoint/2010/main" val="3082198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Lytras, S., Xia, W., Hughes, J., Jiang, X., &amp; Robertson, D. L. (2021). The animal origin of SARS-CoV-2. </a:t>
            </a:r>
            <a:r>
              <a:rPr lang="en-US" i="1" dirty="0"/>
              <a:t>Science</a:t>
            </a:r>
            <a:r>
              <a:rPr lang="en-US" dirty="0"/>
              <a:t>, </a:t>
            </a:r>
            <a:r>
              <a:rPr lang="en-US" i="1" dirty="0"/>
              <a:t>373</a:t>
            </a:r>
            <a:r>
              <a:rPr lang="en-US" dirty="0"/>
              <a:t>(6558), 968-970.</a:t>
            </a:r>
          </a:p>
          <a:p>
            <a:endParaRPr lang="en-US" dirty="0"/>
          </a:p>
        </p:txBody>
      </p:sp>
      <p:sp>
        <p:nvSpPr>
          <p:cNvPr id="4" name="Slide Number Placeholder 3"/>
          <p:cNvSpPr>
            <a:spLocks noGrp="1"/>
          </p:cNvSpPr>
          <p:nvPr>
            <p:ph type="sldNum" sz="quarter" idx="5"/>
          </p:nvPr>
        </p:nvSpPr>
        <p:spPr/>
        <p:txBody>
          <a:bodyPr/>
          <a:lstStyle/>
          <a:p>
            <a:fld id="{A81E3B35-B373-4AA8-94EE-B3E16EF9EF81}" type="slidenum">
              <a:rPr lang="en-US" smtClean="0"/>
              <a:pPr/>
              <a:t>35</a:t>
            </a:fld>
            <a:endParaRPr lang="en-US" dirty="0"/>
          </a:p>
        </p:txBody>
      </p:sp>
    </p:spTree>
    <p:extLst>
      <p:ext uri="{BB962C8B-B14F-4D97-AF65-F5344CB8AC3E}">
        <p14:creationId xmlns:p14="http://schemas.microsoft.com/office/powerpoint/2010/main" val="3453747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Animals on sale in Wuhan seafood market: (a) King rat snake (Elaphe carinata), (b) Chinese bamboo rat (Rhizomys sinensis), (c) Amur hedgehog (Erinaceus amurensis) (the finger points to a tick), (d) Raccoon dog (Nyctereutes procyonoides), (e) Marmot (Marmota himalayana) (beneath the marmots is a cage containing hedgehogs), and (f) Hog badger (Arctonyx albogularis).</a:t>
            </a:r>
          </a:p>
        </p:txBody>
      </p:sp>
      <p:sp>
        <p:nvSpPr>
          <p:cNvPr id="4" name="Slide Number Placeholder 3"/>
          <p:cNvSpPr>
            <a:spLocks noGrp="1"/>
          </p:cNvSpPr>
          <p:nvPr>
            <p:ph type="sldNum" sz="quarter" idx="5"/>
          </p:nvPr>
        </p:nvSpPr>
        <p:spPr/>
        <p:txBody>
          <a:bodyPr/>
          <a:lstStyle/>
          <a:p>
            <a:fld id="{A81E3B35-B373-4AA8-94EE-B3E16EF9EF81}" type="slidenum">
              <a:rPr lang="en-US" smtClean="0"/>
              <a:pPr/>
              <a:t>37</a:t>
            </a:fld>
            <a:endParaRPr lang="en-US" dirty="0"/>
          </a:p>
        </p:txBody>
      </p:sp>
    </p:spTree>
    <p:extLst>
      <p:ext uri="{BB962C8B-B14F-4D97-AF65-F5344CB8AC3E}">
        <p14:creationId xmlns:p14="http://schemas.microsoft.com/office/powerpoint/2010/main" val="1649390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HardingText-Regular"/>
              </a:rPr>
              <a:t>Their appear to be two major phylogenetic lineages (clades) of SARS-CoV-2 during the early phase of the outbreak in China. They are distinguished by two distinctive nucleotide differences, suggesting multiple origins for the human infections transmitted to people in Shanghai (which is about 800 kilometers by road from Wuhan). </a:t>
            </a:r>
          </a:p>
          <a:p>
            <a:pPr algn="l"/>
            <a:endParaRPr lang="en-US" sz="1800" b="0" i="0" u="none" strike="noStrike" baseline="0" dirty="0">
              <a:latin typeface="HardingText-Regular"/>
            </a:endParaRPr>
          </a:p>
          <a:p>
            <a:pPr algn="l"/>
            <a:r>
              <a:rPr lang="en-US" sz="1800" b="0" i="0" u="none" strike="noStrike" baseline="0" dirty="0">
                <a:latin typeface="HardingText-Regular"/>
              </a:rPr>
              <a:t>There are no differences in clinical outcomes between infections with the two SARS-CoV-2 lineages</a:t>
            </a:r>
          </a:p>
          <a:p>
            <a:pPr algn="l"/>
            <a:endParaRPr lang="en-US" sz="1800" b="0" i="0" u="none" strike="noStrike" baseline="0" dirty="0">
              <a:latin typeface="HardingText-Regular"/>
            </a:endParaRPr>
          </a:p>
          <a:p>
            <a:pPr algn="l"/>
            <a:r>
              <a:rPr lang="en-US" sz="1800" b="0" i="0" u="none" strike="noStrike" baseline="0" dirty="0">
                <a:latin typeface="HardingText-Regular"/>
              </a:rPr>
              <a:t>The two clades differ by only two nucleotides out of the approximately 30,000 nucleotides in the SARS-CoV-2 genome</a:t>
            </a:r>
            <a:br>
              <a:rPr lang="en-US" sz="1800" b="0" i="0" u="none" strike="noStrike" baseline="0" dirty="0">
                <a:latin typeface="HardingText-Regular"/>
              </a:rPr>
            </a:br>
            <a:br>
              <a:rPr lang="en-US" sz="1800" b="0" i="0" u="none" strike="noStrike" baseline="0" dirty="0">
                <a:latin typeface="HardingText-Regular"/>
              </a:rPr>
            </a:br>
            <a:r>
              <a:rPr lang="en-US" dirty="0"/>
              <a:t>Koutsakos, Marios, and Katherine Kedzierska. "A race to determine what drives COVID-19 severity.“ Nature, June 29 (2020): 366-368.</a:t>
            </a:r>
          </a:p>
        </p:txBody>
      </p:sp>
      <p:sp>
        <p:nvSpPr>
          <p:cNvPr id="4" name="Slide Number Placeholder 3"/>
          <p:cNvSpPr>
            <a:spLocks noGrp="1"/>
          </p:cNvSpPr>
          <p:nvPr>
            <p:ph type="sldNum" sz="quarter" idx="5"/>
          </p:nvPr>
        </p:nvSpPr>
        <p:spPr/>
        <p:txBody>
          <a:bodyPr/>
          <a:lstStyle/>
          <a:p>
            <a:fld id="{7CE8AA4F-FE83-4E53-B972-CCAF774F6EE9}" type="slidenum">
              <a:rPr lang="en-US" smtClean="0"/>
              <a:t>38</a:t>
            </a:fld>
            <a:endParaRPr lang="en-US" dirty="0"/>
          </a:p>
        </p:txBody>
      </p:sp>
    </p:spTree>
    <p:extLst>
      <p:ext uri="{BB962C8B-B14F-4D97-AF65-F5344CB8AC3E}">
        <p14:creationId xmlns:p14="http://schemas.microsoft.com/office/powerpoint/2010/main" val="1862561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Koutsakos, Marios, and Katherine Kedzierska. "A race to determine what drives COVID-19 severity.“ Nature, June 29 (2020): 366-368.</a:t>
            </a:r>
          </a:p>
        </p:txBody>
      </p:sp>
      <p:sp>
        <p:nvSpPr>
          <p:cNvPr id="4" name="Slide Number Placeholder 3"/>
          <p:cNvSpPr>
            <a:spLocks noGrp="1"/>
          </p:cNvSpPr>
          <p:nvPr>
            <p:ph type="sldNum" sz="quarter" idx="5"/>
          </p:nvPr>
        </p:nvSpPr>
        <p:spPr/>
        <p:txBody>
          <a:bodyPr/>
          <a:lstStyle/>
          <a:p>
            <a:fld id="{7CE8AA4F-FE83-4E53-B972-CCAF774F6EE9}" type="slidenum">
              <a:rPr lang="en-US" smtClean="0"/>
              <a:t>39</a:t>
            </a:fld>
            <a:endParaRPr lang="en-US" dirty="0"/>
          </a:p>
        </p:txBody>
      </p:sp>
    </p:spTree>
    <p:extLst>
      <p:ext uri="{BB962C8B-B14F-4D97-AF65-F5344CB8AC3E}">
        <p14:creationId xmlns:p14="http://schemas.microsoft.com/office/powerpoint/2010/main" val="2085482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Lytras</a:t>
            </a:r>
            <a:r>
              <a:rPr lang="en-US" dirty="0"/>
              <a:t>, S., Xia, W., Hughes, J., Jiang, X., &amp; Robertson, D. L. (2021). The animal origin of SARS-CoV-2. </a:t>
            </a:r>
            <a:r>
              <a:rPr lang="en-US" i="1" dirty="0"/>
              <a:t>Science</a:t>
            </a:r>
            <a:r>
              <a:rPr lang="en-US" dirty="0"/>
              <a:t>, </a:t>
            </a:r>
            <a:r>
              <a:rPr lang="en-US" i="1" dirty="0"/>
              <a:t>373</a:t>
            </a:r>
            <a:r>
              <a:rPr lang="en-US" dirty="0"/>
              <a:t>(6558), 968-970.</a:t>
            </a:r>
            <a:br>
              <a:rPr lang="en-US" dirty="0"/>
            </a:br>
            <a:br>
              <a:rPr lang="en-US" dirty="0"/>
            </a:br>
            <a:r>
              <a:rPr lang="en-US" dirty="0"/>
              <a:t>Africa swine fever virus does not infect humans</a:t>
            </a:r>
            <a:br>
              <a:rPr lang="en-US" dirty="0"/>
            </a:br>
            <a:br>
              <a:rPr lang="en-US" dirty="0"/>
            </a:br>
            <a:r>
              <a:rPr lang="en-US" dirty="0"/>
              <a:t>The virus is not dangerous to humans, but is highly contagious - and incurable - in boars and pigs. According to the UN, the fatality rate is "up to 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emerged in East Africa in the early 1990s, moved through sub-Saharan Africa, and has also been recorded in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August 2018, China - which has half the world's pigs, and where pork is often a staple food - confirmed an outbreak of ASF.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then, more than one million pigs have been culled in China, plus more than five million in Vietnam. Farmers in China have been promised compensation for culled pigs worth a minimum of 80% of the market price. The number of pigs is down by about 40% in China, the AFP news agency reported, and the price of pork is up by at least half. China has sold 30,000 </a:t>
            </a:r>
            <a:r>
              <a:rPr lang="en-US" dirty="0" err="1"/>
              <a:t>tonnes</a:t>
            </a:r>
            <a:r>
              <a:rPr lang="en-US" dirty="0"/>
              <a:t> from its pork reserves in an effort to increase supply and hold down prices. Mongolia, the Philippines, Laos, have also culled tens of thousands of pigs in total.</a:t>
            </a:r>
          </a:p>
        </p:txBody>
      </p:sp>
      <p:sp>
        <p:nvSpPr>
          <p:cNvPr id="4" name="Slide Number Placeholder 3"/>
          <p:cNvSpPr>
            <a:spLocks noGrp="1"/>
          </p:cNvSpPr>
          <p:nvPr>
            <p:ph type="sldNum" sz="quarter" idx="5"/>
          </p:nvPr>
        </p:nvSpPr>
        <p:spPr/>
        <p:txBody>
          <a:bodyPr/>
          <a:lstStyle/>
          <a:p>
            <a:fld id="{A81E3B35-B373-4AA8-94EE-B3E16EF9EF81}" type="slidenum">
              <a:rPr lang="en-US" smtClean="0"/>
              <a:pPr/>
              <a:t>40</a:t>
            </a:fld>
            <a:endParaRPr lang="en-US" dirty="0"/>
          </a:p>
        </p:txBody>
      </p:sp>
    </p:spTree>
    <p:extLst>
      <p:ext uri="{BB962C8B-B14F-4D97-AF65-F5344CB8AC3E}">
        <p14:creationId xmlns:p14="http://schemas.microsoft.com/office/powerpoint/2010/main" val="317237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Every virus is a bunch of genes wrapped in a coat of proteins. In viruses, the genes can be made of DNA or RNA. </a:t>
            </a:r>
          </a:p>
        </p:txBody>
      </p:sp>
      <p:sp>
        <p:nvSpPr>
          <p:cNvPr id="4" name="Slide Number Placeholder 3"/>
          <p:cNvSpPr>
            <a:spLocks noGrp="1"/>
          </p:cNvSpPr>
          <p:nvPr>
            <p:ph type="sldNum" sz="quarter" idx="10"/>
          </p:nvPr>
        </p:nvSpPr>
        <p:spPr/>
        <p:txBody>
          <a:bodyPr/>
          <a:lstStyle/>
          <a:p>
            <a:fld id="{A81E3B35-B373-4AA8-94EE-B3E16EF9EF81}" type="slidenum">
              <a:rPr lang="en-US" smtClean="0"/>
              <a:pPr/>
              <a:t>4</a:t>
            </a:fld>
            <a:endParaRPr lang="en-US" dirty="0"/>
          </a:p>
        </p:txBody>
      </p:sp>
    </p:spTree>
    <p:extLst>
      <p:ext uri="{BB962C8B-B14F-4D97-AF65-F5344CB8AC3E}">
        <p14:creationId xmlns:p14="http://schemas.microsoft.com/office/powerpoint/2010/main" val="589148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http://www.influenzacentre.org/Centre_Activities_WHO_GISRS_Surveillance.html</a:t>
            </a:r>
          </a:p>
          <a:p>
            <a:endParaRPr lang="en-US" dirty="0"/>
          </a:p>
          <a:p>
            <a:r>
              <a:rPr lang="en-US" sz="3200" dirty="0"/>
              <a:t>It is possible for someone to be infected with the coronavirus and influenza at the same time. Hospitals may not be able to handle a double surge, a twindemic of influenza and Covid </a:t>
            </a:r>
          </a:p>
          <a:p>
            <a:endParaRPr lang="en-US" sz="3200" dirty="0"/>
          </a:p>
          <a:p>
            <a:pPr algn="l"/>
            <a:endParaRPr lang="en-US" sz="3200" b="0" i="0" u="none" strike="noStrike" baseline="0" dirty="0">
              <a:solidFill>
                <a:srgbClr val="FFFFFF"/>
              </a:solidFill>
              <a:latin typeface="GraphikNaturel-Semibold"/>
            </a:endParaRPr>
          </a:p>
          <a:p>
            <a:pPr algn="l"/>
            <a:r>
              <a:rPr lang="en-US" sz="3200" dirty="0"/>
              <a:t>Jones, N. (2021). Why easing COVID restrictions could prompt a fierce flu rebound. </a:t>
            </a:r>
            <a:r>
              <a:rPr lang="en-US" sz="3200" i="1" dirty="0"/>
              <a:t>Nature</a:t>
            </a:r>
            <a:r>
              <a:rPr lang="en-US" sz="3200" dirty="0"/>
              <a:t>.</a:t>
            </a:r>
          </a:p>
          <a:p>
            <a:endParaRPr lang="en-US" sz="3200" dirty="0"/>
          </a:p>
          <a:p>
            <a:endParaRPr lang="en-US" dirty="0"/>
          </a:p>
        </p:txBody>
      </p:sp>
      <p:sp>
        <p:nvSpPr>
          <p:cNvPr id="4" name="Slide Number Placeholder 3"/>
          <p:cNvSpPr>
            <a:spLocks noGrp="1"/>
          </p:cNvSpPr>
          <p:nvPr>
            <p:ph type="sldNum" sz="quarter" idx="5"/>
          </p:nvPr>
        </p:nvSpPr>
        <p:spPr/>
        <p:txBody>
          <a:bodyPr/>
          <a:lstStyle/>
          <a:p>
            <a:fld id="{A81E3B35-B373-4AA8-94EE-B3E16EF9EF81}" type="slidenum">
              <a:rPr lang="en-US" smtClean="0"/>
              <a:pPr/>
              <a:t>41</a:t>
            </a:fld>
            <a:endParaRPr lang="en-US" dirty="0"/>
          </a:p>
        </p:txBody>
      </p:sp>
    </p:spTree>
    <p:extLst>
      <p:ext uri="{BB962C8B-B14F-4D97-AF65-F5344CB8AC3E}">
        <p14:creationId xmlns:p14="http://schemas.microsoft.com/office/powerpoint/2010/main" val="4034991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rial" panose="020B0604020202020204" pitchFamily="34" charset="0"/>
              </a:rPr>
              <a:t>https://www.theatlantic.com/science/archive/2023/04/yamagata-flu-transmission-lineage-extinction/673662/</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Koutsakos, M., Wheatley, A. K., Laurie, K., Kent, S. J., &amp; Rockman, S. (2021). Influenza lineage extinction during the COVID-19 pandemic?. </a:t>
            </a:r>
            <a:r>
              <a:rPr lang="en-US" b="0" i="1" dirty="0">
                <a:solidFill>
                  <a:srgbClr val="222222"/>
                </a:solidFill>
                <a:effectLst/>
                <a:latin typeface="Arial" panose="020B0604020202020204" pitchFamily="34" charset="0"/>
              </a:rPr>
              <a:t>Nature Reviews Microbiology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19</a:t>
            </a:r>
            <a:r>
              <a:rPr lang="en-US" b="0" i="0" dirty="0">
                <a:solidFill>
                  <a:srgbClr val="222222"/>
                </a:solidFill>
                <a:effectLst/>
                <a:latin typeface="Arial" panose="020B0604020202020204" pitchFamily="34" charset="0"/>
              </a:rPr>
              <a:t>(12), 741-742.</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sz="1800" b="0" i="0" u="none" strike="noStrike" baseline="0" dirty="0">
                <a:latin typeface="DiverdaSansCom-Light"/>
              </a:rPr>
              <a:t>The SARS-CoV-2 pandemic has seen a notable global reduction in influenza cases of both influenza A and B viruses. In particular, the B/Yamagata lineage has not been isolated from April 2020 to August 2021, suggesting that this influenza lineage may have become extinct</a:t>
            </a:r>
          </a:p>
          <a:p>
            <a:pPr algn="l"/>
            <a:br>
              <a:rPr lang="en-US" sz="1800" b="0" i="0" u="none" strike="noStrike" baseline="0" dirty="0">
                <a:latin typeface="DiverdaSansCom-Light"/>
              </a:rPr>
            </a:br>
            <a:r>
              <a:rPr lang="en-US" dirty="0">
                <a:effectLst/>
                <a:latin typeface="Times New Roman" panose="02020603050405020304" pitchFamily="18" charset="0"/>
              </a:rPr>
              <a:t>Infection with influenza B virus (IBV) accounts for around a quarter of the annual influenza burden. With circulation of IBV only in humans and no established animal reservoir, high vaccination coverage that induces broad immune protection provides a potential pathway to eradication of IBV. The considerable reductions of influenza circulation globally due to COVID-19 may have already precipitated the extinction of the B/Yamagata lineage.</a:t>
            </a:r>
          </a:p>
          <a:p>
            <a:pPr algn="l"/>
            <a:endParaRPr lang="en-US" dirty="0">
              <a:effectLst/>
              <a:latin typeface="Times New Roman" panose="02020603050405020304" pitchFamily="18" charset="0"/>
            </a:endParaRPr>
          </a:p>
          <a:p>
            <a:pPr algn="l"/>
            <a:r>
              <a:rPr lang="en-US" dirty="0">
                <a:effectLst/>
                <a:latin typeface="Times New Roman" panose="02020603050405020304" pitchFamily="18" charset="0"/>
              </a:rPr>
              <a:t>Indeed, B/Yamagata viruses have a lower effective reproductive number than B/Victoria viruses, and B/Yamagata epidemics have a slower initial growth phase with shorter transmission chains than B/Victoria epidemics. This may make B/Yamagata more vulnerable to breakdowns in onward transmission, especially in the context of social distancing and movement restrictions. </a:t>
            </a:r>
          </a:p>
          <a:p>
            <a:pPr algn="l"/>
            <a:endParaRPr lang="en-US" dirty="0">
              <a:effectLst/>
              <a:latin typeface="Times New Roman" panose="02020603050405020304" pitchFamily="18" charset="0"/>
            </a:endParaRPr>
          </a:p>
          <a:p>
            <a:pPr algn="l"/>
            <a:r>
              <a:rPr lang="en-US" dirty="0">
                <a:effectLst/>
                <a:latin typeface="Times New Roman" panose="02020603050405020304" pitchFamily="18" charset="0"/>
              </a:rPr>
              <a:t>School-aged children and adolescents are more frequently infected with B/Victoria viruses, whereas adults over the age of 25 years are more frequently infected with B/Yamagata viruses. Consistently, in 2008–2019, B/Yamagata viruses demonstrated greater global movement than B/Victoria viruses. The reduction in global mobility due to the COVID-19 pandemic likely impacted B/Yamagata more </a:t>
            </a:r>
          </a:p>
          <a:p>
            <a:pPr algn="l"/>
            <a:br>
              <a:rPr lang="en-US" dirty="0">
                <a:effectLst/>
                <a:latin typeface="Times New Roman" panose="02020603050405020304" pitchFamily="18" charset="0"/>
              </a:rPr>
            </a:br>
            <a:r>
              <a:rPr lang="en-US" dirty="0">
                <a:effectLst/>
                <a:latin typeface="Times New Roman" panose="02020603050405020304" pitchFamily="18" charset="0"/>
              </a:rPr>
              <a:t>Even as of 2017, circulating B/Yamagata viruses have all been from a single lineage, whereas several lineages existed before. There has not been a need to update the B/Yamagata vaccine component since Although B/Yamagata viruses have continued to evolve genetically, where these changes are taking place have not impacted transmissability. Thus, the onset of the COVID-19 pandemic coinciding with a period of low incidence and low antigenic diversity, coupled with prolonged use of a well-matched influenza vaccine, may have enabled massive suppression of B/Yamagata during the pandemic.</a:t>
            </a:r>
            <a:br>
              <a:rPr lang="en-US" dirty="0">
                <a:effectLst/>
                <a:latin typeface="Times New Roman" panose="02020603050405020304" pitchFamily="18" charset="0"/>
              </a:rPr>
            </a:br>
            <a:br>
              <a:rPr lang="en-US" dirty="0">
                <a:effectLst/>
                <a:latin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A81E3B35-B373-4AA8-94EE-B3E16EF9EF81}" type="slidenum">
              <a:rPr lang="en-US" smtClean="0"/>
              <a:pPr/>
              <a:t>42</a:t>
            </a:fld>
            <a:endParaRPr lang="en-US" dirty="0"/>
          </a:p>
        </p:txBody>
      </p:sp>
    </p:spTree>
    <p:extLst>
      <p:ext uri="{BB962C8B-B14F-4D97-AF65-F5344CB8AC3E}">
        <p14:creationId xmlns:p14="http://schemas.microsoft.com/office/powerpoint/2010/main" val="836892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in a morning versus an afternoon flu vaccine program had significantly higher antibody responses to two of three flu strains in the vaccine</a:t>
            </a:r>
          </a:p>
          <a:p>
            <a:endParaRPr lang="en-US" dirty="0"/>
          </a:p>
          <a:p>
            <a:r>
              <a:rPr lang="en-US" dirty="0"/>
              <a:t>There’s evidence of seasonal variation in the actions of human immune genes as well. In a massive analysis of blood and tissue samples from more than 10,000 people in Europe, the United States, Gambia, and Australia, researchers at the University of Cambridge found some 4000 genes related to immune function that had “seasonal expression profiles.” In one German cohort, expression in white blood cells of nearly one in four genes in the entire genome differed by the seasons. Genes in the Northern Hemisphere tended to switch on when they were switched off south of the equator, and vice versa.</a:t>
            </a:r>
          </a:p>
          <a:p>
            <a:endParaRPr lang="en-US" dirty="0"/>
          </a:p>
          <a:p>
            <a:r>
              <a:rPr lang="en-US" dirty="0"/>
              <a:t>https://www.sciencemag.org/news/2020/03/why-do-dozens-diseases-wax-and-wane-seasons-and-will-covid-19</a:t>
            </a:r>
          </a:p>
          <a:p>
            <a:endParaRPr lang="en-US" dirty="0"/>
          </a:p>
          <a:p>
            <a:r>
              <a:rPr lang="en-US" dirty="0"/>
              <a:t>Cohen, Jon. "Sick time." (2020): 1294-1297.</a:t>
            </a:r>
          </a:p>
          <a:p>
            <a:r>
              <a:rPr lang="en-US" dirty="0"/>
              <a:t>https://science.sciencemag.org/content/367/6484/1294.summary</a:t>
            </a:r>
          </a:p>
          <a:p>
            <a:endParaRPr lang="en-US" dirty="0"/>
          </a:p>
        </p:txBody>
      </p:sp>
      <p:sp>
        <p:nvSpPr>
          <p:cNvPr id="4" name="Slide Number Placeholder 3"/>
          <p:cNvSpPr>
            <a:spLocks noGrp="1"/>
          </p:cNvSpPr>
          <p:nvPr>
            <p:ph type="sldNum" sz="quarter" idx="5"/>
          </p:nvPr>
        </p:nvSpPr>
        <p:spPr/>
        <p:txBody>
          <a:bodyPr/>
          <a:lstStyle/>
          <a:p>
            <a:fld id="{A81E3B35-B373-4AA8-94EE-B3E16EF9EF81}" type="slidenum">
              <a:rPr lang="en-US" smtClean="0"/>
              <a:pPr/>
              <a:t>5</a:t>
            </a:fld>
            <a:endParaRPr lang="en-US" dirty="0"/>
          </a:p>
        </p:txBody>
      </p:sp>
    </p:spTree>
    <p:extLst>
      <p:ext uri="{BB962C8B-B14F-4D97-AF65-F5344CB8AC3E}">
        <p14:creationId xmlns:p14="http://schemas.microsoft.com/office/powerpoint/2010/main" val="795600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https://www.cdc.gov/flu/season/flu-season-2019-2020.htm</a:t>
            </a:r>
          </a:p>
          <a:p>
            <a:endParaRPr lang="en-US" dirty="0"/>
          </a:p>
          <a:p>
            <a:endParaRPr lang="en-US" dirty="0"/>
          </a:p>
        </p:txBody>
      </p:sp>
      <p:sp>
        <p:nvSpPr>
          <p:cNvPr id="4" name="Slide Number Placeholder 3"/>
          <p:cNvSpPr>
            <a:spLocks noGrp="1"/>
          </p:cNvSpPr>
          <p:nvPr>
            <p:ph type="sldNum" sz="quarter" idx="10"/>
          </p:nvPr>
        </p:nvSpPr>
        <p:spPr/>
        <p:txBody>
          <a:bodyPr/>
          <a:lstStyle/>
          <a:p>
            <a:fld id="{A81E3B35-B373-4AA8-94EE-B3E16EF9EF81}" type="slidenum">
              <a:rPr lang="en-US" smtClean="0"/>
              <a:pPr/>
              <a:t>6</a:t>
            </a:fld>
            <a:endParaRPr lang="en-US" dirty="0"/>
          </a:p>
        </p:txBody>
      </p:sp>
    </p:spTree>
    <p:extLst>
      <p:ext uri="{BB962C8B-B14F-4D97-AF65-F5344CB8AC3E}">
        <p14:creationId xmlns:p14="http://schemas.microsoft.com/office/powerpoint/2010/main" val="540420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impressive feat of biologic manufacturing</a:t>
            </a:r>
            <a:r>
              <a:rPr lang="en-US" baseline="0" dirty="0"/>
              <a:t> </a:t>
            </a:r>
            <a:r>
              <a:rPr lang="en-US" dirty="0"/>
              <a:t>something for which Big Pharma gets little credit. </a:t>
            </a:r>
          </a:p>
          <a:p>
            <a:endParaRPr lang="en-US" dirty="0"/>
          </a:p>
          <a:p>
            <a:r>
              <a:rPr lang="en-US" dirty="0"/>
              <a:t>Sanofi Pasteur</a:t>
            </a:r>
            <a:r>
              <a:rPr lang="en-US" baseline="0" dirty="0"/>
              <a:t> is </a:t>
            </a:r>
            <a:r>
              <a:rPr lang="en-US" dirty="0"/>
              <a:t>the world's largest manufacturer of influenza (flu) vaccines</a:t>
            </a:r>
          </a:p>
          <a:p>
            <a:endParaRPr lang="en-US" dirty="0"/>
          </a:p>
          <a:p>
            <a:r>
              <a:rPr lang="en-US" dirty="0"/>
              <a:t>The production and distribution process for a new vaccine takes about six months, however, during which time the circulating strains may shape-shift again. If the vaccines end up matching a given season’s viruses closely, they are up to 60 percent effective at preventing illness, the C.D.C. estimates; when they don’t, their effectiveness has been as low as 10 percent.</a:t>
            </a:r>
          </a:p>
        </p:txBody>
      </p:sp>
      <p:sp>
        <p:nvSpPr>
          <p:cNvPr id="4" name="Slide Number Placeholder 3"/>
          <p:cNvSpPr>
            <a:spLocks noGrp="1"/>
          </p:cNvSpPr>
          <p:nvPr>
            <p:ph type="sldNum" sz="quarter" idx="10"/>
          </p:nvPr>
        </p:nvSpPr>
        <p:spPr/>
        <p:txBody>
          <a:bodyPr/>
          <a:lstStyle/>
          <a:p>
            <a:fld id="{A81E3B35-B373-4AA8-94EE-B3E16EF9EF81}" type="slidenum">
              <a:rPr lang="en-US" smtClean="0"/>
              <a:pPr/>
              <a:t>7</a:t>
            </a:fld>
            <a:endParaRPr lang="en-US" dirty="0"/>
          </a:p>
        </p:txBody>
      </p:sp>
    </p:spTree>
    <p:extLst>
      <p:ext uri="{BB962C8B-B14F-4D97-AF65-F5344CB8AC3E}">
        <p14:creationId xmlns:p14="http://schemas.microsoft.com/office/powerpoint/2010/main" val="2897243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Lowen, Anice; Palese, Peter. (2009). Transmission of influenza virus in temperate zones is predominantly by aerosol, in the tropics by contact: A hypothesis.</a:t>
            </a:r>
            <a:r>
              <a:rPr lang="en-US" i="1" dirty="0"/>
              <a:t> PLoS Currents Influenza</a:t>
            </a:r>
            <a:endParaRPr lang="en-US" dirty="0"/>
          </a:p>
        </p:txBody>
      </p:sp>
      <p:sp>
        <p:nvSpPr>
          <p:cNvPr id="4" name="Slide Number Placeholder 3"/>
          <p:cNvSpPr>
            <a:spLocks noGrp="1"/>
          </p:cNvSpPr>
          <p:nvPr>
            <p:ph type="sldNum" sz="quarter" idx="10"/>
          </p:nvPr>
        </p:nvSpPr>
        <p:spPr/>
        <p:txBody>
          <a:bodyPr/>
          <a:lstStyle/>
          <a:p>
            <a:fld id="{6D3F1016-B6B3-4A15-8BA3-CA4B1CA26B25}" type="slidenum">
              <a:rPr lang="en-US" smtClean="0"/>
              <a:t>8</a:t>
            </a:fld>
            <a:endParaRPr lang="en-US" dirty="0"/>
          </a:p>
        </p:txBody>
      </p:sp>
    </p:spTree>
    <p:extLst>
      <p:ext uri="{BB962C8B-B14F-4D97-AF65-F5344CB8AC3E}">
        <p14:creationId xmlns:p14="http://schemas.microsoft.com/office/powerpoint/2010/main" val="1309182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Zheng, Y., Rodewald, L., Yang, J., Qin, Y., Pang, M., Feng, L., &amp; Yu, H. (2018). The landscape of vaccines in China: history, classification, supply, and price. </a:t>
            </a:r>
            <a:r>
              <a:rPr lang="en-US" i="1" dirty="0"/>
              <a:t>BMC Infectious Diseases</a:t>
            </a:r>
            <a:r>
              <a:rPr lang="en-US" dirty="0"/>
              <a:t>, </a:t>
            </a:r>
            <a:r>
              <a:rPr lang="en-US" i="1" dirty="0"/>
              <a:t>18</a:t>
            </a:r>
            <a:r>
              <a:rPr lang="en-US" dirty="0"/>
              <a:t>(1), 1-8.</a:t>
            </a:r>
            <a:br>
              <a:rPr lang="en-US" dirty="0"/>
            </a:br>
            <a:br>
              <a:rPr lang="en-US" dirty="0"/>
            </a:br>
            <a:r>
              <a:rPr lang="en-US" dirty="0"/>
              <a:t>https://doi.org/10.1186/s12879-018-3422-0</a:t>
            </a:r>
          </a:p>
          <a:p>
            <a:endParaRPr lang="en-US" dirty="0"/>
          </a:p>
          <a:p>
            <a:r>
              <a:rPr lang="en-US" dirty="0"/>
              <a:t>Vaccine Preventable Diseases (VPDs) for national immunization program vaccines in China, US, UK, Russia, Brazil, India and South Africa. VPDs indicated with green are EPI vaccines in the respective countries. Gold indicates diseases prevented by national programs in the UK, US, Russia, or Brazil’s NIP but whose vaccines are not included in China’s EPI system.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81E3B35-B373-4AA8-94EE-B3E16EF9EF81}" type="slidenum">
              <a:rPr lang="en-US" smtClean="0"/>
              <a:pPr/>
              <a:t>9</a:t>
            </a:fld>
            <a:endParaRPr lang="en-US" dirty="0"/>
          </a:p>
        </p:txBody>
      </p:sp>
    </p:spTree>
    <p:extLst>
      <p:ext uri="{BB962C8B-B14F-4D97-AF65-F5344CB8AC3E}">
        <p14:creationId xmlns:p14="http://schemas.microsoft.com/office/powerpoint/2010/main" val="1222322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6C1908-0705-45BA-98D8-B9463C496091}"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F64B95-A5ED-4542-B0ED-4E94E79A3159}" type="slidenum">
              <a:rPr lang="en-US" smtClean="0"/>
              <a:pPr/>
              <a:t>‹#›</a:t>
            </a:fld>
            <a:endParaRPr lang="en-US" dirty="0"/>
          </a:p>
        </p:txBody>
      </p:sp>
    </p:spTree>
    <p:extLst>
      <p:ext uri="{BB962C8B-B14F-4D97-AF65-F5344CB8AC3E}">
        <p14:creationId xmlns:p14="http://schemas.microsoft.com/office/powerpoint/2010/main" val="740021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6C1908-0705-45BA-98D8-B9463C496091}"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F64B95-A5ED-4542-B0ED-4E94E79A3159}" type="slidenum">
              <a:rPr lang="en-US" smtClean="0"/>
              <a:pPr/>
              <a:t>‹#›</a:t>
            </a:fld>
            <a:endParaRPr lang="en-US" dirty="0"/>
          </a:p>
        </p:txBody>
      </p:sp>
    </p:spTree>
    <p:extLst>
      <p:ext uri="{BB962C8B-B14F-4D97-AF65-F5344CB8AC3E}">
        <p14:creationId xmlns:p14="http://schemas.microsoft.com/office/powerpoint/2010/main" val="267714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6C1908-0705-45BA-98D8-B9463C496091}"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F64B95-A5ED-4542-B0ED-4E94E79A3159}" type="slidenum">
              <a:rPr lang="en-US" smtClean="0"/>
              <a:pPr/>
              <a:t>‹#›</a:t>
            </a:fld>
            <a:endParaRPr lang="en-US" dirty="0"/>
          </a:p>
        </p:txBody>
      </p:sp>
    </p:spTree>
    <p:extLst>
      <p:ext uri="{BB962C8B-B14F-4D97-AF65-F5344CB8AC3E}">
        <p14:creationId xmlns:p14="http://schemas.microsoft.com/office/powerpoint/2010/main" val="278780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6C1908-0705-45BA-98D8-B9463C496091}"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F64B95-A5ED-4542-B0ED-4E94E79A3159}" type="slidenum">
              <a:rPr lang="en-US" smtClean="0"/>
              <a:pPr/>
              <a:t>‹#›</a:t>
            </a:fld>
            <a:endParaRPr lang="en-US" dirty="0"/>
          </a:p>
        </p:txBody>
      </p:sp>
    </p:spTree>
    <p:extLst>
      <p:ext uri="{BB962C8B-B14F-4D97-AF65-F5344CB8AC3E}">
        <p14:creationId xmlns:p14="http://schemas.microsoft.com/office/powerpoint/2010/main" val="3131182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C1908-0705-45BA-98D8-B9463C496091}"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F64B95-A5ED-4542-B0ED-4E94E79A3159}" type="slidenum">
              <a:rPr lang="en-US" smtClean="0"/>
              <a:pPr/>
              <a:t>‹#›</a:t>
            </a:fld>
            <a:endParaRPr lang="en-US" dirty="0"/>
          </a:p>
        </p:txBody>
      </p:sp>
    </p:spTree>
    <p:extLst>
      <p:ext uri="{BB962C8B-B14F-4D97-AF65-F5344CB8AC3E}">
        <p14:creationId xmlns:p14="http://schemas.microsoft.com/office/powerpoint/2010/main" val="1334527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6C1908-0705-45BA-98D8-B9463C496091}" type="datetimeFigureOut">
              <a:rPr lang="en-US" smtClean="0"/>
              <a:pPr/>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F64B95-A5ED-4542-B0ED-4E94E79A3159}" type="slidenum">
              <a:rPr lang="en-US" smtClean="0"/>
              <a:pPr/>
              <a:t>‹#›</a:t>
            </a:fld>
            <a:endParaRPr lang="en-US" dirty="0"/>
          </a:p>
        </p:txBody>
      </p:sp>
    </p:spTree>
    <p:extLst>
      <p:ext uri="{BB962C8B-B14F-4D97-AF65-F5344CB8AC3E}">
        <p14:creationId xmlns:p14="http://schemas.microsoft.com/office/powerpoint/2010/main" val="728481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6C1908-0705-45BA-98D8-B9463C496091}" type="datetimeFigureOut">
              <a:rPr lang="en-US" smtClean="0"/>
              <a:pPr/>
              <a:t>9/30/2024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F64B95-A5ED-4542-B0ED-4E94E79A3159}" type="slidenum">
              <a:rPr lang="en-US" smtClean="0"/>
              <a:pPr/>
              <a:t>‹#›</a:t>
            </a:fld>
            <a:endParaRPr lang="en-US" dirty="0"/>
          </a:p>
        </p:txBody>
      </p:sp>
    </p:spTree>
    <p:extLst>
      <p:ext uri="{BB962C8B-B14F-4D97-AF65-F5344CB8AC3E}">
        <p14:creationId xmlns:p14="http://schemas.microsoft.com/office/powerpoint/2010/main" val="2445776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6C1908-0705-45BA-98D8-B9463C496091}" type="datetimeFigureOut">
              <a:rPr lang="en-US" smtClean="0"/>
              <a:pPr/>
              <a:t>9/30/2024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F64B95-A5ED-4542-B0ED-4E94E79A3159}" type="slidenum">
              <a:rPr lang="en-US" smtClean="0"/>
              <a:pPr/>
              <a:t>‹#›</a:t>
            </a:fld>
            <a:endParaRPr lang="en-US" dirty="0"/>
          </a:p>
        </p:txBody>
      </p:sp>
    </p:spTree>
    <p:extLst>
      <p:ext uri="{BB962C8B-B14F-4D97-AF65-F5344CB8AC3E}">
        <p14:creationId xmlns:p14="http://schemas.microsoft.com/office/powerpoint/2010/main" val="16778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C1908-0705-45BA-98D8-B9463C496091}" type="datetimeFigureOut">
              <a:rPr lang="en-US" smtClean="0"/>
              <a:pPr/>
              <a:t>9/30/2024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3F64B95-A5ED-4542-B0ED-4E94E79A3159}" type="slidenum">
              <a:rPr lang="en-US" smtClean="0"/>
              <a:pPr/>
              <a:t>‹#›</a:t>
            </a:fld>
            <a:endParaRPr lang="en-US" dirty="0"/>
          </a:p>
        </p:txBody>
      </p:sp>
    </p:spTree>
    <p:extLst>
      <p:ext uri="{BB962C8B-B14F-4D97-AF65-F5344CB8AC3E}">
        <p14:creationId xmlns:p14="http://schemas.microsoft.com/office/powerpoint/2010/main" val="1716852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6C1908-0705-45BA-98D8-B9463C496091}" type="datetimeFigureOut">
              <a:rPr lang="en-US" smtClean="0"/>
              <a:pPr/>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F64B95-A5ED-4542-B0ED-4E94E79A3159}" type="slidenum">
              <a:rPr lang="en-US" smtClean="0"/>
              <a:pPr/>
              <a:t>‹#›</a:t>
            </a:fld>
            <a:endParaRPr lang="en-US" dirty="0"/>
          </a:p>
        </p:txBody>
      </p:sp>
    </p:spTree>
    <p:extLst>
      <p:ext uri="{BB962C8B-B14F-4D97-AF65-F5344CB8AC3E}">
        <p14:creationId xmlns:p14="http://schemas.microsoft.com/office/powerpoint/2010/main" val="798797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6C1908-0705-45BA-98D8-B9463C496091}" type="datetimeFigureOut">
              <a:rPr lang="en-US" smtClean="0"/>
              <a:pPr/>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F64B95-A5ED-4542-B0ED-4E94E79A3159}" type="slidenum">
              <a:rPr lang="en-US" smtClean="0"/>
              <a:pPr/>
              <a:t>‹#›</a:t>
            </a:fld>
            <a:endParaRPr lang="en-US" dirty="0"/>
          </a:p>
        </p:txBody>
      </p:sp>
    </p:spTree>
    <p:extLst>
      <p:ext uri="{BB962C8B-B14F-4D97-AF65-F5344CB8AC3E}">
        <p14:creationId xmlns:p14="http://schemas.microsoft.com/office/powerpoint/2010/main" val="2599501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C1908-0705-45BA-98D8-B9463C496091}" type="datetimeFigureOut">
              <a:rPr lang="en-US" smtClean="0"/>
              <a:pPr/>
              <a:t>9/30/2024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64B95-A5ED-4542-B0ED-4E94E79A3159}" type="slidenum">
              <a:rPr lang="en-US" smtClean="0"/>
              <a:pPr/>
              <a:t>‹#›</a:t>
            </a:fld>
            <a:endParaRPr lang="en-US" dirty="0"/>
          </a:p>
        </p:txBody>
      </p:sp>
    </p:spTree>
    <p:extLst>
      <p:ext uri="{BB962C8B-B14F-4D97-AF65-F5344CB8AC3E}">
        <p14:creationId xmlns:p14="http://schemas.microsoft.com/office/powerpoint/2010/main" val="3867704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ytimes.com/interactive/2021/04/23/us/covid-19-death-toll.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web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nytimes.com/2023/07/06/health/animals-agriculture-disease-spillover.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www.nytimes.com/2022/02/14/health/russian-flu-coronavirus.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washingtonpost.com/news/to-your-health/wp/2018/04/27/bill-gates-calls-on-u-s-to-lead-fight-against-a-pandemic-that-could-kill-million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hyperlink" Target="https://www.centerforhealthsecurity.org/event201/video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nytimes.com/2024/05/20/health/bird-flu-tracking-cambodia.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hyperlink" Target="https://etdh.resolvetosavelives.org/2024/avian-influenza-in-finland/"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hyperlink" Target="https://www.pbs.org/newshour/show/how-close-are-scientists-to-a-universal-flu-vaccin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hyperlink" Target="https://www.nytimes.com/2023/07/25/health/swine-flu-pigs-agricultur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scmp.com/video/lifestyle/3035930/swine-fever-could-kill-25-worlds-pigs-scientists-say"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s://www.scmp.com/video/china/3046191/chinas-outbreak-african-swine-fever-pushes-pork-lunar-new-year-menu"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62EA052-75BA-43C9-AE16-E71B01C927BA}"/>
              </a:ext>
            </a:extLst>
          </p:cNvPr>
          <p:cNvPicPr>
            <a:picLocks noGrp="1" noChangeAspect="1"/>
          </p:cNvPicPr>
          <p:nvPr>
            <p:ph idx="1"/>
          </p:nvPr>
        </p:nvPicPr>
        <p:blipFill>
          <a:blip r:embed="rId3"/>
          <a:stretch>
            <a:fillRect/>
          </a:stretch>
        </p:blipFill>
        <p:spPr>
          <a:xfrm>
            <a:off x="-1" y="475998"/>
            <a:ext cx="12107399" cy="5759701"/>
          </a:xfrm>
          <a:ln w="57150">
            <a:solidFill>
              <a:schemeClr val="accent1"/>
            </a:solidFill>
          </a:ln>
        </p:spPr>
      </p:pic>
      <p:sp>
        <p:nvSpPr>
          <p:cNvPr id="8" name="TextBox 7">
            <a:extLst>
              <a:ext uri="{FF2B5EF4-FFF2-40B4-BE49-F238E27FC236}">
                <a16:creationId xmlns:a16="http://schemas.microsoft.com/office/drawing/2014/main" id="{AF3094BC-506B-44DF-8BFD-12920FDBFF1B}"/>
              </a:ext>
            </a:extLst>
          </p:cNvPr>
          <p:cNvSpPr txBox="1"/>
          <p:nvPr/>
        </p:nvSpPr>
        <p:spPr>
          <a:xfrm>
            <a:off x="8381437" y="1070311"/>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5</a:t>
            </a:r>
          </a:p>
        </p:txBody>
      </p:sp>
    </p:spTree>
    <p:extLst>
      <p:ext uri="{BB962C8B-B14F-4D97-AF65-F5344CB8AC3E}">
        <p14:creationId xmlns:p14="http://schemas.microsoft.com/office/powerpoint/2010/main" val="2398858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05CD22-E3F1-4D20-A83E-09D127636AC9}"/>
              </a:ext>
            </a:extLst>
          </p:cNvPr>
          <p:cNvSpPr>
            <a:spLocks noGrp="1"/>
          </p:cNvSpPr>
          <p:nvPr>
            <p:ph idx="1"/>
          </p:nvPr>
        </p:nvSpPr>
        <p:spPr>
          <a:xfrm>
            <a:off x="655320" y="2016918"/>
            <a:ext cx="10515600" cy="4475957"/>
          </a:xfrm>
        </p:spPr>
        <p:txBody>
          <a:bodyPr>
            <a:normAutofit/>
          </a:bodyPr>
          <a:lstStyle/>
          <a:p>
            <a:r>
              <a:rPr lang="en-US" dirty="0"/>
              <a:t>Nearly 15,000 people died statewide (as of Sept 17, 2022, 16,822 people have died of Covid in Kentucky)</a:t>
            </a:r>
          </a:p>
          <a:p>
            <a:r>
              <a:rPr lang="en-US" dirty="0"/>
              <a:t>On October 7, 1918, the state health board ordered that all places of amusement, all schools, and all churches throughout the state be closed until further notice</a:t>
            </a:r>
          </a:p>
          <a:p>
            <a:r>
              <a:rPr lang="en-US" dirty="0"/>
              <a:t>Kentuckians were urged to remain at home and refrain from traveling, paying social calls, entertaining friends, or attending weddings and funerals.</a:t>
            </a:r>
          </a:p>
          <a:p>
            <a:r>
              <a:rPr lang="en-US" dirty="0"/>
              <a:t> Most of the state’s colleges and universities also canceled classes and athletic activities.</a:t>
            </a:r>
          </a:p>
          <a:p>
            <a:endParaRPr lang="en-US" dirty="0"/>
          </a:p>
        </p:txBody>
      </p:sp>
      <p:sp>
        <p:nvSpPr>
          <p:cNvPr id="4" name="Title 1">
            <a:extLst>
              <a:ext uri="{FF2B5EF4-FFF2-40B4-BE49-F238E27FC236}">
                <a16:creationId xmlns:a16="http://schemas.microsoft.com/office/drawing/2014/main" id="{51CE3AE3-614A-463C-870E-0AA4F3A5E46A}"/>
              </a:ext>
            </a:extLst>
          </p:cNvPr>
          <p:cNvSpPr>
            <a:spLocks noGrp="1"/>
          </p:cNvSpPr>
          <p:nvPr>
            <p:ph type="title"/>
          </p:nvPr>
        </p:nvSpPr>
        <p:spPr>
          <a:xfrm>
            <a:off x="838200" y="365125"/>
            <a:ext cx="10515600" cy="1325563"/>
          </a:xfrm>
        </p:spPr>
        <p:txBody>
          <a:bodyPr/>
          <a:lstStyle/>
          <a:p>
            <a:pPr algn="ctr"/>
            <a:r>
              <a:rPr lang="en-US" dirty="0"/>
              <a:t>Kentucky in the 1918 H1N1 pandemic</a:t>
            </a:r>
          </a:p>
        </p:txBody>
      </p:sp>
    </p:spTree>
    <p:extLst>
      <p:ext uri="{BB962C8B-B14F-4D97-AF65-F5344CB8AC3E}">
        <p14:creationId xmlns:p14="http://schemas.microsoft.com/office/powerpoint/2010/main" val="2530915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 y="503583"/>
            <a:ext cx="4203087" cy="6354417"/>
          </a:xfrm>
        </p:spPr>
        <p:txBody>
          <a:bodyPr>
            <a:normAutofit fontScale="92500" lnSpcReduction="20000"/>
          </a:bodyPr>
          <a:lstStyle/>
          <a:p>
            <a:r>
              <a:rPr lang="en-US" dirty="0"/>
              <a:t>One third of Earth’s population infected</a:t>
            </a:r>
          </a:p>
          <a:p>
            <a:r>
              <a:rPr lang="en-US" dirty="0"/>
              <a:t>50-100 million deaths worldwide (7-15 million for Covid)</a:t>
            </a:r>
          </a:p>
          <a:p>
            <a:r>
              <a:rPr lang="en-US" dirty="0"/>
              <a:t>Life expectancy of US population suppressed by 12 years.</a:t>
            </a:r>
          </a:p>
          <a:p>
            <a:r>
              <a:rPr lang="en-US" dirty="0"/>
              <a:t>All countries impacted although historical records not widely available for many regions.</a:t>
            </a:r>
          </a:p>
          <a:p>
            <a:r>
              <a:rPr lang="en-US" dirty="0"/>
              <a:t>Secondary bacterial infections, typically pneumonia, sepsis, and organ failure was major cause of death: no antibiotic treatments available at that time. </a:t>
            </a:r>
          </a:p>
          <a:p>
            <a:pPr marL="0" indent="0">
              <a:buNone/>
            </a:pPr>
            <a:endParaRPr lang="en-US" dirty="0"/>
          </a:p>
          <a:p>
            <a:endParaRPr lang="en-US" dirty="0"/>
          </a:p>
          <a:p>
            <a:endParaRPr lang="en-US" dirty="0"/>
          </a:p>
          <a:p>
            <a:endParaRPr lang="en-US" dirty="0"/>
          </a:p>
        </p:txBody>
      </p:sp>
      <p:pic>
        <p:nvPicPr>
          <p:cNvPr id="5" name="Picture 4"/>
          <p:cNvPicPr>
            <a:picLocks noChangeAspect="1"/>
          </p:cNvPicPr>
          <p:nvPr/>
        </p:nvPicPr>
        <p:blipFill rotWithShape="1">
          <a:blip r:embed="rId3" cstate="print"/>
          <a:srcRect l="2139" t="9145" r="4685"/>
          <a:stretch/>
        </p:blipFill>
        <p:spPr>
          <a:xfrm>
            <a:off x="4554679" y="1955824"/>
            <a:ext cx="7285729" cy="4200939"/>
          </a:xfrm>
          <a:prstGeom prst="rect">
            <a:avLst/>
          </a:prstGeom>
        </p:spPr>
      </p:pic>
      <p:sp>
        <p:nvSpPr>
          <p:cNvPr id="4" name="Title 1">
            <a:extLst>
              <a:ext uri="{FF2B5EF4-FFF2-40B4-BE49-F238E27FC236}">
                <a16:creationId xmlns:a16="http://schemas.microsoft.com/office/drawing/2014/main" id="{362B7097-1C70-4E92-BB7D-70A83F84450C}"/>
              </a:ext>
            </a:extLst>
          </p:cNvPr>
          <p:cNvSpPr>
            <a:spLocks noGrp="1"/>
          </p:cNvSpPr>
          <p:nvPr>
            <p:ph type="title"/>
          </p:nvPr>
        </p:nvSpPr>
        <p:spPr>
          <a:xfrm>
            <a:off x="5041556" y="365125"/>
            <a:ext cx="6952323" cy="1325563"/>
          </a:xfrm>
        </p:spPr>
        <p:txBody>
          <a:bodyPr/>
          <a:lstStyle/>
          <a:p>
            <a:pPr algn="ctr"/>
            <a:r>
              <a:rPr lang="en-US" dirty="0"/>
              <a:t>Global impacts of 1918 H1N1 flu</a:t>
            </a:r>
          </a:p>
        </p:txBody>
      </p:sp>
    </p:spTree>
    <p:extLst>
      <p:ext uri="{BB962C8B-B14F-4D97-AF65-F5344CB8AC3E}">
        <p14:creationId xmlns:p14="http://schemas.microsoft.com/office/powerpoint/2010/main" val="3181858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5871D4A8-DBC2-4CD5-8A15-DD831D96E3C2}"/>
              </a:ext>
            </a:extLst>
          </p:cNvPr>
          <p:cNvPicPr>
            <a:picLocks noGrp="1" noChangeAspect="1"/>
          </p:cNvPicPr>
          <p:nvPr>
            <p:ph idx="1"/>
          </p:nvPr>
        </p:nvPicPr>
        <p:blipFill>
          <a:blip r:embed="rId4"/>
          <a:stretch>
            <a:fillRect/>
          </a:stretch>
        </p:blipFill>
        <p:spPr>
          <a:xfrm>
            <a:off x="4019861" y="627529"/>
            <a:ext cx="8049177" cy="5007723"/>
          </a:xfrm>
          <a:ln w="57150">
            <a:solidFill>
              <a:srgbClr val="0070C0"/>
            </a:solidFill>
          </a:ln>
        </p:spPr>
      </p:pic>
      <p:sp>
        <p:nvSpPr>
          <p:cNvPr id="2" name="Content Placeholder 2">
            <a:extLst>
              <a:ext uri="{FF2B5EF4-FFF2-40B4-BE49-F238E27FC236}">
                <a16:creationId xmlns:a16="http://schemas.microsoft.com/office/drawing/2014/main" id="{D671074F-A7C4-44A9-98EF-C4D9BA6A006A}"/>
              </a:ext>
            </a:extLst>
          </p:cNvPr>
          <p:cNvSpPr txBox="1">
            <a:spLocks/>
          </p:cNvSpPr>
          <p:nvPr/>
        </p:nvSpPr>
        <p:spPr>
          <a:xfrm>
            <a:off x="205128" y="627529"/>
            <a:ext cx="3609605" cy="5978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Higher than </a:t>
            </a:r>
            <a:r>
              <a:rPr lang="en-US" b="1" dirty="0"/>
              <a:t>average</a:t>
            </a:r>
            <a:r>
              <a:rPr lang="en-US" dirty="0"/>
              <a:t> death rate in 2020 is attributed to long period in which death rate declined due to better public health and medicine. </a:t>
            </a:r>
          </a:p>
          <a:p>
            <a:r>
              <a:rPr lang="en-US" dirty="0"/>
              <a:t>Death rate from H1N1 in 1918 was twice that of  SARS-CoV-2</a:t>
            </a:r>
          </a:p>
          <a:p>
            <a:pPr lvl="1"/>
            <a:r>
              <a:rPr lang="en-US" dirty="0"/>
              <a:t>6.4 deaths per 1000 people for 1918</a:t>
            </a:r>
          </a:p>
          <a:p>
            <a:pPr lvl="1"/>
            <a:r>
              <a:rPr lang="en-US" dirty="0"/>
              <a:t>3.5 deaths per 1000 people for SARS-CoV2</a:t>
            </a:r>
          </a:p>
          <a:p>
            <a:endParaRPr lang="en-US" dirty="0"/>
          </a:p>
          <a:p>
            <a:endParaRPr lang="en-US" dirty="0"/>
          </a:p>
          <a:p>
            <a:endParaRPr lang="en-US" dirty="0"/>
          </a:p>
        </p:txBody>
      </p:sp>
    </p:spTree>
    <p:extLst>
      <p:ext uri="{BB962C8B-B14F-4D97-AF65-F5344CB8AC3E}">
        <p14:creationId xmlns:p14="http://schemas.microsoft.com/office/powerpoint/2010/main" val="3368649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123" y="467139"/>
            <a:ext cx="4073849" cy="6563855"/>
          </a:xfrm>
        </p:spPr>
        <p:txBody>
          <a:bodyPr>
            <a:normAutofit/>
          </a:bodyPr>
          <a:lstStyle/>
          <a:p>
            <a:r>
              <a:rPr lang="en-US" sz="2400" dirty="0">
                <a:latin typeface="Calibri Light" panose="020F0302020204030204" pitchFamily="34" charset="0"/>
                <a:cs typeface="Calibri Light" panose="020F0302020204030204" pitchFamily="34" charset="0"/>
              </a:rPr>
              <a:t>Arose from reassortment events among flu viruses circulating in humans and swine and an avian virus</a:t>
            </a:r>
          </a:p>
          <a:p>
            <a:r>
              <a:rPr lang="en-US" sz="2400" dirty="0">
                <a:latin typeface="Calibri Light" panose="020F0302020204030204" pitchFamily="34" charset="0"/>
                <a:cs typeface="Calibri Light" panose="020F0302020204030204" pitchFamily="34" charset="0"/>
              </a:rPr>
              <a:t>1918 H1N1 genome has been sequenced from tissue samples of people who died during pandemic and were buried in cold, dry climates</a:t>
            </a:r>
          </a:p>
          <a:p>
            <a:r>
              <a:rPr lang="en-US" sz="2400" dirty="0">
                <a:latin typeface="Calibri Light" panose="020F0302020204030204" pitchFamily="34" charset="0"/>
                <a:cs typeface="Calibri Light" panose="020F0302020204030204" pitchFamily="34" charset="0"/>
              </a:rPr>
              <a:t>Molecular properties for its pathogenicity in humans have been identified</a:t>
            </a:r>
          </a:p>
          <a:p>
            <a:r>
              <a:rPr lang="en-US" sz="2400" dirty="0">
                <a:latin typeface="Calibri Light" panose="020F0302020204030204" pitchFamily="34" charset="0"/>
                <a:cs typeface="Calibri Light" panose="020F0302020204030204" pitchFamily="34" charset="0"/>
              </a:rPr>
              <a:t>These ‘virulence markers’ can be compared to new A influenza viruses in order to assess their pandemic potential</a:t>
            </a:r>
          </a:p>
          <a:p>
            <a:pPr marL="0" indent="0">
              <a:buNone/>
            </a:pPr>
            <a:r>
              <a:rPr lang="en-US" sz="2400" dirty="0"/>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748" y="467140"/>
            <a:ext cx="4073849" cy="610262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974" t="5916" r="53004" b="36294"/>
          <a:stretch/>
        </p:blipFill>
        <p:spPr>
          <a:xfrm>
            <a:off x="8598090" y="467140"/>
            <a:ext cx="3179928" cy="5999921"/>
          </a:xfrm>
          <a:prstGeom prst="rect">
            <a:avLst/>
          </a:prstGeom>
        </p:spPr>
      </p:pic>
    </p:spTree>
    <p:extLst>
      <p:ext uri="{BB962C8B-B14F-4D97-AF65-F5344CB8AC3E}">
        <p14:creationId xmlns:p14="http://schemas.microsoft.com/office/powerpoint/2010/main" val="3282935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581" y="641572"/>
            <a:ext cx="5041605" cy="1325563"/>
          </a:xfrm>
        </p:spPr>
        <p:txBody>
          <a:bodyPr>
            <a:normAutofit fontScale="90000"/>
          </a:bodyPr>
          <a:lstStyle/>
          <a:p>
            <a:pPr algn="ctr"/>
            <a:r>
              <a:rPr lang="en-US" dirty="0"/>
              <a:t>Heath disparities during </a:t>
            </a:r>
            <a:r>
              <a:rPr lang="en-US" b="1" dirty="0"/>
              <a:t>2009</a:t>
            </a:r>
            <a:r>
              <a:rPr lang="en-US" dirty="0"/>
              <a:t> H1N1 pandemic</a:t>
            </a:r>
          </a:p>
        </p:txBody>
      </p:sp>
      <p:sp>
        <p:nvSpPr>
          <p:cNvPr id="3" name="Content Placeholder 2"/>
          <p:cNvSpPr>
            <a:spLocks noGrp="1"/>
          </p:cNvSpPr>
          <p:nvPr>
            <p:ph idx="1"/>
          </p:nvPr>
        </p:nvSpPr>
        <p:spPr>
          <a:xfrm>
            <a:off x="303028" y="2484843"/>
            <a:ext cx="4434840" cy="5032375"/>
          </a:xfrm>
        </p:spPr>
        <p:txBody>
          <a:bodyPr>
            <a:normAutofit/>
          </a:bodyPr>
          <a:lstStyle/>
          <a:p>
            <a:r>
              <a:rPr lang="en-US" sz="3200" kern="1200" dirty="0">
                <a:solidFill>
                  <a:schemeClr val="tx1"/>
                </a:solidFill>
                <a:effectLst/>
                <a:latin typeface="+mn-lt"/>
                <a:ea typeface="+mn-ea"/>
                <a:cs typeface="+mn-cs"/>
              </a:rPr>
              <a:t>Hospitalization rates for African-Americans and Hispanics combined were greater than for whites</a:t>
            </a:r>
            <a:endParaRPr lang="en-US" sz="3200" dirty="0"/>
          </a:p>
          <a:p>
            <a:pPr marL="0" indent="0">
              <a:buNone/>
            </a:pPr>
            <a:endParaRPr lang="en-US" dirty="0"/>
          </a:p>
        </p:txBody>
      </p:sp>
      <p:pic>
        <p:nvPicPr>
          <p:cNvPr id="4" name="Picture 3"/>
          <p:cNvPicPr>
            <a:picLocks noChangeAspect="1"/>
          </p:cNvPicPr>
          <p:nvPr/>
        </p:nvPicPr>
        <p:blipFill>
          <a:blip r:embed="rId3"/>
          <a:stretch>
            <a:fillRect/>
          </a:stretch>
        </p:blipFill>
        <p:spPr>
          <a:xfrm>
            <a:off x="4737868" y="1073888"/>
            <a:ext cx="7540425" cy="4752753"/>
          </a:xfrm>
          <a:prstGeom prst="rect">
            <a:avLst/>
          </a:prstGeom>
        </p:spPr>
      </p:pic>
    </p:spTree>
    <p:extLst>
      <p:ext uri="{BB962C8B-B14F-4D97-AF65-F5344CB8AC3E}">
        <p14:creationId xmlns:p14="http://schemas.microsoft.com/office/powerpoint/2010/main" val="1312500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1CCB4A-A211-E2F1-5C7C-4F121CEEFE72}"/>
              </a:ext>
            </a:extLst>
          </p:cNvPr>
          <p:cNvPicPr>
            <a:picLocks noChangeAspect="1"/>
          </p:cNvPicPr>
          <p:nvPr/>
        </p:nvPicPr>
        <p:blipFill>
          <a:blip r:embed="rId3"/>
          <a:stretch>
            <a:fillRect/>
          </a:stretch>
        </p:blipFill>
        <p:spPr>
          <a:xfrm>
            <a:off x="910924" y="329669"/>
            <a:ext cx="9242069" cy="6448616"/>
          </a:xfrm>
          <a:prstGeom prst="rect">
            <a:avLst/>
          </a:prstGeom>
        </p:spPr>
      </p:pic>
    </p:spTree>
    <p:extLst>
      <p:ext uri="{BB962C8B-B14F-4D97-AF65-F5344CB8AC3E}">
        <p14:creationId xmlns:p14="http://schemas.microsoft.com/office/powerpoint/2010/main" val="1904863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6979-BBF7-44AC-9E6B-1FD399794D70}"/>
              </a:ext>
            </a:extLst>
          </p:cNvPr>
          <p:cNvSpPr>
            <a:spLocks noGrp="1"/>
          </p:cNvSpPr>
          <p:nvPr>
            <p:ph type="title"/>
          </p:nvPr>
        </p:nvSpPr>
        <p:spPr>
          <a:xfrm>
            <a:off x="284480" y="304801"/>
            <a:ext cx="7452360" cy="1325563"/>
          </a:xfrm>
        </p:spPr>
        <p:txBody>
          <a:bodyPr>
            <a:normAutofit/>
          </a:bodyPr>
          <a:lstStyle/>
          <a:p>
            <a:pPr algn="ctr"/>
            <a:r>
              <a:rPr lang="en-US" dirty="0"/>
              <a:t>Seven presently known coronaviruses infect humans</a:t>
            </a:r>
          </a:p>
        </p:txBody>
      </p:sp>
      <p:sp>
        <p:nvSpPr>
          <p:cNvPr id="3" name="Content Placeholder 2">
            <a:extLst>
              <a:ext uri="{FF2B5EF4-FFF2-40B4-BE49-F238E27FC236}">
                <a16:creationId xmlns:a16="http://schemas.microsoft.com/office/drawing/2014/main" id="{FACE8328-05F3-481E-B7C6-DCE94A679A21}"/>
              </a:ext>
            </a:extLst>
          </p:cNvPr>
          <p:cNvSpPr>
            <a:spLocks noGrp="1"/>
          </p:cNvSpPr>
          <p:nvPr>
            <p:ph idx="1"/>
          </p:nvPr>
        </p:nvSpPr>
        <p:spPr>
          <a:xfrm>
            <a:off x="284480" y="1813563"/>
            <a:ext cx="7091680" cy="4727575"/>
          </a:xfrm>
        </p:spPr>
        <p:txBody>
          <a:bodyPr>
            <a:normAutofit fontScale="92500" lnSpcReduction="10000"/>
          </a:bodyPr>
          <a:lstStyle/>
          <a:p>
            <a:pPr algn="l"/>
            <a:r>
              <a:rPr lang="en-US" sz="2400" b="0" i="0" u="none" strike="noStrike" baseline="0" dirty="0">
                <a:latin typeface="+mj-lt"/>
              </a:rPr>
              <a:t>All cause respiratory disease in humans</a:t>
            </a:r>
          </a:p>
          <a:p>
            <a:pPr algn="l"/>
            <a:r>
              <a:rPr lang="en-US" sz="2400" b="0" i="0" u="none" strike="noStrike" baseline="0" dirty="0">
                <a:latin typeface="+mj-lt"/>
              </a:rPr>
              <a:t>Four cause common colds, two (OC43 and HKU1) came from rodents, and the other two (229E and NL63) from bats. </a:t>
            </a:r>
          </a:p>
          <a:p>
            <a:r>
              <a:rPr lang="en-US" sz="2400" b="0" i="0" u="none" strike="noStrike" baseline="0" dirty="0">
                <a:latin typeface="+mj-lt"/>
              </a:rPr>
              <a:t>Other three can cause severe respiratory disease and originate in bats.</a:t>
            </a:r>
          </a:p>
          <a:p>
            <a:pPr lvl="1"/>
            <a:r>
              <a:rPr lang="en-US" sz="1800" b="0" i="0" u="none" strike="noStrike" baseline="0" dirty="0">
                <a:latin typeface="+mj-lt"/>
              </a:rPr>
              <a:t>Severe Acute Respiratory Syndrome, or </a:t>
            </a:r>
            <a:r>
              <a:rPr lang="en-US" sz="1800" b="1" i="0" u="none" strike="noStrike" baseline="0" dirty="0">
                <a:latin typeface="+mj-lt"/>
              </a:rPr>
              <a:t>SARS-CoV-1 </a:t>
            </a:r>
            <a:r>
              <a:rPr lang="en-US" sz="1800" i="0" u="none" strike="noStrike" baseline="0" dirty="0">
                <a:latin typeface="+mj-lt"/>
              </a:rPr>
              <a:t>(2003)</a:t>
            </a:r>
          </a:p>
          <a:p>
            <a:pPr lvl="1"/>
            <a:r>
              <a:rPr lang="en-US" sz="1800" b="0" i="0" u="none" strike="noStrike" baseline="0" dirty="0">
                <a:latin typeface="+mj-lt"/>
              </a:rPr>
              <a:t>Middle East </a:t>
            </a:r>
            <a:r>
              <a:rPr lang="en-US" sz="1800" dirty="0">
                <a:latin typeface="+mj-lt"/>
              </a:rPr>
              <a:t>R</a:t>
            </a:r>
            <a:r>
              <a:rPr lang="en-US" sz="1800" b="0" i="0" u="none" strike="noStrike" baseline="0" dirty="0">
                <a:latin typeface="+mj-lt"/>
              </a:rPr>
              <a:t>espiratory Syndrome, or </a:t>
            </a:r>
            <a:r>
              <a:rPr lang="en-US" sz="1800" b="1" i="0" u="none" strike="noStrike" baseline="0" dirty="0">
                <a:latin typeface="+mj-lt"/>
              </a:rPr>
              <a:t>MERS-CoV</a:t>
            </a:r>
            <a:r>
              <a:rPr lang="en-US" sz="1800" b="0" i="0" u="none" strike="noStrike" baseline="0" dirty="0">
                <a:latin typeface="+mj-lt"/>
              </a:rPr>
              <a:t> (2012)</a:t>
            </a:r>
          </a:p>
          <a:p>
            <a:pPr lvl="1"/>
            <a:r>
              <a:rPr lang="en-US" sz="1800" b="1" i="0" u="none" strike="noStrike" baseline="0" dirty="0">
                <a:latin typeface="+mj-lt"/>
              </a:rPr>
              <a:t>SARS-CoV-2</a:t>
            </a:r>
            <a:r>
              <a:rPr lang="en-US" sz="1800" b="0" i="0" u="none" strike="noStrike" baseline="0" dirty="0">
                <a:latin typeface="+mj-lt"/>
              </a:rPr>
              <a:t>, the current pandemic virus. </a:t>
            </a:r>
          </a:p>
          <a:p>
            <a:r>
              <a:rPr lang="en-US" sz="2400" b="0" i="0" u="none" strike="noStrike" baseline="0" dirty="0">
                <a:latin typeface="+mj-lt"/>
              </a:rPr>
              <a:t>Intermediary hosts that carry these viruses into humans</a:t>
            </a:r>
          </a:p>
          <a:p>
            <a:pPr lvl="1"/>
            <a:r>
              <a:rPr lang="en-US" sz="1800" b="0" i="0" u="none" strike="noStrike" baseline="0" dirty="0">
                <a:latin typeface="+mj-lt"/>
              </a:rPr>
              <a:t>With SARS-CoV-1, the intermediary is thought to be civet cats, which are sold in live-animal markets in China. </a:t>
            </a:r>
          </a:p>
          <a:p>
            <a:pPr lvl="1"/>
            <a:r>
              <a:rPr lang="en-US" sz="1800" dirty="0">
                <a:latin typeface="+mj-lt"/>
              </a:rPr>
              <a:t>With MERS, the intermediary are camels</a:t>
            </a:r>
          </a:p>
          <a:p>
            <a:pPr lvl="1"/>
            <a:r>
              <a:rPr lang="en-US" sz="1800" b="0" i="0" u="none" strike="noStrike" baseline="0" dirty="0">
                <a:latin typeface="+mj-lt"/>
              </a:rPr>
              <a:t>With SARS-CoV-2, the intermediary was </a:t>
            </a:r>
            <a:r>
              <a:rPr lang="en-US" sz="1800" dirty="0">
                <a:latin typeface="+mj-lt"/>
              </a:rPr>
              <a:t>likely </a:t>
            </a:r>
            <a:r>
              <a:rPr lang="en-US" sz="1800" b="0" i="0" u="none" strike="noStrike" baseline="0" dirty="0">
                <a:latin typeface="+mj-lt"/>
              </a:rPr>
              <a:t>a pangolin, another animal in the live-animal trade.</a:t>
            </a:r>
          </a:p>
        </p:txBody>
      </p:sp>
      <p:pic>
        <p:nvPicPr>
          <p:cNvPr id="5" name="Picture 4" descr="Background pattern&#10;&#10;Description automatically generated">
            <a:extLst>
              <a:ext uri="{FF2B5EF4-FFF2-40B4-BE49-F238E27FC236}">
                <a16:creationId xmlns:a16="http://schemas.microsoft.com/office/drawing/2014/main" id="{BB1E452F-4894-F460-7DC2-29B68CCEC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83020" y="1178560"/>
            <a:ext cx="6667500" cy="4381500"/>
          </a:xfrm>
          <a:prstGeom prst="rect">
            <a:avLst/>
          </a:prstGeom>
        </p:spPr>
      </p:pic>
    </p:spTree>
    <p:extLst>
      <p:ext uri="{BB962C8B-B14F-4D97-AF65-F5344CB8AC3E}">
        <p14:creationId xmlns:p14="http://schemas.microsoft.com/office/powerpoint/2010/main" val="736853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918F-3F74-462F-BBC7-D4BA01DF3F53}"/>
              </a:ext>
            </a:extLst>
          </p:cNvPr>
          <p:cNvSpPr>
            <a:spLocks noGrp="1"/>
          </p:cNvSpPr>
          <p:nvPr>
            <p:ph type="title"/>
          </p:nvPr>
        </p:nvSpPr>
        <p:spPr>
          <a:xfrm>
            <a:off x="330200" y="288131"/>
            <a:ext cx="6629400" cy="1325563"/>
          </a:xfrm>
        </p:spPr>
        <p:txBody>
          <a:bodyPr>
            <a:normAutofit/>
          </a:bodyPr>
          <a:lstStyle/>
          <a:p>
            <a:pPr algn="ctr"/>
            <a:r>
              <a:rPr lang="en-US" sz="4000" dirty="0"/>
              <a:t>SARS-CoV-2 and exposures to other coronaviruses</a:t>
            </a:r>
          </a:p>
        </p:txBody>
      </p:sp>
      <p:sp>
        <p:nvSpPr>
          <p:cNvPr id="3" name="Content Placeholder 2">
            <a:extLst>
              <a:ext uri="{FF2B5EF4-FFF2-40B4-BE49-F238E27FC236}">
                <a16:creationId xmlns:a16="http://schemas.microsoft.com/office/drawing/2014/main" id="{5F79B148-F90A-419C-9504-A41CC4BC48FA}"/>
              </a:ext>
            </a:extLst>
          </p:cNvPr>
          <p:cNvSpPr>
            <a:spLocks noGrp="1"/>
          </p:cNvSpPr>
          <p:nvPr>
            <p:ph idx="1"/>
          </p:nvPr>
        </p:nvSpPr>
        <p:spPr>
          <a:xfrm>
            <a:off x="838200" y="1825625"/>
            <a:ext cx="5912224" cy="4351338"/>
          </a:xfrm>
        </p:spPr>
        <p:txBody>
          <a:bodyPr>
            <a:normAutofit lnSpcReduction="10000"/>
          </a:bodyPr>
          <a:lstStyle/>
          <a:p>
            <a:r>
              <a:rPr lang="en-US" dirty="0">
                <a:latin typeface="+mj-lt"/>
              </a:rPr>
              <a:t>Recent studies suggest that a large proportion of the population — 20 to 50% of people in some places in the world — might harbor immune system cells that recognize Covid-19 despite having never encountered it before.</a:t>
            </a:r>
          </a:p>
          <a:p>
            <a:r>
              <a:rPr lang="en-US" dirty="0">
                <a:latin typeface="+mj-lt"/>
              </a:rPr>
              <a:t>These cells of the immune system were produced in response to earlier encounters with the four coronaviruses that frequently cause common colds. </a:t>
            </a:r>
            <a:endParaRPr lang="en-US" dirty="0"/>
          </a:p>
        </p:txBody>
      </p:sp>
      <p:pic>
        <p:nvPicPr>
          <p:cNvPr id="5" name="Picture 4">
            <a:extLst>
              <a:ext uri="{FF2B5EF4-FFF2-40B4-BE49-F238E27FC236}">
                <a16:creationId xmlns:a16="http://schemas.microsoft.com/office/drawing/2014/main" id="{FA38CF2A-3406-476C-A169-E6EB3FCFA543}"/>
              </a:ext>
            </a:extLst>
          </p:cNvPr>
          <p:cNvPicPr>
            <a:picLocks noChangeAspect="1"/>
          </p:cNvPicPr>
          <p:nvPr/>
        </p:nvPicPr>
        <p:blipFill>
          <a:blip r:embed="rId3"/>
          <a:stretch>
            <a:fillRect/>
          </a:stretch>
        </p:blipFill>
        <p:spPr>
          <a:xfrm>
            <a:off x="6750424" y="76200"/>
            <a:ext cx="5441576" cy="6858000"/>
          </a:xfrm>
          <a:prstGeom prst="rect">
            <a:avLst/>
          </a:prstGeom>
        </p:spPr>
      </p:pic>
    </p:spTree>
    <p:extLst>
      <p:ext uri="{BB962C8B-B14F-4D97-AF65-F5344CB8AC3E}">
        <p14:creationId xmlns:p14="http://schemas.microsoft.com/office/powerpoint/2010/main" val="2198502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84CC-B44C-4D2A-B83F-6DA47A8CFAEF}"/>
              </a:ext>
            </a:extLst>
          </p:cNvPr>
          <p:cNvSpPr>
            <a:spLocks noGrp="1"/>
          </p:cNvSpPr>
          <p:nvPr>
            <p:ph type="title"/>
          </p:nvPr>
        </p:nvSpPr>
        <p:spPr>
          <a:xfrm>
            <a:off x="416183" y="502603"/>
            <a:ext cx="5105400" cy="1325563"/>
          </a:xfrm>
        </p:spPr>
        <p:txBody>
          <a:bodyPr>
            <a:normAutofit fontScale="90000"/>
          </a:bodyPr>
          <a:lstStyle/>
          <a:p>
            <a:r>
              <a:rPr lang="en-US" dirty="0"/>
              <a:t>Hundreds of thousands of exposures to SARS-related CoVs annually</a:t>
            </a:r>
          </a:p>
        </p:txBody>
      </p:sp>
      <p:sp>
        <p:nvSpPr>
          <p:cNvPr id="3" name="Content Placeholder 2">
            <a:extLst>
              <a:ext uri="{FF2B5EF4-FFF2-40B4-BE49-F238E27FC236}">
                <a16:creationId xmlns:a16="http://schemas.microsoft.com/office/drawing/2014/main" id="{53746692-F8F5-4B63-82C6-1E3EEEBC3DD2}"/>
              </a:ext>
            </a:extLst>
          </p:cNvPr>
          <p:cNvSpPr>
            <a:spLocks noGrp="1"/>
          </p:cNvSpPr>
          <p:nvPr>
            <p:ph idx="1"/>
          </p:nvPr>
        </p:nvSpPr>
        <p:spPr>
          <a:xfrm>
            <a:off x="411480" y="2105890"/>
            <a:ext cx="4831080" cy="4585421"/>
          </a:xfrm>
        </p:spPr>
        <p:txBody>
          <a:bodyPr>
            <a:normAutofit/>
          </a:bodyPr>
          <a:lstStyle/>
          <a:p>
            <a:r>
              <a:rPr lang="en-US" dirty="0">
                <a:latin typeface="+mj-lt"/>
              </a:rPr>
              <a:t>Some people in southeast Asia harbor antibodies against other SARS-related CoVs</a:t>
            </a:r>
          </a:p>
          <a:p>
            <a:r>
              <a:rPr lang="en-US" dirty="0">
                <a:latin typeface="+mj-lt"/>
              </a:rPr>
              <a:t>Estimates are that there are some 400,000 undetected human infections with these coronaviruses each year across the region at right</a:t>
            </a:r>
          </a:p>
          <a:p>
            <a:r>
              <a:rPr lang="en-US" b="0" i="0" dirty="0">
                <a:solidFill>
                  <a:srgbClr val="262626"/>
                </a:solidFill>
                <a:effectLst/>
                <a:latin typeface="+mj-lt"/>
              </a:rPr>
              <a:t>These spillovers usually do not grow into detectable outbreaks.</a:t>
            </a:r>
          </a:p>
        </p:txBody>
      </p:sp>
      <p:pic>
        <p:nvPicPr>
          <p:cNvPr id="8" name="Picture 7" descr="Map&#10;&#10;Description automatically generated">
            <a:extLst>
              <a:ext uri="{FF2B5EF4-FFF2-40B4-BE49-F238E27FC236}">
                <a16:creationId xmlns:a16="http://schemas.microsoft.com/office/drawing/2014/main" id="{C7B056A3-C3E6-49ED-9BA3-321B13E55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880" y="502603"/>
            <a:ext cx="6296344" cy="5990272"/>
          </a:xfrm>
          <a:prstGeom prst="rect">
            <a:avLst/>
          </a:prstGeom>
        </p:spPr>
      </p:pic>
    </p:spTree>
    <p:extLst>
      <p:ext uri="{BB962C8B-B14F-4D97-AF65-F5344CB8AC3E}">
        <p14:creationId xmlns:p14="http://schemas.microsoft.com/office/powerpoint/2010/main" val="383469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7A2E8-C444-49CF-A353-9C44BECF09C8}"/>
              </a:ext>
            </a:extLst>
          </p:cNvPr>
          <p:cNvSpPr>
            <a:spLocks noGrp="1"/>
          </p:cNvSpPr>
          <p:nvPr>
            <p:ph type="title"/>
          </p:nvPr>
        </p:nvSpPr>
        <p:spPr>
          <a:xfrm>
            <a:off x="838200" y="365125"/>
            <a:ext cx="6243320" cy="1325563"/>
          </a:xfrm>
        </p:spPr>
        <p:txBody>
          <a:bodyPr>
            <a:normAutofit fontScale="90000"/>
          </a:bodyPr>
          <a:lstStyle/>
          <a:p>
            <a:r>
              <a:rPr lang="en-US" sz="4000" dirty="0"/>
              <a:t>The coronavirus OC43, a common cold virus today, but…</a:t>
            </a:r>
          </a:p>
        </p:txBody>
      </p:sp>
      <p:sp>
        <p:nvSpPr>
          <p:cNvPr id="3" name="Content Placeholder 2">
            <a:extLst>
              <a:ext uri="{FF2B5EF4-FFF2-40B4-BE49-F238E27FC236}">
                <a16:creationId xmlns:a16="http://schemas.microsoft.com/office/drawing/2014/main" id="{A78CB20A-955C-41F4-8FB2-FFA2A86BDB23}"/>
              </a:ext>
            </a:extLst>
          </p:cNvPr>
          <p:cNvSpPr>
            <a:spLocks noGrp="1"/>
          </p:cNvSpPr>
          <p:nvPr>
            <p:ph idx="1"/>
          </p:nvPr>
        </p:nvSpPr>
        <p:spPr>
          <a:xfrm>
            <a:off x="838200" y="1825625"/>
            <a:ext cx="5948680" cy="4667250"/>
          </a:xfrm>
        </p:spPr>
        <p:txBody>
          <a:bodyPr>
            <a:normAutofit/>
          </a:bodyPr>
          <a:lstStyle/>
          <a:p>
            <a:pPr algn="l"/>
            <a:r>
              <a:rPr lang="en-US" sz="2400" b="0" i="0" u="none" strike="noStrike" baseline="0" dirty="0">
                <a:latin typeface="+mj-lt"/>
              </a:rPr>
              <a:t>OC43 might have been a killer in the past. A recent </a:t>
            </a:r>
            <a:r>
              <a:rPr lang="en-US" sz="2400" dirty="0">
                <a:latin typeface="+mj-lt"/>
              </a:rPr>
              <a:t>study has hypothesized</a:t>
            </a:r>
            <a:r>
              <a:rPr lang="en-US" sz="2400" b="0" i="0" u="none" strike="noStrike" baseline="0" dirty="0">
                <a:latin typeface="+mj-lt"/>
              </a:rPr>
              <a:t> that OC43 spilled over to humans in around 1890 from cows, which got it from mice. </a:t>
            </a:r>
          </a:p>
          <a:p>
            <a:pPr algn="l"/>
            <a:r>
              <a:rPr lang="en-US" sz="2400" b="0" i="0" u="none" strike="noStrike" baseline="0" dirty="0">
                <a:latin typeface="+mj-lt"/>
              </a:rPr>
              <a:t>OC43 </a:t>
            </a:r>
            <a:r>
              <a:rPr lang="en-US" sz="2400" dirty="0">
                <a:latin typeface="+mj-lt"/>
              </a:rPr>
              <a:t>may have been </a:t>
            </a:r>
            <a:r>
              <a:rPr lang="en-US" sz="2400" b="0" i="0" u="none" strike="noStrike" baseline="0" dirty="0">
                <a:latin typeface="+mj-lt"/>
              </a:rPr>
              <a:t>responsible for the Russian flu pandemic that killed more than one million people worldwide in 1889–90</a:t>
            </a:r>
          </a:p>
          <a:p>
            <a:pPr algn="l"/>
            <a:r>
              <a:rPr lang="en-US" sz="2400" dirty="0">
                <a:latin typeface="+mj-lt"/>
              </a:rPr>
              <a:t>This argues for the expectation that SARS-CoV-2 will evolve to be seasonal respiratory infection</a:t>
            </a:r>
          </a:p>
          <a:p>
            <a:pPr algn="l"/>
            <a:r>
              <a:rPr lang="en-US" sz="2400" b="0" i="0" u="none" strike="noStrike" baseline="0" dirty="0">
                <a:latin typeface="+mj-lt"/>
              </a:rPr>
              <a:t>But that doesn’t mean that our Covid-19 experience </a:t>
            </a:r>
            <a:r>
              <a:rPr lang="en-US" sz="2400" dirty="0">
                <a:latin typeface="+mj-lt"/>
              </a:rPr>
              <a:t>will always be mild like colds</a:t>
            </a:r>
            <a:endParaRPr lang="en-US" sz="2400" b="0" i="0" u="none" strike="noStrike" baseline="0" dirty="0">
              <a:latin typeface="+mj-lt"/>
            </a:endParaRPr>
          </a:p>
        </p:txBody>
      </p:sp>
      <p:pic>
        <p:nvPicPr>
          <p:cNvPr id="6" name="Picture 5">
            <a:extLst>
              <a:ext uri="{FF2B5EF4-FFF2-40B4-BE49-F238E27FC236}">
                <a16:creationId xmlns:a16="http://schemas.microsoft.com/office/drawing/2014/main" id="{BF3EF6FB-F4F2-4251-B881-E98B6A62B3DD}"/>
              </a:ext>
            </a:extLst>
          </p:cNvPr>
          <p:cNvPicPr>
            <a:picLocks noChangeAspect="1"/>
          </p:cNvPicPr>
          <p:nvPr/>
        </p:nvPicPr>
        <p:blipFill>
          <a:blip r:embed="rId3"/>
          <a:stretch>
            <a:fillRect/>
          </a:stretch>
        </p:blipFill>
        <p:spPr>
          <a:xfrm>
            <a:off x="7322331" y="203835"/>
            <a:ext cx="4430211" cy="6289040"/>
          </a:xfrm>
          <a:prstGeom prst="rect">
            <a:avLst/>
          </a:prstGeom>
        </p:spPr>
      </p:pic>
    </p:spTree>
    <p:extLst>
      <p:ext uri="{BB962C8B-B14F-4D97-AF65-F5344CB8AC3E}">
        <p14:creationId xmlns:p14="http://schemas.microsoft.com/office/powerpoint/2010/main" val="3986967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A58D8613-E305-171D-95E9-ED39CFBAA0FC}"/>
              </a:ext>
            </a:extLst>
          </p:cNvPr>
          <p:cNvPicPr>
            <a:picLocks noGrp="1" noChangeAspect="1"/>
          </p:cNvPicPr>
          <p:nvPr>
            <p:ph idx="1"/>
          </p:nvPr>
        </p:nvPicPr>
        <p:blipFill>
          <a:blip r:embed="rId4"/>
          <a:stretch>
            <a:fillRect/>
          </a:stretch>
        </p:blipFill>
        <p:spPr>
          <a:xfrm>
            <a:off x="2872430" y="0"/>
            <a:ext cx="6447139" cy="6832567"/>
          </a:xfrm>
          <a:ln w="41275">
            <a:solidFill>
              <a:schemeClr val="accent1"/>
            </a:solidFill>
          </a:ln>
        </p:spPr>
      </p:pic>
    </p:spTree>
    <p:extLst>
      <p:ext uri="{BB962C8B-B14F-4D97-AF65-F5344CB8AC3E}">
        <p14:creationId xmlns:p14="http://schemas.microsoft.com/office/powerpoint/2010/main" val="3221437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A10608F5-C42E-FCED-FE2F-75F4397B235B}"/>
              </a:ext>
            </a:extLst>
          </p:cNvPr>
          <p:cNvPicPr>
            <a:picLocks noGrp="1" noChangeAspect="1"/>
          </p:cNvPicPr>
          <p:nvPr>
            <p:ph idx="1"/>
          </p:nvPr>
        </p:nvPicPr>
        <p:blipFill>
          <a:blip r:embed="rId4"/>
          <a:stretch>
            <a:fillRect/>
          </a:stretch>
        </p:blipFill>
        <p:spPr>
          <a:xfrm>
            <a:off x="69057" y="792083"/>
            <a:ext cx="12122943" cy="5387975"/>
          </a:xfrm>
          <a:ln w="50800">
            <a:solidFill>
              <a:schemeClr val="accent1"/>
            </a:solidFill>
          </a:ln>
        </p:spPr>
      </p:pic>
      <p:sp>
        <p:nvSpPr>
          <p:cNvPr id="6" name="TextBox 7">
            <a:extLst>
              <a:ext uri="{FF2B5EF4-FFF2-40B4-BE49-F238E27FC236}">
                <a16:creationId xmlns:a16="http://schemas.microsoft.com/office/drawing/2014/main" id="{74255652-D105-40C1-9B56-C232CCE8453E}"/>
              </a:ext>
            </a:extLst>
          </p:cNvPr>
          <p:cNvSpPr txBox="1"/>
          <p:nvPr/>
        </p:nvSpPr>
        <p:spPr>
          <a:xfrm>
            <a:off x="8052028" y="550942"/>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5</a:t>
            </a:r>
          </a:p>
        </p:txBody>
      </p:sp>
    </p:spTree>
    <p:extLst>
      <p:ext uri="{BB962C8B-B14F-4D97-AF65-F5344CB8AC3E}">
        <p14:creationId xmlns:p14="http://schemas.microsoft.com/office/powerpoint/2010/main" val="3488367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F6BA-0D73-00E0-16CE-184BB4DC91A8}"/>
              </a:ext>
            </a:extLst>
          </p:cNvPr>
          <p:cNvSpPr>
            <a:spLocks noGrp="1"/>
          </p:cNvSpPr>
          <p:nvPr>
            <p:ph type="title"/>
          </p:nvPr>
        </p:nvSpPr>
        <p:spPr/>
        <p:txBody>
          <a:bodyPr>
            <a:normAutofit/>
          </a:bodyPr>
          <a:lstStyle/>
          <a:p>
            <a:pPr algn="ctr"/>
            <a:r>
              <a:rPr lang="en-US" dirty="0"/>
              <a:t>Where do Covid variants of concern (VOCs) come from? Our global health care system.</a:t>
            </a:r>
          </a:p>
        </p:txBody>
      </p:sp>
      <p:sp>
        <p:nvSpPr>
          <p:cNvPr id="3" name="Content Placeholder 2">
            <a:extLst>
              <a:ext uri="{FF2B5EF4-FFF2-40B4-BE49-F238E27FC236}">
                <a16:creationId xmlns:a16="http://schemas.microsoft.com/office/drawing/2014/main" id="{FF9E3E3F-8C54-0A20-8A70-8A751F3D443B}"/>
              </a:ext>
            </a:extLst>
          </p:cNvPr>
          <p:cNvSpPr>
            <a:spLocks noGrp="1"/>
          </p:cNvSpPr>
          <p:nvPr>
            <p:ph idx="1"/>
          </p:nvPr>
        </p:nvSpPr>
        <p:spPr>
          <a:xfrm>
            <a:off x="235132" y="1825625"/>
            <a:ext cx="5842426" cy="4667250"/>
          </a:xfrm>
        </p:spPr>
        <p:txBody>
          <a:bodyPr>
            <a:normAutofit lnSpcReduction="10000"/>
          </a:bodyPr>
          <a:lstStyle/>
          <a:p>
            <a:r>
              <a:rPr lang="en-US" sz="2800" b="0" i="0" u="none" strike="noStrike" baseline="0" dirty="0">
                <a:solidFill>
                  <a:srgbClr val="1D1D1B"/>
                </a:solidFill>
                <a:latin typeface="+mj-lt"/>
              </a:rPr>
              <a:t>When SARS-CoV-2 lingers in the body, it accumulates mutations and genetic changes</a:t>
            </a:r>
          </a:p>
          <a:p>
            <a:r>
              <a:rPr lang="en-US" dirty="0">
                <a:solidFill>
                  <a:srgbClr val="1D1D1B"/>
                </a:solidFill>
                <a:latin typeface="+mj-lt"/>
              </a:rPr>
              <a:t>People with chronic Covid infections may have Covid for months. They are typically immunocompromised, which are:</a:t>
            </a:r>
          </a:p>
          <a:p>
            <a:pPr lvl="1"/>
            <a:r>
              <a:rPr lang="en-US" dirty="0">
                <a:latin typeface="+mj-lt"/>
              </a:rPr>
              <a:t>Long-term hospital residents or those patients with health conditions that suppress their immune systems </a:t>
            </a:r>
          </a:p>
          <a:p>
            <a:pPr lvl="1"/>
            <a:r>
              <a:rPr lang="en-US" dirty="0">
                <a:latin typeface="+mj-lt"/>
              </a:rPr>
              <a:t>Patients who take medicines with immunosuppressive effects (chemotherapy). </a:t>
            </a:r>
          </a:p>
          <a:p>
            <a:endParaRPr lang="en-US" dirty="0"/>
          </a:p>
        </p:txBody>
      </p:sp>
      <p:pic>
        <p:nvPicPr>
          <p:cNvPr id="6" name="Content Placeholder 4">
            <a:extLst>
              <a:ext uri="{FF2B5EF4-FFF2-40B4-BE49-F238E27FC236}">
                <a16:creationId xmlns:a16="http://schemas.microsoft.com/office/drawing/2014/main" id="{7F2AB243-E96F-2790-D1D6-F101D69E9A55}"/>
              </a:ext>
            </a:extLst>
          </p:cNvPr>
          <p:cNvPicPr>
            <a:picLocks noChangeAspect="1"/>
          </p:cNvPicPr>
          <p:nvPr/>
        </p:nvPicPr>
        <p:blipFill>
          <a:blip r:embed="rId3"/>
          <a:stretch>
            <a:fillRect/>
          </a:stretch>
        </p:blipFill>
        <p:spPr>
          <a:xfrm>
            <a:off x="6258135" y="1699691"/>
            <a:ext cx="5473768" cy="4919118"/>
          </a:xfrm>
          <a:prstGeom prst="rect">
            <a:avLst/>
          </a:prstGeom>
        </p:spPr>
      </p:pic>
    </p:spTree>
    <p:extLst>
      <p:ext uri="{BB962C8B-B14F-4D97-AF65-F5344CB8AC3E}">
        <p14:creationId xmlns:p14="http://schemas.microsoft.com/office/powerpoint/2010/main" val="869027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8297" y="487680"/>
            <a:ext cx="4455180" cy="6098649"/>
          </a:xfrm>
        </p:spPr>
        <p:txBody>
          <a:bodyPr>
            <a:normAutofit/>
          </a:bodyPr>
          <a:lstStyle/>
          <a:p>
            <a:r>
              <a:rPr lang="en-US" sz="2800" dirty="0"/>
              <a:t>Another global influenza pandemic like 1918 is considered a likely occurrence</a:t>
            </a:r>
          </a:p>
          <a:p>
            <a:r>
              <a:rPr lang="en-US" dirty="0"/>
              <a:t>Worst case scenario: a human  B flu virus and an avian flu A virus like H5N1 in same individual human</a:t>
            </a:r>
          </a:p>
          <a:p>
            <a:r>
              <a:rPr lang="en-US" dirty="0"/>
              <a:t>This could allow the pathogenicity of avian flu to acquire the ability to be spread via human-to-human contacts seen in B flu viruses</a:t>
            </a:r>
          </a:p>
          <a:p>
            <a:pPr marL="0" indent="0">
              <a:buNone/>
            </a:pPr>
            <a:endParaRPr lang="en-US" dirty="0"/>
          </a:p>
        </p:txBody>
      </p:sp>
      <p:pic>
        <p:nvPicPr>
          <p:cNvPr id="8" name="Picture 7">
            <a:hlinkClick r:id="rId3"/>
            <a:extLst>
              <a:ext uri="{FF2B5EF4-FFF2-40B4-BE49-F238E27FC236}">
                <a16:creationId xmlns:a16="http://schemas.microsoft.com/office/drawing/2014/main" id="{4FFB8350-92F9-43CC-B70A-6DE4FC616AFE}"/>
              </a:ext>
            </a:extLst>
          </p:cNvPr>
          <p:cNvPicPr>
            <a:picLocks noChangeAspect="1"/>
          </p:cNvPicPr>
          <p:nvPr/>
        </p:nvPicPr>
        <p:blipFill>
          <a:blip r:embed="rId4"/>
          <a:stretch>
            <a:fillRect/>
          </a:stretch>
        </p:blipFill>
        <p:spPr>
          <a:xfrm>
            <a:off x="4915159" y="624840"/>
            <a:ext cx="6998545" cy="5283517"/>
          </a:xfrm>
          <a:prstGeom prst="rect">
            <a:avLst/>
          </a:prstGeom>
          <a:ln w="41275">
            <a:solidFill>
              <a:schemeClr val="accent1"/>
            </a:solidFill>
          </a:ln>
        </p:spPr>
      </p:pic>
      <p:sp>
        <p:nvSpPr>
          <p:cNvPr id="5" name="TextBox 7">
            <a:extLst>
              <a:ext uri="{FF2B5EF4-FFF2-40B4-BE49-F238E27FC236}">
                <a16:creationId xmlns:a16="http://schemas.microsoft.com/office/drawing/2014/main" id="{0322274C-DDAA-4C27-A352-758E6BC860F2}"/>
              </a:ext>
            </a:extLst>
          </p:cNvPr>
          <p:cNvSpPr txBox="1"/>
          <p:nvPr/>
        </p:nvSpPr>
        <p:spPr>
          <a:xfrm>
            <a:off x="9594243" y="234662"/>
            <a:ext cx="1095172"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Video </a:t>
            </a:r>
          </a:p>
        </p:txBody>
      </p:sp>
    </p:spTree>
    <p:extLst>
      <p:ext uri="{BB962C8B-B14F-4D97-AF65-F5344CB8AC3E}">
        <p14:creationId xmlns:p14="http://schemas.microsoft.com/office/powerpoint/2010/main" val="1890344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BBD295-694A-4741-9172-4F50593FAFAF}"/>
              </a:ext>
            </a:extLst>
          </p:cNvPr>
          <p:cNvPicPr>
            <a:picLocks noGrp="1" noChangeAspect="1"/>
          </p:cNvPicPr>
          <p:nvPr>
            <p:ph idx="1"/>
          </p:nvPr>
        </p:nvPicPr>
        <p:blipFill>
          <a:blip r:embed="rId3"/>
          <a:stretch>
            <a:fillRect/>
          </a:stretch>
        </p:blipFill>
        <p:spPr>
          <a:xfrm>
            <a:off x="6361316" y="0"/>
            <a:ext cx="5438798" cy="2703384"/>
          </a:xfrm>
        </p:spPr>
      </p:pic>
      <p:pic>
        <p:nvPicPr>
          <p:cNvPr id="7" name="Picture 6">
            <a:extLst>
              <a:ext uri="{FF2B5EF4-FFF2-40B4-BE49-F238E27FC236}">
                <a16:creationId xmlns:a16="http://schemas.microsoft.com/office/drawing/2014/main" id="{148CAD34-86CA-45D0-BFF9-12238CFA5EF5}"/>
              </a:ext>
            </a:extLst>
          </p:cNvPr>
          <p:cNvPicPr>
            <a:picLocks noChangeAspect="1"/>
          </p:cNvPicPr>
          <p:nvPr/>
        </p:nvPicPr>
        <p:blipFill>
          <a:blip r:embed="rId4"/>
          <a:stretch>
            <a:fillRect/>
          </a:stretch>
        </p:blipFill>
        <p:spPr>
          <a:xfrm>
            <a:off x="6428071" y="2703384"/>
            <a:ext cx="5280603" cy="3973146"/>
          </a:xfrm>
          <a:prstGeom prst="rect">
            <a:avLst/>
          </a:prstGeom>
        </p:spPr>
      </p:pic>
      <p:sp>
        <p:nvSpPr>
          <p:cNvPr id="6" name="Rectangle 5">
            <a:extLst>
              <a:ext uri="{FF2B5EF4-FFF2-40B4-BE49-F238E27FC236}">
                <a16:creationId xmlns:a16="http://schemas.microsoft.com/office/drawing/2014/main" id="{E55FCBD1-6FD2-4B97-B893-2ED7C414A040}"/>
              </a:ext>
            </a:extLst>
          </p:cNvPr>
          <p:cNvSpPr/>
          <p:nvPr/>
        </p:nvSpPr>
        <p:spPr>
          <a:xfrm>
            <a:off x="6361316" y="101600"/>
            <a:ext cx="5438798" cy="657493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5CAC017B-EA1B-4C03-8C4C-855AA07084B6}"/>
              </a:ext>
            </a:extLst>
          </p:cNvPr>
          <p:cNvSpPr txBox="1">
            <a:spLocks/>
          </p:cNvSpPr>
          <p:nvPr/>
        </p:nvSpPr>
        <p:spPr>
          <a:xfrm>
            <a:off x="487470" y="470263"/>
            <a:ext cx="5608529" cy="6022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Another global pandemic is an expected reality among health scholars</a:t>
            </a:r>
          </a:p>
          <a:p>
            <a:r>
              <a:rPr lang="en-US" dirty="0">
                <a:latin typeface="+mj-lt"/>
              </a:rPr>
              <a:t>Even Covid-19 was expected – we knew something like it would come.</a:t>
            </a:r>
          </a:p>
          <a:p>
            <a:r>
              <a:rPr lang="en-US" dirty="0">
                <a:latin typeface="+mj-lt"/>
              </a:rPr>
              <a:t>Predictions have been made for many years that a flu or coronavirus outbreak would grow to a pandemic </a:t>
            </a:r>
          </a:p>
          <a:p>
            <a:r>
              <a:rPr lang="en-US" dirty="0">
                <a:latin typeface="+mj-lt"/>
              </a:rPr>
              <a:t>Global pandemic simulations or ‘games’ conducted in the US and Europe for decades</a:t>
            </a:r>
          </a:p>
          <a:p>
            <a:r>
              <a:rPr lang="en-US" dirty="0">
                <a:latin typeface="+mj-lt"/>
              </a:rPr>
              <a:t>These were undertaken to study what might happen with the emergence of a novel viral pathogen</a:t>
            </a:r>
          </a:p>
          <a:p>
            <a:endParaRPr lang="en-US" sz="2400" dirty="0">
              <a:latin typeface="+mj-lt"/>
            </a:endParaRPr>
          </a:p>
        </p:txBody>
      </p:sp>
    </p:spTree>
    <p:extLst>
      <p:ext uri="{BB962C8B-B14F-4D97-AF65-F5344CB8AC3E}">
        <p14:creationId xmlns:p14="http://schemas.microsoft.com/office/powerpoint/2010/main" val="1688564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EB710-893A-416A-9266-A35195941D5E}"/>
              </a:ext>
            </a:extLst>
          </p:cNvPr>
          <p:cNvSpPr>
            <a:spLocks noGrp="1"/>
          </p:cNvSpPr>
          <p:nvPr>
            <p:ph type="title"/>
          </p:nvPr>
        </p:nvSpPr>
        <p:spPr/>
        <p:txBody>
          <a:bodyPr/>
          <a:lstStyle/>
          <a:p>
            <a:r>
              <a:rPr lang="en-US" dirty="0"/>
              <a:t>Dark Winter, Atlantic Storm, Event 201, Clade X, Crimson Contagion</a:t>
            </a:r>
          </a:p>
        </p:txBody>
      </p:sp>
      <p:sp>
        <p:nvSpPr>
          <p:cNvPr id="3" name="Content Placeholder 2">
            <a:extLst>
              <a:ext uri="{FF2B5EF4-FFF2-40B4-BE49-F238E27FC236}">
                <a16:creationId xmlns:a16="http://schemas.microsoft.com/office/drawing/2014/main" id="{D6A7111D-CB1C-4E9C-A97B-38E9D88AEFF1}"/>
              </a:ext>
            </a:extLst>
          </p:cNvPr>
          <p:cNvSpPr>
            <a:spLocks noGrp="1"/>
          </p:cNvSpPr>
          <p:nvPr>
            <p:ph idx="1"/>
          </p:nvPr>
        </p:nvSpPr>
        <p:spPr>
          <a:xfrm>
            <a:off x="487471" y="1825625"/>
            <a:ext cx="6539630" cy="4667250"/>
          </a:xfrm>
        </p:spPr>
        <p:txBody>
          <a:bodyPr>
            <a:normAutofit lnSpcReduction="10000"/>
          </a:bodyPr>
          <a:lstStyle/>
          <a:p>
            <a:r>
              <a:rPr lang="en-US" dirty="0">
                <a:latin typeface="+mj-lt"/>
              </a:rPr>
              <a:t>In many of them, power struggles arose between federal and state leaders about articulating a health response. </a:t>
            </a:r>
          </a:p>
          <a:p>
            <a:r>
              <a:rPr lang="en-US" dirty="0">
                <a:latin typeface="+mj-lt"/>
              </a:rPr>
              <a:t>Hospitals were unable to handle the influx of people requiring care</a:t>
            </a:r>
          </a:p>
          <a:p>
            <a:pPr algn="l"/>
            <a:r>
              <a:rPr lang="en-US" b="0" i="0" u="none" strike="noStrike" baseline="0" dirty="0">
                <a:latin typeface="+mj-lt"/>
              </a:rPr>
              <a:t>The games revealed that travel bans didn’t stop the virus from spreading. </a:t>
            </a:r>
          </a:p>
          <a:p>
            <a:pPr algn="l"/>
            <a:r>
              <a:rPr lang="en-US" dirty="0">
                <a:latin typeface="+mj-lt"/>
              </a:rPr>
              <a:t>In general, these games indicated a high level of unpreparedness and an unanticipated economic fallout made worse by political fighting. </a:t>
            </a:r>
            <a:endParaRPr lang="en-US" b="0" i="0" u="none" strike="noStrike" baseline="0" dirty="0">
              <a:latin typeface="+mj-lt"/>
            </a:endParaRPr>
          </a:p>
        </p:txBody>
      </p:sp>
      <p:pic>
        <p:nvPicPr>
          <p:cNvPr id="5" name="Picture 4">
            <a:hlinkClick r:id="rId3"/>
            <a:extLst>
              <a:ext uri="{FF2B5EF4-FFF2-40B4-BE49-F238E27FC236}">
                <a16:creationId xmlns:a16="http://schemas.microsoft.com/office/drawing/2014/main" id="{CAEC83F1-8957-4961-8EAA-A0021A130B64}"/>
              </a:ext>
            </a:extLst>
          </p:cNvPr>
          <p:cNvPicPr>
            <a:picLocks noChangeAspect="1"/>
          </p:cNvPicPr>
          <p:nvPr/>
        </p:nvPicPr>
        <p:blipFill>
          <a:blip r:embed="rId4"/>
          <a:stretch>
            <a:fillRect/>
          </a:stretch>
        </p:blipFill>
        <p:spPr>
          <a:xfrm>
            <a:off x="7265096" y="1825625"/>
            <a:ext cx="4594376" cy="4396961"/>
          </a:xfrm>
          <a:prstGeom prst="rect">
            <a:avLst/>
          </a:prstGeom>
          <a:ln w="44450">
            <a:solidFill>
              <a:schemeClr val="accent1">
                <a:lumMod val="60000"/>
                <a:lumOff val="40000"/>
              </a:schemeClr>
            </a:solidFill>
          </a:ln>
        </p:spPr>
      </p:pic>
      <p:sp>
        <p:nvSpPr>
          <p:cNvPr id="6" name="TextBox 7">
            <a:extLst>
              <a:ext uri="{FF2B5EF4-FFF2-40B4-BE49-F238E27FC236}">
                <a16:creationId xmlns:a16="http://schemas.microsoft.com/office/drawing/2014/main" id="{0A28BDF1-E1F2-4097-883C-A37035A89E3A}"/>
              </a:ext>
            </a:extLst>
          </p:cNvPr>
          <p:cNvSpPr txBox="1"/>
          <p:nvPr/>
        </p:nvSpPr>
        <p:spPr>
          <a:xfrm>
            <a:off x="10609357" y="1496547"/>
            <a:ext cx="1095172"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Video </a:t>
            </a:r>
          </a:p>
        </p:txBody>
      </p:sp>
    </p:spTree>
    <p:extLst>
      <p:ext uri="{BB962C8B-B14F-4D97-AF65-F5344CB8AC3E}">
        <p14:creationId xmlns:p14="http://schemas.microsoft.com/office/powerpoint/2010/main" val="1729299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w picture"/>
          <p:cNvPicPr/>
          <p:nvPr/>
        </p:nvPicPr>
        <p:blipFill rotWithShape="1">
          <a:blip r:embed="rId3"/>
          <a:srcRect t="31739" b="33181"/>
          <a:stretch/>
        </p:blipFill>
        <p:spPr>
          <a:xfrm>
            <a:off x="113196" y="1739347"/>
            <a:ext cx="11697532" cy="4969566"/>
          </a:xfrm>
          <a:prstGeom prst="rect">
            <a:avLst/>
          </a:prstGeom>
        </p:spPr>
      </p:pic>
      <p:sp>
        <p:nvSpPr>
          <p:cNvPr id="8" name="Title 1"/>
          <p:cNvSpPr>
            <a:spLocks noGrp="1"/>
          </p:cNvSpPr>
          <p:nvPr>
            <p:ph type="title"/>
          </p:nvPr>
        </p:nvSpPr>
        <p:spPr>
          <a:xfrm>
            <a:off x="838200" y="365125"/>
            <a:ext cx="10515600" cy="1325563"/>
          </a:xfrm>
        </p:spPr>
        <p:txBody>
          <a:bodyPr>
            <a:normAutofit/>
          </a:bodyPr>
          <a:lstStyle/>
          <a:p>
            <a:pPr algn="ctr"/>
            <a:r>
              <a:rPr lang="en-US" dirty="0"/>
              <a:t>Global zoonotic surveillance (“early detection, early response”)</a:t>
            </a:r>
          </a:p>
        </p:txBody>
      </p:sp>
      <p:sp>
        <p:nvSpPr>
          <p:cNvPr id="3" name="TextBox 2">
            <a:extLst>
              <a:ext uri="{FF2B5EF4-FFF2-40B4-BE49-F238E27FC236}">
                <a16:creationId xmlns:a16="http://schemas.microsoft.com/office/drawing/2014/main" id="{BEBFB93C-AE05-9DF9-0C5A-BAA9539DA67C}"/>
              </a:ext>
            </a:extLst>
          </p:cNvPr>
          <p:cNvSpPr txBox="1"/>
          <p:nvPr/>
        </p:nvSpPr>
        <p:spPr>
          <a:xfrm>
            <a:off x="3046686" y="2984203"/>
            <a:ext cx="6093372" cy="369332"/>
          </a:xfrm>
          <a:prstGeom prst="rect">
            <a:avLst/>
          </a:prstGeom>
          <a:noFill/>
        </p:spPr>
        <p:txBody>
          <a:bodyPr wrap="square">
            <a:spAutoFit/>
          </a:bodyPr>
          <a:lstStyle/>
          <a:p>
            <a:r>
              <a:rPr lang="en-US" dirty="0"/>
              <a:t>Top-down approaches: </a:t>
            </a:r>
          </a:p>
        </p:txBody>
      </p:sp>
    </p:spTree>
    <p:extLst>
      <p:ext uri="{BB962C8B-B14F-4D97-AF65-F5344CB8AC3E}">
        <p14:creationId xmlns:p14="http://schemas.microsoft.com/office/powerpoint/2010/main" val="1345410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2B2E0D22-2004-B063-660D-D97C185D43A4}"/>
              </a:ext>
            </a:extLst>
          </p:cNvPr>
          <p:cNvPicPr>
            <a:picLocks noGrp="1" noChangeAspect="1"/>
          </p:cNvPicPr>
          <p:nvPr>
            <p:ph idx="1"/>
          </p:nvPr>
        </p:nvPicPr>
        <p:blipFill>
          <a:blip r:embed="rId4"/>
          <a:stretch>
            <a:fillRect/>
          </a:stretch>
        </p:blipFill>
        <p:spPr>
          <a:xfrm>
            <a:off x="111737" y="658976"/>
            <a:ext cx="12036306" cy="5489575"/>
          </a:xfrm>
          <a:ln w="38100">
            <a:solidFill>
              <a:schemeClr val="accent1"/>
            </a:solidFill>
          </a:ln>
        </p:spPr>
      </p:pic>
      <p:sp>
        <p:nvSpPr>
          <p:cNvPr id="6" name="TextBox 5">
            <a:extLst>
              <a:ext uri="{FF2B5EF4-FFF2-40B4-BE49-F238E27FC236}">
                <a16:creationId xmlns:a16="http://schemas.microsoft.com/office/drawing/2014/main" id="{5236D7A2-B46A-1B3A-86D2-87F388605417}"/>
              </a:ext>
            </a:extLst>
          </p:cNvPr>
          <p:cNvSpPr txBox="1"/>
          <p:nvPr/>
        </p:nvSpPr>
        <p:spPr>
          <a:xfrm>
            <a:off x="8381437" y="1070311"/>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5</a:t>
            </a:r>
          </a:p>
        </p:txBody>
      </p:sp>
    </p:spTree>
    <p:extLst>
      <p:ext uri="{BB962C8B-B14F-4D97-AF65-F5344CB8AC3E}">
        <p14:creationId xmlns:p14="http://schemas.microsoft.com/office/powerpoint/2010/main" val="860541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Content Placeholder 8">
            <a:hlinkClick r:id="rId3"/>
            <a:extLst>
              <a:ext uri="{FF2B5EF4-FFF2-40B4-BE49-F238E27FC236}">
                <a16:creationId xmlns:a16="http://schemas.microsoft.com/office/drawing/2014/main" id="{243752EE-6916-37BE-2C97-3E7B2E538D11}"/>
              </a:ext>
            </a:extLst>
          </p:cNvPr>
          <p:cNvPicPr>
            <a:picLocks noGrp="1" noChangeAspect="1"/>
          </p:cNvPicPr>
          <p:nvPr>
            <p:ph idx="1"/>
          </p:nvPr>
        </p:nvPicPr>
        <p:blipFill>
          <a:blip r:embed="rId4"/>
          <a:stretch>
            <a:fillRect/>
          </a:stretch>
        </p:blipFill>
        <p:spPr>
          <a:xfrm>
            <a:off x="59314" y="769706"/>
            <a:ext cx="11974802" cy="1500528"/>
          </a:xfrm>
        </p:spPr>
      </p:pic>
      <p:pic>
        <p:nvPicPr>
          <p:cNvPr id="11" name="Picture 10">
            <a:hlinkClick r:id="rId3"/>
            <a:extLst>
              <a:ext uri="{FF2B5EF4-FFF2-40B4-BE49-F238E27FC236}">
                <a16:creationId xmlns:a16="http://schemas.microsoft.com/office/drawing/2014/main" id="{D16D40D3-B819-F5CE-9DFE-A9B19759D84C}"/>
              </a:ext>
            </a:extLst>
          </p:cNvPr>
          <p:cNvPicPr>
            <a:picLocks noChangeAspect="1"/>
          </p:cNvPicPr>
          <p:nvPr/>
        </p:nvPicPr>
        <p:blipFill>
          <a:blip r:embed="rId5"/>
          <a:stretch>
            <a:fillRect/>
          </a:stretch>
        </p:blipFill>
        <p:spPr>
          <a:xfrm>
            <a:off x="2955868" y="0"/>
            <a:ext cx="6280264" cy="892083"/>
          </a:xfrm>
          <a:prstGeom prst="rect">
            <a:avLst/>
          </a:prstGeom>
        </p:spPr>
      </p:pic>
      <p:pic>
        <p:nvPicPr>
          <p:cNvPr id="13" name="Picture 12" descr="A group of white ferrets in a cage&#10;&#10;Description automatically generated">
            <a:hlinkClick r:id="rId3"/>
            <a:extLst>
              <a:ext uri="{FF2B5EF4-FFF2-40B4-BE49-F238E27FC236}">
                <a16:creationId xmlns:a16="http://schemas.microsoft.com/office/drawing/2014/main" id="{753AC682-2DEF-199C-8CF9-69445DE7C6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7991" y="2244465"/>
            <a:ext cx="6918141" cy="4613535"/>
          </a:xfrm>
          <a:prstGeom prst="rect">
            <a:avLst/>
          </a:prstGeom>
        </p:spPr>
      </p:pic>
      <p:sp>
        <p:nvSpPr>
          <p:cNvPr id="14" name="TextBox 13">
            <a:extLst>
              <a:ext uri="{FF2B5EF4-FFF2-40B4-BE49-F238E27FC236}">
                <a16:creationId xmlns:a16="http://schemas.microsoft.com/office/drawing/2014/main" id="{439301CC-1FEC-1EF5-7237-1EFEBD340D5D}"/>
              </a:ext>
            </a:extLst>
          </p:cNvPr>
          <p:cNvSpPr txBox="1"/>
          <p:nvPr/>
        </p:nvSpPr>
        <p:spPr>
          <a:xfrm>
            <a:off x="530209" y="3221773"/>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a:t>
            </a:r>
            <a:r>
              <a:rPr lang="en-US" sz="2800" dirty="0">
                <a:hlinkClick r:id="rId3"/>
              </a:rPr>
              <a:t>Questions</a:t>
            </a:r>
            <a:r>
              <a:rPr lang="en-US" sz="2800" dirty="0"/>
              <a:t> 5</a:t>
            </a:r>
          </a:p>
        </p:txBody>
      </p:sp>
    </p:spTree>
    <p:extLst>
      <p:ext uri="{BB962C8B-B14F-4D97-AF65-F5344CB8AC3E}">
        <p14:creationId xmlns:p14="http://schemas.microsoft.com/office/powerpoint/2010/main" val="1204830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8BBCA09B-0F5B-1867-EF50-35C29D02BA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36821" y="525004"/>
            <a:ext cx="3265362" cy="5807992"/>
          </a:xfrm>
        </p:spPr>
      </p:pic>
      <p:pic>
        <p:nvPicPr>
          <p:cNvPr id="8" name="Picture 7">
            <a:extLst>
              <a:ext uri="{FF2B5EF4-FFF2-40B4-BE49-F238E27FC236}">
                <a16:creationId xmlns:a16="http://schemas.microsoft.com/office/drawing/2014/main" id="{07B64802-B79B-16CB-BE04-FDA663EBBD14}"/>
              </a:ext>
            </a:extLst>
          </p:cNvPr>
          <p:cNvPicPr>
            <a:picLocks noChangeAspect="1"/>
          </p:cNvPicPr>
          <p:nvPr/>
        </p:nvPicPr>
        <p:blipFill rotWithShape="1">
          <a:blip r:embed="rId4"/>
          <a:srcRect l="2629"/>
          <a:stretch/>
        </p:blipFill>
        <p:spPr>
          <a:xfrm>
            <a:off x="4968240" y="117772"/>
            <a:ext cx="6385560" cy="6740228"/>
          </a:xfrm>
          <a:prstGeom prst="rect">
            <a:avLst/>
          </a:prstGeom>
        </p:spPr>
      </p:pic>
    </p:spTree>
    <p:extLst>
      <p:ext uri="{BB962C8B-B14F-4D97-AF65-F5344CB8AC3E}">
        <p14:creationId xmlns:p14="http://schemas.microsoft.com/office/powerpoint/2010/main" val="1487923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 y="152400"/>
            <a:ext cx="11513820" cy="1325563"/>
          </a:xfrm>
        </p:spPr>
        <p:txBody>
          <a:bodyPr/>
          <a:lstStyle/>
          <a:p>
            <a:pPr algn="ctr"/>
            <a:r>
              <a:rPr lang="en-US" dirty="0">
                <a:latin typeface="+mn-lt"/>
              </a:rPr>
              <a:t>Top-down solutions:  universal flu vaccine</a:t>
            </a:r>
          </a:p>
        </p:txBody>
      </p:sp>
      <p:pic>
        <p:nvPicPr>
          <p:cNvPr id="5" name="Picture 4">
            <a:hlinkClick r:id="rId3"/>
          </p:cNvPr>
          <p:cNvPicPr>
            <a:picLocks noChangeAspect="1"/>
          </p:cNvPicPr>
          <p:nvPr/>
        </p:nvPicPr>
        <p:blipFill>
          <a:blip r:embed="rId4"/>
          <a:stretch>
            <a:fillRect/>
          </a:stretch>
        </p:blipFill>
        <p:spPr>
          <a:xfrm>
            <a:off x="403860" y="1690781"/>
            <a:ext cx="11384280" cy="4723533"/>
          </a:xfrm>
          <a:prstGeom prst="rect">
            <a:avLst/>
          </a:prstGeom>
          <a:ln w="53975">
            <a:solidFill>
              <a:schemeClr val="accent1"/>
            </a:solidFill>
          </a:ln>
        </p:spPr>
      </p:pic>
      <p:sp>
        <p:nvSpPr>
          <p:cNvPr id="4" name="TextBox 7">
            <a:extLst>
              <a:ext uri="{FF2B5EF4-FFF2-40B4-BE49-F238E27FC236}">
                <a16:creationId xmlns:a16="http://schemas.microsoft.com/office/drawing/2014/main" id="{80FBED75-81B0-4273-983E-B56800DBBE8F}"/>
              </a:ext>
            </a:extLst>
          </p:cNvPr>
          <p:cNvSpPr txBox="1"/>
          <p:nvPr/>
        </p:nvSpPr>
        <p:spPr>
          <a:xfrm>
            <a:off x="10401963" y="1690688"/>
            <a:ext cx="1095172"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Video </a:t>
            </a:r>
          </a:p>
        </p:txBody>
      </p:sp>
    </p:spTree>
    <p:extLst>
      <p:ext uri="{BB962C8B-B14F-4D97-AF65-F5344CB8AC3E}">
        <p14:creationId xmlns:p14="http://schemas.microsoft.com/office/powerpoint/2010/main" val="251455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DF13F634-D32F-FEE1-5004-FD05F472D8A0}"/>
              </a:ext>
            </a:extLst>
          </p:cNvPr>
          <p:cNvPicPr>
            <a:picLocks noGrp="1" noChangeAspect="1"/>
          </p:cNvPicPr>
          <p:nvPr>
            <p:ph idx="1"/>
          </p:nvPr>
        </p:nvPicPr>
        <p:blipFill>
          <a:blip r:embed="rId4"/>
          <a:stretch>
            <a:fillRect/>
          </a:stretch>
        </p:blipFill>
        <p:spPr>
          <a:xfrm>
            <a:off x="0" y="565150"/>
            <a:ext cx="12222960" cy="5727699"/>
          </a:xfrm>
          <a:ln w="57150">
            <a:solidFill>
              <a:schemeClr val="accent1"/>
            </a:solidFill>
          </a:ln>
        </p:spPr>
      </p:pic>
      <p:sp>
        <p:nvSpPr>
          <p:cNvPr id="6" name="TextBox 5">
            <a:extLst>
              <a:ext uri="{FF2B5EF4-FFF2-40B4-BE49-F238E27FC236}">
                <a16:creationId xmlns:a16="http://schemas.microsoft.com/office/drawing/2014/main" id="{38A009DF-AF8D-BB43-9E28-B533A36CA53A}"/>
              </a:ext>
            </a:extLst>
          </p:cNvPr>
          <p:cNvSpPr txBox="1"/>
          <p:nvPr/>
        </p:nvSpPr>
        <p:spPr>
          <a:xfrm>
            <a:off x="8381437" y="1070311"/>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5</a:t>
            </a:r>
          </a:p>
        </p:txBody>
      </p:sp>
    </p:spTree>
    <p:extLst>
      <p:ext uri="{BB962C8B-B14F-4D97-AF65-F5344CB8AC3E}">
        <p14:creationId xmlns:p14="http://schemas.microsoft.com/office/powerpoint/2010/main" val="17201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4988" r="11197"/>
          <a:stretch/>
        </p:blipFill>
        <p:spPr>
          <a:xfrm>
            <a:off x="5814802" y="0"/>
            <a:ext cx="6433457" cy="6858000"/>
          </a:xfrm>
        </p:spPr>
      </p:pic>
      <p:pic>
        <p:nvPicPr>
          <p:cNvPr id="4" name="Picture 3"/>
          <p:cNvPicPr>
            <a:picLocks noChangeAspect="1"/>
          </p:cNvPicPr>
          <p:nvPr/>
        </p:nvPicPr>
        <p:blipFill>
          <a:blip r:embed="rId4"/>
          <a:stretch>
            <a:fillRect/>
          </a:stretch>
        </p:blipFill>
        <p:spPr>
          <a:xfrm>
            <a:off x="289938" y="0"/>
            <a:ext cx="5178699" cy="2138822"/>
          </a:xfrm>
          <a:prstGeom prst="rect">
            <a:avLst/>
          </a:prstGeom>
        </p:spPr>
      </p:pic>
      <p:pic>
        <p:nvPicPr>
          <p:cNvPr id="9" name="Content Placeholder 3"/>
          <p:cNvPicPr>
            <a:picLocks noChangeAspect="1"/>
          </p:cNvPicPr>
          <p:nvPr/>
        </p:nvPicPr>
        <p:blipFill>
          <a:blip r:embed="rId5"/>
          <a:stretch>
            <a:fillRect/>
          </a:stretch>
        </p:blipFill>
        <p:spPr>
          <a:xfrm>
            <a:off x="467522" y="2305877"/>
            <a:ext cx="5001115" cy="4367466"/>
          </a:xfrm>
          <a:prstGeom prst="rect">
            <a:avLst/>
          </a:prstGeom>
        </p:spPr>
      </p:pic>
    </p:spTree>
    <p:extLst>
      <p:ext uri="{BB962C8B-B14F-4D97-AF65-F5344CB8AC3E}">
        <p14:creationId xmlns:p14="http://schemas.microsoft.com/office/powerpoint/2010/main" val="1758406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1125200" cy="1325563"/>
          </a:xfrm>
        </p:spPr>
        <p:txBody>
          <a:bodyPr/>
          <a:lstStyle/>
          <a:p>
            <a:r>
              <a:rPr lang="en-US" dirty="0"/>
              <a:t>Bottom-up solutions:  building preparedness at local levels</a:t>
            </a:r>
          </a:p>
        </p:txBody>
      </p:sp>
      <p:sp>
        <p:nvSpPr>
          <p:cNvPr id="3" name="Content Placeholder 2"/>
          <p:cNvSpPr>
            <a:spLocks noGrp="1"/>
          </p:cNvSpPr>
          <p:nvPr>
            <p:ph idx="1"/>
          </p:nvPr>
        </p:nvSpPr>
        <p:spPr>
          <a:xfrm>
            <a:off x="259080" y="1825624"/>
            <a:ext cx="5151119" cy="5032375"/>
          </a:xfrm>
        </p:spPr>
        <p:txBody>
          <a:bodyPr>
            <a:normAutofit fontScale="92500" lnSpcReduction="10000"/>
          </a:bodyPr>
          <a:lstStyle/>
          <a:p>
            <a:r>
              <a:rPr lang="en-US" dirty="0"/>
              <a:t>Need to build infrastructure to respond to a pandemic emergency with an everyday system that can be scaled up, not a “break-glass-in-case-of-emergency” </a:t>
            </a:r>
          </a:p>
          <a:p>
            <a:r>
              <a:rPr lang="en-US" dirty="0"/>
              <a:t>Making sure antiviral drugs like Tamiflu are widely available to patients with the flu</a:t>
            </a:r>
          </a:p>
          <a:p>
            <a:r>
              <a:rPr lang="en-US" dirty="0"/>
              <a:t>Developing better flu health awareness campaigns in local communities</a:t>
            </a:r>
          </a:p>
          <a:p>
            <a:r>
              <a:rPr lang="en-US" dirty="0"/>
              <a:t>Getting vaccinations to every individual</a:t>
            </a:r>
          </a:p>
          <a:p>
            <a:endParaRPr lang="en-US" dirty="0"/>
          </a:p>
        </p:txBody>
      </p:sp>
      <p:pic>
        <p:nvPicPr>
          <p:cNvPr id="5" name="Picture 4" descr="A picture containing text, book&#10;&#10;Description automatically generated">
            <a:extLst>
              <a:ext uri="{FF2B5EF4-FFF2-40B4-BE49-F238E27FC236}">
                <a16:creationId xmlns:a16="http://schemas.microsoft.com/office/drawing/2014/main" id="{8A8B60A7-5A4E-4C5B-55C7-FFE997AF6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439" y="1460500"/>
            <a:ext cx="6514401" cy="5032375"/>
          </a:xfrm>
          <a:prstGeom prst="rect">
            <a:avLst/>
          </a:prstGeom>
        </p:spPr>
      </p:pic>
    </p:spTree>
    <p:extLst>
      <p:ext uri="{BB962C8B-B14F-4D97-AF65-F5344CB8AC3E}">
        <p14:creationId xmlns:p14="http://schemas.microsoft.com/office/powerpoint/2010/main" val="913783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6737-8FE3-4219-9FC8-B45FCC8D8B51}"/>
              </a:ext>
            </a:extLst>
          </p:cNvPr>
          <p:cNvSpPr>
            <a:spLocks noGrp="1"/>
          </p:cNvSpPr>
          <p:nvPr>
            <p:ph type="title"/>
          </p:nvPr>
        </p:nvSpPr>
        <p:spPr>
          <a:xfrm>
            <a:off x="104503" y="274300"/>
            <a:ext cx="5656216" cy="1325563"/>
          </a:xfrm>
        </p:spPr>
        <p:txBody>
          <a:bodyPr>
            <a:normAutofit/>
          </a:bodyPr>
          <a:lstStyle/>
          <a:p>
            <a:pPr algn="ctr"/>
            <a:r>
              <a:rPr lang="en-US" dirty="0"/>
              <a:t>Influenza viruses and coronaviruses</a:t>
            </a:r>
          </a:p>
        </p:txBody>
      </p:sp>
      <p:sp>
        <p:nvSpPr>
          <p:cNvPr id="3" name="Content Placeholder 2">
            <a:extLst>
              <a:ext uri="{FF2B5EF4-FFF2-40B4-BE49-F238E27FC236}">
                <a16:creationId xmlns:a16="http://schemas.microsoft.com/office/drawing/2014/main" id="{BD509138-6818-4C53-8310-434D945F20B6}"/>
              </a:ext>
            </a:extLst>
          </p:cNvPr>
          <p:cNvSpPr>
            <a:spLocks noGrp="1"/>
          </p:cNvSpPr>
          <p:nvPr>
            <p:ph idx="1"/>
          </p:nvPr>
        </p:nvSpPr>
        <p:spPr>
          <a:xfrm>
            <a:off x="448492" y="1808254"/>
            <a:ext cx="5181599" cy="4818003"/>
          </a:xfrm>
        </p:spPr>
        <p:txBody>
          <a:bodyPr>
            <a:normAutofit fontScale="92500" lnSpcReduction="10000"/>
          </a:bodyPr>
          <a:lstStyle/>
          <a:p>
            <a:r>
              <a:rPr lang="en-US" dirty="0">
                <a:latin typeface="+mj-lt"/>
              </a:rPr>
              <a:t>Different taxonomic viral families with contrasts in what kind of human host cells they infect and use to reproduce</a:t>
            </a:r>
            <a:endParaRPr lang="en-US" b="0" i="0" u="none" strike="noStrike" baseline="0" dirty="0">
              <a:latin typeface="+mj-lt"/>
            </a:endParaRPr>
          </a:p>
          <a:p>
            <a:r>
              <a:rPr lang="en-US" dirty="0">
                <a:latin typeface="+mj-lt"/>
              </a:rPr>
              <a:t>Influenza main impact is on the lungs, coronaviruses impact all major organs </a:t>
            </a:r>
          </a:p>
          <a:p>
            <a:r>
              <a:rPr lang="en-US" b="0" i="0" u="none" strike="noStrike" baseline="0" dirty="0">
                <a:latin typeface="+mj-lt"/>
              </a:rPr>
              <a:t>Influenza viruses exhibit mutation (drift) and reassortment (shift) up to three times more often than coronaviruses do.</a:t>
            </a:r>
          </a:p>
          <a:p>
            <a:r>
              <a:rPr lang="en-US" dirty="0">
                <a:latin typeface="+mj-lt"/>
              </a:rPr>
              <a:t>Bats are a major, but not exclusive, reservoir for coronaviruses</a:t>
            </a:r>
          </a:p>
          <a:p>
            <a:endParaRPr lang="en-US" sz="2000" dirty="0">
              <a:latin typeface="+mj-lt"/>
            </a:endParaRPr>
          </a:p>
          <a:p>
            <a:pPr algn="l"/>
            <a:endParaRPr lang="en-US" dirty="0"/>
          </a:p>
        </p:txBody>
      </p:sp>
      <p:pic>
        <p:nvPicPr>
          <p:cNvPr id="4" name="Content Placeholder 4" descr="A close-up of an elephant&#10;&#10;Description automatically generated with medium confidence">
            <a:extLst>
              <a:ext uri="{FF2B5EF4-FFF2-40B4-BE49-F238E27FC236}">
                <a16:creationId xmlns:a16="http://schemas.microsoft.com/office/drawing/2014/main" id="{FDA0D1D0-0A8A-1FB5-6BFE-750A4F31A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460" r="4030"/>
          <a:stretch/>
        </p:blipFill>
        <p:spPr>
          <a:xfrm>
            <a:off x="5891347" y="231743"/>
            <a:ext cx="5852161" cy="6394514"/>
          </a:xfrm>
          <a:prstGeom prst="rect">
            <a:avLst/>
          </a:prstGeom>
        </p:spPr>
      </p:pic>
    </p:spTree>
    <p:extLst>
      <p:ext uri="{BB962C8B-B14F-4D97-AF65-F5344CB8AC3E}">
        <p14:creationId xmlns:p14="http://schemas.microsoft.com/office/powerpoint/2010/main" val="819911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92D86A-AE8E-F580-ED9B-C37C3C63FD00}"/>
              </a:ext>
            </a:extLst>
          </p:cNvPr>
          <p:cNvPicPr>
            <a:picLocks noGrp="1" noChangeAspect="1"/>
          </p:cNvPicPr>
          <p:nvPr>
            <p:ph idx="1"/>
          </p:nvPr>
        </p:nvPicPr>
        <p:blipFill>
          <a:blip r:embed="rId3"/>
          <a:stretch>
            <a:fillRect/>
          </a:stretch>
        </p:blipFill>
        <p:spPr>
          <a:xfrm>
            <a:off x="1340068" y="0"/>
            <a:ext cx="9112469" cy="6629071"/>
          </a:xfrm>
        </p:spPr>
      </p:pic>
    </p:spTree>
    <p:extLst>
      <p:ext uri="{BB962C8B-B14F-4D97-AF65-F5344CB8AC3E}">
        <p14:creationId xmlns:p14="http://schemas.microsoft.com/office/powerpoint/2010/main" val="2863733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outdoor&#10;&#10;Description automatically generated">
            <a:extLst>
              <a:ext uri="{FF2B5EF4-FFF2-40B4-BE49-F238E27FC236}">
                <a16:creationId xmlns:a16="http://schemas.microsoft.com/office/drawing/2014/main" id="{2BF943B9-FC09-491A-9634-F60E15A339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9857" y="166052"/>
            <a:ext cx="8672286" cy="6525895"/>
          </a:xfrm>
        </p:spPr>
      </p:pic>
    </p:spTree>
    <p:extLst>
      <p:ext uri="{BB962C8B-B14F-4D97-AF65-F5344CB8AC3E}">
        <p14:creationId xmlns:p14="http://schemas.microsoft.com/office/powerpoint/2010/main" val="1912989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58502C-CE07-4553-AE01-35227A2AFA04}"/>
              </a:ext>
            </a:extLst>
          </p:cNvPr>
          <p:cNvPicPr>
            <a:picLocks noGrp="1" noChangeAspect="1"/>
          </p:cNvPicPr>
          <p:nvPr>
            <p:ph idx="1"/>
          </p:nvPr>
        </p:nvPicPr>
        <p:blipFill rotWithShape="1">
          <a:blip r:embed="rId3"/>
          <a:srcRect t="19946"/>
          <a:stretch/>
        </p:blipFill>
        <p:spPr>
          <a:xfrm>
            <a:off x="1204870" y="-16830"/>
            <a:ext cx="10042250" cy="6874830"/>
          </a:xfrm>
        </p:spPr>
      </p:pic>
    </p:spTree>
    <p:extLst>
      <p:ext uri="{BB962C8B-B14F-4D97-AF65-F5344CB8AC3E}">
        <p14:creationId xmlns:p14="http://schemas.microsoft.com/office/powerpoint/2010/main" val="3775673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FA7EF2E1-198F-40A8-B2C0-BCE0F55CC3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0"/>
            <a:ext cx="9784080" cy="6780367"/>
          </a:xfrm>
        </p:spPr>
      </p:pic>
    </p:spTree>
    <p:extLst>
      <p:ext uri="{BB962C8B-B14F-4D97-AF65-F5344CB8AC3E}">
        <p14:creationId xmlns:p14="http://schemas.microsoft.com/office/powerpoint/2010/main" val="2833429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hedgehogs in a cage&#10;&#10;Description automatically generated with low confidence">
            <a:extLst>
              <a:ext uri="{FF2B5EF4-FFF2-40B4-BE49-F238E27FC236}">
                <a16:creationId xmlns:a16="http://schemas.microsoft.com/office/drawing/2014/main" id="{5059681C-129A-400B-9ABB-4BF94F9097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2951" y="190831"/>
            <a:ext cx="8422569" cy="6476337"/>
          </a:xfrm>
        </p:spPr>
      </p:pic>
    </p:spTree>
    <p:extLst>
      <p:ext uri="{BB962C8B-B14F-4D97-AF65-F5344CB8AC3E}">
        <p14:creationId xmlns:p14="http://schemas.microsoft.com/office/powerpoint/2010/main" val="172531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BA039-B1D0-400B-B438-7E860330FD07}"/>
              </a:ext>
            </a:extLst>
          </p:cNvPr>
          <p:cNvSpPr>
            <a:spLocks noGrp="1"/>
          </p:cNvSpPr>
          <p:nvPr>
            <p:ph idx="1"/>
          </p:nvPr>
        </p:nvSpPr>
        <p:spPr>
          <a:xfrm>
            <a:off x="214639" y="1483218"/>
            <a:ext cx="6624572" cy="5217127"/>
          </a:xfrm>
        </p:spPr>
        <p:txBody>
          <a:bodyPr>
            <a:normAutofit/>
          </a:bodyPr>
          <a:lstStyle/>
          <a:p>
            <a:pPr algn="l"/>
            <a:r>
              <a:rPr lang="en-US" b="0" i="0" u="none" strike="noStrike" baseline="0" dirty="0">
                <a:latin typeface="+mj-lt"/>
              </a:rPr>
              <a:t>Simplest explanation is that SARS-CoV-2 ‘jumped’ into humans from an animal host at </a:t>
            </a:r>
            <a:r>
              <a:rPr lang="en-US" dirty="0">
                <a:latin typeface="+mj-lt"/>
              </a:rPr>
              <a:t>a wet market </a:t>
            </a:r>
            <a:r>
              <a:rPr lang="en-US" b="0" i="0" u="none" strike="noStrike" baseline="0" dirty="0">
                <a:latin typeface="+mj-lt"/>
              </a:rPr>
              <a:t>in Wuhan, China</a:t>
            </a:r>
            <a:r>
              <a:rPr lang="en-US" dirty="0">
                <a:latin typeface="+mj-lt"/>
              </a:rPr>
              <a:t> in </a:t>
            </a:r>
            <a:r>
              <a:rPr lang="en-US" b="0" i="0" u="none" strike="noStrike" baseline="0" dirty="0">
                <a:latin typeface="+mj-lt"/>
              </a:rPr>
              <a:t>Dec 2019</a:t>
            </a:r>
          </a:p>
          <a:p>
            <a:pPr algn="l"/>
            <a:r>
              <a:rPr lang="en-US" b="0" i="0" u="none" strike="noStrike" baseline="0" dirty="0">
                <a:latin typeface="+mj-lt"/>
              </a:rPr>
              <a:t>Viral genomes from nine of the earliest know human cases for which samples are available suggest multiple origins</a:t>
            </a:r>
          </a:p>
          <a:p>
            <a:pPr algn="l"/>
            <a:r>
              <a:rPr lang="en-US" dirty="0">
                <a:latin typeface="+mj-lt"/>
              </a:rPr>
              <a:t>Six humans with ties to the market (Clade 1) </a:t>
            </a:r>
          </a:p>
          <a:p>
            <a:pPr algn="l"/>
            <a:r>
              <a:rPr lang="en-US" b="0" i="0" u="none" strike="noStrike" baseline="0" dirty="0">
                <a:latin typeface="+mj-lt"/>
              </a:rPr>
              <a:t>Three humans with no ties to the market (Clade 2)</a:t>
            </a:r>
          </a:p>
        </p:txBody>
      </p:sp>
      <p:pic>
        <p:nvPicPr>
          <p:cNvPr id="5" name="Picture 4">
            <a:extLst>
              <a:ext uri="{FF2B5EF4-FFF2-40B4-BE49-F238E27FC236}">
                <a16:creationId xmlns:a16="http://schemas.microsoft.com/office/drawing/2014/main" id="{39664630-078D-4CD7-BD9B-79555203F4AF}"/>
              </a:ext>
            </a:extLst>
          </p:cNvPr>
          <p:cNvPicPr>
            <a:picLocks noChangeAspect="1"/>
          </p:cNvPicPr>
          <p:nvPr/>
        </p:nvPicPr>
        <p:blipFill>
          <a:blip r:embed="rId3"/>
          <a:stretch>
            <a:fillRect/>
          </a:stretch>
        </p:blipFill>
        <p:spPr>
          <a:xfrm>
            <a:off x="6839210" y="1483218"/>
            <a:ext cx="4752975" cy="4572000"/>
          </a:xfrm>
          <a:prstGeom prst="rect">
            <a:avLst/>
          </a:prstGeom>
        </p:spPr>
      </p:pic>
      <p:sp>
        <p:nvSpPr>
          <p:cNvPr id="6" name="Title 1">
            <a:extLst>
              <a:ext uri="{FF2B5EF4-FFF2-40B4-BE49-F238E27FC236}">
                <a16:creationId xmlns:a16="http://schemas.microsoft.com/office/drawing/2014/main" id="{BDFCF23B-7805-4015-AC3F-1102D7755278}"/>
              </a:ext>
            </a:extLst>
          </p:cNvPr>
          <p:cNvSpPr>
            <a:spLocks noGrp="1"/>
          </p:cNvSpPr>
          <p:nvPr>
            <p:ph type="title"/>
          </p:nvPr>
        </p:nvSpPr>
        <p:spPr>
          <a:xfrm>
            <a:off x="2591126" y="157655"/>
            <a:ext cx="6624572" cy="1325563"/>
          </a:xfrm>
        </p:spPr>
        <p:txBody>
          <a:bodyPr>
            <a:normAutofit/>
          </a:bodyPr>
          <a:lstStyle/>
          <a:p>
            <a:r>
              <a:rPr lang="en-US" sz="4000" dirty="0"/>
              <a:t>Dual emergence of SARS-CoV-2</a:t>
            </a:r>
          </a:p>
        </p:txBody>
      </p:sp>
    </p:spTree>
    <p:extLst>
      <p:ext uri="{BB962C8B-B14F-4D97-AF65-F5344CB8AC3E}">
        <p14:creationId xmlns:p14="http://schemas.microsoft.com/office/powerpoint/2010/main" val="1560010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BA039-B1D0-400B-B438-7E860330FD07}"/>
              </a:ext>
            </a:extLst>
          </p:cNvPr>
          <p:cNvSpPr>
            <a:spLocks noGrp="1"/>
          </p:cNvSpPr>
          <p:nvPr>
            <p:ph idx="1"/>
          </p:nvPr>
        </p:nvSpPr>
        <p:spPr>
          <a:xfrm>
            <a:off x="352425" y="419100"/>
            <a:ext cx="6624572" cy="6248400"/>
          </a:xfrm>
        </p:spPr>
        <p:txBody>
          <a:bodyPr>
            <a:normAutofit lnSpcReduction="10000"/>
          </a:bodyPr>
          <a:lstStyle/>
          <a:p>
            <a:pPr algn="l"/>
            <a:r>
              <a:rPr lang="en-US" sz="3200" b="0" i="0" u="none" strike="noStrike" baseline="0" dirty="0">
                <a:latin typeface="+mj-lt"/>
              </a:rPr>
              <a:t>This supports the idea that the market might not have been the origin of the pandemic. </a:t>
            </a:r>
          </a:p>
          <a:p>
            <a:pPr algn="l"/>
            <a:r>
              <a:rPr lang="en-US" sz="3200" b="0" i="0" u="none" strike="noStrike" baseline="0" dirty="0">
                <a:latin typeface="+mj-lt"/>
              </a:rPr>
              <a:t>Instead, clades I and II originated from a common viral ancestor and spread independently at the same time: clade I through the market and clade II outside it. </a:t>
            </a:r>
          </a:p>
          <a:p>
            <a:pPr algn="l"/>
            <a:r>
              <a:rPr lang="en-US" sz="3200" b="0" i="0" u="none" strike="noStrike" baseline="0" dirty="0">
                <a:latin typeface="+mj-lt"/>
              </a:rPr>
              <a:t>Therefore, the animal-to-human transfer might have occurred elsewhere, seeding transmission chains that found their way to the market —where the high density of humans facilitated uncontainable spread in, and beyond the market</a:t>
            </a:r>
            <a:endParaRPr lang="en-US" sz="4400" dirty="0">
              <a:latin typeface="+mj-lt"/>
            </a:endParaRPr>
          </a:p>
        </p:txBody>
      </p:sp>
      <p:pic>
        <p:nvPicPr>
          <p:cNvPr id="5" name="Picture 4">
            <a:extLst>
              <a:ext uri="{FF2B5EF4-FFF2-40B4-BE49-F238E27FC236}">
                <a16:creationId xmlns:a16="http://schemas.microsoft.com/office/drawing/2014/main" id="{39664630-078D-4CD7-BD9B-79555203F4AF}"/>
              </a:ext>
            </a:extLst>
          </p:cNvPr>
          <p:cNvPicPr>
            <a:picLocks noChangeAspect="1"/>
          </p:cNvPicPr>
          <p:nvPr/>
        </p:nvPicPr>
        <p:blipFill>
          <a:blip r:embed="rId3"/>
          <a:stretch>
            <a:fillRect/>
          </a:stretch>
        </p:blipFill>
        <p:spPr>
          <a:xfrm>
            <a:off x="7086600" y="308280"/>
            <a:ext cx="4752975" cy="4572000"/>
          </a:xfrm>
          <a:prstGeom prst="rect">
            <a:avLst/>
          </a:prstGeom>
        </p:spPr>
      </p:pic>
    </p:spTree>
    <p:extLst>
      <p:ext uri="{BB962C8B-B14F-4D97-AF65-F5344CB8AC3E}">
        <p14:creationId xmlns:p14="http://schemas.microsoft.com/office/powerpoint/2010/main" val="2951545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643"/>
            <a:ext cx="10515600" cy="1325563"/>
          </a:xfrm>
        </p:spPr>
        <p:txBody>
          <a:bodyPr/>
          <a:lstStyle/>
          <a:p>
            <a:pPr algn="ctr"/>
            <a:r>
              <a:rPr lang="en-US" dirty="0"/>
              <a:t>How the influenza virus works</a:t>
            </a:r>
          </a:p>
        </p:txBody>
      </p:sp>
      <p:sp>
        <p:nvSpPr>
          <p:cNvPr id="3" name="Content Placeholder 2"/>
          <p:cNvSpPr>
            <a:spLocks noGrp="1"/>
          </p:cNvSpPr>
          <p:nvPr>
            <p:ph idx="1"/>
          </p:nvPr>
        </p:nvSpPr>
        <p:spPr>
          <a:xfrm>
            <a:off x="159026" y="1566510"/>
            <a:ext cx="5936975" cy="5291490"/>
          </a:xfrm>
        </p:spPr>
        <p:txBody>
          <a:bodyPr>
            <a:normAutofit/>
          </a:bodyPr>
          <a:lstStyle/>
          <a:p>
            <a:r>
              <a:rPr lang="en-US" dirty="0"/>
              <a:t>Virus contains RNA</a:t>
            </a:r>
          </a:p>
          <a:p>
            <a:r>
              <a:rPr lang="en-US" dirty="0"/>
              <a:t>Virus enters outermost layer of  cells in respiratory tract of infected host</a:t>
            </a:r>
          </a:p>
          <a:p>
            <a:r>
              <a:rPr lang="en-US" dirty="0"/>
              <a:t>RNA inserted into nucleus </a:t>
            </a:r>
          </a:p>
          <a:p>
            <a:r>
              <a:rPr lang="en-US" dirty="0"/>
              <a:t>Polymerases in nucleus used to make copies of viral RNA</a:t>
            </a:r>
          </a:p>
          <a:p>
            <a:r>
              <a:rPr lang="en-US" dirty="0"/>
              <a:t>These copies of RNA leave the cells to infect another person</a:t>
            </a:r>
          </a:p>
        </p:txBody>
      </p:sp>
      <p:pic>
        <p:nvPicPr>
          <p:cNvPr id="4" name="Picture 3"/>
          <p:cNvPicPr>
            <a:picLocks noChangeAspect="1"/>
          </p:cNvPicPr>
          <p:nvPr/>
        </p:nvPicPr>
        <p:blipFill>
          <a:blip r:embed="rId3" cstate="print"/>
          <a:stretch>
            <a:fillRect/>
          </a:stretch>
        </p:blipFill>
        <p:spPr>
          <a:xfrm>
            <a:off x="5961054" y="1310029"/>
            <a:ext cx="5967899" cy="4237941"/>
          </a:xfrm>
          <a:prstGeom prst="rect">
            <a:avLst/>
          </a:prstGeom>
          <a:ln w="63500">
            <a:noFill/>
          </a:ln>
        </p:spPr>
      </p:pic>
    </p:spTree>
    <p:extLst>
      <p:ext uri="{BB962C8B-B14F-4D97-AF65-F5344CB8AC3E}">
        <p14:creationId xmlns:p14="http://schemas.microsoft.com/office/powerpoint/2010/main" val="2992479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7F10-442D-4F23-AE5A-C30F05EFCE6D}"/>
              </a:ext>
            </a:extLst>
          </p:cNvPr>
          <p:cNvSpPr>
            <a:spLocks noGrp="1"/>
          </p:cNvSpPr>
          <p:nvPr>
            <p:ph type="title"/>
          </p:nvPr>
        </p:nvSpPr>
        <p:spPr>
          <a:xfrm>
            <a:off x="5983013" y="99139"/>
            <a:ext cx="6208985" cy="1325563"/>
          </a:xfrm>
        </p:spPr>
        <p:txBody>
          <a:bodyPr/>
          <a:lstStyle/>
          <a:p>
            <a:pPr algn="ctr"/>
            <a:r>
              <a:rPr lang="en-US" dirty="0"/>
              <a:t>Covid and </a:t>
            </a:r>
            <a:r>
              <a:rPr lang="en-US" dirty="0">
                <a:hlinkClick r:id="rId3"/>
              </a:rPr>
              <a:t>African swine fever</a:t>
            </a:r>
            <a:endParaRPr lang="en-US" dirty="0"/>
          </a:p>
        </p:txBody>
      </p:sp>
      <p:sp>
        <p:nvSpPr>
          <p:cNvPr id="3" name="Content Placeholder 2">
            <a:extLst>
              <a:ext uri="{FF2B5EF4-FFF2-40B4-BE49-F238E27FC236}">
                <a16:creationId xmlns:a16="http://schemas.microsoft.com/office/drawing/2014/main" id="{A34B10A5-5149-4588-ABDD-29A828588726}"/>
              </a:ext>
            </a:extLst>
          </p:cNvPr>
          <p:cNvSpPr>
            <a:spLocks noGrp="1"/>
          </p:cNvSpPr>
          <p:nvPr>
            <p:ph idx="1"/>
          </p:nvPr>
        </p:nvSpPr>
        <p:spPr>
          <a:xfrm>
            <a:off x="441434" y="365125"/>
            <a:ext cx="5541580" cy="5811838"/>
          </a:xfrm>
        </p:spPr>
        <p:txBody>
          <a:bodyPr>
            <a:normAutofit/>
          </a:bodyPr>
          <a:lstStyle/>
          <a:p>
            <a:r>
              <a:rPr lang="en-US" dirty="0">
                <a:latin typeface="+mj-lt"/>
                <a:hlinkClick r:id="rId4"/>
              </a:rPr>
              <a:t>Shortage of pork in 2019 in China because of the African swine fever virus pandemic – millions of pigs culled</a:t>
            </a:r>
            <a:endParaRPr lang="en-US" dirty="0">
              <a:latin typeface="+mj-lt"/>
            </a:endParaRPr>
          </a:p>
          <a:p>
            <a:pPr algn="l"/>
            <a:r>
              <a:rPr lang="en-US" b="0" i="0" u="none" strike="noStrike" baseline="0" dirty="0">
                <a:latin typeface="+mj-lt"/>
              </a:rPr>
              <a:t>Consumers </a:t>
            </a:r>
            <a:r>
              <a:rPr lang="en-US" dirty="0">
                <a:latin typeface="+mj-lt"/>
              </a:rPr>
              <a:t>and food sellers </a:t>
            </a:r>
            <a:r>
              <a:rPr lang="en-US" b="0" i="0" u="none" strike="noStrike" baseline="0" dirty="0">
                <a:latin typeface="+mj-lt"/>
              </a:rPr>
              <a:t>may have resorted to alternative meats, including farmed or captured wildlife, especially </a:t>
            </a:r>
            <a:r>
              <a:rPr lang="en-US" dirty="0">
                <a:latin typeface="+mj-lt"/>
              </a:rPr>
              <a:t>that shipped in from </a:t>
            </a:r>
            <a:r>
              <a:rPr lang="en-US" b="0" i="0" u="none" strike="noStrike" baseline="0" dirty="0">
                <a:latin typeface="+mj-lt"/>
              </a:rPr>
              <a:t>southern China where wildlife is traditionally consumed </a:t>
            </a:r>
          </a:p>
          <a:p>
            <a:pPr algn="l"/>
            <a:r>
              <a:rPr lang="en-US" b="0" i="0" u="none" strike="noStrike" baseline="0" dirty="0">
                <a:latin typeface="+mj-lt"/>
              </a:rPr>
              <a:t>Frozen susceptible-animal carcasses of civet cat, bat, and pangolin, could potential have played a role in the emergence of SARS-CoV-2.</a:t>
            </a:r>
            <a:endParaRPr lang="en-US" sz="4000" dirty="0">
              <a:latin typeface="+mj-lt"/>
            </a:endParaRPr>
          </a:p>
        </p:txBody>
      </p:sp>
      <p:pic>
        <p:nvPicPr>
          <p:cNvPr id="5" name="Picture 4" descr="A dirty pig lying on a rock&#10;&#10;Description automatically generated">
            <a:extLst>
              <a:ext uri="{FF2B5EF4-FFF2-40B4-BE49-F238E27FC236}">
                <a16:creationId xmlns:a16="http://schemas.microsoft.com/office/drawing/2014/main" id="{C73D4675-E7DF-44E7-203D-E33121032765}"/>
              </a:ext>
            </a:extLst>
          </p:cNvPr>
          <p:cNvPicPr>
            <a:picLocks noChangeAspect="1"/>
          </p:cNvPicPr>
          <p:nvPr/>
        </p:nvPicPr>
        <p:blipFill>
          <a:blip r:embed="rId5">
            <a:extLst>
              <a:ext uri="{28A0092B-C50C-407E-A947-70E740481C1C}">
                <a14:useLocalDpi xmlns:a14="http://schemas.microsoft.com/office/drawing/2010/main" val="0"/>
              </a:ext>
            </a:extLst>
          </a:blip>
          <a:srcRect l="28578" r="2759"/>
          <a:stretch/>
        </p:blipFill>
        <p:spPr>
          <a:xfrm>
            <a:off x="5983014" y="1406418"/>
            <a:ext cx="6208986" cy="5086457"/>
          </a:xfrm>
          <a:prstGeom prst="rect">
            <a:avLst/>
          </a:prstGeom>
        </p:spPr>
      </p:pic>
    </p:spTree>
    <p:extLst>
      <p:ext uri="{BB962C8B-B14F-4D97-AF65-F5344CB8AC3E}">
        <p14:creationId xmlns:p14="http://schemas.microsoft.com/office/powerpoint/2010/main" val="3702456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6780-61F9-48AF-A3D4-EE7D81AC7F4E}"/>
              </a:ext>
            </a:extLst>
          </p:cNvPr>
          <p:cNvSpPr>
            <a:spLocks noGrp="1"/>
          </p:cNvSpPr>
          <p:nvPr>
            <p:ph type="title"/>
          </p:nvPr>
        </p:nvSpPr>
        <p:spPr>
          <a:xfrm>
            <a:off x="561340" y="137021"/>
            <a:ext cx="6070600" cy="1325563"/>
          </a:xfrm>
        </p:spPr>
        <p:txBody>
          <a:bodyPr/>
          <a:lstStyle/>
          <a:p>
            <a:pPr algn="ctr"/>
            <a:r>
              <a:rPr lang="en-US" dirty="0"/>
              <a:t>Covid’s impact on the flu</a:t>
            </a:r>
          </a:p>
        </p:txBody>
      </p:sp>
      <p:sp>
        <p:nvSpPr>
          <p:cNvPr id="3" name="Content Placeholder 2">
            <a:extLst>
              <a:ext uri="{FF2B5EF4-FFF2-40B4-BE49-F238E27FC236}">
                <a16:creationId xmlns:a16="http://schemas.microsoft.com/office/drawing/2014/main" id="{ABB0C6FD-F969-4964-90E8-CAEC0C03050A}"/>
              </a:ext>
            </a:extLst>
          </p:cNvPr>
          <p:cNvSpPr>
            <a:spLocks noGrp="1"/>
          </p:cNvSpPr>
          <p:nvPr>
            <p:ph idx="1"/>
          </p:nvPr>
        </p:nvSpPr>
        <p:spPr>
          <a:xfrm>
            <a:off x="377077" y="1462584"/>
            <a:ext cx="6070600" cy="4802187"/>
          </a:xfrm>
        </p:spPr>
        <p:txBody>
          <a:bodyPr>
            <a:normAutofit fontScale="85000" lnSpcReduction="10000"/>
          </a:bodyPr>
          <a:lstStyle/>
          <a:p>
            <a:r>
              <a:rPr lang="en-US" sz="3500" b="0" i="0" u="none" strike="noStrike" baseline="0" dirty="0">
                <a:latin typeface="+mj-lt"/>
                <a:cs typeface="Calibri Light" panose="020F0302020204030204" pitchFamily="34" charset="0"/>
              </a:rPr>
              <a:t>Seasonal influenza activity </a:t>
            </a:r>
            <a:r>
              <a:rPr lang="en-US" sz="3500" dirty="0">
                <a:latin typeface="+mj-lt"/>
                <a:cs typeface="Calibri Light" panose="020F0302020204030204" pitchFamily="34" charset="0"/>
              </a:rPr>
              <a:t>dropped to </a:t>
            </a:r>
            <a:r>
              <a:rPr lang="en-US" sz="3500" b="0" i="0" u="none" strike="noStrike" baseline="0" dirty="0">
                <a:latin typeface="+mj-lt"/>
                <a:cs typeface="Calibri Light" panose="020F0302020204030204" pitchFamily="34" charset="0"/>
              </a:rPr>
              <a:t>historically low levels </a:t>
            </a:r>
            <a:r>
              <a:rPr lang="en-US" sz="3500" dirty="0">
                <a:latin typeface="+mj-lt"/>
                <a:cs typeface="Calibri Light" panose="020F0302020204030204" pitchFamily="34" charset="0"/>
              </a:rPr>
              <a:t>in </a:t>
            </a:r>
            <a:r>
              <a:rPr lang="en-US" sz="3500" b="0" i="0" u="none" strike="noStrike" baseline="0" dirty="0">
                <a:latin typeface="+mj-lt"/>
                <a:cs typeface="Calibri Light" panose="020F0302020204030204" pitchFamily="34" charset="0"/>
              </a:rPr>
              <a:t>early 2020 d</a:t>
            </a:r>
            <a:r>
              <a:rPr lang="en-US" sz="3500" dirty="0">
                <a:latin typeface="+mj-lt"/>
                <a:cs typeface="Calibri Light" panose="020F0302020204030204" pitchFamily="34" charset="0"/>
              </a:rPr>
              <a:t>ue to face mask use, social distancing, movement restrictions</a:t>
            </a:r>
          </a:p>
          <a:p>
            <a:r>
              <a:rPr lang="en-US" sz="3500" dirty="0">
                <a:latin typeface="+mj-lt"/>
                <a:cs typeface="Calibri Light" panose="020F0302020204030204" pitchFamily="34" charset="0"/>
              </a:rPr>
              <a:t>The US</a:t>
            </a:r>
            <a:r>
              <a:rPr lang="en-US" sz="3500" dirty="0">
                <a:latin typeface="+mj-lt"/>
              </a:rPr>
              <a:t> recorded just 646 flu deaths in the 2020–21 season — the annual average is in the tens of thousands. </a:t>
            </a:r>
            <a:endParaRPr lang="en-US" sz="3500" dirty="0"/>
          </a:p>
          <a:p>
            <a:pPr algn="l"/>
            <a:endParaRPr lang="en-US" dirty="0">
              <a:latin typeface="Calibri Light" panose="020F0302020204030204" pitchFamily="34" charset="0"/>
              <a:cs typeface="Calibri Light" panose="020F0302020204030204" pitchFamily="34" charset="0"/>
            </a:endParaRPr>
          </a:p>
          <a:p>
            <a:pPr algn="l"/>
            <a:r>
              <a:rPr lang="en-US" sz="2800" b="0" i="0" u="none" strike="noStrike" baseline="0" dirty="0">
                <a:solidFill>
                  <a:srgbClr val="FFFFFF"/>
                </a:solidFill>
                <a:latin typeface="GraphikNaturel-Semibold"/>
              </a:rPr>
              <a:t>The United States recorded just 646 flu deaths in the 2020–21 season — the annual</a:t>
            </a:r>
          </a:p>
          <a:p>
            <a:pPr algn="l"/>
            <a:r>
              <a:rPr lang="en-US" sz="2800" b="0" i="0" u="none" strike="noStrike" baseline="0" dirty="0">
                <a:solidFill>
                  <a:srgbClr val="FFFFFF"/>
                </a:solidFill>
                <a:latin typeface="GraphikNaturel-Semibold"/>
              </a:rPr>
              <a:t>average is in the tens of thousands.  </a:t>
            </a:r>
          </a:p>
          <a:p>
            <a:pPr algn="l"/>
            <a:endParaRPr lang="en-US" dirty="0">
              <a:latin typeface="Calibri Light" panose="020F0302020204030204" pitchFamily="34" charset="0"/>
              <a:cs typeface="Calibri Light" panose="020F0302020204030204" pitchFamily="34" charset="0"/>
            </a:endParaRPr>
          </a:p>
          <a:p>
            <a:pPr algn="l"/>
            <a:endParaRPr lang="en-US" sz="1800" dirty="0">
              <a:latin typeface="MillerDaily-Roman"/>
            </a:endParaRPr>
          </a:p>
        </p:txBody>
      </p:sp>
      <p:pic>
        <p:nvPicPr>
          <p:cNvPr id="4" name="Content Placeholder 4">
            <a:extLst>
              <a:ext uri="{FF2B5EF4-FFF2-40B4-BE49-F238E27FC236}">
                <a16:creationId xmlns:a16="http://schemas.microsoft.com/office/drawing/2014/main" id="{2973C173-3E1E-CE0F-F294-388F477D9C7E}"/>
              </a:ext>
            </a:extLst>
          </p:cNvPr>
          <p:cNvPicPr>
            <a:picLocks noChangeAspect="1"/>
          </p:cNvPicPr>
          <p:nvPr/>
        </p:nvPicPr>
        <p:blipFill>
          <a:blip r:embed="rId3"/>
          <a:stretch>
            <a:fillRect/>
          </a:stretch>
        </p:blipFill>
        <p:spPr>
          <a:xfrm>
            <a:off x="7183858" y="56376"/>
            <a:ext cx="5008142" cy="6745247"/>
          </a:xfrm>
          <a:prstGeom prst="rect">
            <a:avLst/>
          </a:prstGeom>
        </p:spPr>
      </p:pic>
    </p:spTree>
    <p:extLst>
      <p:ext uri="{BB962C8B-B14F-4D97-AF65-F5344CB8AC3E}">
        <p14:creationId xmlns:p14="http://schemas.microsoft.com/office/powerpoint/2010/main" val="2252576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99F4ECE-60E7-63F9-CDD9-B7900982CF96}"/>
              </a:ext>
            </a:extLst>
          </p:cNvPr>
          <p:cNvPicPr>
            <a:picLocks noGrp="1" noChangeAspect="1"/>
          </p:cNvPicPr>
          <p:nvPr>
            <p:ph idx="1"/>
          </p:nvPr>
        </p:nvPicPr>
        <p:blipFill>
          <a:blip r:embed="rId3"/>
          <a:srcRect t="4411"/>
          <a:stretch/>
        </p:blipFill>
        <p:spPr>
          <a:xfrm>
            <a:off x="4560434" y="1548245"/>
            <a:ext cx="7347086" cy="5215868"/>
          </a:xfrm>
        </p:spPr>
      </p:pic>
      <p:sp>
        <p:nvSpPr>
          <p:cNvPr id="3" name="Content Placeholder 2">
            <a:extLst>
              <a:ext uri="{FF2B5EF4-FFF2-40B4-BE49-F238E27FC236}">
                <a16:creationId xmlns:a16="http://schemas.microsoft.com/office/drawing/2014/main" id="{04A0B3B4-7DDB-FA66-06E3-7F0BE87DA242}"/>
              </a:ext>
            </a:extLst>
          </p:cNvPr>
          <p:cNvSpPr txBox="1">
            <a:spLocks/>
          </p:cNvSpPr>
          <p:nvPr/>
        </p:nvSpPr>
        <p:spPr>
          <a:xfrm>
            <a:off x="284480" y="1690688"/>
            <a:ext cx="6624320" cy="4802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Calibri Light" panose="020F0302020204030204" pitchFamily="34" charset="0"/>
              <a:cs typeface="Calibri Light" panose="020F0302020204030204" pitchFamily="34" charset="0"/>
            </a:endParaRPr>
          </a:p>
          <a:p>
            <a:endParaRPr lang="en-US" sz="1800" dirty="0">
              <a:latin typeface="MillerDaily-Roman"/>
            </a:endParaRPr>
          </a:p>
        </p:txBody>
      </p:sp>
      <p:sp>
        <p:nvSpPr>
          <p:cNvPr id="4" name="Title 1">
            <a:extLst>
              <a:ext uri="{FF2B5EF4-FFF2-40B4-BE49-F238E27FC236}">
                <a16:creationId xmlns:a16="http://schemas.microsoft.com/office/drawing/2014/main" id="{3AC6B2BC-A051-0203-B30C-E42BBEA7A9B6}"/>
              </a:ext>
            </a:extLst>
          </p:cNvPr>
          <p:cNvSpPr>
            <a:spLocks noGrp="1"/>
          </p:cNvSpPr>
          <p:nvPr>
            <p:ph type="title"/>
          </p:nvPr>
        </p:nvSpPr>
        <p:spPr>
          <a:xfrm>
            <a:off x="561340" y="137021"/>
            <a:ext cx="11346180" cy="1325563"/>
          </a:xfrm>
        </p:spPr>
        <p:txBody>
          <a:bodyPr/>
          <a:lstStyle/>
          <a:p>
            <a:pPr algn="ctr"/>
            <a:r>
              <a:rPr lang="en-US" dirty="0"/>
              <a:t>Possible extinction of influenza B/Yamagata lineage because of SARS-CoV2 pandemic </a:t>
            </a:r>
          </a:p>
        </p:txBody>
      </p:sp>
      <p:sp>
        <p:nvSpPr>
          <p:cNvPr id="6" name="Content Placeholder 2">
            <a:extLst>
              <a:ext uri="{FF2B5EF4-FFF2-40B4-BE49-F238E27FC236}">
                <a16:creationId xmlns:a16="http://schemas.microsoft.com/office/drawing/2014/main" id="{C71B69B3-F6C2-35C1-346E-E3F1D743E6D3}"/>
              </a:ext>
            </a:extLst>
          </p:cNvPr>
          <p:cNvSpPr txBox="1">
            <a:spLocks/>
          </p:cNvSpPr>
          <p:nvPr/>
        </p:nvSpPr>
        <p:spPr>
          <a:xfrm>
            <a:off x="137931" y="1755085"/>
            <a:ext cx="4422503" cy="4802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cs typeface="Calibri Light" panose="020F0302020204030204" pitchFamily="34" charset="0"/>
              </a:rPr>
              <a:t>B viruses impacts adults more and tends to travel globally</a:t>
            </a:r>
          </a:p>
          <a:p>
            <a:r>
              <a:rPr lang="en-US" dirty="0">
                <a:latin typeface="Calibri Light" panose="020F0302020204030204" pitchFamily="34" charset="0"/>
                <a:cs typeface="Calibri Light" panose="020F0302020204030204" pitchFamily="34" charset="0"/>
              </a:rPr>
              <a:t>Covid lockdowns and masks greatly reduced transmissions</a:t>
            </a:r>
          </a:p>
          <a:p>
            <a:r>
              <a:rPr lang="en-US" dirty="0">
                <a:latin typeface="Calibri Light" panose="020F0302020204030204" pitchFamily="34" charset="0"/>
                <a:cs typeface="Calibri Light" panose="020F0302020204030204" pitchFamily="34" charset="0"/>
              </a:rPr>
              <a:t>No animal reservoir for B influenza – only found in humans</a:t>
            </a:r>
          </a:p>
          <a:p>
            <a:r>
              <a:rPr lang="en-US" dirty="0">
                <a:latin typeface="Calibri Light" panose="020F0302020204030204" pitchFamily="34" charset="0"/>
                <a:cs typeface="Calibri Light" panose="020F0302020204030204" pitchFamily="34" charset="0"/>
              </a:rPr>
              <a:t>Effective B flu vaccine has been in place for decades</a:t>
            </a:r>
          </a:p>
          <a:p>
            <a:endParaRPr lang="en-US" sz="1800" dirty="0">
              <a:latin typeface="MillerDaily-Roman"/>
            </a:endParaRPr>
          </a:p>
        </p:txBody>
      </p:sp>
    </p:spTree>
    <p:extLst>
      <p:ext uri="{BB962C8B-B14F-4D97-AF65-F5344CB8AC3E}">
        <p14:creationId xmlns:p14="http://schemas.microsoft.com/office/powerpoint/2010/main" val="4087527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0632-8621-4B43-B32F-D237CA1EAF45}"/>
              </a:ext>
            </a:extLst>
          </p:cNvPr>
          <p:cNvSpPr>
            <a:spLocks noGrp="1"/>
          </p:cNvSpPr>
          <p:nvPr>
            <p:ph type="title"/>
          </p:nvPr>
        </p:nvSpPr>
        <p:spPr>
          <a:xfrm>
            <a:off x="5591330" y="365125"/>
            <a:ext cx="5762469" cy="1325563"/>
          </a:xfrm>
        </p:spPr>
        <p:txBody>
          <a:bodyPr/>
          <a:lstStyle/>
          <a:p>
            <a:r>
              <a:rPr lang="en-US" dirty="0"/>
              <a:t>Influenza seasonality</a:t>
            </a:r>
          </a:p>
        </p:txBody>
      </p:sp>
      <p:sp>
        <p:nvSpPr>
          <p:cNvPr id="3" name="Content Placeholder 2">
            <a:extLst>
              <a:ext uri="{FF2B5EF4-FFF2-40B4-BE49-F238E27FC236}">
                <a16:creationId xmlns:a16="http://schemas.microsoft.com/office/drawing/2014/main" id="{55FDDE2B-ABD5-4F28-B7C2-F5C54303C2C5}"/>
              </a:ext>
            </a:extLst>
          </p:cNvPr>
          <p:cNvSpPr>
            <a:spLocks noGrp="1"/>
          </p:cNvSpPr>
          <p:nvPr>
            <p:ph idx="1"/>
          </p:nvPr>
        </p:nvSpPr>
        <p:spPr>
          <a:xfrm>
            <a:off x="389744" y="365126"/>
            <a:ext cx="4207656" cy="6245536"/>
          </a:xfrm>
        </p:spPr>
        <p:txBody>
          <a:bodyPr>
            <a:normAutofit/>
          </a:bodyPr>
          <a:lstStyle/>
          <a:p>
            <a:r>
              <a:rPr lang="en-US" sz="3200" dirty="0"/>
              <a:t>Winter outbreaks of flu occur because:</a:t>
            </a:r>
          </a:p>
          <a:p>
            <a:pPr lvl="1"/>
            <a:r>
              <a:rPr lang="en-US" sz="2800" dirty="0"/>
              <a:t>Closer contact among humans in winter </a:t>
            </a:r>
          </a:p>
          <a:p>
            <a:pPr lvl="1"/>
            <a:r>
              <a:rPr lang="en-US" sz="2800" dirty="0"/>
              <a:t>Drying of respiratory tract cells due to warm heated air aids attachment and reproduction of virus</a:t>
            </a:r>
          </a:p>
          <a:p>
            <a:pPr lvl="1"/>
            <a:r>
              <a:rPr lang="en-US" sz="2800" dirty="0"/>
              <a:t>Weather variables, like drops in humidity have been associated with onset of flu season</a:t>
            </a:r>
          </a:p>
          <a:p>
            <a:pPr marL="0" indent="0">
              <a:buNone/>
            </a:pPr>
            <a:r>
              <a:rPr lang="en-US" dirty="0"/>
              <a:t>.</a:t>
            </a:r>
          </a:p>
        </p:txBody>
      </p:sp>
      <p:pic>
        <p:nvPicPr>
          <p:cNvPr id="5" name="Picture 4">
            <a:extLst>
              <a:ext uri="{FF2B5EF4-FFF2-40B4-BE49-F238E27FC236}">
                <a16:creationId xmlns:a16="http://schemas.microsoft.com/office/drawing/2014/main" id="{C6C28CC7-5617-488F-B4EB-76755443BD06}"/>
              </a:ext>
            </a:extLst>
          </p:cNvPr>
          <p:cNvPicPr>
            <a:picLocks noChangeAspect="1"/>
          </p:cNvPicPr>
          <p:nvPr/>
        </p:nvPicPr>
        <p:blipFill>
          <a:blip r:embed="rId3"/>
          <a:stretch>
            <a:fillRect/>
          </a:stretch>
        </p:blipFill>
        <p:spPr>
          <a:xfrm>
            <a:off x="4816916" y="1549399"/>
            <a:ext cx="7172271" cy="3508737"/>
          </a:xfrm>
          <a:prstGeom prst="rect">
            <a:avLst/>
          </a:prstGeom>
        </p:spPr>
      </p:pic>
      <p:pic>
        <p:nvPicPr>
          <p:cNvPr id="4" name="Content Placeholder 3">
            <a:extLst>
              <a:ext uri="{FF2B5EF4-FFF2-40B4-BE49-F238E27FC236}">
                <a16:creationId xmlns:a16="http://schemas.microsoft.com/office/drawing/2014/main" id="{6D2E8A4F-458C-459F-8A14-7C04720AB31C}"/>
              </a:ext>
            </a:extLst>
          </p:cNvPr>
          <p:cNvPicPr>
            <a:picLocks noChangeAspect="1"/>
          </p:cNvPicPr>
          <p:nvPr/>
        </p:nvPicPr>
        <p:blipFill rotWithShape="1">
          <a:blip r:embed="rId4"/>
          <a:srcRect b="76758"/>
          <a:stretch/>
        </p:blipFill>
        <p:spPr>
          <a:xfrm>
            <a:off x="4881883" y="3629205"/>
            <a:ext cx="7042336" cy="1325563"/>
          </a:xfrm>
          <a:prstGeom prst="rect">
            <a:avLst/>
          </a:prstGeom>
        </p:spPr>
      </p:pic>
    </p:spTree>
    <p:extLst>
      <p:ext uri="{BB962C8B-B14F-4D97-AF65-F5344CB8AC3E}">
        <p14:creationId xmlns:p14="http://schemas.microsoft.com/office/powerpoint/2010/main" val="1736916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1314" y="300942"/>
            <a:ext cx="10515600" cy="1325563"/>
          </a:xfrm>
        </p:spPr>
        <p:txBody>
          <a:bodyPr/>
          <a:lstStyle/>
          <a:p>
            <a:pPr algn="ctr"/>
            <a:r>
              <a:rPr lang="en-US" dirty="0"/>
              <a:t>Influenza vaccinations</a:t>
            </a:r>
          </a:p>
        </p:txBody>
      </p:sp>
      <p:sp>
        <p:nvSpPr>
          <p:cNvPr id="3" name="Content Placeholder 2"/>
          <p:cNvSpPr>
            <a:spLocks noGrp="1"/>
          </p:cNvSpPr>
          <p:nvPr>
            <p:ph idx="1"/>
          </p:nvPr>
        </p:nvSpPr>
        <p:spPr>
          <a:xfrm>
            <a:off x="985085" y="1800125"/>
            <a:ext cx="10221829" cy="5392737"/>
          </a:xfrm>
        </p:spPr>
        <p:txBody>
          <a:bodyPr>
            <a:normAutofit/>
          </a:bodyPr>
          <a:lstStyle/>
          <a:p>
            <a:r>
              <a:rPr lang="en-US" sz="3200" dirty="0">
                <a:latin typeface="Calibri Light" panose="020F0302020204030204" pitchFamily="34" charset="0"/>
                <a:cs typeface="Calibri Light" panose="020F0302020204030204" pitchFamily="34" charset="0"/>
              </a:rPr>
              <a:t>Flu vaccination is a preventative stimulation of your body to produce antibodies to a particular combination of influenza virus A (IVA) and influenza virus B (IBV) predicted to be abundant during flu season. </a:t>
            </a:r>
          </a:p>
          <a:p>
            <a:r>
              <a:rPr lang="en-US" sz="3200" dirty="0">
                <a:latin typeface="Calibri Light" panose="020F0302020204030204" pitchFamily="34" charset="0"/>
                <a:cs typeface="Calibri Light" panose="020F0302020204030204" pitchFamily="34" charset="0"/>
              </a:rPr>
              <a:t>For healthy adults, annual trivalent or quadrivalent influenza vaccines have been the major prophylactic prevention mechanism for several decades.</a:t>
            </a:r>
          </a:p>
          <a:p>
            <a:r>
              <a:rPr lang="en-US" sz="3200" dirty="0">
                <a:latin typeface="Calibri Light" panose="020F0302020204030204" pitchFamily="34" charset="0"/>
                <a:cs typeface="Calibri Light" panose="020F0302020204030204" pitchFamily="34" charset="0"/>
              </a:rPr>
              <a:t>Decisions on vaccines made months in advance (Feb 2024 for our upcoming flu season)</a:t>
            </a:r>
          </a:p>
          <a:p>
            <a:endParaRPr lang="en-US" dirty="0"/>
          </a:p>
          <a:p>
            <a:endParaRPr lang="en-US" dirty="0"/>
          </a:p>
        </p:txBody>
      </p:sp>
    </p:spTree>
    <p:extLst>
      <p:ext uri="{BB962C8B-B14F-4D97-AF65-F5344CB8AC3E}">
        <p14:creationId xmlns:p14="http://schemas.microsoft.com/office/powerpoint/2010/main" val="189535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011" y="479904"/>
            <a:ext cx="6026426" cy="6029926"/>
          </a:xfrm>
        </p:spPr>
        <p:txBody>
          <a:bodyPr>
            <a:normAutofit lnSpcReduction="10000"/>
          </a:bodyPr>
          <a:lstStyle/>
          <a:p>
            <a:r>
              <a:rPr lang="en-US" dirty="0"/>
              <a:t>Vaccination rates remain low globally:  around 40% in US and Europe, 5-10% or less in many other parts of the world</a:t>
            </a:r>
          </a:p>
          <a:p>
            <a:r>
              <a:rPr lang="en-US" dirty="0"/>
              <a:t>Effectiveness of vaccine can vary from year to year and for age groups</a:t>
            </a:r>
          </a:p>
          <a:p>
            <a:r>
              <a:rPr lang="en-US" dirty="0"/>
              <a:t>Influenza A ranged from 27-46% for adults and 46-59% for children, while for influenza B, 64-89% for children and around 60-78% for adults.</a:t>
            </a:r>
          </a:p>
          <a:p>
            <a:r>
              <a:rPr lang="en-US" dirty="0"/>
              <a:t>Globally, 30 bulk manufacturers of influenza vaccine produce 1.2 billion doses with only a six-month head start.</a:t>
            </a:r>
          </a:p>
          <a:p>
            <a:r>
              <a:rPr lang="en-US" dirty="0"/>
              <a:t>Most of the demand is in 16 high and middle income countries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6649" y="348169"/>
            <a:ext cx="3867151" cy="6161661"/>
          </a:xfrm>
          <a:prstGeom prst="rect">
            <a:avLst/>
          </a:prstGeom>
        </p:spPr>
      </p:pic>
    </p:spTree>
    <p:extLst>
      <p:ext uri="{BB962C8B-B14F-4D97-AF65-F5344CB8AC3E}">
        <p14:creationId xmlns:p14="http://schemas.microsoft.com/office/powerpoint/2010/main" val="288190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371" y="454025"/>
            <a:ext cx="4299858" cy="5979432"/>
          </a:xfrm>
        </p:spPr>
        <p:txBody>
          <a:bodyPr>
            <a:normAutofit/>
          </a:bodyPr>
          <a:lstStyle/>
          <a:p>
            <a:r>
              <a:rPr lang="en-US" dirty="0"/>
              <a:t>Vaccinations have to be customized</a:t>
            </a:r>
          </a:p>
          <a:p>
            <a:r>
              <a:rPr lang="en-US" dirty="0"/>
              <a:t>Dominance of A and B flu types vary from country to country</a:t>
            </a:r>
          </a:p>
          <a:p>
            <a:r>
              <a:rPr lang="en-US" dirty="0"/>
              <a:t>Countries and regions differ in when seasonal influenza occurs</a:t>
            </a:r>
          </a:p>
          <a:p>
            <a:pPr lvl="1"/>
            <a:r>
              <a:rPr lang="en-US" dirty="0"/>
              <a:t>Northern hemisphere:  Oct – Feb </a:t>
            </a:r>
          </a:p>
          <a:p>
            <a:pPr lvl="1"/>
            <a:r>
              <a:rPr lang="en-US" dirty="0"/>
              <a:t>Southern hemisphere May to Sept </a:t>
            </a:r>
          </a:p>
          <a:p>
            <a:pPr lvl="1"/>
            <a:r>
              <a:rPr lang="en-US" dirty="0"/>
              <a:t>Equatorial areas:  year-round flu season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2425"/>
          <a:stretch/>
        </p:blipFill>
        <p:spPr>
          <a:xfrm>
            <a:off x="4354285" y="1250723"/>
            <a:ext cx="7652657" cy="4915354"/>
          </a:xfrm>
          <a:prstGeom prst="rect">
            <a:avLst/>
          </a:prstGeom>
        </p:spPr>
      </p:pic>
    </p:spTree>
    <p:extLst>
      <p:ext uri="{BB962C8B-B14F-4D97-AF65-F5344CB8AC3E}">
        <p14:creationId xmlns:p14="http://schemas.microsoft.com/office/powerpoint/2010/main" val="766983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EFCEB-8AE8-46AD-BB01-F0A1A774AF27}"/>
              </a:ext>
            </a:extLst>
          </p:cNvPr>
          <p:cNvSpPr>
            <a:spLocks noGrp="1"/>
          </p:cNvSpPr>
          <p:nvPr>
            <p:ph type="title"/>
          </p:nvPr>
        </p:nvSpPr>
        <p:spPr>
          <a:xfrm>
            <a:off x="274320" y="304165"/>
            <a:ext cx="11917680" cy="1325563"/>
          </a:xfrm>
        </p:spPr>
        <p:txBody>
          <a:bodyPr>
            <a:normAutofit/>
          </a:bodyPr>
          <a:lstStyle/>
          <a:p>
            <a:pPr algn="ctr"/>
            <a:r>
              <a:rPr lang="en-US" dirty="0"/>
              <a:t>Flu vaccination coverage is not uniform globally</a:t>
            </a:r>
          </a:p>
        </p:txBody>
      </p:sp>
      <p:pic>
        <p:nvPicPr>
          <p:cNvPr id="6" name="Content Placeholder 5">
            <a:extLst>
              <a:ext uri="{FF2B5EF4-FFF2-40B4-BE49-F238E27FC236}">
                <a16:creationId xmlns:a16="http://schemas.microsoft.com/office/drawing/2014/main" id="{57D86811-B427-412C-BC1C-70C3A08B6DFD}"/>
              </a:ext>
            </a:extLst>
          </p:cNvPr>
          <p:cNvPicPr>
            <a:picLocks noGrp="1" noChangeAspect="1"/>
          </p:cNvPicPr>
          <p:nvPr>
            <p:ph idx="1"/>
          </p:nvPr>
        </p:nvPicPr>
        <p:blipFill>
          <a:blip r:embed="rId3"/>
          <a:stretch>
            <a:fillRect/>
          </a:stretch>
        </p:blipFill>
        <p:spPr>
          <a:xfrm>
            <a:off x="5948811" y="1629728"/>
            <a:ext cx="5896012" cy="4351338"/>
          </a:xfrm>
        </p:spPr>
      </p:pic>
      <p:sp>
        <p:nvSpPr>
          <p:cNvPr id="4" name="Content Placeholder 2">
            <a:extLst>
              <a:ext uri="{FF2B5EF4-FFF2-40B4-BE49-F238E27FC236}">
                <a16:creationId xmlns:a16="http://schemas.microsoft.com/office/drawing/2014/main" id="{68014A5A-0FB4-40A7-9109-6B069B69B445}"/>
              </a:ext>
            </a:extLst>
          </p:cNvPr>
          <p:cNvSpPr txBox="1">
            <a:spLocks/>
          </p:cNvSpPr>
          <p:nvPr/>
        </p:nvSpPr>
        <p:spPr>
          <a:xfrm>
            <a:off x="502920" y="1629727"/>
            <a:ext cx="4531924" cy="49241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Green indicates vaccines made available through public health funding at low or no cost to public.</a:t>
            </a:r>
          </a:p>
          <a:p>
            <a:r>
              <a:rPr lang="en-US" dirty="0"/>
              <a:t>Yellow indicates vaccines available only thru private doctors, often at higher cost than vaccines provided to the public coverage</a:t>
            </a:r>
          </a:p>
        </p:txBody>
      </p:sp>
    </p:spTree>
    <p:extLst>
      <p:ext uri="{BB962C8B-B14F-4D97-AF65-F5344CB8AC3E}">
        <p14:creationId xmlns:p14="http://schemas.microsoft.com/office/powerpoint/2010/main" val="16964386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6705</TotalTime>
  <Words>4923</Words>
  <Application>Microsoft Office PowerPoint</Application>
  <PresentationFormat>Widescreen</PresentationFormat>
  <Paragraphs>297</Paragraphs>
  <Slides>42</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Calibri Light</vt:lpstr>
      <vt:lpstr>DiverdaSansCom-Light</vt:lpstr>
      <vt:lpstr>GraphikNaturel-Semibold</vt:lpstr>
      <vt:lpstr>HardingText-Regular</vt:lpstr>
      <vt:lpstr>MillerDaily-Roman</vt:lpstr>
      <vt:lpstr>Times New Roman</vt:lpstr>
      <vt:lpstr>Office Theme</vt:lpstr>
      <vt:lpstr>PowerPoint Presentation</vt:lpstr>
      <vt:lpstr>PowerPoint Presentation</vt:lpstr>
      <vt:lpstr>PowerPoint Presentation</vt:lpstr>
      <vt:lpstr>How the influenza virus works</vt:lpstr>
      <vt:lpstr>Influenza seasonality</vt:lpstr>
      <vt:lpstr>Influenza vaccinations</vt:lpstr>
      <vt:lpstr>PowerPoint Presentation</vt:lpstr>
      <vt:lpstr>PowerPoint Presentation</vt:lpstr>
      <vt:lpstr>Flu vaccination coverage is not uniform globally</vt:lpstr>
      <vt:lpstr>Kentucky in the 1918 H1N1 pandemic</vt:lpstr>
      <vt:lpstr>Global impacts of 1918 H1N1 flu</vt:lpstr>
      <vt:lpstr>PowerPoint Presentation</vt:lpstr>
      <vt:lpstr>PowerPoint Presentation</vt:lpstr>
      <vt:lpstr>Heath disparities during 2009 H1N1 pandemic</vt:lpstr>
      <vt:lpstr>PowerPoint Presentation</vt:lpstr>
      <vt:lpstr>Seven presently known coronaviruses infect humans</vt:lpstr>
      <vt:lpstr>SARS-CoV-2 and exposures to other coronaviruses</vt:lpstr>
      <vt:lpstr>Hundreds of thousands of exposures to SARS-related CoVs annually</vt:lpstr>
      <vt:lpstr>The coronavirus OC43, a common cold virus today, but…</vt:lpstr>
      <vt:lpstr>PowerPoint Presentation</vt:lpstr>
      <vt:lpstr>Where do Covid variants of concern (VOCs) come from? Our global health care system.</vt:lpstr>
      <vt:lpstr>PowerPoint Presentation</vt:lpstr>
      <vt:lpstr>PowerPoint Presentation</vt:lpstr>
      <vt:lpstr>Dark Winter, Atlantic Storm, Event 201, Clade X, Crimson Contagion</vt:lpstr>
      <vt:lpstr>Global zoonotic surveillance (“early detection, early response”)</vt:lpstr>
      <vt:lpstr>PowerPoint Presentation</vt:lpstr>
      <vt:lpstr>PowerPoint Presentation</vt:lpstr>
      <vt:lpstr>PowerPoint Presentation</vt:lpstr>
      <vt:lpstr>Top-down solutions:  universal flu vaccine</vt:lpstr>
      <vt:lpstr>PowerPoint Presentation</vt:lpstr>
      <vt:lpstr>Bottom-up solutions:  building preparedness at local levels</vt:lpstr>
      <vt:lpstr>Influenza viruses and coronaviruses</vt:lpstr>
      <vt:lpstr>PowerPoint Presentation</vt:lpstr>
      <vt:lpstr>PowerPoint Presentation</vt:lpstr>
      <vt:lpstr>PowerPoint Presentation</vt:lpstr>
      <vt:lpstr>PowerPoint Presentation</vt:lpstr>
      <vt:lpstr>PowerPoint Presentation</vt:lpstr>
      <vt:lpstr>Dual emergence of SARS-CoV-2</vt:lpstr>
      <vt:lpstr>PowerPoint Presentation</vt:lpstr>
      <vt:lpstr>Covid and African swine fever</vt:lpstr>
      <vt:lpstr>Covid’s impact on the flu</vt:lpstr>
      <vt:lpstr>Possible extinction of influenza B/Yamagata lineage because of SARS-CoV2 pandemic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ecologies of zoonotics</dc:title>
  <dc:creator>Jon Stallins</dc:creator>
  <cp:lastModifiedBy>Stallins, Jon A.</cp:lastModifiedBy>
  <cp:revision>613</cp:revision>
  <dcterms:created xsi:type="dcterms:W3CDTF">2013-11-05T14:03:08Z</dcterms:created>
  <dcterms:modified xsi:type="dcterms:W3CDTF">2024-09-30T17:41:20Z</dcterms:modified>
</cp:coreProperties>
</file>