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716" r:id="rId2"/>
    <p:sldId id="700" r:id="rId3"/>
    <p:sldId id="449" r:id="rId4"/>
    <p:sldId id="717" r:id="rId5"/>
    <p:sldId id="270" r:id="rId6"/>
    <p:sldId id="718" r:id="rId7"/>
    <p:sldId id="261" r:id="rId8"/>
    <p:sldId id="262" r:id="rId9"/>
    <p:sldId id="265" r:id="rId10"/>
    <p:sldId id="267" r:id="rId11"/>
    <p:sldId id="331" r:id="rId12"/>
    <p:sldId id="327" r:id="rId13"/>
    <p:sldId id="384" r:id="rId14"/>
    <p:sldId id="450" r:id="rId15"/>
    <p:sldId id="482" r:id="rId16"/>
    <p:sldId id="393" r:id="rId17"/>
    <p:sldId id="443" r:id="rId18"/>
    <p:sldId id="391" r:id="rId19"/>
    <p:sldId id="392" r:id="rId20"/>
    <p:sldId id="44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atializing US economic disparities in health" id="{E6DDFBED-1790-4890-84DD-3DD249792DC0}">
          <p14:sldIdLst>
            <p14:sldId id="716"/>
            <p14:sldId id="700"/>
            <p14:sldId id="449"/>
            <p14:sldId id="717"/>
            <p14:sldId id="270"/>
            <p14:sldId id="718"/>
            <p14:sldId id="261"/>
            <p14:sldId id="262"/>
            <p14:sldId id="265"/>
            <p14:sldId id="267"/>
          </p14:sldIdLst>
        </p14:section>
        <p14:section name="A living wage is good medicine" id="{09846718-DB36-4048-9524-731C176D0C00}">
          <p14:sldIdLst>
            <p14:sldId id="331"/>
            <p14:sldId id="327"/>
          </p14:sldIdLst>
        </p14:section>
        <p14:section name="Health impacts of disparity" id="{D8922833-95AA-4844-9597-25DDF1C0F784}">
          <p14:sldIdLst>
            <p14:sldId id="384"/>
            <p14:sldId id="450"/>
            <p14:sldId id="482"/>
          </p14:sldIdLst>
        </p14:section>
        <p14:section name="Accessibility and economic disparity in health care in the US" id="{36C5DAAC-0CE3-4FC0-84A8-8422B7523A6F}">
          <p14:sldIdLst>
            <p14:sldId id="393"/>
            <p14:sldId id="443"/>
            <p14:sldId id="391"/>
            <p14:sldId id="392"/>
            <p14:sldId id="4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llins, Jon A." initials="SJA" lastIdx="1" clrIdx="0">
    <p:extLst>
      <p:ext uri="{19B8F6BF-5375-455C-9EA6-DF929625EA0E}">
        <p15:presenceInfo xmlns:p15="http://schemas.microsoft.com/office/powerpoint/2012/main" userId="S::jast239@uky.edu::8f7e7db6-6c81-40cd-b680-5795c0527d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5" autoAdjust="0"/>
    <p:restoredTop sz="80236" autoAdjust="0"/>
  </p:normalViewPr>
  <p:slideViewPr>
    <p:cSldViewPr snapToGrid="0" showGuides="1">
      <p:cViewPr varScale="1">
        <p:scale>
          <a:sx n="66" d="100"/>
          <a:sy n="66" d="100"/>
        </p:scale>
        <p:origin x="878" y="53"/>
      </p:cViewPr>
      <p:guideLst>
        <p:guide orient="horz" pos="2160"/>
        <p:guide pos="3840"/>
      </p:guideLst>
    </p:cSldViewPr>
  </p:slideViewPr>
  <p:notesTextViewPr>
    <p:cViewPr>
      <p:scale>
        <a:sx n="125" d="100"/>
        <a:sy n="125" d="100"/>
      </p:scale>
      <p:origin x="0" y="0"/>
    </p:cViewPr>
  </p:notesTextViewPr>
  <p:sorterViewPr>
    <p:cViewPr varScale="1">
      <p:scale>
        <a:sx n="1" d="1"/>
        <a:sy n="1" d="1"/>
      </p:scale>
      <p:origin x="0" y="-9240"/>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31A35-70E2-4CC8-9EF8-C16287CC6903}" type="datetimeFigureOut">
              <a:rPr lang="en-US" smtClean="0"/>
              <a:t>10/10/2024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84C011-BF57-4A7F-A2BA-47A1B8A638B1}" type="slidenum">
              <a:rPr lang="en-US" smtClean="0"/>
              <a:t>‹#›</a:t>
            </a:fld>
            <a:endParaRPr lang="en-US" dirty="0"/>
          </a:p>
        </p:txBody>
      </p:sp>
    </p:spTree>
    <p:extLst>
      <p:ext uri="{BB962C8B-B14F-4D97-AF65-F5344CB8AC3E}">
        <p14:creationId xmlns:p14="http://schemas.microsoft.com/office/powerpoint/2010/main" val="211185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these contrasts can vary over small distances – to use a word from earlier lectures, economic disparity can be hyperlocal</a:t>
            </a:r>
          </a:p>
          <a:p>
            <a:endParaRPr lang="en-US" dirty="0"/>
          </a:p>
          <a:p>
            <a:r>
              <a:rPr lang="en-US" dirty="0"/>
              <a:t>https://www.nytimes.com/interactive/2020/09/05/opinion/inequality-life-expectancy.html</a:t>
            </a:r>
          </a:p>
        </p:txBody>
      </p:sp>
      <p:sp>
        <p:nvSpPr>
          <p:cNvPr id="4" name="Slide Number Placeholder 3"/>
          <p:cNvSpPr>
            <a:spLocks noGrp="1"/>
          </p:cNvSpPr>
          <p:nvPr>
            <p:ph type="sldNum" sz="quarter" idx="5"/>
          </p:nvPr>
        </p:nvSpPr>
        <p:spPr/>
        <p:txBody>
          <a:bodyPr/>
          <a:lstStyle/>
          <a:p>
            <a:fld id="{2E84C011-BF57-4A7F-A2BA-47A1B8A638B1}" type="slidenum">
              <a:rPr lang="en-US" smtClean="0"/>
              <a:t>3</a:t>
            </a:fld>
            <a:endParaRPr lang="en-US" dirty="0"/>
          </a:p>
        </p:txBody>
      </p:sp>
    </p:spTree>
    <p:extLst>
      <p:ext uri="{BB962C8B-B14F-4D97-AF65-F5344CB8AC3E}">
        <p14:creationId xmlns:p14="http://schemas.microsoft.com/office/powerpoint/2010/main" val="23489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Experience of poverty has health consequences beyond the physical</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https://www.csmonitor.com/USA/2015/0515/In-global-fight-against-extreme-poverty-a-potential-game-changer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Cannot neutralize poverty 'by keeping the focus on the characteristics of poor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E84C011-BF57-4A7F-A2BA-47A1B8A638B1}" type="slidenum">
              <a:rPr lang="en-US" smtClean="0"/>
              <a:t>13</a:t>
            </a:fld>
            <a:endParaRPr lang="en-US" dirty="0"/>
          </a:p>
        </p:txBody>
      </p:sp>
    </p:spTree>
    <p:extLst>
      <p:ext uri="{BB962C8B-B14F-4D97-AF65-F5344CB8AC3E}">
        <p14:creationId xmlns:p14="http://schemas.microsoft.com/office/powerpoint/2010/main" val="3969103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Steptoe, A., &amp; Zaninotto, P. (2020). Lower socioeconomic status and the acceleration of aging: An outcome-wide analysis. </a:t>
            </a:r>
            <a:r>
              <a:rPr lang="en-US" i="1" dirty="0"/>
              <a:t>Proceedings of the National Academy of Sciences</a:t>
            </a:r>
            <a:r>
              <a:rPr lang="en-US" dirty="0"/>
              <a:t>, </a:t>
            </a:r>
            <a:r>
              <a:rPr lang="en-US" i="1" dirty="0"/>
              <a:t>117</a:t>
            </a:r>
            <a:r>
              <a:rPr lang="en-US" dirty="0"/>
              <a:t>(26), 14911-14917.</a:t>
            </a:r>
          </a:p>
          <a:p>
            <a:endParaRPr lang="en-US" dirty="0"/>
          </a:p>
          <a:p>
            <a:r>
              <a:rPr lang="en-US" dirty="0"/>
              <a:t>This was an 8-year study involving 5000 people. </a:t>
            </a:r>
          </a:p>
        </p:txBody>
      </p:sp>
      <p:sp>
        <p:nvSpPr>
          <p:cNvPr id="4" name="Slide Number Placeholder 3"/>
          <p:cNvSpPr>
            <a:spLocks noGrp="1"/>
          </p:cNvSpPr>
          <p:nvPr>
            <p:ph type="sldNum" sz="quarter" idx="5"/>
          </p:nvPr>
        </p:nvSpPr>
        <p:spPr/>
        <p:txBody>
          <a:bodyPr/>
          <a:lstStyle/>
          <a:p>
            <a:fld id="{2E84C011-BF57-4A7F-A2BA-47A1B8A638B1}" type="slidenum">
              <a:rPr lang="en-US" smtClean="0"/>
              <a:t>14</a:t>
            </a:fld>
            <a:endParaRPr lang="en-US" dirty="0"/>
          </a:p>
        </p:txBody>
      </p:sp>
    </p:spTree>
    <p:extLst>
      <p:ext uri="{BB962C8B-B14F-4D97-AF65-F5344CB8AC3E}">
        <p14:creationId xmlns:p14="http://schemas.microsoft.com/office/powerpoint/2010/main" val="931870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 then is not so much one of why the poor more prone to shorter lifespan – those indicators are not hard to see. Instead, the question can be framed as to what conditions promote longer lifespans and better health in the poor. </a:t>
            </a:r>
            <a:br>
              <a:rPr lang="en-US" dirty="0"/>
            </a:br>
            <a:br>
              <a:rPr lang="en-US" dirty="0"/>
            </a:br>
            <a:r>
              <a:rPr lang="en-US" dirty="0"/>
              <a:t>https://www.washingtonpost.com/news/worldviews/wp/2012/10/25/a-greek-islands-secrets-to-long-life-in-11-bullet-points/</a:t>
            </a:r>
            <a:br>
              <a:rPr lang="en-US" dirty="0"/>
            </a:br>
            <a:br>
              <a:rPr lang="en-US" dirty="0"/>
            </a:br>
            <a:r>
              <a:rPr lang="en-US" dirty="0"/>
              <a:t>https://www.nytimes.com/2012/10/28/magazine/the-island-where-people-forget-to-die.html</a:t>
            </a:r>
            <a:br>
              <a:rPr lang="en-US" dirty="0"/>
            </a:br>
            <a:br>
              <a:rPr lang="en-US" dirty="0"/>
            </a:br>
            <a:r>
              <a:rPr lang="en-US" dirty="0"/>
              <a:t>https://www.nytimes.com/slideshow/2012/10/28/magazine/ikaria-centenarians/s/ikaria-centenarians-slide-FRXG.html</a:t>
            </a:r>
          </a:p>
          <a:p>
            <a:endParaRPr lang="en-US" dirty="0"/>
          </a:p>
        </p:txBody>
      </p:sp>
      <p:sp>
        <p:nvSpPr>
          <p:cNvPr id="4" name="Slide Number Placeholder 3"/>
          <p:cNvSpPr>
            <a:spLocks noGrp="1"/>
          </p:cNvSpPr>
          <p:nvPr>
            <p:ph type="sldNum" sz="quarter" idx="5"/>
          </p:nvPr>
        </p:nvSpPr>
        <p:spPr/>
        <p:txBody>
          <a:bodyPr/>
          <a:lstStyle/>
          <a:p>
            <a:fld id="{2E84C011-BF57-4A7F-A2BA-47A1B8A638B1}" type="slidenum">
              <a:rPr lang="en-US" smtClean="0"/>
              <a:t>15</a:t>
            </a:fld>
            <a:endParaRPr lang="en-US" dirty="0"/>
          </a:p>
        </p:txBody>
      </p:sp>
    </p:spTree>
    <p:extLst>
      <p:ext uri="{BB962C8B-B14F-4D97-AF65-F5344CB8AC3E}">
        <p14:creationId xmlns:p14="http://schemas.microsoft.com/office/powerpoint/2010/main" val="10233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9D2F-4C67-45CF-9FFB-5254E43D7196}" type="slidenum">
              <a:rPr lang="en-US" smtClean="0"/>
              <a:t>16</a:t>
            </a:fld>
            <a:endParaRPr lang="en-US" dirty="0"/>
          </a:p>
        </p:txBody>
      </p:sp>
    </p:spTree>
    <p:extLst>
      <p:ext uri="{BB962C8B-B14F-4D97-AF65-F5344CB8AC3E}">
        <p14:creationId xmlns:p14="http://schemas.microsoft.com/office/powerpoint/2010/main" val="3325392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rPr>
              <a:t>More babies are born premature when obstetric services leave rural towns because pre-natal care is no longer available</a:t>
            </a:r>
            <a:endParaRPr lang="en-US" dirty="0"/>
          </a:p>
        </p:txBody>
      </p:sp>
      <p:sp>
        <p:nvSpPr>
          <p:cNvPr id="4" name="Slide Number Placeholder 3"/>
          <p:cNvSpPr>
            <a:spLocks noGrp="1"/>
          </p:cNvSpPr>
          <p:nvPr>
            <p:ph type="sldNum" sz="quarter" idx="5"/>
          </p:nvPr>
        </p:nvSpPr>
        <p:spPr/>
        <p:txBody>
          <a:bodyPr/>
          <a:lstStyle/>
          <a:p>
            <a:fld id="{2E84C011-BF57-4A7F-A2BA-47A1B8A638B1}" type="slidenum">
              <a:rPr lang="en-US" smtClean="0"/>
              <a:t>17</a:t>
            </a:fld>
            <a:endParaRPr lang="en-US" dirty="0"/>
          </a:p>
        </p:txBody>
      </p:sp>
    </p:spTree>
    <p:extLst>
      <p:ext uri="{BB962C8B-B14F-4D97-AF65-F5344CB8AC3E}">
        <p14:creationId xmlns:p14="http://schemas.microsoft.com/office/powerpoint/2010/main" val="80235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https://www.kff.org/medicaid/issue-brief/how-many-uninsured-are-in-the-coverage-gap-and-how-many-could-be-eligible-if-all-states-adopted-the-medicaid-expansion/</a:t>
            </a:r>
            <a:br>
              <a:rPr lang="en-US" dirty="0"/>
            </a:br>
            <a:endParaRPr lang="en-US" dirty="0"/>
          </a:p>
          <a:p>
            <a:r>
              <a:rPr lang="en-US" dirty="0"/>
              <a:t>While millions of people have gained coverage through the expansion of Medicaid under the Affordable Care Act (ACA), state decisions not to implement the expansion leave many without an affordable coverage option. Under the ACA, Medicaid eligibility was to be extended to nearly all low-income individuals with incomes at or below 138 percent of poverty ($17,236 for an individual in 2019).</a:t>
            </a:r>
            <a:r>
              <a:rPr lang="en-US" baseline="30000" dirty="0"/>
              <a:t> </a:t>
            </a:r>
            <a:r>
              <a:rPr lang="en-US" dirty="0"/>
              <a:t>This expansion fills in historical gaps in Medicaid eligibility for adults and was envisioned as the vehicle for extending insurance coverage to low-income individuals, with premium tax credits for marketplace coverage serving as the vehicle for covering people with moderate incomes. While the Medicaid expansion was intended to be national, the June 2012 Supreme Court ruling essentially made it optional for states. </a:t>
            </a:r>
          </a:p>
          <a:p>
            <a:endParaRPr lang="en-US" dirty="0"/>
          </a:p>
          <a:p>
            <a:r>
              <a:rPr lang="en-US" dirty="0"/>
              <a:t>In states that do not expand Medicaid, many adults, including all childless adults, fall into a “coverage gap” of having incomes above Medicaid eligibility limits but below the lower limit for Marketplace premium tax.</a:t>
            </a:r>
          </a:p>
          <a:p>
            <a:endParaRPr lang="en-US" dirty="0"/>
          </a:p>
        </p:txBody>
      </p:sp>
      <p:sp>
        <p:nvSpPr>
          <p:cNvPr id="4" name="Slide Number Placeholder 3"/>
          <p:cNvSpPr>
            <a:spLocks noGrp="1"/>
          </p:cNvSpPr>
          <p:nvPr>
            <p:ph type="sldNum" sz="quarter" idx="5"/>
          </p:nvPr>
        </p:nvSpPr>
        <p:spPr/>
        <p:txBody>
          <a:bodyPr/>
          <a:lstStyle/>
          <a:p>
            <a:fld id="{2E84C011-BF57-4A7F-A2BA-47A1B8A638B1}" type="slidenum">
              <a:rPr lang="en-US" smtClean="0"/>
              <a:t>18</a:t>
            </a:fld>
            <a:endParaRPr lang="en-US" dirty="0"/>
          </a:p>
        </p:txBody>
      </p:sp>
    </p:spTree>
    <p:extLst>
      <p:ext uri="{BB962C8B-B14F-4D97-AF65-F5344CB8AC3E}">
        <p14:creationId xmlns:p14="http://schemas.microsoft.com/office/powerpoint/2010/main" val="939980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 had fewer hospitals closures because the state government voted to extend Medicaid</a:t>
            </a:r>
          </a:p>
        </p:txBody>
      </p:sp>
      <p:sp>
        <p:nvSpPr>
          <p:cNvPr id="4" name="Slide Number Placeholder 3"/>
          <p:cNvSpPr>
            <a:spLocks noGrp="1"/>
          </p:cNvSpPr>
          <p:nvPr>
            <p:ph type="sldNum" sz="quarter" idx="5"/>
          </p:nvPr>
        </p:nvSpPr>
        <p:spPr/>
        <p:txBody>
          <a:bodyPr/>
          <a:lstStyle/>
          <a:p>
            <a:fld id="{2E84C011-BF57-4A7F-A2BA-47A1B8A638B1}" type="slidenum">
              <a:rPr lang="en-US" smtClean="0"/>
              <a:t>19</a:t>
            </a:fld>
            <a:endParaRPr lang="en-US" dirty="0"/>
          </a:p>
        </p:txBody>
      </p:sp>
    </p:spTree>
    <p:extLst>
      <p:ext uri="{BB962C8B-B14F-4D97-AF65-F5344CB8AC3E}">
        <p14:creationId xmlns:p14="http://schemas.microsoft.com/office/powerpoint/2010/main" val="1095771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hospital closures in TN, many counties can be several hundred miles away from the nearest hospital. Even dentists are hard to get to. A free dental and health clinic drew crowds in Knoxville, TN. Many had drove hours to get there. </a:t>
            </a:r>
            <a:br>
              <a:rPr lang="en-US" dirty="0"/>
            </a:br>
            <a:br>
              <a:rPr lang="en-US" dirty="0"/>
            </a:br>
            <a:r>
              <a:rPr lang="en-US" dirty="0"/>
              <a:t>https://www.washingtonpost.com/national/the-clinic-of-last-resort/2019/06/22/2833c8a0-92cc-11e9-aadb-74e6b2b46f6a_story.html</a:t>
            </a:r>
            <a:br>
              <a:rPr lang="en-US" dirty="0"/>
            </a:br>
            <a:endParaRPr lang="en-US" dirty="0"/>
          </a:p>
          <a:p>
            <a:r>
              <a:rPr lang="en-US" dirty="0"/>
              <a:t>https://www.nytimes.com/2018/07/17/us/hospital-closing-missouri-pregnant.html</a:t>
            </a:r>
          </a:p>
          <a:p>
            <a:endParaRPr lang="en-US" dirty="0"/>
          </a:p>
        </p:txBody>
      </p:sp>
      <p:sp>
        <p:nvSpPr>
          <p:cNvPr id="4" name="Slide Number Placeholder 3"/>
          <p:cNvSpPr>
            <a:spLocks noGrp="1"/>
          </p:cNvSpPr>
          <p:nvPr>
            <p:ph type="sldNum" sz="quarter" idx="5"/>
          </p:nvPr>
        </p:nvSpPr>
        <p:spPr/>
        <p:txBody>
          <a:bodyPr/>
          <a:lstStyle/>
          <a:p>
            <a:fld id="{2E84C011-BF57-4A7F-A2BA-47A1B8A638B1}" type="slidenum">
              <a:rPr lang="en-US" smtClean="0"/>
              <a:t>20</a:t>
            </a:fld>
            <a:endParaRPr lang="en-US" dirty="0"/>
          </a:p>
        </p:txBody>
      </p:sp>
    </p:spTree>
    <p:extLst>
      <p:ext uri="{BB962C8B-B14F-4D97-AF65-F5344CB8AC3E}">
        <p14:creationId xmlns:p14="http://schemas.microsoft.com/office/powerpoint/2010/main" val="67718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https://www.princeton.edu/news/2023/11/15/kathryn-edins-new-book-offers-groundbreaking-insights-american-poverty-and-where</a:t>
            </a:r>
            <a:br>
              <a:rPr lang="en-US" dirty="0"/>
            </a:br>
            <a:br>
              <a:rPr lang="en-US" dirty="0"/>
            </a:br>
            <a:r>
              <a:rPr lang="en-US" dirty="0"/>
              <a:t>The map revealed that the most disadvantaged places are mostly rural, centered in three pockets: Appalachia, the Cotton and Tobacco Belts of the Deep South, and South Texas. Cities including Chicago, Los Angeles and Miami didn’t rank even among the 600 most disadvantaged places in the nation</a:t>
            </a:r>
          </a:p>
        </p:txBody>
      </p:sp>
      <p:sp>
        <p:nvSpPr>
          <p:cNvPr id="4" name="Slide Number Placeholder 3"/>
          <p:cNvSpPr>
            <a:spLocks noGrp="1"/>
          </p:cNvSpPr>
          <p:nvPr>
            <p:ph type="sldNum" sz="quarter" idx="5"/>
          </p:nvPr>
        </p:nvSpPr>
        <p:spPr/>
        <p:txBody>
          <a:bodyPr/>
          <a:lstStyle/>
          <a:p>
            <a:fld id="{2E84C011-BF57-4A7F-A2BA-47A1B8A638B1}" type="slidenum">
              <a:rPr lang="en-US" smtClean="0"/>
              <a:t>4</a:t>
            </a:fld>
            <a:endParaRPr lang="en-US" dirty="0"/>
          </a:p>
        </p:txBody>
      </p:sp>
    </p:spTree>
    <p:extLst>
      <p:ext uri="{BB962C8B-B14F-4D97-AF65-F5344CB8AC3E}">
        <p14:creationId xmlns:p14="http://schemas.microsoft.com/office/powerpoint/2010/main" val="3503418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https://www.ineteconomics.org/perspectives/blog/mortality-crisis-redux-the-economics-of-despair</a:t>
            </a:r>
          </a:p>
          <a:p>
            <a:endParaRPr lang="en-US" dirty="0"/>
          </a:p>
          <a:p>
            <a:r>
              <a:rPr lang="en-US" dirty="0"/>
              <a:t>https://www.nytimes.com/2022/10/05/opinion/mortality-penalty-inequality-education.html</a:t>
            </a:r>
          </a:p>
          <a:p>
            <a:endParaRPr lang="en-US" dirty="0"/>
          </a:p>
          <a:p>
            <a:r>
              <a:rPr lang="en-US" dirty="0" err="1"/>
              <a:t>Monnat</a:t>
            </a:r>
            <a:r>
              <a:rPr lang="en-US" dirty="0"/>
              <a:t>, S. M. (2020). Trends in US Working-age non-Hispanic White mortality: rural–urban and within-rural differences. </a:t>
            </a:r>
            <a:r>
              <a:rPr lang="en-US" i="1" dirty="0"/>
              <a:t>Population research and policy review</a:t>
            </a:r>
            <a:r>
              <a:rPr lang="en-US" dirty="0"/>
              <a:t>, </a:t>
            </a:r>
            <a:r>
              <a:rPr lang="en-US" i="1" dirty="0"/>
              <a:t>39</a:t>
            </a:r>
            <a:r>
              <a:rPr lang="en-US" dirty="0"/>
              <a:t>(5), 805-834.</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393DC6-CCA3-40F5-84FE-B056F986363A}" type="slidenum">
              <a:rPr lang="en-US" smtClean="0"/>
              <a:t>5</a:t>
            </a:fld>
            <a:endParaRPr lang="en-US"/>
          </a:p>
        </p:txBody>
      </p:sp>
    </p:spTree>
    <p:extLst>
      <p:ext uri="{BB962C8B-B14F-4D97-AF65-F5344CB8AC3E}">
        <p14:creationId xmlns:p14="http://schemas.microsoft.com/office/powerpoint/2010/main" val="1770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Chetty, R., Stepper, M., Abraham, S., Lin, S., Scuderi, B., Turner, N., ... &amp; Cutler, D. (2016). The association between income and life expectancy in the United States, 2001-2014. </a:t>
            </a:r>
            <a:r>
              <a:rPr lang="en-US" i="1" dirty="0"/>
              <a:t>JAMA 315</a:t>
            </a:r>
            <a:r>
              <a:rPr lang="en-US" dirty="0"/>
              <a:t>(16), 1750-1766.</a:t>
            </a:r>
          </a:p>
          <a:p>
            <a:endParaRPr lang="en-US" dirty="0"/>
          </a:p>
        </p:txBody>
      </p:sp>
      <p:sp>
        <p:nvSpPr>
          <p:cNvPr id="4" name="Slide Number Placeholder 3"/>
          <p:cNvSpPr>
            <a:spLocks noGrp="1"/>
          </p:cNvSpPr>
          <p:nvPr>
            <p:ph type="sldNum" sz="quarter" idx="10"/>
          </p:nvPr>
        </p:nvSpPr>
        <p:spPr/>
        <p:txBody>
          <a:bodyPr/>
          <a:lstStyle/>
          <a:p>
            <a:fld id="{E4F97F75-E501-4039-A985-D6F14AA384DE}" type="slidenum">
              <a:rPr lang="en-US" smtClean="0"/>
              <a:t>7</a:t>
            </a:fld>
            <a:endParaRPr lang="en-US" dirty="0"/>
          </a:p>
        </p:txBody>
      </p:sp>
    </p:spTree>
    <p:extLst>
      <p:ext uri="{BB962C8B-B14F-4D97-AF65-F5344CB8AC3E}">
        <p14:creationId xmlns:p14="http://schemas.microsoft.com/office/powerpoint/2010/main" val="19535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97F75-E501-4039-A985-D6F14AA384DE}" type="slidenum">
              <a:rPr lang="en-US" smtClean="0"/>
              <a:t>8</a:t>
            </a:fld>
            <a:endParaRPr lang="en-US" dirty="0"/>
          </a:p>
        </p:txBody>
      </p:sp>
    </p:spTree>
    <p:extLst>
      <p:ext uri="{BB962C8B-B14F-4D97-AF65-F5344CB8AC3E}">
        <p14:creationId xmlns:p14="http://schemas.microsoft.com/office/powerpoint/2010/main" val="301950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97F75-E501-4039-A985-D6F14AA384D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62736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Obesity and smoking were greater risk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But these in the chart are the geographic risk factors, those that relate to where you live and the kind of social environments that exist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Importantly, these findings do not necessarily imply that income has a causal</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effect on life expectancy: that is, giving someone or an area more money will increase their lifespan – there is something related to the environments of cities that have high percentages of immigrants, high median house values, and higher local government expenditures that increase lifespan for the poorest. </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Data was from 1.4 billion anonymous earnings and mortality records</a:t>
            </a:r>
            <a:endParaRPr lang="en-US" dirty="0"/>
          </a:p>
          <a:p>
            <a:endParaRPr lang="en-US" dirty="0"/>
          </a:p>
        </p:txBody>
      </p:sp>
      <p:sp>
        <p:nvSpPr>
          <p:cNvPr id="4" name="Slide Number Placeholder 3"/>
          <p:cNvSpPr>
            <a:spLocks noGrp="1"/>
          </p:cNvSpPr>
          <p:nvPr>
            <p:ph type="sldNum" sz="quarter" idx="10"/>
          </p:nvPr>
        </p:nvSpPr>
        <p:spPr/>
        <p:txBody>
          <a:bodyPr/>
          <a:lstStyle/>
          <a:p>
            <a:fld id="{E4F97F75-E501-4039-A985-D6F14AA384DE}" type="slidenum">
              <a:rPr lang="en-US" smtClean="0"/>
              <a:t>10</a:t>
            </a:fld>
            <a:endParaRPr lang="en-US" dirty="0"/>
          </a:p>
        </p:txBody>
      </p:sp>
    </p:spTree>
    <p:extLst>
      <p:ext uri="{BB962C8B-B14F-4D97-AF65-F5344CB8AC3E}">
        <p14:creationId xmlns:p14="http://schemas.microsoft.com/office/powerpoint/2010/main" val="396061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living wage is effective medicine. The best medicine to address the health needs of the working poor is an increase in the minimum wage. </a:t>
            </a:r>
          </a:p>
          <a:p>
            <a:endParaRPr lang="en-US" dirty="0"/>
          </a:p>
          <a:p>
            <a:r>
              <a:rPr lang="en-US" dirty="0"/>
              <a:t>Julio Payes was working 80 hours a week at two full-time jobs. A permanent resident from Guatemala who came to the United States on a work visa, Payes labored in Emeryville, Calif., a city of roughly 12,000 residents and almost 22,000 jobs, sandwiched between Oakland and Berkeley. He began his day with the graveyard shift at a 24-hour McDonald’s, where he served burgers and fries from 10 p.m. to 6 a.m. Afterward he had two hours to rest and shower. Then he’d clock in at Aerotek, going anywhere the temp service sent him between 8 a.m. and 4 p.m. To stay awake, he loaded up on coffee and soda. Each job paid minimum wage. </a:t>
            </a:r>
          </a:p>
          <a:p>
            <a:endParaRPr lang="en-US" dirty="0"/>
          </a:p>
          <a:p>
            <a:r>
              <a:rPr lang="en-US" dirty="0"/>
              <a:t>“I felt like a zombie,” Payes told me. “No energy. Always sad.” Yet just to afford basic necessities, he had to work up to 16 hours a day, seven days a week. Back then, he and his mother and two siblings all shared a single, unfurnished room. Once, his younger brother, Alexander, who was 8 at the time, told him he was saving money. “I want to buy one hour of your time,” Payes remembers his brother telling him. “How much for one hour to play with me?” Payes looked at his brother and wept. Not long after that, Payes fainted from exhaustion in the aisle of a grocery store. He was 24.</a:t>
            </a:r>
          </a:p>
          <a:p>
            <a:endParaRPr lang="en-US" dirty="0"/>
          </a:p>
        </p:txBody>
      </p:sp>
      <p:sp>
        <p:nvSpPr>
          <p:cNvPr id="4" name="Slide Number Placeholder 3"/>
          <p:cNvSpPr>
            <a:spLocks noGrp="1"/>
          </p:cNvSpPr>
          <p:nvPr>
            <p:ph type="sldNum" sz="quarter" idx="5"/>
          </p:nvPr>
        </p:nvSpPr>
        <p:spPr/>
        <p:txBody>
          <a:bodyPr/>
          <a:lstStyle/>
          <a:p>
            <a:fld id="{2E84C011-BF57-4A7F-A2BA-47A1B8A638B1}" type="slidenum">
              <a:rPr lang="en-US" smtClean="0"/>
              <a:t>11</a:t>
            </a:fld>
            <a:endParaRPr lang="en-US" dirty="0"/>
          </a:p>
        </p:txBody>
      </p:sp>
    </p:spTree>
    <p:extLst>
      <p:ext uri="{BB962C8B-B14F-4D97-AF65-F5344CB8AC3E}">
        <p14:creationId xmlns:p14="http://schemas.microsoft.com/office/powerpoint/2010/main" val="381983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https://www.nytimes.com/interactive/2019/02/21/magazine/minimum-wage-saving-lives.html</a:t>
            </a:r>
          </a:p>
          <a:p>
            <a:endParaRPr lang="en-US" dirty="0"/>
          </a:p>
          <a:p>
            <a:r>
              <a:rPr lang="en-US" dirty="0"/>
              <a:t>But in January 2018, an accounting error accidentally raised Cutler’s hourly wage from $12.32 to $15.50. She figured she had earned the extra pay from picking up more shifts, and she took it straight to the grocery store. At first she didn't think she’d like broccoli, but she did. “I tried fruits and vegetables,” she said. “I tried salads. I experimented with foods I’ve never eaten. And I felt much better.” Cutler’s temporary raise didn’t launch her into the middle class, but it did influence her behavior in ways that benefited her health.</a:t>
            </a:r>
          </a:p>
          <a:p>
            <a:endParaRPr lang="en-US" dirty="0"/>
          </a:p>
          <a:p>
            <a:r>
              <a:rPr lang="en-US" dirty="0"/>
              <a:t>When U.P.M.C. discovered the glitch in February, Cutler was summoned to the director’s office. She remembers being told: “You’ve been accidentally paid. All that money, it’s not yours.” Her employer dropped her wage to $13.68 and reclaimed the overage from her next paycheck. For Cutler, it was back to McDonald’s.</a:t>
            </a:r>
          </a:p>
          <a:p>
            <a:endParaRPr lang="en-US" dirty="0"/>
          </a:p>
          <a:p>
            <a:r>
              <a:rPr lang="en-US" dirty="0"/>
              <a:t>When UPMC reduced her paycheck, Cutler took on extra shifts to cover the loss. It wore her down. During one shift, she tried to lift a full pan of mashed potatoes from the hot box. The pan was too heavy, and both Cutler and the potatoes crashed to the floor, hurting her back. She limped to the emergency room, where she was given lidocaine patches and sent home on bed rest. The next morning she was in so much pain that her mother had to help her get dressed. She missed seven days of work, for which she was not compensated.</a:t>
            </a:r>
          </a:p>
          <a:p>
            <a:endParaRPr lang="en-US" dirty="0"/>
          </a:p>
        </p:txBody>
      </p:sp>
      <p:sp>
        <p:nvSpPr>
          <p:cNvPr id="4" name="Slide Number Placeholder 3"/>
          <p:cNvSpPr>
            <a:spLocks noGrp="1"/>
          </p:cNvSpPr>
          <p:nvPr>
            <p:ph type="sldNum" sz="quarter" idx="10"/>
          </p:nvPr>
        </p:nvSpPr>
        <p:spPr/>
        <p:txBody>
          <a:bodyPr/>
          <a:lstStyle/>
          <a:p>
            <a:fld id="{2E84C011-BF57-4A7F-A2BA-47A1B8A638B1}" type="slidenum">
              <a:rPr lang="en-US" smtClean="0"/>
              <a:t>12</a:t>
            </a:fld>
            <a:endParaRPr lang="en-US" dirty="0"/>
          </a:p>
        </p:txBody>
      </p:sp>
    </p:spTree>
    <p:extLst>
      <p:ext uri="{BB962C8B-B14F-4D97-AF65-F5344CB8AC3E}">
        <p14:creationId xmlns:p14="http://schemas.microsoft.com/office/powerpoint/2010/main" val="339018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2848285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418980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2765129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258270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142277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184477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4287768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172474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129183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382709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53FFAE-7F79-458A-B349-212CE4B62EDC}" type="datetimeFigureOut">
              <a:rPr lang="en-US" smtClean="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7C4FC-20D2-42E4-8FEE-6B4188C5C676}" type="slidenum">
              <a:rPr lang="en-US" smtClean="0"/>
              <a:t>‹#›</a:t>
            </a:fld>
            <a:endParaRPr lang="en-US" dirty="0"/>
          </a:p>
        </p:txBody>
      </p:sp>
    </p:spTree>
    <p:extLst>
      <p:ext uri="{BB962C8B-B14F-4D97-AF65-F5344CB8AC3E}">
        <p14:creationId xmlns:p14="http://schemas.microsoft.com/office/powerpoint/2010/main" val="177692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3FFAE-7F79-458A-B349-212CE4B62EDC}" type="datetimeFigureOut">
              <a:rPr lang="en-US" smtClean="0"/>
              <a:t>10/10/2024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7C4FC-20D2-42E4-8FEE-6B4188C5C676}" type="slidenum">
              <a:rPr lang="en-US" smtClean="0"/>
              <a:t>‹#›</a:t>
            </a:fld>
            <a:endParaRPr lang="en-US" dirty="0"/>
          </a:p>
        </p:txBody>
      </p:sp>
    </p:spTree>
    <p:extLst>
      <p:ext uri="{BB962C8B-B14F-4D97-AF65-F5344CB8AC3E}">
        <p14:creationId xmlns:p14="http://schemas.microsoft.com/office/powerpoint/2010/main" val="12642516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ytimes.com/interactive/2016/04/11/upshot/where-the-poor-live-longer-how-your-area-compares.html"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u5UivYdVK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uqql4Iq-RJU?feature=oembed"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ytimes.com/interactive/2020/09/05/opinion/inequality-life-expectancy.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ytimes.com/interactive/2016/04/11/upshot/for-the-poor-geography-is-life-and-death.html"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cover with red text&#10;&#10;Description automatically generated">
            <a:extLst>
              <a:ext uri="{FF2B5EF4-FFF2-40B4-BE49-F238E27FC236}">
                <a16:creationId xmlns:a16="http://schemas.microsoft.com/office/drawing/2014/main" id="{74943B6D-D59E-B339-19F0-C6601AB570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589" y="-6058"/>
            <a:ext cx="4547438" cy="6864058"/>
          </a:xfrm>
        </p:spPr>
      </p:pic>
      <p:pic>
        <p:nvPicPr>
          <p:cNvPr id="6" name="Picture 5">
            <a:hlinkClick r:id="rId3"/>
            <a:extLst>
              <a:ext uri="{FF2B5EF4-FFF2-40B4-BE49-F238E27FC236}">
                <a16:creationId xmlns:a16="http://schemas.microsoft.com/office/drawing/2014/main" id="{621C46F5-3EF4-E55E-7ABD-AE38CFB1B96A}"/>
              </a:ext>
            </a:extLst>
          </p:cNvPr>
          <p:cNvPicPr>
            <a:picLocks noChangeAspect="1"/>
          </p:cNvPicPr>
          <p:nvPr/>
        </p:nvPicPr>
        <p:blipFill>
          <a:blip r:embed="rId4"/>
          <a:stretch>
            <a:fillRect/>
          </a:stretch>
        </p:blipFill>
        <p:spPr>
          <a:xfrm>
            <a:off x="5326742" y="6058"/>
            <a:ext cx="6056416" cy="6858000"/>
          </a:xfrm>
          <a:prstGeom prst="rect">
            <a:avLst/>
          </a:prstGeom>
          <a:ln w="44450">
            <a:solidFill>
              <a:schemeClr val="accent1"/>
            </a:solidFill>
          </a:ln>
        </p:spPr>
      </p:pic>
    </p:spTree>
    <p:extLst>
      <p:ext uri="{BB962C8B-B14F-4D97-AF65-F5344CB8AC3E}">
        <p14:creationId xmlns:p14="http://schemas.microsoft.com/office/powerpoint/2010/main" val="2434531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106"/>
          <p:cNvSpPr>
            <a:spLocks noChangeArrowheads="1"/>
          </p:cNvSpPr>
          <p:nvPr/>
        </p:nvSpPr>
        <p:spPr bwMode="auto">
          <a:xfrm>
            <a:off x="6951584" y="339728"/>
            <a:ext cx="8976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dirty="0">
                <a:solidFill>
                  <a:srgbClr val="1E2D53"/>
                </a:solidFill>
              </a:rPr>
              <a:t> </a:t>
            </a:r>
            <a:endParaRPr lang="en-US" altLang="en-US" dirty="0"/>
          </a:p>
        </p:txBody>
      </p:sp>
      <p:sp>
        <p:nvSpPr>
          <p:cNvPr id="392" name="TextBox 391"/>
          <p:cNvSpPr txBox="1"/>
          <p:nvPr/>
        </p:nvSpPr>
        <p:spPr>
          <a:xfrm>
            <a:off x="1940039" y="153364"/>
            <a:ext cx="8247857" cy="646331"/>
          </a:xfrm>
          <a:prstGeom prst="rect">
            <a:avLst/>
          </a:prstGeom>
          <a:noFill/>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Correlations of Expected Age at Death with Other Factors</a:t>
            </a:r>
          </a:p>
          <a:p>
            <a:pPr algn="ctr"/>
            <a:r>
              <a:rPr lang="en-US" dirty="0">
                <a:solidFill>
                  <a:srgbClr val="002060"/>
                </a:solidFill>
                <a:latin typeface="Arial" panose="020B0604020202020204" pitchFamily="34" charset="0"/>
                <a:cs typeface="Arial" panose="020B0604020202020204" pitchFamily="34" charset="0"/>
              </a:rPr>
              <a:t>For Individuals in Bottom Quartile of Income Distribution</a:t>
            </a:r>
          </a:p>
        </p:txBody>
      </p:sp>
      <p:pic>
        <p:nvPicPr>
          <p:cNvPr id="3" name="Picture 2"/>
          <p:cNvPicPr>
            <a:picLocks noChangeAspect="1"/>
          </p:cNvPicPr>
          <p:nvPr/>
        </p:nvPicPr>
        <p:blipFill>
          <a:blip r:embed="rId3"/>
          <a:stretch>
            <a:fillRect/>
          </a:stretch>
        </p:blipFill>
        <p:spPr>
          <a:xfrm>
            <a:off x="744710" y="1203774"/>
            <a:ext cx="8850764" cy="6214590"/>
          </a:xfrm>
          <a:prstGeom prst="rect">
            <a:avLst/>
          </a:prstGeom>
        </p:spPr>
      </p:pic>
    </p:spTree>
    <p:extLst>
      <p:ext uri="{BB962C8B-B14F-4D97-AF65-F5344CB8AC3E}">
        <p14:creationId xmlns:p14="http://schemas.microsoft.com/office/powerpoint/2010/main" val="342256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07416" y="-14990"/>
            <a:ext cx="5841851" cy="435133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880" t="12494" b="16692"/>
          <a:stretch/>
        </p:blipFill>
        <p:spPr>
          <a:xfrm>
            <a:off x="207416" y="4051300"/>
            <a:ext cx="5841851" cy="2806700"/>
          </a:xfrm>
          <a:prstGeom prst="rect">
            <a:avLst/>
          </a:prstGeom>
        </p:spPr>
      </p:pic>
      <p:pic>
        <p:nvPicPr>
          <p:cNvPr id="6" name="Picture 5"/>
          <p:cNvPicPr>
            <a:picLocks noChangeAspect="1"/>
          </p:cNvPicPr>
          <p:nvPr/>
        </p:nvPicPr>
        <p:blipFill>
          <a:blip r:embed="rId5"/>
          <a:stretch>
            <a:fillRect/>
          </a:stretch>
        </p:blipFill>
        <p:spPr>
          <a:xfrm>
            <a:off x="1263576" y="0"/>
            <a:ext cx="3314700" cy="447675"/>
          </a:xfrm>
          <a:prstGeom prst="rect">
            <a:avLst/>
          </a:prstGeom>
        </p:spPr>
      </p:pic>
      <p:sp>
        <p:nvSpPr>
          <p:cNvPr id="8" name="Content Placeholder 2">
            <a:extLst>
              <a:ext uri="{FF2B5EF4-FFF2-40B4-BE49-F238E27FC236}">
                <a16:creationId xmlns:a16="http://schemas.microsoft.com/office/drawing/2014/main" id="{C51DE78C-36B9-479D-B12C-4EFFD6E47C35}"/>
              </a:ext>
            </a:extLst>
          </p:cNvPr>
          <p:cNvSpPr txBox="1">
            <a:spLocks/>
          </p:cNvSpPr>
          <p:nvPr/>
        </p:nvSpPr>
        <p:spPr>
          <a:xfrm>
            <a:off x="6096000" y="1563722"/>
            <a:ext cx="5841851" cy="4975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descr="A person standing next to a fire hydrant&#10;&#10;Description automatically generated">
            <a:extLst>
              <a:ext uri="{FF2B5EF4-FFF2-40B4-BE49-F238E27FC236}">
                <a16:creationId xmlns:a16="http://schemas.microsoft.com/office/drawing/2014/main" id="{56115DC1-2CF7-4DF7-8AD4-51060B793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0"/>
            <a:ext cx="5558730" cy="6858000"/>
          </a:xfrm>
          <a:prstGeom prst="rect">
            <a:avLst/>
          </a:prstGeom>
        </p:spPr>
      </p:pic>
      <p:sp>
        <p:nvSpPr>
          <p:cNvPr id="2" name="Title 1">
            <a:extLst>
              <a:ext uri="{FF2B5EF4-FFF2-40B4-BE49-F238E27FC236}">
                <a16:creationId xmlns:a16="http://schemas.microsoft.com/office/drawing/2014/main" id="{0BB1C20A-D0EC-CE44-1AE9-A904429F5637}"/>
              </a:ext>
            </a:extLst>
          </p:cNvPr>
          <p:cNvSpPr>
            <a:spLocks noGrp="1"/>
          </p:cNvSpPr>
          <p:nvPr>
            <p:ph type="title"/>
          </p:nvPr>
        </p:nvSpPr>
        <p:spPr>
          <a:xfrm>
            <a:off x="4891314" y="179911"/>
            <a:ext cx="6554894" cy="1325563"/>
          </a:xfrm>
          <a:solidFill>
            <a:schemeClr val="bg1">
              <a:alpha val="77000"/>
            </a:schemeClr>
          </a:solidFill>
        </p:spPr>
        <p:txBody>
          <a:bodyPr>
            <a:normAutofit/>
          </a:bodyPr>
          <a:lstStyle/>
          <a:p>
            <a:pPr algn="ctr"/>
            <a:r>
              <a:rPr lang="en-US" dirty="0"/>
              <a:t>A living wage is effective medicine</a:t>
            </a:r>
          </a:p>
        </p:txBody>
      </p:sp>
    </p:spTree>
    <p:extLst>
      <p:ext uri="{BB962C8B-B14F-4D97-AF65-F5344CB8AC3E}">
        <p14:creationId xmlns:p14="http://schemas.microsoft.com/office/powerpoint/2010/main" val="831116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3690" y="365125"/>
            <a:ext cx="10671629" cy="1325563"/>
          </a:xfrm>
        </p:spPr>
        <p:txBody>
          <a:bodyPr>
            <a:normAutofit/>
          </a:bodyPr>
          <a:lstStyle/>
          <a:p>
            <a:r>
              <a:rPr lang="en-US" dirty="0"/>
              <a:t>The working sick</a:t>
            </a:r>
            <a:br>
              <a:rPr lang="en-US" b="1" dirty="0"/>
            </a:br>
            <a:endParaRPr lang="en-US" dirty="0"/>
          </a:p>
        </p:txBody>
      </p:sp>
      <p:sp>
        <p:nvSpPr>
          <p:cNvPr id="3" name="Content Placeholder 2"/>
          <p:cNvSpPr>
            <a:spLocks noGrp="1"/>
          </p:cNvSpPr>
          <p:nvPr>
            <p:ph idx="1"/>
          </p:nvPr>
        </p:nvSpPr>
        <p:spPr>
          <a:xfrm>
            <a:off x="453887" y="1513509"/>
            <a:ext cx="5475618" cy="4979366"/>
          </a:xfrm>
        </p:spPr>
        <p:txBody>
          <a:bodyPr>
            <a:normAutofit lnSpcReduction="10000"/>
          </a:bodyPr>
          <a:lstStyle/>
          <a:p>
            <a:r>
              <a:rPr lang="en-US" dirty="0"/>
              <a:t>Low-skilled workers reported fewer unmet medical needs in states with higher minimum-wage rates.</a:t>
            </a:r>
          </a:p>
          <a:p>
            <a:r>
              <a:rPr lang="en-US" dirty="0"/>
              <a:t>In low-wage states, </a:t>
            </a:r>
            <a:r>
              <a:rPr lang="en-US" dirty="0" err="1"/>
              <a:t>workerswent</a:t>
            </a:r>
            <a:r>
              <a:rPr lang="en-US" dirty="0"/>
              <a:t> to work sick and skipped medical appointments</a:t>
            </a:r>
          </a:p>
          <a:p>
            <a:r>
              <a:rPr lang="en-US" dirty="0"/>
              <a:t>Increases to the minimum wage are associated with decreased rates of smoking</a:t>
            </a:r>
          </a:p>
          <a:p>
            <a:r>
              <a:rPr lang="en-US" dirty="0"/>
              <a:t>Higher wages allow parents working in the low-wage labor market to keep the refrigerator stocked</a:t>
            </a:r>
          </a:p>
        </p:txBody>
      </p:sp>
      <p:pic>
        <p:nvPicPr>
          <p:cNvPr id="4" name="Picture 3">
            <a:extLst>
              <a:ext uri="{FF2B5EF4-FFF2-40B4-BE49-F238E27FC236}">
                <a16:creationId xmlns:a16="http://schemas.microsoft.com/office/drawing/2014/main" id="{DE4C20F8-0A0E-42E6-8857-972626431502}"/>
              </a:ext>
            </a:extLst>
          </p:cNvPr>
          <p:cNvPicPr>
            <a:picLocks noChangeAspect="1"/>
          </p:cNvPicPr>
          <p:nvPr/>
        </p:nvPicPr>
        <p:blipFill>
          <a:blip r:embed="rId3"/>
          <a:stretch>
            <a:fillRect/>
          </a:stretch>
        </p:blipFill>
        <p:spPr>
          <a:xfrm>
            <a:off x="6262496" y="0"/>
            <a:ext cx="5929504" cy="6858000"/>
          </a:xfrm>
          <a:prstGeom prst="rect">
            <a:avLst/>
          </a:prstGeom>
        </p:spPr>
      </p:pic>
    </p:spTree>
    <p:extLst>
      <p:ext uri="{BB962C8B-B14F-4D97-AF65-F5344CB8AC3E}">
        <p14:creationId xmlns:p14="http://schemas.microsoft.com/office/powerpoint/2010/main" val="760018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357" y="2075543"/>
            <a:ext cx="5635957" cy="4542133"/>
          </a:xfrm>
        </p:spPr>
        <p:txBody>
          <a:bodyPr>
            <a:normAutofit/>
          </a:bodyPr>
          <a:lstStyle/>
          <a:p>
            <a:r>
              <a:rPr lang="en-US" dirty="0"/>
              <a:t>Being poor reduces a person’s cognitive capacity</a:t>
            </a:r>
          </a:p>
          <a:p>
            <a:r>
              <a:rPr lang="en-US" dirty="0"/>
              <a:t>When preoccupied by poverty, we have less mind to give to the rest of life </a:t>
            </a:r>
          </a:p>
          <a:p>
            <a:endParaRPr lang="en-US" dirty="0"/>
          </a:p>
        </p:txBody>
      </p:sp>
      <p:pic>
        <p:nvPicPr>
          <p:cNvPr id="5" name="Picture 4">
            <a:extLst>
              <a:ext uri="{FF2B5EF4-FFF2-40B4-BE49-F238E27FC236}">
                <a16:creationId xmlns:a16="http://schemas.microsoft.com/office/drawing/2014/main" id="{1FB6AB22-CC77-4FF7-D915-0BA2971A04CC}"/>
              </a:ext>
            </a:extLst>
          </p:cNvPr>
          <p:cNvPicPr>
            <a:picLocks noChangeAspect="1"/>
          </p:cNvPicPr>
          <p:nvPr/>
        </p:nvPicPr>
        <p:blipFill>
          <a:blip r:embed="rId3"/>
          <a:stretch>
            <a:fillRect/>
          </a:stretch>
        </p:blipFill>
        <p:spPr>
          <a:xfrm>
            <a:off x="6502714" y="240323"/>
            <a:ext cx="5311600" cy="6226080"/>
          </a:xfrm>
          <a:prstGeom prst="rect">
            <a:avLst/>
          </a:prstGeom>
        </p:spPr>
      </p:pic>
      <p:sp>
        <p:nvSpPr>
          <p:cNvPr id="6" name="Title 1">
            <a:extLst>
              <a:ext uri="{FF2B5EF4-FFF2-40B4-BE49-F238E27FC236}">
                <a16:creationId xmlns:a16="http://schemas.microsoft.com/office/drawing/2014/main" id="{EEB9116E-064F-A129-EF57-3A56EC2A7C3D}"/>
              </a:ext>
            </a:extLst>
          </p:cNvPr>
          <p:cNvSpPr>
            <a:spLocks noGrp="1"/>
          </p:cNvSpPr>
          <p:nvPr>
            <p:ph type="title"/>
          </p:nvPr>
        </p:nvSpPr>
        <p:spPr>
          <a:xfrm>
            <a:off x="486700" y="408668"/>
            <a:ext cx="5718314" cy="1325563"/>
          </a:xfrm>
        </p:spPr>
        <p:txBody>
          <a:bodyPr>
            <a:normAutofit/>
          </a:bodyPr>
          <a:lstStyle/>
          <a:p>
            <a:pPr algn="ctr"/>
            <a:r>
              <a:rPr lang="en-US" dirty="0"/>
              <a:t>The bandwidth tax of poverty</a:t>
            </a:r>
          </a:p>
        </p:txBody>
      </p:sp>
    </p:spTree>
    <p:extLst>
      <p:ext uri="{BB962C8B-B14F-4D97-AF65-F5344CB8AC3E}">
        <p14:creationId xmlns:p14="http://schemas.microsoft.com/office/powerpoint/2010/main" val="178618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656E-F385-46CC-8C15-3F6D5A76A4F3}"/>
              </a:ext>
            </a:extLst>
          </p:cNvPr>
          <p:cNvSpPr>
            <a:spLocks noGrp="1"/>
          </p:cNvSpPr>
          <p:nvPr>
            <p:ph type="title"/>
          </p:nvPr>
        </p:nvSpPr>
        <p:spPr>
          <a:xfrm>
            <a:off x="418474" y="443276"/>
            <a:ext cx="7121577" cy="1325563"/>
          </a:xfrm>
        </p:spPr>
        <p:txBody>
          <a:bodyPr/>
          <a:lstStyle/>
          <a:p>
            <a:pPr algn="ctr"/>
            <a:r>
              <a:rPr lang="en-US" dirty="0"/>
              <a:t>The rich and the poor age differently</a:t>
            </a:r>
          </a:p>
        </p:txBody>
      </p:sp>
      <p:sp>
        <p:nvSpPr>
          <p:cNvPr id="3" name="Content Placeholder 2">
            <a:extLst>
              <a:ext uri="{FF2B5EF4-FFF2-40B4-BE49-F238E27FC236}">
                <a16:creationId xmlns:a16="http://schemas.microsoft.com/office/drawing/2014/main" id="{D6125F1E-BF5C-457B-9AF3-1D0DECDCA394}"/>
              </a:ext>
            </a:extLst>
          </p:cNvPr>
          <p:cNvSpPr>
            <a:spLocks noGrp="1"/>
          </p:cNvSpPr>
          <p:nvPr>
            <p:ph idx="1"/>
          </p:nvPr>
        </p:nvSpPr>
        <p:spPr>
          <a:xfrm>
            <a:off x="418475" y="2063386"/>
            <a:ext cx="7121577" cy="4351338"/>
          </a:xfrm>
        </p:spPr>
        <p:txBody>
          <a:bodyPr>
            <a:normAutofit/>
          </a:bodyPr>
          <a:lstStyle/>
          <a:p>
            <a:r>
              <a:rPr lang="en-US" sz="3200" dirty="0">
                <a:latin typeface="+mj-lt"/>
              </a:rPr>
              <a:t>Less affluent sectors of society age more rapidly than more privileged groups.</a:t>
            </a:r>
          </a:p>
          <a:p>
            <a:r>
              <a:rPr lang="en-US" sz="3200" dirty="0">
                <a:latin typeface="+mj-lt"/>
              </a:rPr>
              <a:t>Lower socioeconomic status (SES), as defined by wealth,  has been associated with faster decline in age-related functions (right)</a:t>
            </a:r>
          </a:p>
        </p:txBody>
      </p:sp>
      <p:pic>
        <p:nvPicPr>
          <p:cNvPr id="5" name="Picture 4">
            <a:extLst>
              <a:ext uri="{FF2B5EF4-FFF2-40B4-BE49-F238E27FC236}">
                <a16:creationId xmlns:a16="http://schemas.microsoft.com/office/drawing/2014/main" id="{C86D5E5F-B605-42C4-A502-BE378C02F17D}"/>
              </a:ext>
            </a:extLst>
          </p:cNvPr>
          <p:cNvPicPr>
            <a:picLocks noChangeAspect="1"/>
          </p:cNvPicPr>
          <p:nvPr/>
        </p:nvPicPr>
        <p:blipFill>
          <a:blip r:embed="rId3"/>
          <a:stretch>
            <a:fillRect/>
          </a:stretch>
        </p:blipFill>
        <p:spPr>
          <a:xfrm>
            <a:off x="8257001" y="232347"/>
            <a:ext cx="3258844" cy="6393305"/>
          </a:xfrm>
          <a:prstGeom prst="rect">
            <a:avLst/>
          </a:prstGeom>
          <a:ln>
            <a:solidFill>
              <a:schemeClr val="tx1"/>
            </a:solidFill>
          </a:ln>
        </p:spPr>
      </p:pic>
    </p:spTree>
    <p:extLst>
      <p:ext uri="{BB962C8B-B14F-4D97-AF65-F5344CB8AC3E}">
        <p14:creationId xmlns:p14="http://schemas.microsoft.com/office/powerpoint/2010/main" val="355933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F47291-5F5E-48BD-A8C2-D166BC405E90}"/>
              </a:ext>
            </a:extLst>
          </p:cNvPr>
          <p:cNvPicPr>
            <a:picLocks noGrp="1" noChangeAspect="1"/>
          </p:cNvPicPr>
          <p:nvPr>
            <p:ph idx="1"/>
          </p:nvPr>
        </p:nvPicPr>
        <p:blipFill rotWithShape="1">
          <a:blip r:embed="rId3"/>
          <a:srcRect t="2335"/>
          <a:stretch/>
        </p:blipFill>
        <p:spPr>
          <a:xfrm>
            <a:off x="5909733" y="-2366901"/>
            <a:ext cx="6282267" cy="9224901"/>
          </a:xfrm>
        </p:spPr>
      </p:pic>
      <p:sp>
        <p:nvSpPr>
          <p:cNvPr id="2" name="Content Placeholder 2">
            <a:extLst>
              <a:ext uri="{FF2B5EF4-FFF2-40B4-BE49-F238E27FC236}">
                <a16:creationId xmlns:a16="http://schemas.microsoft.com/office/drawing/2014/main" id="{A7690269-35AB-9192-09D8-133B10AFEF56}"/>
              </a:ext>
            </a:extLst>
          </p:cNvPr>
          <p:cNvSpPr txBox="1">
            <a:spLocks/>
          </p:cNvSpPr>
          <p:nvPr/>
        </p:nvSpPr>
        <p:spPr>
          <a:xfrm>
            <a:off x="608390" y="595087"/>
            <a:ext cx="4994124" cy="5849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mj-lt"/>
              </a:rPr>
              <a:t>But you don’t necessarily have to be rich to live a long time</a:t>
            </a:r>
          </a:p>
          <a:p>
            <a:r>
              <a:rPr lang="en-US" sz="3000" dirty="0">
                <a:latin typeface="+mj-lt"/>
              </a:rPr>
              <a:t>In Ikaria, Greece, life spans are eight to ten years longer on average than Americans and they are twice as likely to live to 90</a:t>
            </a:r>
          </a:p>
          <a:p>
            <a:r>
              <a:rPr lang="en-US" sz="3000" dirty="0">
                <a:latin typeface="+mj-lt"/>
              </a:rPr>
              <a:t>Many of these old people are not wealthy and could even be considered poor in terms of income</a:t>
            </a:r>
          </a:p>
        </p:txBody>
      </p:sp>
    </p:spTree>
    <p:extLst>
      <p:ext uri="{BB962C8B-B14F-4D97-AF65-F5344CB8AC3E}">
        <p14:creationId xmlns:p14="http://schemas.microsoft.com/office/powerpoint/2010/main" val="3399711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9AC9-D9B8-4B76-8259-8B70A0A50022}"/>
              </a:ext>
            </a:extLst>
          </p:cNvPr>
          <p:cNvSpPr>
            <a:spLocks noGrp="1"/>
          </p:cNvSpPr>
          <p:nvPr>
            <p:ph type="title"/>
          </p:nvPr>
        </p:nvSpPr>
        <p:spPr>
          <a:xfrm>
            <a:off x="943131" y="-71217"/>
            <a:ext cx="10515600" cy="1325563"/>
          </a:xfrm>
        </p:spPr>
        <p:txBody>
          <a:bodyPr/>
          <a:lstStyle/>
          <a:p>
            <a:pPr algn="ctr"/>
            <a:r>
              <a:rPr lang="en-US" dirty="0"/>
              <a:t>Economic disparity and health accessibility</a:t>
            </a:r>
          </a:p>
        </p:txBody>
      </p:sp>
      <p:sp>
        <p:nvSpPr>
          <p:cNvPr id="3" name="Content Placeholder 2">
            <a:extLst>
              <a:ext uri="{FF2B5EF4-FFF2-40B4-BE49-F238E27FC236}">
                <a16:creationId xmlns:a16="http://schemas.microsoft.com/office/drawing/2014/main" id="{5C765F18-5609-4CF5-A538-8830FB9CCB90}"/>
              </a:ext>
            </a:extLst>
          </p:cNvPr>
          <p:cNvSpPr>
            <a:spLocks noGrp="1"/>
          </p:cNvSpPr>
          <p:nvPr>
            <p:ph idx="1"/>
          </p:nvPr>
        </p:nvSpPr>
        <p:spPr>
          <a:xfrm>
            <a:off x="269824" y="1254346"/>
            <a:ext cx="4332157" cy="5493895"/>
          </a:xfrm>
        </p:spPr>
        <p:txBody>
          <a:bodyPr>
            <a:normAutofit/>
          </a:bodyPr>
          <a:lstStyle/>
          <a:p>
            <a:r>
              <a:rPr lang="en-US" b="1" dirty="0">
                <a:latin typeface="+mj-lt"/>
              </a:rPr>
              <a:t>Defined in terms of physical distance </a:t>
            </a:r>
            <a:r>
              <a:rPr lang="en-US" dirty="0">
                <a:latin typeface="+mj-lt"/>
              </a:rPr>
              <a:t>as in medical ‘deserts’</a:t>
            </a:r>
          </a:p>
          <a:p>
            <a:r>
              <a:rPr lang="en-US" b="1" dirty="0">
                <a:latin typeface="+mj-lt"/>
              </a:rPr>
              <a:t>Defined as a relative distance </a:t>
            </a:r>
            <a:r>
              <a:rPr lang="en-US" dirty="0">
                <a:latin typeface="+mj-lt"/>
              </a:rPr>
              <a:t>- a treatment may be close by but unavailable due to monetary cost </a:t>
            </a:r>
            <a:r>
              <a:rPr lang="en-US" b="1" dirty="0">
                <a:latin typeface="+mj-lt"/>
              </a:rPr>
              <a:t>Distance can also be economic</a:t>
            </a:r>
            <a:r>
              <a:rPr lang="en-US" dirty="0">
                <a:latin typeface="+mj-lt"/>
              </a:rPr>
              <a:t>:  access to medicines or treatments may not exist because the profit incentives to develop or provide them are low</a:t>
            </a:r>
          </a:p>
          <a:p>
            <a:endParaRPr lang="en-US" dirty="0">
              <a:latin typeface="+mj-lt"/>
            </a:endParaRPr>
          </a:p>
        </p:txBody>
      </p:sp>
      <p:pic>
        <p:nvPicPr>
          <p:cNvPr id="7" name="Picture 6">
            <a:extLst>
              <a:ext uri="{FF2B5EF4-FFF2-40B4-BE49-F238E27FC236}">
                <a16:creationId xmlns:a16="http://schemas.microsoft.com/office/drawing/2014/main" id="{0B370D73-8A13-4C8F-896F-72FFDA93159A}"/>
              </a:ext>
            </a:extLst>
          </p:cNvPr>
          <p:cNvPicPr>
            <a:picLocks noChangeAspect="1"/>
          </p:cNvPicPr>
          <p:nvPr/>
        </p:nvPicPr>
        <p:blipFill>
          <a:blip r:embed="rId3"/>
          <a:stretch>
            <a:fillRect/>
          </a:stretch>
        </p:blipFill>
        <p:spPr>
          <a:xfrm>
            <a:off x="4826833" y="1254346"/>
            <a:ext cx="7204889" cy="5493895"/>
          </a:xfrm>
          <a:prstGeom prst="rect">
            <a:avLst/>
          </a:prstGeom>
        </p:spPr>
      </p:pic>
    </p:spTree>
    <p:extLst>
      <p:ext uri="{BB962C8B-B14F-4D97-AF65-F5344CB8AC3E}">
        <p14:creationId xmlns:p14="http://schemas.microsoft.com/office/powerpoint/2010/main" val="2741932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0DFB61-3028-4635-9804-4EC281457F19}"/>
              </a:ext>
            </a:extLst>
          </p:cNvPr>
          <p:cNvPicPr>
            <a:picLocks noGrp="1" noChangeAspect="1"/>
          </p:cNvPicPr>
          <p:nvPr>
            <p:ph idx="1"/>
          </p:nvPr>
        </p:nvPicPr>
        <p:blipFill rotWithShape="1">
          <a:blip r:embed="rId3"/>
          <a:srcRect l="39359" r="11576" b="13970"/>
          <a:stretch/>
        </p:blipFill>
        <p:spPr>
          <a:xfrm>
            <a:off x="193028" y="386080"/>
            <a:ext cx="4601726" cy="5846610"/>
          </a:xfrm>
        </p:spPr>
      </p:pic>
      <p:pic>
        <p:nvPicPr>
          <p:cNvPr id="7" name="Picture 6">
            <a:extLst>
              <a:ext uri="{FF2B5EF4-FFF2-40B4-BE49-F238E27FC236}">
                <a16:creationId xmlns:a16="http://schemas.microsoft.com/office/drawing/2014/main" id="{DFF20C74-FDAB-40ED-A65C-BD33F45D97F0}"/>
              </a:ext>
            </a:extLst>
          </p:cNvPr>
          <p:cNvPicPr>
            <a:picLocks noChangeAspect="1"/>
          </p:cNvPicPr>
          <p:nvPr/>
        </p:nvPicPr>
        <p:blipFill>
          <a:blip r:embed="rId4"/>
          <a:stretch>
            <a:fillRect/>
          </a:stretch>
        </p:blipFill>
        <p:spPr>
          <a:xfrm>
            <a:off x="5165571" y="246669"/>
            <a:ext cx="6650257" cy="1536894"/>
          </a:xfrm>
          <a:prstGeom prst="rect">
            <a:avLst/>
          </a:prstGeom>
        </p:spPr>
      </p:pic>
      <p:pic>
        <p:nvPicPr>
          <p:cNvPr id="9" name="Picture 8">
            <a:extLst>
              <a:ext uri="{FF2B5EF4-FFF2-40B4-BE49-F238E27FC236}">
                <a16:creationId xmlns:a16="http://schemas.microsoft.com/office/drawing/2014/main" id="{6332266E-88DD-4C8A-AD1D-4DB37FB4BAB6}"/>
              </a:ext>
            </a:extLst>
          </p:cNvPr>
          <p:cNvPicPr>
            <a:picLocks noChangeAspect="1"/>
          </p:cNvPicPr>
          <p:nvPr/>
        </p:nvPicPr>
        <p:blipFill>
          <a:blip r:embed="rId5"/>
          <a:stretch>
            <a:fillRect/>
          </a:stretch>
        </p:blipFill>
        <p:spPr>
          <a:xfrm>
            <a:off x="5165571" y="1893978"/>
            <a:ext cx="6650257" cy="4790832"/>
          </a:xfrm>
          <a:prstGeom prst="rect">
            <a:avLst/>
          </a:prstGeom>
        </p:spPr>
      </p:pic>
    </p:spTree>
    <p:extLst>
      <p:ext uri="{BB962C8B-B14F-4D97-AF65-F5344CB8AC3E}">
        <p14:creationId xmlns:p14="http://schemas.microsoft.com/office/powerpoint/2010/main" val="388837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8E69-CF47-4BDA-8C9D-AC6CEB692A35}"/>
              </a:ext>
            </a:extLst>
          </p:cNvPr>
          <p:cNvSpPr>
            <a:spLocks noGrp="1"/>
          </p:cNvSpPr>
          <p:nvPr>
            <p:ph type="title"/>
          </p:nvPr>
        </p:nvSpPr>
        <p:spPr>
          <a:xfrm>
            <a:off x="0" y="175163"/>
            <a:ext cx="11695871" cy="1325563"/>
          </a:xfrm>
        </p:spPr>
        <p:txBody>
          <a:bodyPr/>
          <a:lstStyle/>
          <a:p>
            <a:pPr algn="ctr"/>
            <a:r>
              <a:rPr lang="en-US" dirty="0">
                <a:hlinkClick r:id="rId3"/>
              </a:rPr>
              <a:t>Why are rural hospitals closing?</a:t>
            </a:r>
            <a:endParaRPr lang="en-US" dirty="0"/>
          </a:p>
        </p:txBody>
      </p:sp>
      <p:sp>
        <p:nvSpPr>
          <p:cNvPr id="3" name="Content Placeholder 2">
            <a:extLst>
              <a:ext uri="{FF2B5EF4-FFF2-40B4-BE49-F238E27FC236}">
                <a16:creationId xmlns:a16="http://schemas.microsoft.com/office/drawing/2014/main" id="{ACC78666-A2E5-4468-B462-4DE88D163860}"/>
              </a:ext>
            </a:extLst>
          </p:cNvPr>
          <p:cNvSpPr>
            <a:spLocks noGrp="1"/>
          </p:cNvSpPr>
          <p:nvPr>
            <p:ph idx="1"/>
          </p:nvPr>
        </p:nvSpPr>
        <p:spPr>
          <a:xfrm>
            <a:off x="242956" y="1500726"/>
            <a:ext cx="5050459" cy="4879976"/>
          </a:xfrm>
        </p:spPr>
        <p:txBody>
          <a:bodyPr>
            <a:normAutofit fontScale="92500" lnSpcReduction="20000"/>
          </a:bodyPr>
          <a:lstStyle/>
          <a:p>
            <a:r>
              <a:rPr lang="en-US" dirty="0"/>
              <a:t>Shrinking rural populations</a:t>
            </a:r>
          </a:p>
          <a:p>
            <a:r>
              <a:rPr lang="en-US" dirty="0"/>
              <a:t>Rural residents are older, sicker, and poorer</a:t>
            </a:r>
          </a:p>
          <a:p>
            <a:r>
              <a:rPr lang="en-US" dirty="0"/>
              <a:t>Aging hospital facilities</a:t>
            </a:r>
          </a:p>
          <a:p>
            <a:r>
              <a:rPr lang="en-US" dirty="0"/>
              <a:t>Large number of uninsured </a:t>
            </a:r>
          </a:p>
          <a:p>
            <a:r>
              <a:rPr lang="en-US" dirty="0"/>
              <a:t>Medicaid coverage gap - if a state did not adopt Medicaid expansion, only the very poor qualify for Medicaid, leaving many people unable to afford insurance or pay for health care</a:t>
            </a:r>
          </a:p>
          <a:p>
            <a:r>
              <a:rPr lang="en-US" dirty="0"/>
              <a:t>Financially unrealistic for hospitals that operate on a for profit model when many patients can’t pay </a:t>
            </a:r>
          </a:p>
        </p:txBody>
      </p:sp>
      <p:sp>
        <p:nvSpPr>
          <p:cNvPr id="6" name="TextBox 7">
            <a:extLst>
              <a:ext uri="{FF2B5EF4-FFF2-40B4-BE49-F238E27FC236}">
                <a16:creationId xmlns:a16="http://schemas.microsoft.com/office/drawing/2014/main" id="{50E3F0D6-D986-4E76-9AEA-AB58FE3C3E5D}"/>
              </a:ext>
            </a:extLst>
          </p:cNvPr>
          <p:cNvSpPr txBox="1"/>
          <p:nvPr/>
        </p:nvSpPr>
        <p:spPr>
          <a:xfrm>
            <a:off x="9486832" y="509263"/>
            <a:ext cx="1013419"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a:t>
            </a:r>
          </a:p>
        </p:txBody>
      </p:sp>
      <p:pic>
        <p:nvPicPr>
          <p:cNvPr id="7" name="Picture 6">
            <a:extLst>
              <a:ext uri="{FF2B5EF4-FFF2-40B4-BE49-F238E27FC236}">
                <a16:creationId xmlns:a16="http://schemas.microsoft.com/office/drawing/2014/main" id="{F171B309-66C4-8680-DC6E-D61A48D7A0F2}"/>
              </a:ext>
            </a:extLst>
          </p:cNvPr>
          <p:cNvPicPr>
            <a:picLocks noChangeAspect="1"/>
          </p:cNvPicPr>
          <p:nvPr/>
        </p:nvPicPr>
        <p:blipFill>
          <a:blip r:embed="rId4"/>
          <a:stretch>
            <a:fillRect/>
          </a:stretch>
        </p:blipFill>
        <p:spPr>
          <a:xfrm>
            <a:off x="5536371" y="1500726"/>
            <a:ext cx="6104149" cy="4938188"/>
          </a:xfrm>
          <a:prstGeom prst="rect">
            <a:avLst/>
          </a:prstGeom>
        </p:spPr>
      </p:pic>
    </p:spTree>
    <p:extLst>
      <p:ext uri="{BB962C8B-B14F-4D97-AF65-F5344CB8AC3E}">
        <p14:creationId xmlns:p14="http://schemas.microsoft.com/office/powerpoint/2010/main" val="1632659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F55-6F44-4BD7-B1EE-676EF8A0DB75}"/>
              </a:ext>
            </a:extLst>
          </p:cNvPr>
          <p:cNvSpPr>
            <a:spLocks noGrp="1"/>
          </p:cNvSpPr>
          <p:nvPr>
            <p:ph type="title"/>
          </p:nvPr>
        </p:nvSpPr>
        <p:spPr>
          <a:xfrm>
            <a:off x="145598" y="379047"/>
            <a:ext cx="11788494" cy="1325563"/>
          </a:xfrm>
        </p:spPr>
        <p:txBody>
          <a:bodyPr>
            <a:normAutofit/>
          </a:bodyPr>
          <a:lstStyle/>
          <a:p>
            <a:pPr algn="ctr"/>
            <a:r>
              <a:rPr lang="en-US" dirty="0"/>
              <a:t>Rural hospital closures</a:t>
            </a:r>
          </a:p>
        </p:txBody>
      </p:sp>
      <p:pic>
        <p:nvPicPr>
          <p:cNvPr id="4" name="Picture 3">
            <a:extLst>
              <a:ext uri="{FF2B5EF4-FFF2-40B4-BE49-F238E27FC236}">
                <a16:creationId xmlns:a16="http://schemas.microsoft.com/office/drawing/2014/main" id="{28A31315-97D8-4AC5-A920-7F7E0D1C1CF3}"/>
              </a:ext>
            </a:extLst>
          </p:cNvPr>
          <p:cNvPicPr>
            <a:picLocks noChangeAspect="1"/>
          </p:cNvPicPr>
          <p:nvPr/>
        </p:nvPicPr>
        <p:blipFill>
          <a:blip r:embed="rId4"/>
          <a:stretch>
            <a:fillRect/>
          </a:stretch>
        </p:blipFill>
        <p:spPr>
          <a:xfrm>
            <a:off x="6763121" y="1704610"/>
            <a:ext cx="5150020" cy="4459811"/>
          </a:xfrm>
          <a:prstGeom prst="rect">
            <a:avLst/>
          </a:prstGeom>
        </p:spPr>
      </p:pic>
      <p:pic>
        <p:nvPicPr>
          <p:cNvPr id="12" name="Online Media 11" title="Rural Hospitals Across Tennessee At Risk Of Closing">
            <a:hlinkClick r:id="" action="ppaction://media"/>
            <a:extLst>
              <a:ext uri="{FF2B5EF4-FFF2-40B4-BE49-F238E27FC236}">
                <a16:creationId xmlns:a16="http://schemas.microsoft.com/office/drawing/2014/main" id="{4105872E-322D-F26C-C18A-BE23D1887AA4}"/>
              </a:ext>
            </a:extLst>
          </p:cNvPr>
          <p:cNvPicPr>
            <a:picLocks noRot="1" noChangeAspect="1"/>
          </p:cNvPicPr>
          <p:nvPr>
            <a:videoFile r:link="rId1"/>
          </p:nvPr>
        </p:nvPicPr>
        <p:blipFill>
          <a:blip r:embed="rId5"/>
          <a:stretch>
            <a:fillRect/>
          </a:stretch>
        </p:blipFill>
        <p:spPr>
          <a:xfrm>
            <a:off x="145597" y="1843315"/>
            <a:ext cx="6374406" cy="3598724"/>
          </a:xfrm>
          <a:prstGeom prst="rect">
            <a:avLst/>
          </a:prstGeom>
        </p:spPr>
      </p:pic>
    </p:spTree>
    <p:extLst>
      <p:ext uri="{BB962C8B-B14F-4D97-AF65-F5344CB8AC3E}">
        <p14:creationId xmlns:p14="http://schemas.microsoft.com/office/powerpoint/2010/main" val="363481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AE85E8-82C5-A232-D284-9A50E9A8BB98}"/>
              </a:ext>
            </a:extLst>
          </p:cNvPr>
          <p:cNvPicPr>
            <a:picLocks noGrp="1" noChangeAspect="1"/>
          </p:cNvPicPr>
          <p:nvPr>
            <p:ph idx="1"/>
          </p:nvPr>
        </p:nvPicPr>
        <p:blipFill>
          <a:blip r:embed="rId2"/>
          <a:stretch>
            <a:fillRect/>
          </a:stretch>
        </p:blipFill>
        <p:spPr>
          <a:xfrm>
            <a:off x="-261893" y="508686"/>
            <a:ext cx="12453893" cy="5840628"/>
          </a:xfrm>
        </p:spPr>
      </p:pic>
    </p:spTree>
    <p:extLst>
      <p:ext uri="{BB962C8B-B14F-4D97-AF65-F5344CB8AC3E}">
        <p14:creationId xmlns:p14="http://schemas.microsoft.com/office/powerpoint/2010/main" val="666529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C84A-202C-4BDC-B501-E3082F1A9082}"/>
              </a:ext>
            </a:extLst>
          </p:cNvPr>
          <p:cNvSpPr>
            <a:spLocks noGrp="1"/>
          </p:cNvSpPr>
          <p:nvPr>
            <p:ph type="title"/>
          </p:nvPr>
        </p:nvSpPr>
        <p:spPr>
          <a:xfrm>
            <a:off x="5025726" y="365125"/>
            <a:ext cx="6830994" cy="1325563"/>
          </a:xfrm>
        </p:spPr>
        <p:txBody>
          <a:bodyPr/>
          <a:lstStyle/>
          <a:p>
            <a:pPr algn="ctr"/>
            <a:r>
              <a:rPr lang="en-US" dirty="0"/>
              <a:t>Health care shortage areas</a:t>
            </a:r>
          </a:p>
        </p:txBody>
      </p:sp>
      <p:sp>
        <p:nvSpPr>
          <p:cNvPr id="3" name="Content Placeholder 2">
            <a:extLst>
              <a:ext uri="{FF2B5EF4-FFF2-40B4-BE49-F238E27FC236}">
                <a16:creationId xmlns:a16="http://schemas.microsoft.com/office/drawing/2014/main" id="{E64A6DAC-55BA-4C73-8334-492A6721657F}"/>
              </a:ext>
            </a:extLst>
          </p:cNvPr>
          <p:cNvSpPr>
            <a:spLocks noGrp="1"/>
          </p:cNvSpPr>
          <p:nvPr>
            <p:ph idx="1"/>
          </p:nvPr>
        </p:nvSpPr>
        <p:spPr>
          <a:xfrm>
            <a:off x="563880" y="365125"/>
            <a:ext cx="4008120" cy="6281335"/>
          </a:xfrm>
        </p:spPr>
        <p:txBody>
          <a:bodyPr>
            <a:normAutofit/>
          </a:bodyPr>
          <a:lstStyle/>
          <a:p>
            <a:r>
              <a:rPr lang="en-US" dirty="0"/>
              <a:t>Tennessee has recently lost 14% of its rural physicians and 18% of its rural hospitals, leaving 2.5 million residents with insufficient access to medical care. </a:t>
            </a:r>
          </a:p>
          <a:p>
            <a:r>
              <a:rPr lang="en-US" dirty="0"/>
              <a:t>A record 50 million rural Americans live in "health care shortage areas," where the number of hospitals, family doctors, surgeons and paramedics has declined to 20-year lows.</a:t>
            </a:r>
          </a:p>
          <a:p>
            <a:endParaRPr lang="en-US" dirty="0"/>
          </a:p>
        </p:txBody>
      </p:sp>
      <p:pic>
        <p:nvPicPr>
          <p:cNvPr id="6" name="Picture 5" descr="A group of people in blue coats at tables&#10;&#10;Description automatically generated">
            <a:extLst>
              <a:ext uri="{FF2B5EF4-FFF2-40B4-BE49-F238E27FC236}">
                <a16:creationId xmlns:a16="http://schemas.microsoft.com/office/drawing/2014/main" id="{2F6A1C1C-0BB9-1720-B6CB-E5BB2D09C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726" y="1690688"/>
            <a:ext cx="7166274" cy="4610303"/>
          </a:xfrm>
          <a:prstGeom prst="rect">
            <a:avLst/>
          </a:prstGeom>
        </p:spPr>
      </p:pic>
    </p:spTree>
    <p:extLst>
      <p:ext uri="{BB962C8B-B14F-4D97-AF65-F5344CB8AC3E}">
        <p14:creationId xmlns:p14="http://schemas.microsoft.com/office/powerpoint/2010/main" val="267316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49D611C8-4921-4019-9467-8653ED409DA6}"/>
              </a:ext>
            </a:extLst>
          </p:cNvPr>
          <p:cNvPicPr>
            <a:picLocks noChangeAspect="1"/>
          </p:cNvPicPr>
          <p:nvPr/>
        </p:nvPicPr>
        <p:blipFill rotWithShape="1">
          <a:blip r:embed="rId4"/>
          <a:srcRect t="4043"/>
          <a:stretch/>
        </p:blipFill>
        <p:spPr>
          <a:xfrm>
            <a:off x="0" y="1018309"/>
            <a:ext cx="12192000" cy="5033444"/>
          </a:xfrm>
          <a:prstGeom prst="rect">
            <a:avLst/>
          </a:prstGeom>
          <a:ln w="50800">
            <a:solidFill>
              <a:schemeClr val="accent1"/>
            </a:solidFill>
          </a:ln>
        </p:spPr>
      </p:pic>
      <p:sp>
        <p:nvSpPr>
          <p:cNvPr id="2" name="TextBox 7">
            <a:extLst>
              <a:ext uri="{FF2B5EF4-FFF2-40B4-BE49-F238E27FC236}">
                <a16:creationId xmlns:a16="http://schemas.microsoft.com/office/drawing/2014/main" id="{EC4F416E-2D31-42C4-8CFD-7F1BB1D1F386}"/>
              </a:ext>
            </a:extLst>
          </p:cNvPr>
          <p:cNvSpPr txBox="1"/>
          <p:nvPr/>
        </p:nvSpPr>
        <p:spPr>
          <a:xfrm>
            <a:off x="9594243" y="234662"/>
            <a:ext cx="1183016"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Photos</a:t>
            </a:r>
          </a:p>
        </p:txBody>
      </p:sp>
    </p:spTree>
    <p:extLst>
      <p:ext uri="{BB962C8B-B14F-4D97-AF65-F5344CB8AC3E}">
        <p14:creationId xmlns:p14="http://schemas.microsoft.com/office/powerpoint/2010/main" val="59253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25F28-57A6-9FBC-A47D-E9CA5ABA0F26}"/>
              </a:ext>
            </a:extLst>
          </p:cNvPr>
          <p:cNvPicPr>
            <a:picLocks noChangeAspect="1"/>
          </p:cNvPicPr>
          <p:nvPr/>
        </p:nvPicPr>
        <p:blipFill>
          <a:blip r:embed="rId3"/>
          <a:stretch>
            <a:fillRect/>
          </a:stretch>
        </p:blipFill>
        <p:spPr>
          <a:xfrm>
            <a:off x="0" y="404404"/>
            <a:ext cx="12192000" cy="6049191"/>
          </a:xfrm>
          <a:prstGeom prst="rect">
            <a:avLst/>
          </a:prstGeom>
        </p:spPr>
      </p:pic>
    </p:spTree>
    <p:extLst>
      <p:ext uri="{BB962C8B-B14F-4D97-AF65-F5344CB8AC3E}">
        <p14:creationId xmlns:p14="http://schemas.microsoft.com/office/powerpoint/2010/main" val="2702354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3149-EBA6-01A0-A252-2828CAC31C6A}"/>
              </a:ext>
            </a:extLst>
          </p:cNvPr>
          <p:cNvSpPr>
            <a:spLocks noGrp="1"/>
          </p:cNvSpPr>
          <p:nvPr>
            <p:ph type="title"/>
          </p:nvPr>
        </p:nvSpPr>
        <p:spPr>
          <a:xfrm>
            <a:off x="1596570" y="365125"/>
            <a:ext cx="9173029" cy="1325563"/>
          </a:xfrm>
        </p:spPr>
        <p:txBody>
          <a:bodyPr/>
          <a:lstStyle/>
          <a:p>
            <a:pPr algn="ctr"/>
            <a:r>
              <a:rPr lang="en-US" dirty="0"/>
              <a:t>The nonmetro mortality penalty</a:t>
            </a:r>
          </a:p>
        </p:txBody>
      </p:sp>
      <p:sp>
        <p:nvSpPr>
          <p:cNvPr id="3" name="Content Placeholder 2">
            <a:extLst>
              <a:ext uri="{FF2B5EF4-FFF2-40B4-BE49-F238E27FC236}">
                <a16:creationId xmlns:a16="http://schemas.microsoft.com/office/drawing/2014/main" id="{E8AAFB2D-73FC-FB79-ADB8-8BE72332D42B}"/>
              </a:ext>
            </a:extLst>
          </p:cNvPr>
          <p:cNvSpPr>
            <a:spLocks noGrp="1"/>
          </p:cNvSpPr>
          <p:nvPr>
            <p:ph idx="1"/>
          </p:nvPr>
        </p:nvSpPr>
        <p:spPr>
          <a:xfrm>
            <a:off x="233595" y="1690688"/>
            <a:ext cx="4831892" cy="4351338"/>
          </a:xfrm>
        </p:spPr>
        <p:txBody>
          <a:bodyPr>
            <a:noAutofit/>
          </a:bodyPr>
          <a:lstStyle/>
          <a:p>
            <a:r>
              <a:rPr lang="en-US" sz="3200" dirty="0">
                <a:latin typeface="+mj-lt"/>
              </a:rPr>
              <a:t>Applies outside of large metropolitan areas, where there is</a:t>
            </a:r>
          </a:p>
          <a:p>
            <a:pPr lvl="1"/>
            <a:r>
              <a:rPr lang="en-US" sz="2800" dirty="0">
                <a:latin typeface="+mj-lt"/>
              </a:rPr>
              <a:t>Limited access to healthcare</a:t>
            </a:r>
          </a:p>
          <a:p>
            <a:pPr lvl="1"/>
            <a:r>
              <a:rPr lang="en-US" sz="2800" dirty="0">
                <a:latin typeface="+mj-lt"/>
              </a:rPr>
              <a:t>Higher prevalence of chronic diseases</a:t>
            </a:r>
          </a:p>
          <a:p>
            <a:pPr lvl="1"/>
            <a:r>
              <a:rPr lang="en-US" sz="2800" dirty="0">
                <a:latin typeface="+mj-lt"/>
              </a:rPr>
              <a:t>Lack of economic opportunities</a:t>
            </a:r>
          </a:p>
          <a:p>
            <a:pPr lvl="1"/>
            <a:r>
              <a:rPr lang="en-US" sz="2800" dirty="0">
                <a:latin typeface="+mj-lt"/>
              </a:rPr>
              <a:t>Workplace risks</a:t>
            </a:r>
          </a:p>
        </p:txBody>
      </p:sp>
      <p:pic>
        <p:nvPicPr>
          <p:cNvPr id="8" name="Picture 7" descr="A group of houses in a yard&#10;&#10;Description automatically generated">
            <a:extLst>
              <a:ext uri="{FF2B5EF4-FFF2-40B4-BE49-F238E27FC236}">
                <a16:creationId xmlns:a16="http://schemas.microsoft.com/office/drawing/2014/main" id="{0662698E-90BC-5E42-83D0-049DFE9B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17" y="1797050"/>
            <a:ext cx="6600589" cy="3841749"/>
          </a:xfrm>
          <a:prstGeom prst="rect">
            <a:avLst/>
          </a:prstGeom>
        </p:spPr>
      </p:pic>
    </p:spTree>
    <p:extLst>
      <p:ext uri="{BB962C8B-B14F-4D97-AF65-F5344CB8AC3E}">
        <p14:creationId xmlns:p14="http://schemas.microsoft.com/office/powerpoint/2010/main" val="4034512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2479D022-0741-C958-5420-FA2CCF83E082}"/>
              </a:ext>
            </a:extLst>
          </p:cNvPr>
          <p:cNvPicPr>
            <a:picLocks noChangeAspect="1"/>
          </p:cNvPicPr>
          <p:nvPr/>
        </p:nvPicPr>
        <p:blipFill rotWithShape="1">
          <a:blip r:embed="rId3"/>
          <a:srcRect t="1091"/>
          <a:stretch/>
        </p:blipFill>
        <p:spPr>
          <a:xfrm>
            <a:off x="4441372" y="287500"/>
            <a:ext cx="7217553" cy="5740321"/>
          </a:xfrm>
          <a:prstGeom prst="rect">
            <a:avLst/>
          </a:prstGeom>
          <a:ln w="53975">
            <a:noFill/>
          </a:ln>
        </p:spPr>
      </p:pic>
      <p:pic>
        <p:nvPicPr>
          <p:cNvPr id="6" name="Picture 5">
            <a:extLst>
              <a:ext uri="{FF2B5EF4-FFF2-40B4-BE49-F238E27FC236}">
                <a16:creationId xmlns:a16="http://schemas.microsoft.com/office/drawing/2014/main" id="{79A0ACBB-AAD1-64C5-6BDC-E0DBFCEC6CB3}"/>
              </a:ext>
            </a:extLst>
          </p:cNvPr>
          <p:cNvPicPr>
            <a:picLocks noChangeAspect="1"/>
          </p:cNvPicPr>
          <p:nvPr/>
        </p:nvPicPr>
        <p:blipFill rotWithShape="1">
          <a:blip r:embed="rId4"/>
          <a:srcRect t="17800"/>
          <a:stretch/>
        </p:blipFill>
        <p:spPr>
          <a:xfrm>
            <a:off x="5752743" y="6027821"/>
            <a:ext cx="4594810" cy="830179"/>
          </a:xfrm>
          <a:prstGeom prst="rect">
            <a:avLst/>
          </a:prstGeom>
        </p:spPr>
      </p:pic>
      <p:sp>
        <p:nvSpPr>
          <p:cNvPr id="2" name="Content Placeholder 2">
            <a:extLst>
              <a:ext uri="{FF2B5EF4-FFF2-40B4-BE49-F238E27FC236}">
                <a16:creationId xmlns:a16="http://schemas.microsoft.com/office/drawing/2014/main" id="{1F6D03DD-98F8-3BFB-63FD-B66F07ED5971}"/>
              </a:ext>
            </a:extLst>
          </p:cNvPr>
          <p:cNvSpPr>
            <a:spLocks noGrp="1"/>
          </p:cNvSpPr>
          <p:nvPr>
            <p:ph idx="1"/>
          </p:nvPr>
        </p:nvSpPr>
        <p:spPr>
          <a:xfrm>
            <a:off x="248110" y="669244"/>
            <a:ext cx="4594810" cy="5519512"/>
          </a:xfrm>
        </p:spPr>
        <p:txBody>
          <a:bodyPr>
            <a:noAutofit/>
          </a:bodyPr>
          <a:lstStyle/>
          <a:p>
            <a:r>
              <a:rPr lang="en-US" sz="3200" dirty="0">
                <a:latin typeface="+mj-lt"/>
              </a:rPr>
              <a:t>Simplistic to think only of a rural-urban divide as an arbitrator of health</a:t>
            </a:r>
          </a:p>
          <a:p>
            <a:r>
              <a:rPr lang="en-US" sz="3200" dirty="0">
                <a:latin typeface="+mj-lt"/>
              </a:rPr>
              <a:t>Also simplistic to think that all cities are the same in how the rich and poor live</a:t>
            </a:r>
          </a:p>
          <a:p>
            <a:r>
              <a:rPr lang="en-US" sz="3200" dirty="0">
                <a:latin typeface="+mj-lt"/>
              </a:rPr>
              <a:t>A productive question to ask is where and under what conditions do the poor live longer? </a:t>
            </a:r>
          </a:p>
          <a:p>
            <a:endParaRPr lang="en-US" sz="3200" dirty="0">
              <a:latin typeface="+mj-lt"/>
            </a:endParaRPr>
          </a:p>
          <a:p>
            <a:pPr marL="0" indent="0">
              <a:buNone/>
            </a:pPr>
            <a:endParaRPr lang="en-US" sz="3200" dirty="0">
              <a:latin typeface="+mj-lt"/>
            </a:endParaRPr>
          </a:p>
          <a:p>
            <a:pPr marL="0" indent="0">
              <a:buNone/>
            </a:pPr>
            <a:endParaRPr lang="en-US" sz="2800" dirty="0">
              <a:latin typeface="+mj-lt"/>
            </a:endParaRPr>
          </a:p>
        </p:txBody>
      </p:sp>
    </p:spTree>
    <p:extLst>
      <p:ext uri="{BB962C8B-B14F-4D97-AF65-F5344CB8AC3E}">
        <p14:creationId xmlns:p14="http://schemas.microsoft.com/office/powerpoint/2010/main" val="357672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524000" y="103191"/>
            <a:ext cx="9144000" cy="6651625"/>
            <a:chOff x="0" y="65"/>
            <a:chExt cx="5760" cy="4190"/>
          </a:xfrm>
        </p:grpSpPr>
        <p:sp>
          <p:nvSpPr>
            <p:cNvPr id="6" name="AutoShape 3"/>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7"/>
            <p:cNvSpPr>
              <a:spLocks noChangeArrowheads="1"/>
            </p:cNvSpPr>
            <p:nvPr/>
          </p:nvSpPr>
          <p:spPr bwMode="auto">
            <a:xfrm>
              <a:off x="548" y="449"/>
              <a:ext cx="5083" cy="3069"/>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Line 8"/>
            <p:cNvSpPr>
              <a:spLocks noChangeShapeType="1"/>
            </p:cNvSpPr>
            <p:nvPr/>
          </p:nvSpPr>
          <p:spPr bwMode="auto">
            <a:xfrm>
              <a:off x="548" y="3427"/>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Line 9"/>
            <p:cNvSpPr>
              <a:spLocks noChangeShapeType="1"/>
            </p:cNvSpPr>
            <p:nvPr/>
          </p:nvSpPr>
          <p:spPr bwMode="auto">
            <a:xfrm>
              <a:off x="548" y="270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Line 10"/>
            <p:cNvSpPr>
              <a:spLocks noChangeShapeType="1"/>
            </p:cNvSpPr>
            <p:nvPr/>
          </p:nvSpPr>
          <p:spPr bwMode="auto">
            <a:xfrm>
              <a:off x="548" y="1982"/>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Line 11"/>
            <p:cNvSpPr>
              <a:spLocks noChangeShapeType="1"/>
            </p:cNvSpPr>
            <p:nvPr/>
          </p:nvSpPr>
          <p:spPr bwMode="auto">
            <a:xfrm>
              <a:off x="548" y="1263"/>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Line 12"/>
            <p:cNvSpPr>
              <a:spLocks noChangeShapeType="1"/>
            </p:cNvSpPr>
            <p:nvPr/>
          </p:nvSpPr>
          <p:spPr bwMode="auto">
            <a:xfrm>
              <a:off x="548" y="54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p:cNvSpPr>
              <a:spLocks/>
            </p:cNvSpPr>
            <p:nvPr/>
          </p:nvSpPr>
          <p:spPr bwMode="auto">
            <a:xfrm>
              <a:off x="887" y="906"/>
              <a:ext cx="4653" cy="1271"/>
            </a:xfrm>
            <a:custGeom>
              <a:avLst/>
              <a:gdLst>
                <a:gd name="T0" fmla="*/ 0 w 1333"/>
                <a:gd name="T1" fmla="*/ 364 h 364"/>
                <a:gd name="T2" fmla="*/ 70 w 1333"/>
                <a:gd name="T3" fmla="*/ 300 h 364"/>
                <a:gd name="T4" fmla="*/ 140 w 1333"/>
                <a:gd name="T5" fmla="*/ 319 h 364"/>
                <a:gd name="T6" fmla="*/ 210 w 1333"/>
                <a:gd name="T7" fmla="*/ 329 h 364"/>
                <a:gd name="T8" fmla="*/ 280 w 1333"/>
                <a:gd name="T9" fmla="*/ 315 h 364"/>
                <a:gd name="T10" fmla="*/ 350 w 1333"/>
                <a:gd name="T11" fmla="*/ 309 h 364"/>
                <a:gd name="T12" fmla="*/ 421 w 1333"/>
                <a:gd name="T13" fmla="*/ 301 h 364"/>
                <a:gd name="T14" fmla="*/ 491 w 1333"/>
                <a:gd name="T15" fmla="*/ 270 h 364"/>
                <a:gd name="T16" fmla="*/ 561 w 1333"/>
                <a:gd name="T17" fmla="*/ 265 h 364"/>
                <a:gd name="T18" fmla="*/ 631 w 1333"/>
                <a:gd name="T19" fmla="*/ 258 h 364"/>
                <a:gd name="T20" fmla="*/ 701 w 1333"/>
                <a:gd name="T21" fmla="*/ 242 h 364"/>
                <a:gd name="T22" fmla="*/ 771 w 1333"/>
                <a:gd name="T23" fmla="*/ 225 h 364"/>
                <a:gd name="T24" fmla="*/ 842 w 1333"/>
                <a:gd name="T25" fmla="*/ 211 h 364"/>
                <a:gd name="T26" fmla="*/ 912 w 1333"/>
                <a:gd name="T27" fmla="*/ 185 h 364"/>
                <a:gd name="T28" fmla="*/ 982 w 1333"/>
                <a:gd name="T29" fmla="*/ 195 h 364"/>
                <a:gd name="T30" fmla="*/ 1052 w 1333"/>
                <a:gd name="T31" fmla="*/ 141 h 364"/>
                <a:gd name="T32" fmla="*/ 1122 w 1333"/>
                <a:gd name="T33" fmla="*/ 132 h 364"/>
                <a:gd name="T34" fmla="*/ 1192 w 1333"/>
                <a:gd name="T35" fmla="*/ 99 h 364"/>
                <a:gd name="T36" fmla="*/ 1262 w 1333"/>
                <a:gd name="T37" fmla="*/ 50 h 364"/>
                <a:gd name="T38" fmla="*/ 1333 w 1333"/>
                <a:gd name="T3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364">
                  <a:moveTo>
                    <a:pt x="0" y="364"/>
                  </a:moveTo>
                  <a:lnTo>
                    <a:pt x="70" y="300"/>
                  </a:lnTo>
                  <a:lnTo>
                    <a:pt x="140" y="319"/>
                  </a:lnTo>
                  <a:lnTo>
                    <a:pt x="210" y="329"/>
                  </a:lnTo>
                  <a:lnTo>
                    <a:pt x="280" y="315"/>
                  </a:lnTo>
                  <a:lnTo>
                    <a:pt x="350" y="309"/>
                  </a:lnTo>
                  <a:lnTo>
                    <a:pt x="421" y="301"/>
                  </a:lnTo>
                  <a:lnTo>
                    <a:pt x="491" y="270"/>
                  </a:lnTo>
                  <a:lnTo>
                    <a:pt x="561" y="265"/>
                  </a:lnTo>
                  <a:lnTo>
                    <a:pt x="631" y="258"/>
                  </a:lnTo>
                  <a:lnTo>
                    <a:pt x="701" y="242"/>
                  </a:lnTo>
                  <a:lnTo>
                    <a:pt x="771" y="225"/>
                  </a:lnTo>
                  <a:lnTo>
                    <a:pt x="842" y="211"/>
                  </a:lnTo>
                  <a:lnTo>
                    <a:pt x="912" y="185"/>
                  </a:lnTo>
                  <a:lnTo>
                    <a:pt x="982" y="195"/>
                  </a:lnTo>
                  <a:lnTo>
                    <a:pt x="1052" y="141"/>
                  </a:lnTo>
                  <a:lnTo>
                    <a:pt x="1122" y="132"/>
                  </a:lnTo>
                  <a:lnTo>
                    <a:pt x="1192" y="99"/>
                  </a:lnTo>
                  <a:lnTo>
                    <a:pt x="1262" y="50"/>
                  </a:lnTo>
                  <a:lnTo>
                    <a:pt x="1333" y="0"/>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4"/>
            <p:cNvSpPr>
              <a:spLocks/>
            </p:cNvSpPr>
            <p:nvPr/>
          </p:nvSpPr>
          <p:spPr bwMode="auto">
            <a:xfrm>
              <a:off x="887" y="934"/>
              <a:ext cx="4653" cy="1446"/>
            </a:xfrm>
            <a:custGeom>
              <a:avLst/>
              <a:gdLst>
                <a:gd name="T0" fmla="*/ 0 w 1333"/>
                <a:gd name="T1" fmla="*/ 414 h 414"/>
                <a:gd name="T2" fmla="*/ 70 w 1333"/>
                <a:gd name="T3" fmla="*/ 348 h 414"/>
                <a:gd name="T4" fmla="*/ 140 w 1333"/>
                <a:gd name="T5" fmla="*/ 345 h 414"/>
                <a:gd name="T6" fmla="*/ 210 w 1333"/>
                <a:gd name="T7" fmla="*/ 336 h 414"/>
                <a:gd name="T8" fmla="*/ 280 w 1333"/>
                <a:gd name="T9" fmla="*/ 319 h 414"/>
                <a:gd name="T10" fmla="*/ 350 w 1333"/>
                <a:gd name="T11" fmla="*/ 297 h 414"/>
                <a:gd name="T12" fmla="*/ 421 w 1333"/>
                <a:gd name="T13" fmla="*/ 305 h 414"/>
                <a:gd name="T14" fmla="*/ 491 w 1333"/>
                <a:gd name="T15" fmla="*/ 257 h 414"/>
                <a:gd name="T16" fmla="*/ 561 w 1333"/>
                <a:gd name="T17" fmla="*/ 262 h 414"/>
                <a:gd name="T18" fmla="*/ 631 w 1333"/>
                <a:gd name="T19" fmla="*/ 238 h 414"/>
                <a:gd name="T20" fmla="*/ 701 w 1333"/>
                <a:gd name="T21" fmla="*/ 236 h 414"/>
                <a:gd name="T22" fmla="*/ 771 w 1333"/>
                <a:gd name="T23" fmla="*/ 215 h 414"/>
                <a:gd name="T24" fmla="*/ 842 w 1333"/>
                <a:gd name="T25" fmla="*/ 187 h 414"/>
                <a:gd name="T26" fmla="*/ 912 w 1333"/>
                <a:gd name="T27" fmla="*/ 188 h 414"/>
                <a:gd name="T28" fmla="*/ 982 w 1333"/>
                <a:gd name="T29" fmla="*/ 151 h 414"/>
                <a:gd name="T30" fmla="*/ 1052 w 1333"/>
                <a:gd name="T31" fmla="*/ 169 h 414"/>
                <a:gd name="T32" fmla="*/ 1122 w 1333"/>
                <a:gd name="T33" fmla="*/ 131 h 414"/>
                <a:gd name="T34" fmla="*/ 1192 w 1333"/>
                <a:gd name="T35" fmla="*/ 102 h 414"/>
                <a:gd name="T36" fmla="*/ 1262 w 1333"/>
                <a:gd name="T37" fmla="*/ 52 h 414"/>
                <a:gd name="T38" fmla="*/ 1333 w 1333"/>
                <a:gd name="T39"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414">
                  <a:moveTo>
                    <a:pt x="0" y="414"/>
                  </a:moveTo>
                  <a:lnTo>
                    <a:pt x="70" y="348"/>
                  </a:lnTo>
                  <a:lnTo>
                    <a:pt x="140" y="345"/>
                  </a:lnTo>
                  <a:lnTo>
                    <a:pt x="210" y="336"/>
                  </a:lnTo>
                  <a:lnTo>
                    <a:pt x="280" y="319"/>
                  </a:lnTo>
                  <a:lnTo>
                    <a:pt x="350" y="297"/>
                  </a:lnTo>
                  <a:lnTo>
                    <a:pt x="421" y="305"/>
                  </a:lnTo>
                  <a:lnTo>
                    <a:pt x="491" y="257"/>
                  </a:lnTo>
                  <a:lnTo>
                    <a:pt x="561" y="262"/>
                  </a:lnTo>
                  <a:lnTo>
                    <a:pt x="631" y="238"/>
                  </a:lnTo>
                  <a:lnTo>
                    <a:pt x="701" y="236"/>
                  </a:lnTo>
                  <a:lnTo>
                    <a:pt x="771" y="215"/>
                  </a:lnTo>
                  <a:lnTo>
                    <a:pt x="842" y="187"/>
                  </a:lnTo>
                  <a:lnTo>
                    <a:pt x="912" y="188"/>
                  </a:lnTo>
                  <a:lnTo>
                    <a:pt x="982" y="151"/>
                  </a:lnTo>
                  <a:lnTo>
                    <a:pt x="1052" y="169"/>
                  </a:lnTo>
                  <a:lnTo>
                    <a:pt x="1122" y="131"/>
                  </a:lnTo>
                  <a:lnTo>
                    <a:pt x="1192" y="102"/>
                  </a:lnTo>
                  <a:lnTo>
                    <a:pt x="1262" y="52"/>
                  </a:lnTo>
                  <a:lnTo>
                    <a:pt x="1333" y="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5"/>
            <p:cNvSpPr>
              <a:spLocks/>
            </p:cNvSpPr>
            <p:nvPr/>
          </p:nvSpPr>
          <p:spPr bwMode="auto">
            <a:xfrm>
              <a:off x="887" y="927"/>
              <a:ext cx="4653" cy="1683"/>
            </a:xfrm>
            <a:custGeom>
              <a:avLst/>
              <a:gdLst>
                <a:gd name="T0" fmla="*/ 0 w 1333"/>
                <a:gd name="T1" fmla="*/ 482 h 482"/>
                <a:gd name="T2" fmla="*/ 70 w 1333"/>
                <a:gd name="T3" fmla="*/ 407 h 482"/>
                <a:gd name="T4" fmla="*/ 140 w 1333"/>
                <a:gd name="T5" fmla="*/ 413 h 482"/>
                <a:gd name="T6" fmla="*/ 210 w 1333"/>
                <a:gd name="T7" fmla="*/ 393 h 482"/>
                <a:gd name="T8" fmla="*/ 280 w 1333"/>
                <a:gd name="T9" fmla="*/ 379 h 482"/>
                <a:gd name="T10" fmla="*/ 350 w 1333"/>
                <a:gd name="T11" fmla="*/ 388 h 482"/>
                <a:gd name="T12" fmla="*/ 421 w 1333"/>
                <a:gd name="T13" fmla="*/ 341 h 482"/>
                <a:gd name="T14" fmla="*/ 491 w 1333"/>
                <a:gd name="T15" fmla="*/ 324 h 482"/>
                <a:gd name="T16" fmla="*/ 561 w 1333"/>
                <a:gd name="T17" fmla="*/ 298 h 482"/>
                <a:gd name="T18" fmla="*/ 631 w 1333"/>
                <a:gd name="T19" fmla="*/ 276 h 482"/>
                <a:gd name="T20" fmla="*/ 701 w 1333"/>
                <a:gd name="T21" fmla="*/ 277 h 482"/>
                <a:gd name="T22" fmla="*/ 771 w 1333"/>
                <a:gd name="T23" fmla="*/ 247 h 482"/>
                <a:gd name="T24" fmla="*/ 842 w 1333"/>
                <a:gd name="T25" fmla="*/ 209 h 482"/>
                <a:gd name="T26" fmla="*/ 912 w 1333"/>
                <a:gd name="T27" fmla="*/ 194 h 482"/>
                <a:gd name="T28" fmla="*/ 982 w 1333"/>
                <a:gd name="T29" fmla="*/ 191 h 482"/>
                <a:gd name="T30" fmla="*/ 1052 w 1333"/>
                <a:gd name="T31" fmla="*/ 175 h 482"/>
                <a:gd name="T32" fmla="*/ 1122 w 1333"/>
                <a:gd name="T33" fmla="*/ 139 h 482"/>
                <a:gd name="T34" fmla="*/ 1192 w 1333"/>
                <a:gd name="T35" fmla="*/ 109 h 482"/>
                <a:gd name="T36" fmla="*/ 1262 w 1333"/>
                <a:gd name="T37" fmla="*/ 55 h 482"/>
                <a:gd name="T38" fmla="*/ 1333 w 1333"/>
                <a:gd name="T39"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482">
                  <a:moveTo>
                    <a:pt x="0" y="482"/>
                  </a:moveTo>
                  <a:lnTo>
                    <a:pt x="70" y="407"/>
                  </a:lnTo>
                  <a:lnTo>
                    <a:pt x="140" y="413"/>
                  </a:lnTo>
                  <a:lnTo>
                    <a:pt x="210" y="393"/>
                  </a:lnTo>
                  <a:lnTo>
                    <a:pt x="280" y="379"/>
                  </a:lnTo>
                  <a:lnTo>
                    <a:pt x="350" y="388"/>
                  </a:lnTo>
                  <a:lnTo>
                    <a:pt x="421" y="341"/>
                  </a:lnTo>
                  <a:lnTo>
                    <a:pt x="491" y="324"/>
                  </a:lnTo>
                  <a:lnTo>
                    <a:pt x="561" y="298"/>
                  </a:lnTo>
                  <a:lnTo>
                    <a:pt x="631" y="276"/>
                  </a:lnTo>
                  <a:lnTo>
                    <a:pt x="701" y="277"/>
                  </a:lnTo>
                  <a:lnTo>
                    <a:pt x="771" y="247"/>
                  </a:lnTo>
                  <a:lnTo>
                    <a:pt x="842" y="209"/>
                  </a:lnTo>
                  <a:lnTo>
                    <a:pt x="912" y="194"/>
                  </a:lnTo>
                  <a:lnTo>
                    <a:pt x="982" y="191"/>
                  </a:lnTo>
                  <a:lnTo>
                    <a:pt x="1052" y="175"/>
                  </a:lnTo>
                  <a:lnTo>
                    <a:pt x="1122" y="139"/>
                  </a:lnTo>
                  <a:lnTo>
                    <a:pt x="1192" y="109"/>
                  </a:lnTo>
                  <a:lnTo>
                    <a:pt x="1262" y="55"/>
                  </a:lnTo>
                  <a:lnTo>
                    <a:pt x="1333" y="0"/>
                  </a:lnTo>
                </a:path>
              </a:pathLst>
            </a:custGeom>
            <a:noFill/>
            <a:ln w="22225">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6"/>
            <p:cNvSpPr>
              <a:spLocks/>
            </p:cNvSpPr>
            <p:nvPr/>
          </p:nvSpPr>
          <p:spPr bwMode="auto">
            <a:xfrm>
              <a:off x="887" y="1039"/>
              <a:ext cx="4653" cy="2057"/>
            </a:xfrm>
            <a:custGeom>
              <a:avLst/>
              <a:gdLst>
                <a:gd name="T0" fmla="*/ 0 w 1333"/>
                <a:gd name="T1" fmla="*/ 589 h 589"/>
                <a:gd name="T2" fmla="*/ 70 w 1333"/>
                <a:gd name="T3" fmla="*/ 491 h 589"/>
                <a:gd name="T4" fmla="*/ 140 w 1333"/>
                <a:gd name="T5" fmla="*/ 474 h 589"/>
                <a:gd name="T6" fmla="*/ 210 w 1333"/>
                <a:gd name="T7" fmla="*/ 433 h 589"/>
                <a:gd name="T8" fmla="*/ 280 w 1333"/>
                <a:gd name="T9" fmla="*/ 411 h 589"/>
                <a:gd name="T10" fmla="*/ 350 w 1333"/>
                <a:gd name="T11" fmla="*/ 368 h 589"/>
                <a:gd name="T12" fmla="*/ 421 w 1333"/>
                <a:gd name="T13" fmla="*/ 320 h 589"/>
                <a:gd name="T14" fmla="*/ 491 w 1333"/>
                <a:gd name="T15" fmla="*/ 266 h 589"/>
                <a:gd name="T16" fmla="*/ 561 w 1333"/>
                <a:gd name="T17" fmla="*/ 257 h 589"/>
                <a:gd name="T18" fmla="*/ 631 w 1333"/>
                <a:gd name="T19" fmla="*/ 229 h 589"/>
                <a:gd name="T20" fmla="*/ 701 w 1333"/>
                <a:gd name="T21" fmla="*/ 220 h 589"/>
                <a:gd name="T22" fmla="*/ 771 w 1333"/>
                <a:gd name="T23" fmla="*/ 204 h 589"/>
                <a:gd name="T24" fmla="*/ 842 w 1333"/>
                <a:gd name="T25" fmla="*/ 187 h 589"/>
                <a:gd name="T26" fmla="*/ 912 w 1333"/>
                <a:gd name="T27" fmla="*/ 175 h 589"/>
                <a:gd name="T28" fmla="*/ 982 w 1333"/>
                <a:gd name="T29" fmla="*/ 150 h 589"/>
                <a:gd name="T30" fmla="*/ 1052 w 1333"/>
                <a:gd name="T31" fmla="*/ 133 h 589"/>
                <a:gd name="T32" fmla="*/ 1122 w 1333"/>
                <a:gd name="T33" fmla="*/ 104 h 589"/>
                <a:gd name="T34" fmla="*/ 1192 w 1333"/>
                <a:gd name="T35" fmla="*/ 80 h 589"/>
                <a:gd name="T36" fmla="*/ 1262 w 1333"/>
                <a:gd name="T37" fmla="*/ 33 h 589"/>
                <a:gd name="T38" fmla="*/ 1333 w 1333"/>
                <a:gd name="T39"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589">
                  <a:moveTo>
                    <a:pt x="0" y="589"/>
                  </a:moveTo>
                  <a:lnTo>
                    <a:pt x="70" y="491"/>
                  </a:lnTo>
                  <a:lnTo>
                    <a:pt x="140" y="474"/>
                  </a:lnTo>
                  <a:lnTo>
                    <a:pt x="210" y="433"/>
                  </a:lnTo>
                  <a:lnTo>
                    <a:pt x="280" y="411"/>
                  </a:lnTo>
                  <a:lnTo>
                    <a:pt x="350" y="368"/>
                  </a:lnTo>
                  <a:lnTo>
                    <a:pt x="421" y="320"/>
                  </a:lnTo>
                  <a:lnTo>
                    <a:pt x="491" y="266"/>
                  </a:lnTo>
                  <a:lnTo>
                    <a:pt x="561" y="257"/>
                  </a:lnTo>
                  <a:lnTo>
                    <a:pt x="631" y="229"/>
                  </a:lnTo>
                  <a:lnTo>
                    <a:pt x="701" y="220"/>
                  </a:lnTo>
                  <a:lnTo>
                    <a:pt x="771" y="204"/>
                  </a:lnTo>
                  <a:lnTo>
                    <a:pt x="842" y="187"/>
                  </a:lnTo>
                  <a:lnTo>
                    <a:pt x="912" y="175"/>
                  </a:lnTo>
                  <a:lnTo>
                    <a:pt x="982" y="150"/>
                  </a:lnTo>
                  <a:lnTo>
                    <a:pt x="1052" y="133"/>
                  </a:lnTo>
                  <a:lnTo>
                    <a:pt x="1122" y="104"/>
                  </a:lnTo>
                  <a:lnTo>
                    <a:pt x="1192" y="80"/>
                  </a:lnTo>
                  <a:lnTo>
                    <a:pt x="1262" y="33"/>
                  </a:lnTo>
                  <a:lnTo>
                    <a:pt x="1333" y="0"/>
                  </a:lnTo>
                </a:path>
              </a:pathLst>
            </a:custGeom>
            <a:noFill/>
            <a:ln w="22225">
              <a:solidFill>
                <a:srgbClr val="E3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7"/>
            <p:cNvSpPr>
              <a:spLocks noChangeArrowheads="1"/>
            </p:cNvSpPr>
            <p:nvPr/>
          </p:nvSpPr>
          <p:spPr bwMode="auto">
            <a:xfrm>
              <a:off x="1149" y="1825"/>
              <a:ext cx="70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1A476F"/>
                  </a:solidFill>
                </a:rPr>
                <a:t>New York City</a:t>
              </a:r>
              <a:endParaRPr lang="en-US" altLang="en-US" dirty="0"/>
            </a:p>
          </p:txBody>
        </p:sp>
        <p:sp>
          <p:nvSpPr>
            <p:cNvPr id="20" name="Rectangle 18"/>
            <p:cNvSpPr>
              <a:spLocks noChangeArrowheads="1"/>
            </p:cNvSpPr>
            <p:nvPr/>
          </p:nvSpPr>
          <p:spPr bwMode="auto">
            <a:xfrm>
              <a:off x="1149" y="2139"/>
              <a:ext cx="72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90353B"/>
                  </a:solidFill>
                </a:rPr>
                <a:t>San Francisco</a:t>
              </a:r>
              <a:endParaRPr lang="en-US" altLang="en-US" dirty="0"/>
            </a:p>
          </p:txBody>
        </p:sp>
        <p:sp>
          <p:nvSpPr>
            <p:cNvPr id="21" name="Rectangle 19"/>
            <p:cNvSpPr>
              <a:spLocks noChangeArrowheads="1"/>
            </p:cNvSpPr>
            <p:nvPr/>
          </p:nvSpPr>
          <p:spPr bwMode="auto">
            <a:xfrm>
              <a:off x="1145" y="2387"/>
              <a:ext cx="3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55752F"/>
                  </a:solidFill>
                </a:rPr>
                <a:t>Dallas</a:t>
              </a:r>
              <a:endParaRPr lang="en-US" altLang="en-US" dirty="0"/>
            </a:p>
          </p:txBody>
        </p:sp>
        <p:sp>
          <p:nvSpPr>
            <p:cNvPr id="22" name="Rectangle 20"/>
            <p:cNvSpPr>
              <a:spLocks noChangeArrowheads="1"/>
            </p:cNvSpPr>
            <p:nvPr/>
          </p:nvSpPr>
          <p:spPr bwMode="auto">
            <a:xfrm>
              <a:off x="1142" y="2778"/>
              <a:ext cx="3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E37E00"/>
                  </a:solidFill>
                </a:rPr>
                <a:t>Detroit</a:t>
              </a:r>
              <a:endParaRPr lang="en-US" altLang="en-US" dirty="0"/>
            </a:p>
          </p:txBody>
        </p:sp>
        <p:sp>
          <p:nvSpPr>
            <p:cNvPr id="23" name="Line 21"/>
            <p:cNvSpPr>
              <a:spLocks noChangeShapeType="1"/>
            </p:cNvSpPr>
            <p:nvPr/>
          </p:nvSpPr>
          <p:spPr bwMode="auto">
            <a:xfrm flipV="1">
              <a:off x="548" y="449"/>
              <a:ext cx="0" cy="306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Line 22"/>
            <p:cNvSpPr>
              <a:spLocks noChangeShapeType="1"/>
            </p:cNvSpPr>
            <p:nvPr/>
          </p:nvSpPr>
          <p:spPr bwMode="auto">
            <a:xfrm flipH="1">
              <a:off x="492" y="3427"/>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3"/>
            <p:cNvSpPr>
              <a:spLocks noChangeArrowheads="1"/>
            </p:cNvSpPr>
            <p:nvPr/>
          </p:nvSpPr>
          <p:spPr bwMode="auto">
            <a:xfrm rot="16200000">
              <a:off x="314" y="3304"/>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70</a:t>
              </a:r>
              <a:endParaRPr lang="en-US" altLang="en-US" dirty="0"/>
            </a:p>
          </p:txBody>
        </p:sp>
        <p:sp>
          <p:nvSpPr>
            <p:cNvPr id="26" name="Line 24"/>
            <p:cNvSpPr>
              <a:spLocks noChangeShapeType="1"/>
            </p:cNvSpPr>
            <p:nvPr/>
          </p:nvSpPr>
          <p:spPr bwMode="auto">
            <a:xfrm flipH="1">
              <a:off x="492" y="270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Rectangle 25"/>
            <p:cNvSpPr>
              <a:spLocks noChangeArrowheads="1"/>
            </p:cNvSpPr>
            <p:nvPr/>
          </p:nvSpPr>
          <p:spPr bwMode="auto">
            <a:xfrm rot="16200000">
              <a:off x="314" y="2581"/>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75</a:t>
              </a:r>
              <a:endParaRPr lang="en-US" altLang="en-US" dirty="0"/>
            </a:p>
          </p:txBody>
        </p:sp>
        <p:sp>
          <p:nvSpPr>
            <p:cNvPr id="28" name="Line 26"/>
            <p:cNvSpPr>
              <a:spLocks noChangeShapeType="1"/>
            </p:cNvSpPr>
            <p:nvPr/>
          </p:nvSpPr>
          <p:spPr bwMode="auto">
            <a:xfrm flipH="1">
              <a:off x="492" y="1982"/>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7"/>
            <p:cNvSpPr>
              <a:spLocks noChangeArrowheads="1"/>
            </p:cNvSpPr>
            <p:nvPr/>
          </p:nvSpPr>
          <p:spPr bwMode="auto">
            <a:xfrm rot="16200000">
              <a:off x="314" y="1858"/>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80</a:t>
              </a:r>
              <a:endParaRPr lang="en-US" altLang="en-US" dirty="0"/>
            </a:p>
          </p:txBody>
        </p:sp>
        <p:sp>
          <p:nvSpPr>
            <p:cNvPr id="30" name="Line 28"/>
            <p:cNvSpPr>
              <a:spLocks noChangeShapeType="1"/>
            </p:cNvSpPr>
            <p:nvPr/>
          </p:nvSpPr>
          <p:spPr bwMode="auto">
            <a:xfrm flipH="1">
              <a:off x="492" y="1263"/>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Rectangle 29"/>
            <p:cNvSpPr>
              <a:spLocks noChangeArrowheads="1"/>
            </p:cNvSpPr>
            <p:nvPr/>
          </p:nvSpPr>
          <p:spPr bwMode="auto">
            <a:xfrm rot="16200000">
              <a:off x="314" y="1139"/>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85</a:t>
              </a:r>
              <a:endParaRPr lang="en-US" altLang="en-US" dirty="0"/>
            </a:p>
          </p:txBody>
        </p:sp>
        <p:sp>
          <p:nvSpPr>
            <p:cNvPr id="32" name="Line 30"/>
            <p:cNvSpPr>
              <a:spLocks noChangeShapeType="1"/>
            </p:cNvSpPr>
            <p:nvPr/>
          </p:nvSpPr>
          <p:spPr bwMode="auto">
            <a:xfrm flipH="1">
              <a:off x="492" y="54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Rectangle 31"/>
            <p:cNvSpPr>
              <a:spLocks noChangeArrowheads="1"/>
            </p:cNvSpPr>
            <p:nvPr/>
          </p:nvSpPr>
          <p:spPr bwMode="auto">
            <a:xfrm rot="16200000">
              <a:off x="314" y="415"/>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90</a:t>
              </a:r>
              <a:endParaRPr lang="en-US" altLang="en-US" dirty="0"/>
            </a:p>
          </p:txBody>
        </p:sp>
        <p:sp>
          <p:nvSpPr>
            <p:cNvPr id="34" name="Rectangle 32"/>
            <p:cNvSpPr>
              <a:spLocks noChangeArrowheads="1"/>
            </p:cNvSpPr>
            <p:nvPr/>
          </p:nvSpPr>
          <p:spPr bwMode="auto">
            <a:xfrm rot="16200000">
              <a:off x="-1372" y="1799"/>
              <a:ext cx="31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Expected Age at Death for 40 Year Olds in Years</a:t>
              </a:r>
              <a:endParaRPr lang="en-US" altLang="en-US" dirty="0"/>
            </a:p>
          </p:txBody>
        </p:sp>
        <p:sp>
          <p:nvSpPr>
            <p:cNvPr id="35" name="Line 33"/>
            <p:cNvSpPr>
              <a:spLocks noChangeShapeType="1"/>
            </p:cNvSpPr>
            <p:nvPr/>
          </p:nvSpPr>
          <p:spPr bwMode="auto">
            <a:xfrm>
              <a:off x="548" y="3518"/>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34"/>
            <p:cNvSpPr>
              <a:spLocks noChangeShapeType="1"/>
            </p:cNvSpPr>
            <p:nvPr/>
          </p:nvSpPr>
          <p:spPr bwMode="auto">
            <a:xfrm>
              <a:off x="642"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35"/>
            <p:cNvSpPr>
              <a:spLocks noChangeArrowheads="1"/>
            </p:cNvSpPr>
            <p:nvPr/>
          </p:nvSpPr>
          <p:spPr bwMode="auto">
            <a:xfrm>
              <a:off x="604" y="3606"/>
              <a:ext cx="8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0</a:t>
              </a:r>
              <a:endParaRPr lang="en-US" altLang="en-US" dirty="0"/>
            </a:p>
          </p:txBody>
        </p:sp>
        <p:sp>
          <p:nvSpPr>
            <p:cNvPr id="38" name="Line 36"/>
            <p:cNvSpPr>
              <a:spLocks noChangeShapeType="1"/>
            </p:cNvSpPr>
            <p:nvPr/>
          </p:nvSpPr>
          <p:spPr bwMode="auto">
            <a:xfrm>
              <a:off x="1864"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Rectangle 37"/>
            <p:cNvSpPr>
              <a:spLocks noChangeArrowheads="1"/>
            </p:cNvSpPr>
            <p:nvPr/>
          </p:nvSpPr>
          <p:spPr bwMode="auto">
            <a:xfrm>
              <a:off x="1826" y="3606"/>
              <a:ext cx="8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5</a:t>
              </a:r>
              <a:endParaRPr lang="en-US" altLang="en-US" dirty="0"/>
            </a:p>
          </p:txBody>
        </p:sp>
        <p:sp>
          <p:nvSpPr>
            <p:cNvPr id="40" name="Rectangle 38"/>
            <p:cNvSpPr>
              <a:spLocks noChangeArrowheads="1"/>
            </p:cNvSpPr>
            <p:nvPr/>
          </p:nvSpPr>
          <p:spPr bwMode="auto">
            <a:xfrm>
              <a:off x="1707" y="3792"/>
              <a:ext cx="2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$30k</a:t>
              </a:r>
              <a:endParaRPr lang="en-US" altLang="en-US" sz="1700" dirty="0"/>
            </a:p>
          </p:txBody>
        </p:sp>
        <p:sp>
          <p:nvSpPr>
            <p:cNvPr id="41" name="Line 39"/>
            <p:cNvSpPr>
              <a:spLocks noChangeShapeType="1"/>
            </p:cNvSpPr>
            <p:nvPr/>
          </p:nvSpPr>
          <p:spPr bwMode="auto">
            <a:xfrm>
              <a:off x="3089"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40"/>
            <p:cNvSpPr>
              <a:spLocks noChangeArrowheads="1"/>
            </p:cNvSpPr>
            <p:nvPr/>
          </p:nvSpPr>
          <p:spPr bwMode="auto">
            <a:xfrm>
              <a:off x="3009" y="3606"/>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10</a:t>
              </a:r>
              <a:endParaRPr lang="en-US" altLang="en-US" dirty="0"/>
            </a:p>
          </p:txBody>
        </p:sp>
        <p:sp>
          <p:nvSpPr>
            <p:cNvPr id="43" name="Rectangle 41"/>
            <p:cNvSpPr>
              <a:spLocks noChangeArrowheads="1"/>
            </p:cNvSpPr>
            <p:nvPr/>
          </p:nvSpPr>
          <p:spPr bwMode="auto">
            <a:xfrm>
              <a:off x="2932" y="3792"/>
              <a:ext cx="2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$60k</a:t>
              </a:r>
              <a:endParaRPr lang="en-US" altLang="en-US" sz="1700" dirty="0"/>
            </a:p>
          </p:txBody>
        </p:sp>
        <p:sp>
          <p:nvSpPr>
            <p:cNvPr id="44" name="Line 42"/>
            <p:cNvSpPr>
              <a:spLocks noChangeShapeType="1"/>
            </p:cNvSpPr>
            <p:nvPr/>
          </p:nvSpPr>
          <p:spPr bwMode="auto">
            <a:xfrm>
              <a:off x="4315"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43"/>
            <p:cNvSpPr>
              <a:spLocks noChangeArrowheads="1"/>
            </p:cNvSpPr>
            <p:nvPr/>
          </p:nvSpPr>
          <p:spPr bwMode="auto">
            <a:xfrm>
              <a:off x="4234" y="3606"/>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15</a:t>
              </a:r>
              <a:endParaRPr lang="en-US" altLang="en-US" dirty="0"/>
            </a:p>
          </p:txBody>
        </p:sp>
        <p:sp>
          <p:nvSpPr>
            <p:cNvPr id="46" name="Rectangle 44"/>
            <p:cNvSpPr>
              <a:spLocks noChangeArrowheads="1"/>
            </p:cNvSpPr>
            <p:nvPr/>
          </p:nvSpPr>
          <p:spPr bwMode="auto">
            <a:xfrm>
              <a:off x="4119" y="3792"/>
              <a:ext cx="37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$101k</a:t>
              </a:r>
              <a:endParaRPr lang="en-US" altLang="en-US" sz="1700" dirty="0"/>
            </a:p>
          </p:txBody>
        </p:sp>
        <p:sp>
          <p:nvSpPr>
            <p:cNvPr id="48" name="Line 45"/>
            <p:cNvSpPr>
              <a:spLocks noChangeShapeType="1"/>
            </p:cNvSpPr>
            <p:nvPr/>
          </p:nvSpPr>
          <p:spPr bwMode="auto">
            <a:xfrm>
              <a:off x="5540"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46"/>
            <p:cNvSpPr>
              <a:spLocks noChangeArrowheads="1"/>
            </p:cNvSpPr>
            <p:nvPr/>
          </p:nvSpPr>
          <p:spPr bwMode="auto">
            <a:xfrm>
              <a:off x="5460" y="3606"/>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20</a:t>
              </a:r>
              <a:endParaRPr lang="en-US" altLang="en-US" dirty="0"/>
            </a:p>
          </p:txBody>
        </p:sp>
        <p:sp>
          <p:nvSpPr>
            <p:cNvPr id="50" name="Rectangle 47"/>
            <p:cNvSpPr>
              <a:spLocks noChangeArrowheads="1"/>
            </p:cNvSpPr>
            <p:nvPr/>
          </p:nvSpPr>
          <p:spPr bwMode="auto">
            <a:xfrm>
              <a:off x="5345" y="3792"/>
              <a:ext cx="37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$683k</a:t>
              </a:r>
              <a:endParaRPr lang="en-US" altLang="en-US" sz="1700" dirty="0"/>
            </a:p>
          </p:txBody>
        </p:sp>
        <p:sp>
          <p:nvSpPr>
            <p:cNvPr id="51" name="Rectangle 48"/>
            <p:cNvSpPr>
              <a:spLocks noChangeArrowheads="1"/>
            </p:cNvSpPr>
            <p:nvPr/>
          </p:nvSpPr>
          <p:spPr bwMode="auto">
            <a:xfrm>
              <a:off x="2238" y="3966"/>
              <a:ext cx="168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Household Income Ventile</a:t>
              </a:r>
              <a:endParaRPr lang="en-US" altLang="en-US" dirty="0"/>
            </a:p>
          </p:txBody>
        </p:sp>
        <p:sp>
          <p:nvSpPr>
            <p:cNvPr id="52" name="Rectangle 49"/>
            <p:cNvSpPr>
              <a:spLocks noChangeArrowheads="1"/>
            </p:cNvSpPr>
            <p:nvPr/>
          </p:nvSpPr>
          <p:spPr bwMode="auto">
            <a:xfrm>
              <a:off x="3062" y="191"/>
              <a:ext cx="57"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dirty="0">
                  <a:solidFill>
                    <a:srgbClr val="1E2D53"/>
                  </a:solidFill>
                </a:rPr>
                <a:t> </a:t>
              </a:r>
              <a:endParaRPr lang="en-US" altLang="en-US" dirty="0"/>
            </a:p>
          </p:txBody>
        </p:sp>
      </p:grpSp>
      <p:sp>
        <p:nvSpPr>
          <p:cNvPr id="47" name="TextBox 46"/>
          <p:cNvSpPr txBox="1"/>
          <p:nvPr/>
        </p:nvSpPr>
        <p:spPr>
          <a:xfrm>
            <a:off x="2182022" y="115672"/>
            <a:ext cx="8247857" cy="646331"/>
          </a:xfrm>
          <a:prstGeom prst="rect">
            <a:avLst/>
          </a:prstGeom>
          <a:noFill/>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Race-Adjusted Expected Age at Death vs. Household Income </a:t>
            </a:r>
          </a:p>
          <a:p>
            <a:pPr algn="ctr"/>
            <a:r>
              <a:rPr lang="en-US" b="1" dirty="0">
                <a:solidFill>
                  <a:srgbClr val="002060"/>
                </a:solidFill>
                <a:latin typeface="Arial" panose="020B0604020202020204" pitchFamily="34" charset="0"/>
                <a:cs typeface="Arial" panose="020B0604020202020204" pitchFamily="34" charset="0"/>
              </a:rPr>
              <a:t>for Men in Selected Major Cities</a:t>
            </a:r>
          </a:p>
        </p:txBody>
      </p:sp>
    </p:spTree>
    <p:extLst>
      <p:ext uri="{BB962C8B-B14F-4D97-AF65-F5344CB8AC3E}">
        <p14:creationId xmlns:p14="http://schemas.microsoft.com/office/powerpoint/2010/main" val="3585592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524000" y="103191"/>
            <a:ext cx="9144000" cy="6651625"/>
            <a:chOff x="0" y="65"/>
            <a:chExt cx="5760" cy="4190"/>
          </a:xfrm>
        </p:grpSpPr>
        <p:sp>
          <p:nvSpPr>
            <p:cNvPr id="4" name="AutoShape 3"/>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7"/>
            <p:cNvSpPr>
              <a:spLocks noChangeArrowheads="1"/>
            </p:cNvSpPr>
            <p:nvPr/>
          </p:nvSpPr>
          <p:spPr bwMode="auto">
            <a:xfrm>
              <a:off x="548" y="449"/>
              <a:ext cx="5083" cy="3069"/>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Line 8"/>
            <p:cNvSpPr>
              <a:spLocks noChangeShapeType="1"/>
            </p:cNvSpPr>
            <p:nvPr/>
          </p:nvSpPr>
          <p:spPr bwMode="auto">
            <a:xfrm>
              <a:off x="548" y="270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Line 9"/>
            <p:cNvSpPr>
              <a:spLocks noChangeShapeType="1"/>
            </p:cNvSpPr>
            <p:nvPr/>
          </p:nvSpPr>
          <p:spPr bwMode="auto">
            <a:xfrm>
              <a:off x="548" y="1982"/>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Line 10"/>
            <p:cNvSpPr>
              <a:spLocks noChangeShapeType="1"/>
            </p:cNvSpPr>
            <p:nvPr/>
          </p:nvSpPr>
          <p:spPr bwMode="auto">
            <a:xfrm>
              <a:off x="548" y="1263"/>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Line 11"/>
            <p:cNvSpPr>
              <a:spLocks noChangeShapeType="1"/>
            </p:cNvSpPr>
            <p:nvPr/>
          </p:nvSpPr>
          <p:spPr bwMode="auto">
            <a:xfrm>
              <a:off x="548" y="54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p:nvSpPr>
          <p:spPr bwMode="auto">
            <a:xfrm>
              <a:off x="887" y="711"/>
              <a:ext cx="4653" cy="754"/>
            </a:xfrm>
            <a:custGeom>
              <a:avLst/>
              <a:gdLst>
                <a:gd name="T0" fmla="*/ 0 w 1333"/>
                <a:gd name="T1" fmla="*/ 216 h 216"/>
                <a:gd name="T2" fmla="*/ 70 w 1333"/>
                <a:gd name="T3" fmla="*/ 176 h 216"/>
                <a:gd name="T4" fmla="*/ 140 w 1333"/>
                <a:gd name="T5" fmla="*/ 200 h 216"/>
                <a:gd name="T6" fmla="*/ 210 w 1333"/>
                <a:gd name="T7" fmla="*/ 198 h 216"/>
                <a:gd name="T8" fmla="*/ 280 w 1333"/>
                <a:gd name="T9" fmla="*/ 184 h 216"/>
                <a:gd name="T10" fmla="*/ 350 w 1333"/>
                <a:gd name="T11" fmla="*/ 189 h 216"/>
                <a:gd name="T12" fmla="*/ 421 w 1333"/>
                <a:gd name="T13" fmla="*/ 177 h 216"/>
                <a:gd name="T14" fmla="*/ 491 w 1333"/>
                <a:gd name="T15" fmla="*/ 175 h 216"/>
                <a:gd name="T16" fmla="*/ 561 w 1333"/>
                <a:gd name="T17" fmla="*/ 166 h 216"/>
                <a:gd name="T18" fmla="*/ 631 w 1333"/>
                <a:gd name="T19" fmla="*/ 182 h 216"/>
                <a:gd name="T20" fmla="*/ 701 w 1333"/>
                <a:gd name="T21" fmla="*/ 160 h 216"/>
                <a:gd name="T22" fmla="*/ 771 w 1333"/>
                <a:gd name="T23" fmla="*/ 145 h 216"/>
                <a:gd name="T24" fmla="*/ 842 w 1333"/>
                <a:gd name="T25" fmla="*/ 149 h 216"/>
                <a:gd name="T26" fmla="*/ 912 w 1333"/>
                <a:gd name="T27" fmla="*/ 145 h 216"/>
                <a:gd name="T28" fmla="*/ 982 w 1333"/>
                <a:gd name="T29" fmla="*/ 113 h 216"/>
                <a:gd name="T30" fmla="*/ 1052 w 1333"/>
                <a:gd name="T31" fmla="*/ 107 h 216"/>
                <a:gd name="T32" fmla="*/ 1122 w 1333"/>
                <a:gd name="T33" fmla="*/ 88 h 216"/>
                <a:gd name="T34" fmla="*/ 1192 w 1333"/>
                <a:gd name="T35" fmla="*/ 75 h 216"/>
                <a:gd name="T36" fmla="*/ 1262 w 1333"/>
                <a:gd name="T37" fmla="*/ 19 h 216"/>
                <a:gd name="T38" fmla="*/ 1333 w 1333"/>
                <a:gd name="T3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216">
                  <a:moveTo>
                    <a:pt x="0" y="216"/>
                  </a:moveTo>
                  <a:lnTo>
                    <a:pt x="70" y="176"/>
                  </a:lnTo>
                  <a:lnTo>
                    <a:pt x="140" y="200"/>
                  </a:lnTo>
                  <a:lnTo>
                    <a:pt x="210" y="198"/>
                  </a:lnTo>
                  <a:lnTo>
                    <a:pt x="280" y="184"/>
                  </a:lnTo>
                  <a:lnTo>
                    <a:pt x="350" y="189"/>
                  </a:lnTo>
                  <a:lnTo>
                    <a:pt x="421" y="177"/>
                  </a:lnTo>
                  <a:lnTo>
                    <a:pt x="491" y="175"/>
                  </a:lnTo>
                  <a:lnTo>
                    <a:pt x="561" y="166"/>
                  </a:lnTo>
                  <a:lnTo>
                    <a:pt x="631" y="182"/>
                  </a:lnTo>
                  <a:lnTo>
                    <a:pt x="701" y="160"/>
                  </a:lnTo>
                  <a:lnTo>
                    <a:pt x="771" y="145"/>
                  </a:lnTo>
                  <a:lnTo>
                    <a:pt x="842" y="149"/>
                  </a:lnTo>
                  <a:lnTo>
                    <a:pt x="912" y="145"/>
                  </a:lnTo>
                  <a:lnTo>
                    <a:pt x="982" y="113"/>
                  </a:lnTo>
                  <a:lnTo>
                    <a:pt x="1052" y="107"/>
                  </a:lnTo>
                  <a:lnTo>
                    <a:pt x="1122" y="88"/>
                  </a:lnTo>
                  <a:lnTo>
                    <a:pt x="1192" y="75"/>
                  </a:lnTo>
                  <a:lnTo>
                    <a:pt x="1262" y="19"/>
                  </a:lnTo>
                  <a:lnTo>
                    <a:pt x="1333" y="0"/>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p:nvSpPr>
          <p:spPr bwMode="auto">
            <a:xfrm>
              <a:off x="887" y="788"/>
              <a:ext cx="4653" cy="799"/>
            </a:xfrm>
            <a:custGeom>
              <a:avLst/>
              <a:gdLst>
                <a:gd name="T0" fmla="*/ 0 w 1333"/>
                <a:gd name="T1" fmla="*/ 229 h 229"/>
                <a:gd name="T2" fmla="*/ 70 w 1333"/>
                <a:gd name="T3" fmla="*/ 206 h 229"/>
                <a:gd name="T4" fmla="*/ 140 w 1333"/>
                <a:gd name="T5" fmla="*/ 223 h 229"/>
                <a:gd name="T6" fmla="*/ 210 w 1333"/>
                <a:gd name="T7" fmla="*/ 205 h 229"/>
                <a:gd name="T8" fmla="*/ 280 w 1333"/>
                <a:gd name="T9" fmla="*/ 229 h 229"/>
                <a:gd name="T10" fmla="*/ 350 w 1333"/>
                <a:gd name="T11" fmla="*/ 217 h 229"/>
                <a:gd name="T12" fmla="*/ 421 w 1333"/>
                <a:gd name="T13" fmla="*/ 193 h 229"/>
                <a:gd name="T14" fmla="*/ 491 w 1333"/>
                <a:gd name="T15" fmla="*/ 185 h 229"/>
                <a:gd name="T16" fmla="*/ 561 w 1333"/>
                <a:gd name="T17" fmla="*/ 149 h 229"/>
                <a:gd name="T18" fmla="*/ 631 w 1333"/>
                <a:gd name="T19" fmla="*/ 185 h 229"/>
                <a:gd name="T20" fmla="*/ 701 w 1333"/>
                <a:gd name="T21" fmla="*/ 158 h 229"/>
                <a:gd name="T22" fmla="*/ 771 w 1333"/>
                <a:gd name="T23" fmla="*/ 145 h 229"/>
                <a:gd name="T24" fmla="*/ 842 w 1333"/>
                <a:gd name="T25" fmla="*/ 132 h 229"/>
                <a:gd name="T26" fmla="*/ 912 w 1333"/>
                <a:gd name="T27" fmla="*/ 128 h 229"/>
                <a:gd name="T28" fmla="*/ 982 w 1333"/>
                <a:gd name="T29" fmla="*/ 121 h 229"/>
                <a:gd name="T30" fmla="*/ 1052 w 1333"/>
                <a:gd name="T31" fmla="*/ 106 h 229"/>
                <a:gd name="T32" fmla="*/ 1122 w 1333"/>
                <a:gd name="T33" fmla="*/ 98 h 229"/>
                <a:gd name="T34" fmla="*/ 1192 w 1333"/>
                <a:gd name="T35" fmla="*/ 49 h 229"/>
                <a:gd name="T36" fmla="*/ 1262 w 1333"/>
                <a:gd name="T37" fmla="*/ 27 h 229"/>
                <a:gd name="T38" fmla="*/ 1333 w 1333"/>
                <a:gd name="T3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229">
                  <a:moveTo>
                    <a:pt x="0" y="229"/>
                  </a:moveTo>
                  <a:lnTo>
                    <a:pt x="70" y="206"/>
                  </a:lnTo>
                  <a:lnTo>
                    <a:pt x="140" y="223"/>
                  </a:lnTo>
                  <a:lnTo>
                    <a:pt x="210" y="205"/>
                  </a:lnTo>
                  <a:lnTo>
                    <a:pt x="280" y="229"/>
                  </a:lnTo>
                  <a:lnTo>
                    <a:pt x="350" y="217"/>
                  </a:lnTo>
                  <a:lnTo>
                    <a:pt x="421" y="193"/>
                  </a:lnTo>
                  <a:lnTo>
                    <a:pt x="491" y="185"/>
                  </a:lnTo>
                  <a:lnTo>
                    <a:pt x="561" y="149"/>
                  </a:lnTo>
                  <a:lnTo>
                    <a:pt x="631" y="185"/>
                  </a:lnTo>
                  <a:lnTo>
                    <a:pt x="701" y="158"/>
                  </a:lnTo>
                  <a:lnTo>
                    <a:pt x="771" y="145"/>
                  </a:lnTo>
                  <a:lnTo>
                    <a:pt x="842" y="132"/>
                  </a:lnTo>
                  <a:lnTo>
                    <a:pt x="912" y="128"/>
                  </a:lnTo>
                  <a:lnTo>
                    <a:pt x="982" y="121"/>
                  </a:lnTo>
                  <a:lnTo>
                    <a:pt x="1052" y="106"/>
                  </a:lnTo>
                  <a:lnTo>
                    <a:pt x="1122" y="98"/>
                  </a:lnTo>
                  <a:lnTo>
                    <a:pt x="1192" y="49"/>
                  </a:lnTo>
                  <a:lnTo>
                    <a:pt x="1262" y="27"/>
                  </a:lnTo>
                  <a:lnTo>
                    <a:pt x="1333" y="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p:nvSpPr>
          <p:spPr bwMode="auto">
            <a:xfrm>
              <a:off x="887" y="711"/>
              <a:ext cx="4653" cy="1131"/>
            </a:xfrm>
            <a:custGeom>
              <a:avLst/>
              <a:gdLst>
                <a:gd name="T0" fmla="*/ 0 w 1333"/>
                <a:gd name="T1" fmla="*/ 324 h 324"/>
                <a:gd name="T2" fmla="*/ 70 w 1333"/>
                <a:gd name="T3" fmla="*/ 296 h 324"/>
                <a:gd name="T4" fmla="*/ 140 w 1333"/>
                <a:gd name="T5" fmla="*/ 265 h 324"/>
                <a:gd name="T6" fmla="*/ 210 w 1333"/>
                <a:gd name="T7" fmla="*/ 269 h 324"/>
                <a:gd name="T8" fmla="*/ 280 w 1333"/>
                <a:gd name="T9" fmla="*/ 254 h 324"/>
                <a:gd name="T10" fmla="*/ 350 w 1333"/>
                <a:gd name="T11" fmla="*/ 262 h 324"/>
                <a:gd name="T12" fmla="*/ 421 w 1333"/>
                <a:gd name="T13" fmla="*/ 217 h 324"/>
                <a:gd name="T14" fmla="*/ 491 w 1333"/>
                <a:gd name="T15" fmla="*/ 186 h 324"/>
                <a:gd name="T16" fmla="*/ 561 w 1333"/>
                <a:gd name="T17" fmla="*/ 233 h 324"/>
                <a:gd name="T18" fmla="*/ 631 w 1333"/>
                <a:gd name="T19" fmla="*/ 176 h 324"/>
                <a:gd name="T20" fmla="*/ 701 w 1333"/>
                <a:gd name="T21" fmla="*/ 144 h 324"/>
                <a:gd name="T22" fmla="*/ 771 w 1333"/>
                <a:gd name="T23" fmla="*/ 151 h 324"/>
                <a:gd name="T24" fmla="*/ 842 w 1333"/>
                <a:gd name="T25" fmla="*/ 128 h 324"/>
                <a:gd name="T26" fmla="*/ 912 w 1333"/>
                <a:gd name="T27" fmla="*/ 146 h 324"/>
                <a:gd name="T28" fmla="*/ 982 w 1333"/>
                <a:gd name="T29" fmla="*/ 120 h 324"/>
                <a:gd name="T30" fmla="*/ 1052 w 1333"/>
                <a:gd name="T31" fmla="*/ 93 h 324"/>
                <a:gd name="T32" fmla="*/ 1122 w 1333"/>
                <a:gd name="T33" fmla="*/ 66 h 324"/>
                <a:gd name="T34" fmla="*/ 1192 w 1333"/>
                <a:gd name="T35" fmla="*/ 53 h 324"/>
                <a:gd name="T36" fmla="*/ 1262 w 1333"/>
                <a:gd name="T37" fmla="*/ 18 h 324"/>
                <a:gd name="T38" fmla="*/ 1333 w 1333"/>
                <a:gd name="T3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324">
                  <a:moveTo>
                    <a:pt x="0" y="324"/>
                  </a:moveTo>
                  <a:lnTo>
                    <a:pt x="70" y="296"/>
                  </a:lnTo>
                  <a:lnTo>
                    <a:pt x="140" y="265"/>
                  </a:lnTo>
                  <a:lnTo>
                    <a:pt x="210" y="269"/>
                  </a:lnTo>
                  <a:lnTo>
                    <a:pt x="280" y="254"/>
                  </a:lnTo>
                  <a:lnTo>
                    <a:pt x="350" y="262"/>
                  </a:lnTo>
                  <a:lnTo>
                    <a:pt x="421" y="217"/>
                  </a:lnTo>
                  <a:lnTo>
                    <a:pt x="491" y="186"/>
                  </a:lnTo>
                  <a:lnTo>
                    <a:pt x="561" y="233"/>
                  </a:lnTo>
                  <a:lnTo>
                    <a:pt x="631" y="176"/>
                  </a:lnTo>
                  <a:lnTo>
                    <a:pt x="701" y="144"/>
                  </a:lnTo>
                  <a:lnTo>
                    <a:pt x="771" y="151"/>
                  </a:lnTo>
                  <a:lnTo>
                    <a:pt x="842" y="128"/>
                  </a:lnTo>
                  <a:lnTo>
                    <a:pt x="912" y="146"/>
                  </a:lnTo>
                  <a:lnTo>
                    <a:pt x="982" y="120"/>
                  </a:lnTo>
                  <a:lnTo>
                    <a:pt x="1052" y="93"/>
                  </a:lnTo>
                  <a:lnTo>
                    <a:pt x="1122" y="66"/>
                  </a:lnTo>
                  <a:lnTo>
                    <a:pt x="1192" y="53"/>
                  </a:lnTo>
                  <a:lnTo>
                    <a:pt x="1262" y="18"/>
                  </a:lnTo>
                  <a:lnTo>
                    <a:pt x="1333" y="0"/>
                  </a:lnTo>
                </a:path>
              </a:pathLst>
            </a:custGeom>
            <a:noFill/>
            <a:ln w="22225">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p:nvSpPr>
          <p:spPr bwMode="auto">
            <a:xfrm>
              <a:off x="887" y="735"/>
              <a:ext cx="4653" cy="1474"/>
            </a:xfrm>
            <a:custGeom>
              <a:avLst/>
              <a:gdLst>
                <a:gd name="T0" fmla="*/ 0 w 1333"/>
                <a:gd name="T1" fmla="*/ 422 h 422"/>
                <a:gd name="T2" fmla="*/ 70 w 1333"/>
                <a:gd name="T3" fmla="*/ 354 h 422"/>
                <a:gd name="T4" fmla="*/ 140 w 1333"/>
                <a:gd name="T5" fmla="*/ 331 h 422"/>
                <a:gd name="T6" fmla="*/ 210 w 1333"/>
                <a:gd name="T7" fmla="*/ 302 h 422"/>
                <a:gd name="T8" fmla="*/ 280 w 1333"/>
                <a:gd name="T9" fmla="*/ 293 h 422"/>
                <a:gd name="T10" fmla="*/ 350 w 1333"/>
                <a:gd name="T11" fmla="*/ 239 h 422"/>
                <a:gd name="T12" fmla="*/ 421 w 1333"/>
                <a:gd name="T13" fmla="*/ 224 h 422"/>
                <a:gd name="T14" fmla="*/ 491 w 1333"/>
                <a:gd name="T15" fmla="*/ 197 h 422"/>
                <a:gd name="T16" fmla="*/ 561 w 1333"/>
                <a:gd name="T17" fmla="*/ 181 h 422"/>
                <a:gd name="T18" fmla="*/ 631 w 1333"/>
                <a:gd name="T19" fmla="*/ 168 h 422"/>
                <a:gd name="T20" fmla="*/ 701 w 1333"/>
                <a:gd name="T21" fmla="*/ 147 h 422"/>
                <a:gd name="T22" fmla="*/ 771 w 1333"/>
                <a:gd name="T23" fmla="*/ 126 h 422"/>
                <a:gd name="T24" fmla="*/ 842 w 1333"/>
                <a:gd name="T25" fmla="*/ 136 h 422"/>
                <a:gd name="T26" fmla="*/ 912 w 1333"/>
                <a:gd name="T27" fmla="*/ 108 h 422"/>
                <a:gd name="T28" fmla="*/ 982 w 1333"/>
                <a:gd name="T29" fmla="*/ 105 h 422"/>
                <a:gd name="T30" fmla="*/ 1052 w 1333"/>
                <a:gd name="T31" fmla="*/ 100 h 422"/>
                <a:gd name="T32" fmla="*/ 1122 w 1333"/>
                <a:gd name="T33" fmla="*/ 78 h 422"/>
                <a:gd name="T34" fmla="*/ 1192 w 1333"/>
                <a:gd name="T35" fmla="*/ 70 h 422"/>
                <a:gd name="T36" fmla="*/ 1262 w 1333"/>
                <a:gd name="T37" fmla="*/ 38 h 422"/>
                <a:gd name="T38" fmla="*/ 1333 w 1333"/>
                <a:gd name="T3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3" h="422">
                  <a:moveTo>
                    <a:pt x="0" y="422"/>
                  </a:moveTo>
                  <a:lnTo>
                    <a:pt x="70" y="354"/>
                  </a:lnTo>
                  <a:lnTo>
                    <a:pt x="140" y="331"/>
                  </a:lnTo>
                  <a:lnTo>
                    <a:pt x="210" y="302"/>
                  </a:lnTo>
                  <a:lnTo>
                    <a:pt x="280" y="293"/>
                  </a:lnTo>
                  <a:lnTo>
                    <a:pt x="350" y="239"/>
                  </a:lnTo>
                  <a:lnTo>
                    <a:pt x="421" y="224"/>
                  </a:lnTo>
                  <a:lnTo>
                    <a:pt x="491" y="197"/>
                  </a:lnTo>
                  <a:lnTo>
                    <a:pt x="561" y="181"/>
                  </a:lnTo>
                  <a:lnTo>
                    <a:pt x="631" y="168"/>
                  </a:lnTo>
                  <a:lnTo>
                    <a:pt x="701" y="147"/>
                  </a:lnTo>
                  <a:lnTo>
                    <a:pt x="771" y="126"/>
                  </a:lnTo>
                  <a:lnTo>
                    <a:pt x="842" y="136"/>
                  </a:lnTo>
                  <a:lnTo>
                    <a:pt x="912" y="108"/>
                  </a:lnTo>
                  <a:lnTo>
                    <a:pt x="982" y="105"/>
                  </a:lnTo>
                  <a:lnTo>
                    <a:pt x="1052" y="100"/>
                  </a:lnTo>
                  <a:lnTo>
                    <a:pt x="1122" y="78"/>
                  </a:lnTo>
                  <a:lnTo>
                    <a:pt x="1192" y="70"/>
                  </a:lnTo>
                  <a:lnTo>
                    <a:pt x="1262" y="38"/>
                  </a:lnTo>
                  <a:lnTo>
                    <a:pt x="1333" y="0"/>
                  </a:lnTo>
                </a:path>
              </a:pathLst>
            </a:custGeom>
            <a:noFill/>
            <a:ln w="22225">
              <a:solidFill>
                <a:srgbClr val="E3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6"/>
            <p:cNvSpPr>
              <a:spLocks noChangeArrowheads="1"/>
            </p:cNvSpPr>
            <p:nvPr/>
          </p:nvSpPr>
          <p:spPr bwMode="auto">
            <a:xfrm>
              <a:off x="586" y="1189"/>
              <a:ext cx="70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1A476F"/>
                  </a:solidFill>
                </a:rPr>
                <a:t>New York City</a:t>
              </a:r>
              <a:endParaRPr lang="en-US" altLang="en-US" dirty="0"/>
            </a:p>
          </p:txBody>
        </p:sp>
        <p:sp>
          <p:nvSpPr>
            <p:cNvPr id="17" name="Rectangle 17"/>
            <p:cNvSpPr>
              <a:spLocks noChangeArrowheads="1"/>
            </p:cNvSpPr>
            <p:nvPr/>
          </p:nvSpPr>
          <p:spPr bwMode="auto">
            <a:xfrm>
              <a:off x="573" y="1577"/>
              <a:ext cx="72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90353B"/>
                  </a:solidFill>
                </a:rPr>
                <a:t>San Francisco</a:t>
              </a:r>
              <a:endParaRPr lang="en-US" altLang="en-US" dirty="0"/>
            </a:p>
          </p:txBody>
        </p:sp>
        <p:sp>
          <p:nvSpPr>
            <p:cNvPr id="18" name="Rectangle 18"/>
            <p:cNvSpPr>
              <a:spLocks noChangeArrowheads="1"/>
            </p:cNvSpPr>
            <p:nvPr/>
          </p:nvSpPr>
          <p:spPr bwMode="auto">
            <a:xfrm>
              <a:off x="583" y="1849"/>
              <a:ext cx="3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55752F"/>
                  </a:solidFill>
                </a:rPr>
                <a:t>Dallas</a:t>
              </a:r>
              <a:endParaRPr lang="en-US" altLang="en-US" dirty="0"/>
            </a:p>
          </p:txBody>
        </p:sp>
        <p:sp>
          <p:nvSpPr>
            <p:cNvPr id="19" name="Rectangle 19"/>
            <p:cNvSpPr>
              <a:spLocks noChangeArrowheads="1"/>
            </p:cNvSpPr>
            <p:nvPr/>
          </p:nvSpPr>
          <p:spPr bwMode="auto">
            <a:xfrm>
              <a:off x="579" y="2244"/>
              <a:ext cx="3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E37E00"/>
                  </a:solidFill>
                </a:rPr>
                <a:t>Detroit</a:t>
              </a:r>
              <a:endParaRPr lang="en-US" altLang="en-US" dirty="0"/>
            </a:p>
          </p:txBody>
        </p:sp>
        <p:sp>
          <p:nvSpPr>
            <p:cNvPr id="20" name="Line 20"/>
            <p:cNvSpPr>
              <a:spLocks noChangeShapeType="1"/>
            </p:cNvSpPr>
            <p:nvPr/>
          </p:nvSpPr>
          <p:spPr bwMode="auto">
            <a:xfrm flipV="1">
              <a:off x="548" y="449"/>
              <a:ext cx="0" cy="306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Line 21"/>
            <p:cNvSpPr>
              <a:spLocks noChangeShapeType="1"/>
            </p:cNvSpPr>
            <p:nvPr/>
          </p:nvSpPr>
          <p:spPr bwMode="auto">
            <a:xfrm flipH="1">
              <a:off x="492" y="3427"/>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2"/>
            <p:cNvSpPr>
              <a:spLocks noChangeArrowheads="1"/>
            </p:cNvSpPr>
            <p:nvPr/>
          </p:nvSpPr>
          <p:spPr bwMode="auto">
            <a:xfrm rot="16200000">
              <a:off x="314" y="3304"/>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70</a:t>
              </a:r>
              <a:endParaRPr lang="en-US" altLang="en-US" dirty="0"/>
            </a:p>
          </p:txBody>
        </p:sp>
        <p:sp>
          <p:nvSpPr>
            <p:cNvPr id="23" name="Line 23"/>
            <p:cNvSpPr>
              <a:spLocks noChangeShapeType="1"/>
            </p:cNvSpPr>
            <p:nvPr/>
          </p:nvSpPr>
          <p:spPr bwMode="auto">
            <a:xfrm flipH="1">
              <a:off x="492" y="270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4"/>
            <p:cNvSpPr>
              <a:spLocks noChangeArrowheads="1"/>
            </p:cNvSpPr>
            <p:nvPr/>
          </p:nvSpPr>
          <p:spPr bwMode="auto">
            <a:xfrm rot="16200000">
              <a:off x="314" y="2581"/>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75</a:t>
              </a:r>
              <a:endParaRPr lang="en-US" altLang="en-US" dirty="0"/>
            </a:p>
          </p:txBody>
        </p:sp>
        <p:sp>
          <p:nvSpPr>
            <p:cNvPr id="25" name="Line 25"/>
            <p:cNvSpPr>
              <a:spLocks noChangeShapeType="1"/>
            </p:cNvSpPr>
            <p:nvPr/>
          </p:nvSpPr>
          <p:spPr bwMode="auto">
            <a:xfrm flipH="1">
              <a:off x="492" y="1982"/>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6"/>
            <p:cNvSpPr>
              <a:spLocks noChangeArrowheads="1"/>
            </p:cNvSpPr>
            <p:nvPr/>
          </p:nvSpPr>
          <p:spPr bwMode="auto">
            <a:xfrm rot="16200000">
              <a:off x="314" y="1858"/>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80</a:t>
              </a:r>
              <a:endParaRPr lang="en-US" altLang="en-US" dirty="0"/>
            </a:p>
          </p:txBody>
        </p:sp>
        <p:sp>
          <p:nvSpPr>
            <p:cNvPr id="27" name="Line 27"/>
            <p:cNvSpPr>
              <a:spLocks noChangeShapeType="1"/>
            </p:cNvSpPr>
            <p:nvPr/>
          </p:nvSpPr>
          <p:spPr bwMode="auto">
            <a:xfrm flipH="1">
              <a:off x="492" y="1263"/>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Rectangle 28"/>
            <p:cNvSpPr>
              <a:spLocks noChangeArrowheads="1"/>
            </p:cNvSpPr>
            <p:nvPr/>
          </p:nvSpPr>
          <p:spPr bwMode="auto">
            <a:xfrm rot="16200000">
              <a:off x="314" y="1139"/>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85</a:t>
              </a:r>
              <a:endParaRPr lang="en-US" altLang="en-US" dirty="0"/>
            </a:p>
          </p:txBody>
        </p:sp>
        <p:sp>
          <p:nvSpPr>
            <p:cNvPr id="29" name="Line 29"/>
            <p:cNvSpPr>
              <a:spLocks noChangeShapeType="1"/>
            </p:cNvSpPr>
            <p:nvPr/>
          </p:nvSpPr>
          <p:spPr bwMode="auto">
            <a:xfrm flipH="1">
              <a:off x="492" y="54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30"/>
            <p:cNvSpPr>
              <a:spLocks noChangeArrowheads="1"/>
            </p:cNvSpPr>
            <p:nvPr/>
          </p:nvSpPr>
          <p:spPr bwMode="auto">
            <a:xfrm rot="16200000">
              <a:off x="314" y="415"/>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90</a:t>
              </a:r>
              <a:endParaRPr lang="en-US" altLang="en-US" dirty="0"/>
            </a:p>
          </p:txBody>
        </p:sp>
        <p:sp>
          <p:nvSpPr>
            <p:cNvPr id="31" name="Rectangle 31"/>
            <p:cNvSpPr>
              <a:spLocks noChangeArrowheads="1"/>
            </p:cNvSpPr>
            <p:nvPr/>
          </p:nvSpPr>
          <p:spPr bwMode="auto">
            <a:xfrm rot="16200000">
              <a:off x="-1372" y="1799"/>
              <a:ext cx="31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Expected Age at Death for 40 Year Olds in Years</a:t>
              </a:r>
              <a:endParaRPr lang="en-US" altLang="en-US" dirty="0"/>
            </a:p>
          </p:txBody>
        </p:sp>
        <p:sp>
          <p:nvSpPr>
            <p:cNvPr id="32" name="Line 32"/>
            <p:cNvSpPr>
              <a:spLocks noChangeShapeType="1"/>
            </p:cNvSpPr>
            <p:nvPr/>
          </p:nvSpPr>
          <p:spPr bwMode="auto">
            <a:xfrm>
              <a:off x="548" y="3518"/>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Line 33"/>
            <p:cNvSpPr>
              <a:spLocks noChangeShapeType="1"/>
            </p:cNvSpPr>
            <p:nvPr/>
          </p:nvSpPr>
          <p:spPr bwMode="auto">
            <a:xfrm>
              <a:off x="642"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Rectangle 34"/>
            <p:cNvSpPr>
              <a:spLocks noChangeArrowheads="1"/>
            </p:cNvSpPr>
            <p:nvPr/>
          </p:nvSpPr>
          <p:spPr bwMode="auto">
            <a:xfrm>
              <a:off x="604" y="3606"/>
              <a:ext cx="8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0</a:t>
              </a:r>
              <a:endParaRPr lang="en-US" altLang="en-US" dirty="0"/>
            </a:p>
          </p:txBody>
        </p:sp>
        <p:sp>
          <p:nvSpPr>
            <p:cNvPr id="35" name="Line 35"/>
            <p:cNvSpPr>
              <a:spLocks noChangeShapeType="1"/>
            </p:cNvSpPr>
            <p:nvPr/>
          </p:nvSpPr>
          <p:spPr bwMode="auto">
            <a:xfrm>
              <a:off x="1864"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36"/>
            <p:cNvSpPr>
              <a:spLocks noChangeArrowheads="1"/>
            </p:cNvSpPr>
            <p:nvPr/>
          </p:nvSpPr>
          <p:spPr bwMode="auto">
            <a:xfrm>
              <a:off x="1826" y="3606"/>
              <a:ext cx="8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5</a:t>
              </a:r>
              <a:endParaRPr lang="en-US" altLang="en-US" dirty="0"/>
            </a:p>
          </p:txBody>
        </p:sp>
        <p:sp>
          <p:nvSpPr>
            <p:cNvPr id="37" name="Rectangle 37"/>
            <p:cNvSpPr>
              <a:spLocks noChangeArrowheads="1"/>
            </p:cNvSpPr>
            <p:nvPr/>
          </p:nvSpPr>
          <p:spPr bwMode="auto">
            <a:xfrm>
              <a:off x="1707" y="3774"/>
              <a:ext cx="2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$27k</a:t>
              </a:r>
              <a:endParaRPr lang="en-US" altLang="en-US" sz="1700" dirty="0"/>
            </a:p>
          </p:txBody>
        </p:sp>
        <p:sp>
          <p:nvSpPr>
            <p:cNvPr id="38" name="Line 38"/>
            <p:cNvSpPr>
              <a:spLocks noChangeShapeType="1"/>
            </p:cNvSpPr>
            <p:nvPr/>
          </p:nvSpPr>
          <p:spPr bwMode="auto">
            <a:xfrm>
              <a:off x="3089"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Rectangle 39"/>
            <p:cNvSpPr>
              <a:spLocks noChangeArrowheads="1"/>
            </p:cNvSpPr>
            <p:nvPr/>
          </p:nvSpPr>
          <p:spPr bwMode="auto">
            <a:xfrm>
              <a:off x="3009" y="3606"/>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10</a:t>
              </a:r>
              <a:endParaRPr lang="en-US" altLang="en-US" dirty="0"/>
            </a:p>
          </p:txBody>
        </p:sp>
        <p:sp>
          <p:nvSpPr>
            <p:cNvPr id="40" name="Rectangle 40"/>
            <p:cNvSpPr>
              <a:spLocks noChangeArrowheads="1"/>
            </p:cNvSpPr>
            <p:nvPr/>
          </p:nvSpPr>
          <p:spPr bwMode="auto">
            <a:xfrm>
              <a:off x="2932" y="3774"/>
              <a:ext cx="2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$54k</a:t>
              </a:r>
              <a:endParaRPr lang="en-US" altLang="en-US" sz="1700" dirty="0"/>
            </a:p>
          </p:txBody>
        </p:sp>
        <p:sp>
          <p:nvSpPr>
            <p:cNvPr id="41" name="Line 41"/>
            <p:cNvSpPr>
              <a:spLocks noChangeShapeType="1"/>
            </p:cNvSpPr>
            <p:nvPr/>
          </p:nvSpPr>
          <p:spPr bwMode="auto">
            <a:xfrm>
              <a:off x="4315"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42"/>
            <p:cNvSpPr>
              <a:spLocks noChangeArrowheads="1"/>
            </p:cNvSpPr>
            <p:nvPr/>
          </p:nvSpPr>
          <p:spPr bwMode="auto">
            <a:xfrm>
              <a:off x="4234" y="3606"/>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15</a:t>
              </a:r>
              <a:endParaRPr lang="en-US" altLang="en-US" dirty="0"/>
            </a:p>
          </p:txBody>
        </p:sp>
        <p:sp>
          <p:nvSpPr>
            <p:cNvPr id="43" name="Rectangle 43"/>
            <p:cNvSpPr>
              <a:spLocks noChangeArrowheads="1"/>
            </p:cNvSpPr>
            <p:nvPr/>
          </p:nvSpPr>
          <p:spPr bwMode="auto">
            <a:xfrm>
              <a:off x="4158" y="3774"/>
              <a:ext cx="2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$95k</a:t>
              </a:r>
              <a:endParaRPr lang="en-US" altLang="en-US" sz="1700" dirty="0"/>
            </a:p>
          </p:txBody>
        </p:sp>
        <p:sp>
          <p:nvSpPr>
            <p:cNvPr id="44" name="Line 44"/>
            <p:cNvSpPr>
              <a:spLocks noChangeShapeType="1"/>
            </p:cNvSpPr>
            <p:nvPr/>
          </p:nvSpPr>
          <p:spPr bwMode="auto">
            <a:xfrm>
              <a:off x="5540" y="3518"/>
              <a:ext cx="0" cy="6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45"/>
            <p:cNvSpPr>
              <a:spLocks noChangeArrowheads="1"/>
            </p:cNvSpPr>
            <p:nvPr/>
          </p:nvSpPr>
          <p:spPr bwMode="auto">
            <a:xfrm>
              <a:off x="5460" y="3606"/>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20</a:t>
              </a:r>
              <a:endParaRPr lang="en-US" altLang="en-US" dirty="0"/>
            </a:p>
          </p:txBody>
        </p:sp>
        <p:sp>
          <p:nvSpPr>
            <p:cNvPr id="46" name="Rectangle 46"/>
            <p:cNvSpPr>
              <a:spLocks noChangeArrowheads="1"/>
            </p:cNvSpPr>
            <p:nvPr/>
          </p:nvSpPr>
          <p:spPr bwMode="auto">
            <a:xfrm>
              <a:off x="5345" y="3774"/>
              <a:ext cx="37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dirty="0">
                  <a:solidFill>
                    <a:srgbClr val="000000"/>
                  </a:solidFill>
                </a:rPr>
                <a:t>$653k</a:t>
              </a:r>
              <a:endParaRPr lang="en-US" altLang="en-US" sz="1700" dirty="0"/>
            </a:p>
          </p:txBody>
        </p:sp>
        <p:sp>
          <p:nvSpPr>
            <p:cNvPr id="87" name="Rectangle 47"/>
            <p:cNvSpPr>
              <a:spLocks noChangeArrowheads="1"/>
            </p:cNvSpPr>
            <p:nvPr/>
          </p:nvSpPr>
          <p:spPr bwMode="auto">
            <a:xfrm>
              <a:off x="2238" y="3966"/>
              <a:ext cx="168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Household Income Ventile</a:t>
              </a:r>
              <a:endParaRPr lang="en-US" altLang="en-US" dirty="0"/>
            </a:p>
          </p:txBody>
        </p:sp>
        <p:sp>
          <p:nvSpPr>
            <p:cNvPr id="88" name="Rectangle 48"/>
            <p:cNvSpPr>
              <a:spLocks noChangeArrowheads="1"/>
            </p:cNvSpPr>
            <p:nvPr/>
          </p:nvSpPr>
          <p:spPr bwMode="auto">
            <a:xfrm>
              <a:off x="3062" y="191"/>
              <a:ext cx="57"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dirty="0">
                  <a:solidFill>
                    <a:srgbClr val="1E2D53"/>
                  </a:solidFill>
                </a:rPr>
                <a:t> </a:t>
              </a:r>
              <a:endParaRPr lang="en-US" altLang="en-US" dirty="0"/>
            </a:p>
          </p:txBody>
        </p:sp>
      </p:grpSp>
      <p:sp>
        <p:nvSpPr>
          <p:cNvPr id="47" name="TextBox 46"/>
          <p:cNvSpPr txBox="1"/>
          <p:nvPr/>
        </p:nvSpPr>
        <p:spPr>
          <a:xfrm>
            <a:off x="2182022" y="115672"/>
            <a:ext cx="8247857" cy="646331"/>
          </a:xfrm>
          <a:prstGeom prst="rect">
            <a:avLst/>
          </a:prstGeom>
          <a:noFill/>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Race-Adjusted Expected Age at Death vs. Household Income </a:t>
            </a:r>
          </a:p>
          <a:p>
            <a:pPr algn="ctr"/>
            <a:r>
              <a:rPr lang="en-US" b="1" dirty="0">
                <a:solidFill>
                  <a:srgbClr val="002060"/>
                </a:solidFill>
                <a:latin typeface="Arial" panose="020B0604020202020204" pitchFamily="34" charset="0"/>
                <a:cs typeface="Arial" panose="020B0604020202020204" pitchFamily="34" charset="0"/>
              </a:rPr>
              <a:t>for Women in Selected Major Cities</a:t>
            </a:r>
          </a:p>
        </p:txBody>
      </p:sp>
    </p:spTree>
    <p:extLst>
      <p:ext uri="{BB962C8B-B14F-4D97-AF65-F5344CB8AC3E}">
        <p14:creationId xmlns:p14="http://schemas.microsoft.com/office/powerpoint/2010/main" val="23140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62224" y="914403"/>
          <a:ext cx="8677176" cy="5445225"/>
        </p:xfrm>
        <a:graphic>
          <a:graphicData uri="http://schemas.openxmlformats.org/drawingml/2006/table">
            <a:tbl>
              <a:tblPr firstRow="1" firstCol="1" bandRow="1"/>
              <a:tblGrid>
                <a:gridCol w="752376">
                  <a:extLst>
                    <a:ext uri="{9D8B030D-6E8A-4147-A177-3AD203B41FA5}">
                      <a16:colId xmlns:a16="http://schemas.microsoft.com/office/drawing/2014/main" val="20000"/>
                    </a:ext>
                  </a:extLst>
                </a:gridCol>
                <a:gridCol w="1871229">
                  <a:extLst>
                    <a:ext uri="{9D8B030D-6E8A-4147-A177-3AD203B41FA5}">
                      <a16:colId xmlns:a16="http://schemas.microsoft.com/office/drawing/2014/main" val="20001"/>
                    </a:ext>
                  </a:extLst>
                </a:gridCol>
                <a:gridCol w="109971">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1905000">
                  <a:extLst>
                    <a:ext uri="{9D8B030D-6E8A-4147-A177-3AD203B41FA5}">
                      <a16:colId xmlns:a16="http://schemas.microsoft.com/office/drawing/2014/main" val="20006"/>
                    </a:ext>
                  </a:extLst>
                </a:gridCol>
                <a:gridCol w="1524000">
                  <a:extLst>
                    <a:ext uri="{9D8B030D-6E8A-4147-A177-3AD203B41FA5}">
                      <a16:colId xmlns:a16="http://schemas.microsoft.com/office/drawing/2014/main" val="20007"/>
                    </a:ext>
                  </a:extLst>
                </a:gridCol>
              </a:tblGrid>
              <a:tr h="152400">
                <a:tc gridSpan="2">
                  <a:txBody>
                    <a:bodyPr/>
                    <a:lstStyle/>
                    <a:p>
                      <a:endParaRPr lang="en-US" sz="1000" dirty="0">
                        <a:latin typeface="Arial" panose="020B0604020202020204" pitchFamily="34" charset="0"/>
                        <a:cs typeface="Arial" panose="020B0604020202020204" pitchFamily="34" charset="0"/>
                      </a:endParaRPr>
                    </a:p>
                  </a:txBody>
                  <a:tcPr marL="51786" marR="51786" marT="0" marB="0" anchor="ctr">
                    <a:lnL w="12700" cmpd="sng">
                      <a:solidFill>
                        <a:srgbClr val="FFFFFF"/>
                      </a:solidFill>
                    </a:lnL>
                    <a:lnR w="12700" cmpd="sng">
                      <a:solidFill>
                        <a:srgbClr val="FFFFFF"/>
                      </a:solidFill>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gridSpan="6">
                  <a:txBody>
                    <a:bodyPr/>
                    <a:lstStyle>
                      <a:lvl1pPr marL="0" algn="l" defTabSz="457200" rtl="0" eaLnBrk="1" latinLnBrk="0" hangingPunct="1">
                        <a:defRPr sz="1800" b="1" kern="1200">
                          <a:solidFill>
                            <a:schemeClr val="lt1"/>
                          </a:solidFill>
                          <a:latin typeface="Arial"/>
                          <a:ea typeface="Arial"/>
                          <a:cs typeface="Arial"/>
                        </a:defRPr>
                      </a:lvl1pPr>
                      <a:lvl2pPr marL="457200" algn="l" defTabSz="457200" rtl="0" eaLnBrk="1" latinLnBrk="0" hangingPunct="1">
                        <a:defRPr sz="1800" b="1" kern="1200">
                          <a:solidFill>
                            <a:schemeClr val="lt1"/>
                          </a:solidFill>
                          <a:latin typeface="Arial"/>
                          <a:ea typeface="Arial"/>
                          <a:cs typeface="Arial"/>
                        </a:defRPr>
                      </a:lvl2pPr>
                      <a:lvl3pPr marL="914400" algn="l" defTabSz="457200" rtl="0" eaLnBrk="1" latinLnBrk="0" hangingPunct="1">
                        <a:defRPr sz="1800" b="1" kern="1200">
                          <a:solidFill>
                            <a:schemeClr val="lt1"/>
                          </a:solidFill>
                          <a:latin typeface="Arial"/>
                          <a:ea typeface="Arial"/>
                          <a:cs typeface="Arial"/>
                        </a:defRPr>
                      </a:lvl3pPr>
                      <a:lvl4pPr marL="1371600" algn="l" defTabSz="457200" rtl="0" eaLnBrk="1" latinLnBrk="0" hangingPunct="1">
                        <a:defRPr sz="1800" b="1" kern="1200">
                          <a:solidFill>
                            <a:schemeClr val="lt1"/>
                          </a:solidFill>
                          <a:latin typeface="Arial"/>
                          <a:ea typeface="Arial"/>
                          <a:cs typeface="Arial"/>
                        </a:defRPr>
                      </a:lvl4pPr>
                      <a:lvl5pPr marL="1828800" algn="l" defTabSz="457200" rtl="0" eaLnBrk="1" latinLnBrk="0" hangingPunct="1">
                        <a:defRPr sz="1800" b="1" kern="1200">
                          <a:solidFill>
                            <a:schemeClr val="lt1"/>
                          </a:solidFill>
                          <a:latin typeface="Arial"/>
                          <a:ea typeface="Arial"/>
                          <a:cs typeface="Arial"/>
                        </a:defRPr>
                      </a:lvl5pPr>
                      <a:lvl6pPr marL="2286000" algn="l" defTabSz="457200" rtl="0" eaLnBrk="1" latinLnBrk="0" hangingPunct="1">
                        <a:defRPr sz="1800" b="1" kern="1200">
                          <a:solidFill>
                            <a:schemeClr val="lt1"/>
                          </a:solidFill>
                          <a:latin typeface="Arial"/>
                          <a:ea typeface="Arial"/>
                          <a:cs typeface="Arial"/>
                        </a:defRPr>
                      </a:lvl6pPr>
                      <a:lvl7pPr marL="2743200" algn="l" defTabSz="457200" rtl="0" eaLnBrk="1" latinLnBrk="0" hangingPunct="1">
                        <a:defRPr sz="1800" b="1" kern="1200">
                          <a:solidFill>
                            <a:schemeClr val="lt1"/>
                          </a:solidFill>
                          <a:latin typeface="Arial"/>
                          <a:ea typeface="Arial"/>
                          <a:cs typeface="Arial"/>
                        </a:defRPr>
                      </a:lvl7pPr>
                      <a:lvl8pPr marL="3200400" algn="l" defTabSz="457200" rtl="0" eaLnBrk="1" latinLnBrk="0" hangingPunct="1">
                        <a:defRPr sz="1800" b="1" kern="1200">
                          <a:solidFill>
                            <a:schemeClr val="lt1"/>
                          </a:solidFill>
                          <a:latin typeface="Arial"/>
                          <a:ea typeface="Arial"/>
                          <a:cs typeface="Arial"/>
                        </a:defRPr>
                      </a:lvl8pPr>
                      <a:lvl9pPr marL="3657600" algn="l" defTabSz="457200" rtl="0" eaLnBrk="1" latinLnBrk="0" hangingPunct="1">
                        <a:defRPr sz="1800" b="1" kern="1200">
                          <a:solidFill>
                            <a:schemeClr val="lt1"/>
                          </a:solidFill>
                          <a:latin typeface="Arial"/>
                          <a:ea typeface="Arial"/>
                          <a:cs typeface="Arial"/>
                        </a:defRPr>
                      </a:lvl9p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000" b="0"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5822">
                <a:tc gridSpan="4">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Calibri"/>
                          <a:cs typeface="Arial" panose="020B0604020202020204" pitchFamily="34" charset="0"/>
                        </a:rPr>
                        <a:t>Top</a:t>
                      </a:r>
                      <a:r>
                        <a:rPr lang="en-US" sz="1600" b="1" kern="1200" baseline="0" dirty="0">
                          <a:solidFill>
                            <a:schemeClr val="tx1"/>
                          </a:solidFill>
                          <a:effectLst/>
                          <a:latin typeface="Arial" panose="020B0604020202020204" pitchFamily="34" charset="0"/>
                          <a:ea typeface="Calibri"/>
                          <a:cs typeface="Arial" panose="020B0604020202020204" pitchFamily="34" charset="0"/>
                        </a:rPr>
                        <a:t> 10 CZs</a:t>
                      </a:r>
                      <a:endParaRPr lang="en-US" sz="1600" b="1"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r>
                        <a:rPr lang="en-US" sz="1600" b="1" dirty="0">
                          <a:latin typeface="Arial" panose="020B0604020202020204" pitchFamily="34" charset="0"/>
                          <a:cs typeface="Arial" panose="020B0604020202020204" pitchFamily="34" charset="0"/>
                        </a:rPr>
                        <a:t>Bottom 10 CZs</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973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Calibri"/>
                          <a:cs typeface="Arial" panose="020B0604020202020204" pitchFamily="34" charset="0"/>
                        </a:rPr>
                        <a:t>Rank</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US" sz="1600" dirty="0">
                          <a:latin typeface="Arial" panose="020B0604020202020204" pitchFamily="34" charset="0"/>
                          <a:cs typeface="Arial" panose="020B0604020202020204" pitchFamily="34" charset="0"/>
                        </a:rPr>
                        <a:t>CZ</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Expected Age at Death</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Rank</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CZ</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Expected Age at Death</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0525">
                <a:tc>
                  <a:txBody>
                    <a:bodyPr/>
                    <a:lstStyle/>
                    <a:p>
                      <a:pPr algn="ctr" fontAlgn="b"/>
                      <a:r>
                        <a:rPr lang="en-US" sz="1600" b="0" i="0" u="none" strike="noStrike" dirty="0">
                          <a:solidFill>
                            <a:srgbClr val="000000"/>
                          </a:solidFill>
                          <a:effectLst/>
                          <a:latin typeface="Arial"/>
                        </a:rPr>
                        <a:t>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New York, NY</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81.8 (81.6, 82.0)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San Antonio, TX</a:t>
                      </a:r>
                    </a:p>
                  </a:txBody>
                  <a:tcPr marL="4763" marR="4763" marT="47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78.0 (77.6, 78.4)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3"/>
                  </a:ext>
                </a:extLst>
              </a:tr>
              <a:tr h="420525">
                <a:tc>
                  <a:txBody>
                    <a:bodyPr/>
                    <a:lstStyle/>
                    <a:p>
                      <a:pPr algn="ctr" fontAlgn="b"/>
                      <a:r>
                        <a:rPr lang="en-US" sz="1600" b="0" i="0" u="none" strike="noStrike" dirty="0">
                          <a:solidFill>
                            <a:srgbClr val="000000"/>
                          </a:solidFill>
                          <a:effectLst/>
                          <a:latin typeface="Arial"/>
                        </a:rPr>
                        <a:t>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Santa Barbara, CA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81.7 (81.3, 82.1)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Louisville, KY</a:t>
                      </a: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77.9 (77.7, 78.2)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4"/>
                  </a:ext>
                </a:extLst>
              </a:tr>
              <a:tr h="420525">
                <a:tc>
                  <a:txBody>
                    <a:bodyPr/>
                    <a:lstStyle/>
                    <a:p>
                      <a:pPr algn="ctr" fontAlgn="b"/>
                      <a:r>
                        <a:rPr lang="en-US" sz="1600" b="0" i="0" u="none" strike="noStrike" dirty="0">
                          <a:solidFill>
                            <a:srgbClr val="000000"/>
                          </a:solidFill>
                          <a:effectLst/>
                          <a:latin typeface="Arial"/>
                        </a:rPr>
                        <a:t>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San Jose, CA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81.6 (81.2, 82.0)</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Toledo, OH</a:t>
                      </a: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77.9 (77.6, 78.2)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5"/>
                  </a:ext>
                </a:extLst>
              </a:tr>
              <a:tr h="420525">
                <a:tc>
                  <a:txBody>
                    <a:bodyPr/>
                    <a:lstStyle/>
                    <a:p>
                      <a:pPr algn="ctr" fontAlgn="b"/>
                      <a:r>
                        <a:rPr lang="en-US" sz="1600" b="0" i="0" u="none" strike="noStrike" dirty="0">
                          <a:solidFill>
                            <a:srgbClr val="000000"/>
                          </a:solidFill>
                          <a:effectLst/>
                          <a:latin typeface="Arial"/>
                        </a:rPr>
                        <a:t>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Miami, FL</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81.2 (80.9, 81.6)</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Cincinnati, OH</a:t>
                      </a: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77.9 (77.7, 78.1)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6"/>
                  </a:ext>
                </a:extLst>
              </a:tr>
              <a:tr h="420525">
                <a:tc>
                  <a:txBody>
                    <a:bodyPr/>
                    <a:lstStyle/>
                    <a:p>
                      <a:pPr algn="ctr" fontAlgn="b"/>
                      <a:r>
                        <a:rPr lang="en-US" sz="1600" b="0" i="0" u="none" strike="noStrike" dirty="0">
                          <a:solidFill>
                            <a:srgbClr val="000000"/>
                          </a:solidFill>
                          <a:effectLst/>
                          <a:latin typeface="Arial"/>
                        </a:rPr>
                        <a:t>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Los Angeles, CA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81.1 (80.9, 81.4)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Detroit, MI</a:t>
                      </a: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77.7 (77.5, 77.8)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7"/>
                  </a:ext>
                </a:extLst>
              </a:tr>
              <a:tr h="420525">
                <a:tc>
                  <a:txBody>
                    <a:bodyPr/>
                    <a:lstStyle/>
                    <a:p>
                      <a:pPr algn="ctr" fontAlgn="b"/>
                      <a:r>
                        <a:rPr lang="en-US" sz="1600" b="0" i="0" u="none" strike="noStrike" dirty="0">
                          <a:solidFill>
                            <a:srgbClr val="000000"/>
                          </a:solidFill>
                          <a:effectLst/>
                          <a:latin typeface="Arial"/>
                        </a:rPr>
                        <a:t>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San</a:t>
                      </a:r>
                      <a:r>
                        <a:rPr lang="en-US" sz="1600" b="0" i="0" u="none" strike="noStrike" baseline="0" dirty="0">
                          <a:solidFill>
                            <a:srgbClr val="000000"/>
                          </a:solidFill>
                          <a:effectLst/>
                          <a:latin typeface="Arial"/>
                        </a:rPr>
                        <a:t> Diego, CA</a:t>
                      </a:r>
                      <a:endParaRPr lang="en-US" sz="1600" b="0" i="0" u="none" strike="noStrike" dirty="0">
                        <a:solidFill>
                          <a:srgbClr val="000000"/>
                        </a:solidFill>
                        <a:effectLst/>
                        <a:latin typeface="Arial"/>
                      </a:endParaRP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81.1 (80.8, 81.4)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Tulsa, OK</a:t>
                      </a: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77.6 (77.4, 77.9)</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8"/>
                  </a:ext>
                </a:extLst>
              </a:tr>
              <a:tr h="420525">
                <a:tc>
                  <a:txBody>
                    <a:bodyPr/>
                    <a:lstStyle/>
                    <a:p>
                      <a:pPr algn="ctr" fontAlgn="b"/>
                      <a:r>
                        <a:rPr lang="en-US" sz="1600" b="0" i="0" u="none" strike="noStrike" dirty="0">
                          <a:solidFill>
                            <a:srgbClr val="000000"/>
                          </a:solidFill>
                          <a:effectLst/>
                          <a:latin typeface="Arial"/>
                        </a:rPr>
                        <a:t>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San Francisco, CA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80.9 (80.6, 81.3)</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Indianapolis, IN</a:t>
                      </a: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77.6 (77.4, 77.8)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9"/>
                  </a:ext>
                </a:extLst>
              </a:tr>
              <a:tr h="420525">
                <a:tc>
                  <a:txBody>
                    <a:bodyPr/>
                    <a:lstStyle/>
                    <a:p>
                      <a:pPr algn="ctr" fontAlgn="b"/>
                      <a:r>
                        <a:rPr lang="en-US" sz="1600" b="0" i="0" u="none" strike="noStrike" dirty="0">
                          <a:solidFill>
                            <a:srgbClr val="000000"/>
                          </a:solidFill>
                          <a:effectLst/>
                          <a:latin typeface="Arial"/>
                        </a:rPr>
                        <a:t>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Santa Rosa, CA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80.8 (80.5, 81.2)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Oklahoma</a:t>
                      </a:r>
                      <a:r>
                        <a:rPr lang="en-US" sz="1600" b="0" i="0" u="none" strike="noStrike" baseline="0" dirty="0">
                          <a:effectLst/>
                          <a:latin typeface="Arial" panose="020B0604020202020204" pitchFamily="34" charset="0"/>
                          <a:cs typeface="Arial" panose="020B0604020202020204" pitchFamily="34" charset="0"/>
                        </a:rPr>
                        <a:t> City, OK</a:t>
                      </a:r>
                      <a:endParaRPr lang="en-US" sz="1600" b="0" i="0" u="none" strike="noStrike" dirty="0">
                        <a:effectLst/>
                        <a:latin typeface="Arial" panose="020B0604020202020204" pitchFamily="34" charset="0"/>
                        <a:cs typeface="Arial" panose="020B0604020202020204" pitchFamily="34" charset="0"/>
                      </a:endParaRP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77.6 (77.3, 77.8)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0"/>
                  </a:ext>
                </a:extLst>
              </a:tr>
              <a:tr h="420525">
                <a:tc>
                  <a:txBody>
                    <a:bodyPr/>
                    <a:lstStyle/>
                    <a:p>
                      <a:pPr algn="ctr" fontAlgn="b"/>
                      <a:r>
                        <a:rPr lang="en-US" sz="1600" b="0" i="0" u="none" strike="noStrike" dirty="0">
                          <a:solidFill>
                            <a:srgbClr val="000000"/>
                          </a:solidFill>
                          <a:effectLst/>
                          <a:latin typeface="Arial"/>
                        </a:rPr>
                        <a:t>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Newark, NJ</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80.7 (80.5, 80.9)</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Las Vegas,</a:t>
                      </a:r>
                      <a:r>
                        <a:rPr lang="en-US" sz="1600" b="0" i="0" u="none" strike="noStrike" baseline="0" dirty="0">
                          <a:effectLst/>
                          <a:latin typeface="Arial" panose="020B0604020202020204" pitchFamily="34" charset="0"/>
                          <a:cs typeface="Arial" panose="020B0604020202020204" pitchFamily="34" charset="0"/>
                        </a:rPr>
                        <a:t> NV</a:t>
                      </a:r>
                      <a:endParaRPr lang="en-US" sz="1600" b="0" i="0" u="none" strike="noStrike" dirty="0">
                        <a:effectLst/>
                        <a:latin typeface="Arial" panose="020B0604020202020204" pitchFamily="34" charset="0"/>
                        <a:cs typeface="Arial" panose="020B0604020202020204" pitchFamily="34" charset="0"/>
                      </a:endParaRPr>
                    </a:p>
                  </a:txBody>
                  <a:tcPr marL="4763" marR="4763" marT="4763"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77.6 (77.4, 77.8)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1"/>
                  </a:ext>
                </a:extLst>
              </a:tr>
              <a:tr h="420525">
                <a:tc>
                  <a:txBody>
                    <a:bodyPr/>
                    <a:lstStyle/>
                    <a:p>
                      <a:pPr algn="ctr" fontAlgn="b"/>
                      <a:r>
                        <a:rPr lang="en-US" sz="1600" b="0" i="0" u="none" strike="noStrike" dirty="0">
                          <a:solidFill>
                            <a:srgbClr val="000000"/>
                          </a:solidFill>
                          <a:effectLst/>
                          <a:latin typeface="Arial"/>
                        </a:rPr>
                        <a:t>10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gridSpan="2">
                  <a:txBody>
                    <a:bodyPr/>
                    <a:lstStyle/>
                    <a:p>
                      <a:pPr algn="l" fontAlgn="b"/>
                      <a:r>
                        <a:rPr lang="en-US" sz="1600" b="0" i="0" u="none" strike="noStrike" dirty="0">
                          <a:solidFill>
                            <a:srgbClr val="000000"/>
                          </a:solidFill>
                          <a:effectLst/>
                          <a:latin typeface="Arial"/>
                        </a:rPr>
                        <a:t>Port</a:t>
                      </a:r>
                      <a:r>
                        <a:rPr lang="en-US" sz="1600" b="0" i="0" u="none" strike="noStrike" baseline="0" dirty="0">
                          <a:solidFill>
                            <a:srgbClr val="000000"/>
                          </a:solidFill>
                          <a:effectLst/>
                          <a:latin typeface="Arial"/>
                        </a:rPr>
                        <a:t> St. Lucie, FL</a:t>
                      </a:r>
                      <a:endParaRPr lang="en-US" sz="1600" b="0" i="0" u="none" strike="noStrike" dirty="0">
                        <a:solidFill>
                          <a:srgbClr val="000000"/>
                        </a:solidFill>
                        <a:effectLst/>
                        <a:latin typeface="Arial"/>
                      </a:endParaRP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hMerge="1">
                  <a:txBody>
                    <a:bodyPr/>
                    <a:lstStyle/>
                    <a:p>
                      <a:pPr algn="ctr" fontAlgn="b"/>
                      <a:endParaRPr lang="en-US" sz="1600" b="0" i="0" u="none" strike="noStrike" dirty="0">
                        <a:solidFill>
                          <a:srgbClr val="000000"/>
                        </a:solidFill>
                        <a:effectLst/>
                        <a:latin typeface="Arial"/>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80.7 (80.5, 80.9)</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100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Gary, IN</a:t>
                      </a:r>
                    </a:p>
                  </a:txBody>
                  <a:tcPr marL="4763" marR="4763" marT="4763"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77.4 (77.1, 77.8)</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2"/>
                  </a:ext>
                </a:extLst>
              </a:tr>
              <a:tr h="177164">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gridSpan="2">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hMerge="1">
                  <a:txBody>
                    <a:bodyPr/>
                    <a:lstStyle/>
                    <a:p>
                      <a:endParaRPr lang="en-US" sz="1000" dirty="0"/>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endParaRPr lang="en-US" sz="1600" dirty="0">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3"/>
                  </a:ext>
                </a:extLst>
              </a:tr>
            </a:tbl>
          </a:graphicData>
        </a:graphic>
      </p:graphicFrame>
      <p:sp>
        <p:nvSpPr>
          <p:cNvPr id="4" name="Rectangle 161"/>
          <p:cNvSpPr>
            <a:spLocks noChangeArrowheads="1"/>
          </p:cNvSpPr>
          <p:nvPr/>
        </p:nvSpPr>
        <p:spPr bwMode="auto">
          <a:xfrm>
            <a:off x="1524003" y="152400"/>
            <a:ext cx="9144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b="1" dirty="0">
                <a:solidFill>
                  <a:srgbClr val="1E2D53"/>
                </a:solidFill>
                <a:latin typeface="Arial" panose="020B0604020202020204" pitchFamily="34" charset="0"/>
                <a:cs typeface="Arial" panose="020B0604020202020204" pitchFamily="34" charset="0"/>
              </a:rPr>
              <a:t>Race-Adjusted Expected Age at Death for 40 Year Olds in Bottom Quartile</a:t>
            </a:r>
          </a:p>
          <a:p>
            <a:pPr algn="ctr" fontAlgn="base">
              <a:spcBef>
                <a:spcPct val="0"/>
              </a:spcBef>
              <a:spcAft>
                <a:spcPct val="0"/>
              </a:spcAft>
            </a:pPr>
            <a:r>
              <a:rPr lang="en-US" dirty="0">
                <a:solidFill>
                  <a:srgbClr val="1E2D53"/>
                </a:solidFill>
                <a:latin typeface="Arial" panose="020B0604020202020204" pitchFamily="34" charset="0"/>
                <a:cs typeface="Arial" panose="020B0604020202020204" pitchFamily="34" charset="0"/>
              </a:rPr>
              <a:t>Top 10 and Bottom 10 CZs Among 100 Largest CZs</a:t>
            </a:r>
          </a:p>
        </p:txBody>
      </p:sp>
      <p:sp>
        <p:nvSpPr>
          <p:cNvPr id="5" name="TextBox 4"/>
          <p:cNvSpPr txBox="1"/>
          <p:nvPr/>
        </p:nvSpPr>
        <p:spPr>
          <a:xfrm>
            <a:off x="1828803" y="6412468"/>
            <a:ext cx="5205207" cy="369332"/>
          </a:xfrm>
          <a:prstGeom prst="rect">
            <a:avLst/>
          </a:prstGeom>
          <a:noFill/>
        </p:spPr>
        <p:txBody>
          <a:bodyPr wrap="none" rtlCol="0">
            <a:spAutoFit/>
          </a:bodyPr>
          <a:lstStyle/>
          <a:p>
            <a:r>
              <a:rPr lang="en-US" i="1" dirty="0"/>
              <a:t>Note: 95% confidence intervals shown in parentheses</a:t>
            </a:r>
          </a:p>
        </p:txBody>
      </p:sp>
    </p:spTree>
    <p:extLst>
      <p:ext uri="{BB962C8B-B14F-4D97-AF65-F5344CB8AC3E}">
        <p14:creationId xmlns:p14="http://schemas.microsoft.com/office/powerpoint/2010/main" val="42723409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8041</TotalTime>
  <Words>2316</Words>
  <Application>Microsoft Office PowerPoint</Application>
  <PresentationFormat>Widescreen</PresentationFormat>
  <Paragraphs>223</Paragraphs>
  <Slides>20</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The nonmetro mortality penalty</vt:lpstr>
      <vt:lpstr>PowerPoint Presentation</vt:lpstr>
      <vt:lpstr>PowerPoint Presentation</vt:lpstr>
      <vt:lpstr>PowerPoint Presentation</vt:lpstr>
      <vt:lpstr>PowerPoint Presentation</vt:lpstr>
      <vt:lpstr>PowerPoint Presentation</vt:lpstr>
      <vt:lpstr>A living wage is effective medicine</vt:lpstr>
      <vt:lpstr>The working sick </vt:lpstr>
      <vt:lpstr>The bandwidth tax of poverty</vt:lpstr>
      <vt:lpstr>The rich and the poor age differently</vt:lpstr>
      <vt:lpstr>PowerPoint Presentation</vt:lpstr>
      <vt:lpstr>Economic disparity and health accessibility</vt:lpstr>
      <vt:lpstr>PowerPoint Presentation</vt:lpstr>
      <vt:lpstr>Why are rural hospitals closing?</vt:lpstr>
      <vt:lpstr>Rural hospital closures</vt:lpstr>
      <vt:lpstr>Health care shortage areas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269</cp:revision>
  <dcterms:created xsi:type="dcterms:W3CDTF">2018-01-11T14:32:11Z</dcterms:created>
  <dcterms:modified xsi:type="dcterms:W3CDTF">2024-10-10T14:38:12Z</dcterms:modified>
</cp:coreProperties>
</file>