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81" r:id="rId3"/>
    <p:sldId id="277" r:id="rId4"/>
    <p:sldId id="282" r:id="rId5"/>
    <p:sldId id="271" r:id="rId6"/>
    <p:sldId id="270" r:id="rId7"/>
    <p:sldId id="279" r:id="rId8"/>
    <p:sldId id="265" r:id="rId9"/>
    <p:sldId id="267" r:id="rId10"/>
    <p:sldId id="269" r:id="rId11"/>
    <p:sldId id="276" r:id="rId12"/>
    <p:sldId id="264" r:id="rId13"/>
    <p:sldId id="284" r:id="rId14"/>
    <p:sldId id="28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50" autoAdjust="0"/>
    <p:restoredTop sz="84799" autoAdjust="0"/>
  </p:normalViewPr>
  <p:slideViewPr>
    <p:cSldViewPr snapToGrid="0">
      <p:cViewPr varScale="1">
        <p:scale>
          <a:sx n="73" d="100"/>
          <a:sy n="73" d="100"/>
        </p:scale>
        <p:origin x="264" y="53"/>
      </p:cViewPr>
      <p:guideLst/>
    </p:cSldViewPr>
  </p:slideViewPr>
  <p:notesTextViewPr>
    <p:cViewPr>
      <p:scale>
        <a:sx n="1" d="1"/>
        <a:sy n="1" d="1"/>
      </p:scale>
      <p:origin x="0" y="0"/>
    </p:cViewPr>
  </p:notesTextViewPr>
  <p:sorterViewPr>
    <p:cViewPr varScale="1">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35798-E527-40F0-9CBA-6CE2D5CA7D6F}" type="datetimeFigureOut">
              <a:rPr lang="en-US" smtClean="0"/>
              <a:t>11/15/2021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31A55-A2F2-4126-8670-67CB9E2FAC62}" type="slidenum">
              <a:rPr lang="en-US" smtClean="0"/>
              <a:t>‹#›</a:t>
            </a:fld>
            <a:endParaRPr lang="en-US" dirty="0"/>
          </a:p>
        </p:txBody>
      </p:sp>
    </p:spTree>
    <p:extLst>
      <p:ext uri="{BB962C8B-B14F-4D97-AF65-F5344CB8AC3E}">
        <p14:creationId xmlns:p14="http://schemas.microsoft.com/office/powerpoint/2010/main" val="274009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Great Gatsby is an American novel written by F. Scott Fitzgerald. It portrays the lives of the very wealthy in the 1920s. It’s use here is to convey that American society today is more unequal, and less mobile than many other countries in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https://www.brookings.edu/blog/social-mobility-memos/2015/05/19/the-great-utility-of-the-great-gatsby-curve/</a:t>
            </a:r>
          </a:p>
          <a:p>
            <a:endParaRPr lang="en-US" dirty="0"/>
          </a:p>
        </p:txBody>
      </p:sp>
      <p:sp>
        <p:nvSpPr>
          <p:cNvPr id="4" name="Slide Number Placeholder 3"/>
          <p:cNvSpPr>
            <a:spLocks noGrp="1"/>
          </p:cNvSpPr>
          <p:nvPr>
            <p:ph type="sldNum" sz="quarter" idx="5"/>
          </p:nvPr>
        </p:nvSpPr>
        <p:spPr/>
        <p:txBody>
          <a:bodyPr/>
          <a:lstStyle/>
          <a:p>
            <a:fld id="{CF831A55-A2F2-4126-8670-67CB9E2FAC62}" type="slidenum">
              <a:rPr lang="en-US" smtClean="0"/>
              <a:t>2</a:t>
            </a:fld>
            <a:endParaRPr lang="en-US" dirty="0"/>
          </a:p>
        </p:txBody>
      </p:sp>
    </p:spTree>
    <p:extLst>
      <p:ext uri="{BB962C8B-B14F-4D97-AF65-F5344CB8AC3E}">
        <p14:creationId xmlns:p14="http://schemas.microsoft.com/office/powerpoint/2010/main" val="35991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31A55-A2F2-4126-8670-67CB9E2FAC62}" type="slidenum">
              <a:rPr lang="en-US" smtClean="0"/>
              <a:t>4</a:t>
            </a:fld>
            <a:endParaRPr lang="en-US" dirty="0"/>
          </a:p>
        </p:txBody>
      </p:sp>
    </p:spTree>
    <p:extLst>
      <p:ext uri="{BB962C8B-B14F-4D97-AF65-F5344CB8AC3E}">
        <p14:creationId xmlns:p14="http://schemas.microsoft.com/office/powerpoint/2010/main" val="75280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profits from selling the coffee to the consumer may not necessarily filter back down to the farmer. Their coffee beans have been given greater value, yet their role in the generation of this value can be hidden or ignored by the way in which the commodity chain is assembled and functioned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 value chains deepen the exploitation of labor by capital and the geographical transfer of value from poor to wealthier nations</a:t>
            </a:r>
          </a:p>
          <a:p>
            <a:endParaRPr lang="en-US" dirty="0"/>
          </a:p>
        </p:txBody>
      </p:sp>
      <p:sp>
        <p:nvSpPr>
          <p:cNvPr id="4" name="Slide Number Placeholder 3"/>
          <p:cNvSpPr>
            <a:spLocks noGrp="1"/>
          </p:cNvSpPr>
          <p:nvPr>
            <p:ph type="sldNum" sz="quarter" idx="5"/>
          </p:nvPr>
        </p:nvSpPr>
        <p:spPr/>
        <p:txBody>
          <a:bodyPr/>
          <a:lstStyle/>
          <a:p>
            <a:fld id="{CF831A55-A2F2-4126-8670-67CB9E2FAC62}" type="slidenum">
              <a:rPr lang="en-US" smtClean="0"/>
              <a:t>5</a:t>
            </a:fld>
            <a:endParaRPr lang="en-US" dirty="0"/>
          </a:p>
        </p:txBody>
      </p:sp>
    </p:spTree>
    <p:extLst>
      <p:ext uri="{BB962C8B-B14F-4D97-AF65-F5344CB8AC3E}">
        <p14:creationId xmlns:p14="http://schemas.microsoft.com/office/powerpoint/2010/main" val="175095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https://law.jrank.org/pages/22749/Labor-Labor-Practices-Closed-Shop-Union-Shop-Agency-Shop-Open-Shop.html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Agency shop - a company that has a union, but hires both union and non-union employees, and union membership is not a requirement for continued employment; however, non-union employees have to pay a fee to cover collective bargaining costs.</a:t>
            </a:r>
          </a:p>
          <a:p>
            <a:endParaRPr lang="en-US" dirty="0"/>
          </a:p>
        </p:txBody>
      </p:sp>
      <p:sp>
        <p:nvSpPr>
          <p:cNvPr id="4" name="Slide Number Placeholder 3"/>
          <p:cNvSpPr>
            <a:spLocks noGrp="1"/>
          </p:cNvSpPr>
          <p:nvPr>
            <p:ph type="sldNum" sz="quarter" idx="5"/>
          </p:nvPr>
        </p:nvSpPr>
        <p:spPr/>
        <p:txBody>
          <a:bodyPr/>
          <a:lstStyle/>
          <a:p>
            <a:fld id="{CF831A55-A2F2-4126-8670-67CB9E2FAC62}" type="slidenum">
              <a:rPr lang="en-US" smtClean="0"/>
              <a:t>7</a:t>
            </a:fld>
            <a:endParaRPr lang="en-US" dirty="0"/>
          </a:p>
        </p:txBody>
      </p:sp>
    </p:spTree>
    <p:extLst>
      <p:ext uri="{BB962C8B-B14F-4D97-AF65-F5344CB8AC3E}">
        <p14:creationId xmlns:p14="http://schemas.microsoft.com/office/powerpoint/2010/main" val="7658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https://inthesetimes.com/working/entry/18371/steel_workers_fight_back_against_corporate_lockouts_and_exploitation</a:t>
            </a:r>
          </a:p>
        </p:txBody>
      </p:sp>
      <p:sp>
        <p:nvSpPr>
          <p:cNvPr id="4" name="Slide Number Placeholder 3"/>
          <p:cNvSpPr>
            <a:spLocks noGrp="1"/>
          </p:cNvSpPr>
          <p:nvPr>
            <p:ph type="sldNum" sz="quarter" idx="5"/>
          </p:nvPr>
        </p:nvSpPr>
        <p:spPr/>
        <p:txBody>
          <a:bodyPr/>
          <a:lstStyle/>
          <a:p>
            <a:fld id="{CF831A55-A2F2-4126-8670-67CB9E2FAC62}" type="slidenum">
              <a:rPr lang="en-US" smtClean="0"/>
              <a:t>8</a:t>
            </a:fld>
            <a:endParaRPr lang="en-US" dirty="0"/>
          </a:p>
        </p:txBody>
      </p:sp>
    </p:spTree>
    <p:extLst>
      <p:ext uri="{BB962C8B-B14F-4D97-AF65-F5344CB8AC3E}">
        <p14:creationId xmlns:p14="http://schemas.microsoft.com/office/powerpoint/2010/main" val="362391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times slowdowns are accompanied by intentional sabotage on the part of workers to provide further disruption. </a:t>
            </a:r>
          </a:p>
        </p:txBody>
      </p:sp>
      <p:sp>
        <p:nvSpPr>
          <p:cNvPr id="4" name="Slide Number Placeholder 3"/>
          <p:cNvSpPr>
            <a:spLocks noGrp="1"/>
          </p:cNvSpPr>
          <p:nvPr>
            <p:ph type="sldNum" sz="quarter" idx="5"/>
          </p:nvPr>
        </p:nvSpPr>
        <p:spPr/>
        <p:txBody>
          <a:bodyPr/>
          <a:lstStyle/>
          <a:p>
            <a:fld id="{CF831A55-A2F2-4126-8670-67CB9E2FAC62}" type="slidenum">
              <a:rPr lang="en-US" smtClean="0"/>
              <a:t>9</a:t>
            </a:fld>
            <a:endParaRPr lang="en-US" dirty="0"/>
          </a:p>
        </p:txBody>
      </p:sp>
    </p:spTree>
    <p:extLst>
      <p:ext uri="{BB962C8B-B14F-4D97-AF65-F5344CB8AC3E}">
        <p14:creationId xmlns:p14="http://schemas.microsoft.com/office/powerpoint/2010/main" val="214940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http://blogs.reuters.com/great-debate/2014/02/03/the-other-inequality-is-structural/</a:t>
            </a:r>
          </a:p>
          <a:p>
            <a:r>
              <a:rPr lang="en-US" dirty="0"/>
              <a:t>https://www.thebalance.com/structural-inequality-facts-types-causes-solution-4174727</a:t>
            </a:r>
          </a:p>
        </p:txBody>
      </p:sp>
      <p:sp>
        <p:nvSpPr>
          <p:cNvPr id="4" name="Slide Number Placeholder 3"/>
          <p:cNvSpPr>
            <a:spLocks noGrp="1"/>
          </p:cNvSpPr>
          <p:nvPr>
            <p:ph type="sldNum" sz="quarter" idx="5"/>
          </p:nvPr>
        </p:nvSpPr>
        <p:spPr/>
        <p:txBody>
          <a:bodyPr/>
          <a:lstStyle/>
          <a:p>
            <a:fld id="{CF831A55-A2F2-4126-8670-67CB9E2FAC62}" type="slidenum">
              <a:rPr lang="en-US" smtClean="0"/>
              <a:t>11</a:t>
            </a:fld>
            <a:endParaRPr lang="en-US" dirty="0"/>
          </a:p>
        </p:txBody>
      </p:sp>
    </p:spTree>
    <p:extLst>
      <p:ext uri="{BB962C8B-B14F-4D97-AF65-F5344CB8AC3E}">
        <p14:creationId xmlns:p14="http://schemas.microsoft.com/office/powerpoint/2010/main" val="72225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https://knowledge.wharton.upenn.edu/article/trickle-economics-flood-drip/</a:t>
            </a:r>
          </a:p>
        </p:txBody>
      </p:sp>
      <p:sp>
        <p:nvSpPr>
          <p:cNvPr id="4" name="Slide Number Placeholder 3"/>
          <p:cNvSpPr>
            <a:spLocks noGrp="1"/>
          </p:cNvSpPr>
          <p:nvPr>
            <p:ph type="sldNum" sz="quarter" idx="5"/>
          </p:nvPr>
        </p:nvSpPr>
        <p:spPr/>
        <p:txBody>
          <a:bodyPr/>
          <a:lstStyle/>
          <a:p>
            <a:fld id="{CF831A55-A2F2-4126-8670-67CB9E2FAC62}" type="slidenum">
              <a:rPr lang="en-US" smtClean="0"/>
              <a:t>12</a:t>
            </a:fld>
            <a:endParaRPr lang="en-US" dirty="0"/>
          </a:p>
        </p:txBody>
      </p:sp>
    </p:spTree>
    <p:extLst>
      <p:ext uri="{BB962C8B-B14F-4D97-AF65-F5344CB8AC3E}">
        <p14:creationId xmlns:p14="http://schemas.microsoft.com/office/powerpoint/2010/main" val="63373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https://www.jacobinmag.com/2018/02/amazon-wristband-surveillance-scientific-management</a:t>
            </a:r>
          </a:p>
          <a:p>
            <a:r>
              <a:rPr lang="en-US" dirty="0"/>
              <a:t>https://www.businessinsider.com/amazon-employees-describe-peak-2019-2</a:t>
            </a:r>
          </a:p>
        </p:txBody>
      </p:sp>
      <p:sp>
        <p:nvSpPr>
          <p:cNvPr id="4" name="Slide Number Placeholder 3"/>
          <p:cNvSpPr>
            <a:spLocks noGrp="1"/>
          </p:cNvSpPr>
          <p:nvPr>
            <p:ph type="sldNum" sz="quarter" idx="5"/>
          </p:nvPr>
        </p:nvSpPr>
        <p:spPr/>
        <p:txBody>
          <a:bodyPr/>
          <a:lstStyle/>
          <a:p>
            <a:fld id="{CF831A55-A2F2-4126-8670-67CB9E2FAC62}" type="slidenum">
              <a:rPr lang="en-US" smtClean="0"/>
              <a:t>14</a:t>
            </a:fld>
            <a:endParaRPr lang="en-US" dirty="0"/>
          </a:p>
        </p:txBody>
      </p:sp>
    </p:spTree>
    <p:extLst>
      <p:ext uri="{BB962C8B-B14F-4D97-AF65-F5344CB8AC3E}">
        <p14:creationId xmlns:p14="http://schemas.microsoft.com/office/powerpoint/2010/main" val="367197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3102-E2F4-4575-9BB2-C2AC5D2F4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D0DBB-B3A1-4DFD-84C3-C094BF417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10DCB-ADE9-42D9-9162-CD96B731FE47}"/>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C675F68D-EEDC-4069-AC4A-2081FF1767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C6AA49-C896-48DD-8AC0-74687E5A1AE0}"/>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196921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01C9-2925-4A69-94A9-A786637CD9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BC1668-D1C1-4A14-83E7-72DD3DC0D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08630-1380-46CD-949E-5DDD43E012D8}"/>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EC378039-F53F-481F-8610-B650531FF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1EE693-AE4F-4C21-A9E8-5555B70B16DB}"/>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15916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4FEBC-2D5A-4029-9530-AF4059BC7F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58D9C-3B4C-4075-86F2-230FA6096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3F574-5DB6-43A7-96FA-4B3BCDA83EAA}"/>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DF2370C2-1075-4F32-B9D3-4825C9CE7D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3611ED-4914-47CA-B422-4D20D934700B}"/>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341042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37BA-BC13-4709-830C-D53A8508B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6FFAA-1417-496C-A69D-9C9F60F2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8D1A2-CBE7-450B-BAEC-139527AD9CE0}"/>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7858CDA7-B78B-44C6-8332-6080199C88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32A8D-3D1F-4CB6-B3B5-0EE4C82B416C}"/>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76104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3ECD-F3F0-42BA-9EA3-2D182D29A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D1ABE6-352C-4BF9-9D25-694D29FF0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27511-373C-4B79-A66C-4AE50E25EA2B}"/>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79426FBF-0855-4CA6-AF17-26970B860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50B3F-5D92-4FB6-B6DC-B1F3A488ABA6}"/>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87520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B195-9A92-4D6F-814D-88B38D08A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8A5DF-DCE9-4127-AF03-617F0146DF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D94792-C8BB-4DD6-BD3C-2BF03F02D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2EF84-9020-42DF-BD49-E720604872F3}"/>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6" name="Footer Placeholder 5">
            <a:extLst>
              <a:ext uri="{FF2B5EF4-FFF2-40B4-BE49-F238E27FC236}">
                <a16:creationId xmlns:a16="http://schemas.microsoft.com/office/drawing/2014/main" id="{5CAD9AA3-2CB1-4E16-8D67-75837119D0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05CACA-89FC-4887-BA56-3A009C8B500F}"/>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240739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9BB8-5098-4CD6-9BC4-D39ED3F80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D9CB0E-C8F8-4390-BA47-CDBE18CFB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0052E-E436-41F4-A3B4-93CB0A8F3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BA24B-F873-496B-9820-986549F9D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C971C-F5DB-4149-9D36-85F1000A7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AB5ECB-40AC-4EC5-B9EB-C956426DAEE8}"/>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8" name="Footer Placeholder 7">
            <a:extLst>
              <a:ext uri="{FF2B5EF4-FFF2-40B4-BE49-F238E27FC236}">
                <a16:creationId xmlns:a16="http://schemas.microsoft.com/office/drawing/2014/main" id="{F4E86B07-7C42-4130-AD47-0B56A72C12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D46CE52-6E0C-410B-9174-2F4097B408CA}"/>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71286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2CB2-F6F2-4FE3-8758-60034FE2CB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091D04-77F0-40AB-A439-CC49C04219D4}"/>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4" name="Footer Placeholder 3">
            <a:extLst>
              <a:ext uri="{FF2B5EF4-FFF2-40B4-BE49-F238E27FC236}">
                <a16:creationId xmlns:a16="http://schemas.microsoft.com/office/drawing/2014/main" id="{817B2918-FC20-41BA-8BAF-A73CE5642B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229DA-AA30-4B6A-B100-4310F9E68DA5}"/>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36184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965CC-30DF-484D-B672-B5A72C2A6D64}"/>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3" name="Footer Placeholder 2">
            <a:extLst>
              <a:ext uri="{FF2B5EF4-FFF2-40B4-BE49-F238E27FC236}">
                <a16:creationId xmlns:a16="http://schemas.microsoft.com/office/drawing/2014/main" id="{60224AEC-F32E-4D0D-B614-53D1D31CA6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84FEB6F-6530-4883-BB28-E5DC0A531348}"/>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347310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B889-FF40-46CF-8992-5E98F2B1E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45B68-63E1-4D95-AAF6-DC93E95CC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F6408-CBF1-477F-BA39-BE97C8FE2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43B77-4BF7-4A4F-B9C8-68A17028FE44}"/>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6" name="Footer Placeholder 5">
            <a:extLst>
              <a:ext uri="{FF2B5EF4-FFF2-40B4-BE49-F238E27FC236}">
                <a16:creationId xmlns:a16="http://schemas.microsoft.com/office/drawing/2014/main" id="{77C84A24-ECD3-4AC7-A033-98634AF74E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821AD0-5A8B-414B-88A6-5E6B73055910}"/>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191920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6D89-EDCE-406B-BE64-C35021B9A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0F487-1FE7-4F2E-A022-F11F03D61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59B92E-4359-4E2D-9DA3-E8C740CF0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5BDDA-6C79-40E9-A6F2-21A309EE313F}"/>
              </a:ext>
            </a:extLst>
          </p:cNvPr>
          <p:cNvSpPr>
            <a:spLocks noGrp="1"/>
          </p:cNvSpPr>
          <p:nvPr>
            <p:ph type="dt" sz="half" idx="10"/>
          </p:nvPr>
        </p:nvSpPr>
        <p:spPr/>
        <p:txBody>
          <a:bodyPr/>
          <a:lstStyle/>
          <a:p>
            <a:fld id="{0657E5B1-BD90-4827-B6B4-78E969FAD747}" type="datetimeFigureOut">
              <a:rPr lang="en-US" smtClean="0"/>
              <a:t>11/15/2021</a:t>
            </a:fld>
            <a:endParaRPr lang="en-US" dirty="0"/>
          </a:p>
        </p:txBody>
      </p:sp>
      <p:sp>
        <p:nvSpPr>
          <p:cNvPr id="6" name="Footer Placeholder 5">
            <a:extLst>
              <a:ext uri="{FF2B5EF4-FFF2-40B4-BE49-F238E27FC236}">
                <a16:creationId xmlns:a16="http://schemas.microsoft.com/office/drawing/2014/main" id="{706FF7F9-C47B-41B9-AC60-29939E49BF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AA63E0-6162-46AC-B1A4-16FC7BB56B38}"/>
              </a:ext>
            </a:extLst>
          </p:cNvPr>
          <p:cNvSpPr>
            <a:spLocks noGrp="1"/>
          </p:cNvSpPr>
          <p:nvPr>
            <p:ph type="sldNum" sz="quarter" idx="12"/>
          </p:nvPr>
        </p:nvSpPr>
        <p:spPr/>
        <p:txBody>
          <a:bodyPr/>
          <a:lstStyle/>
          <a:p>
            <a:fld id="{82189EFA-4940-4FF3-B9EC-9BCBB6F08CC3}" type="slidenum">
              <a:rPr lang="en-US" smtClean="0"/>
              <a:t>‹#›</a:t>
            </a:fld>
            <a:endParaRPr lang="en-US" dirty="0"/>
          </a:p>
        </p:txBody>
      </p:sp>
    </p:spTree>
    <p:extLst>
      <p:ext uri="{BB962C8B-B14F-4D97-AF65-F5344CB8AC3E}">
        <p14:creationId xmlns:p14="http://schemas.microsoft.com/office/powerpoint/2010/main" val="340817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55BC8-BE10-4230-A774-747D9D62B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02B56-4078-4338-8A60-5A9B7E8F0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B4B92-1627-4DDD-AED0-A893209B1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7E5B1-BD90-4827-B6B4-78E969FAD747}" type="datetimeFigureOut">
              <a:rPr lang="en-US" smtClean="0"/>
              <a:t>11/15/2021</a:t>
            </a:fld>
            <a:endParaRPr lang="en-US" dirty="0"/>
          </a:p>
        </p:txBody>
      </p:sp>
      <p:sp>
        <p:nvSpPr>
          <p:cNvPr id="5" name="Footer Placeholder 4">
            <a:extLst>
              <a:ext uri="{FF2B5EF4-FFF2-40B4-BE49-F238E27FC236}">
                <a16:creationId xmlns:a16="http://schemas.microsoft.com/office/drawing/2014/main" id="{20B33215-36E9-4E4E-9690-9FE239AD7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0870E2-5E62-4615-AFAA-793F52687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89EFA-4940-4FF3-B9EC-9BCBB6F08CC3}" type="slidenum">
              <a:rPr lang="en-US" smtClean="0"/>
              <a:t>‹#›</a:t>
            </a:fld>
            <a:endParaRPr lang="en-US" dirty="0"/>
          </a:p>
        </p:txBody>
      </p:sp>
    </p:spTree>
    <p:extLst>
      <p:ext uri="{BB962C8B-B14F-4D97-AF65-F5344CB8AC3E}">
        <p14:creationId xmlns:p14="http://schemas.microsoft.com/office/powerpoint/2010/main" val="281490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L83Co51VS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3&amp;v=SBSLF6Inb-k&amp;feature=emb_logo" TargetMode="External"/><Relationship Id="rId2" Type="http://schemas.openxmlformats.org/officeDocument/2006/relationships/hyperlink" Target="https://www.youtube.com/watch?v=kG4hDHi82_s&amp;feature=emb_log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A0D4-9425-49F5-B666-BBF1F46B450B}"/>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924BE9DF-5D8A-406A-A47C-24B3D2A34BC4}"/>
              </a:ext>
            </a:extLst>
          </p:cNvPr>
          <p:cNvSpPr>
            <a:spLocks noGrp="1"/>
          </p:cNvSpPr>
          <p:nvPr>
            <p:ph idx="1"/>
          </p:nvPr>
        </p:nvSpPr>
        <p:spPr>
          <a:xfrm>
            <a:off x="838200" y="1978025"/>
            <a:ext cx="5257800" cy="4351338"/>
          </a:xfrm>
        </p:spPr>
        <p:txBody>
          <a:bodyPr>
            <a:normAutofit lnSpcReduction="10000"/>
          </a:bodyPr>
          <a:lstStyle/>
          <a:p>
            <a:pPr marL="514350" indent="-514350">
              <a:buFont typeface="+mj-lt"/>
              <a:buAutoNum type="arabicPeriod"/>
            </a:pPr>
            <a:r>
              <a:rPr lang="en-US" dirty="0"/>
              <a:t>The Great Gatsby Curve</a:t>
            </a:r>
          </a:p>
          <a:p>
            <a:pPr marL="514350" indent="-514350">
              <a:buFont typeface="+mj-lt"/>
              <a:buAutoNum type="arabicPeriod"/>
            </a:pPr>
            <a:r>
              <a:rPr lang="en-US" dirty="0"/>
              <a:t>exchange value vs use value</a:t>
            </a:r>
          </a:p>
          <a:p>
            <a:pPr marL="514350" indent="-514350">
              <a:buFont typeface="+mj-lt"/>
              <a:buAutoNum type="arabicPeriod"/>
            </a:pPr>
            <a:r>
              <a:rPr lang="en-US" dirty="0"/>
              <a:t>surplus labor and surplus value</a:t>
            </a:r>
          </a:p>
          <a:p>
            <a:pPr marL="514350" indent="-514350">
              <a:buFont typeface="+mj-lt"/>
              <a:buAutoNum type="arabicPeriod"/>
            </a:pPr>
            <a:r>
              <a:rPr lang="en-US" dirty="0"/>
              <a:t>value chain</a:t>
            </a:r>
          </a:p>
          <a:p>
            <a:pPr marL="514350" indent="-514350">
              <a:buFont typeface="+mj-lt"/>
              <a:buAutoNum type="arabicPeriod"/>
            </a:pPr>
            <a:r>
              <a:rPr lang="en-US" dirty="0"/>
              <a:t>wage theft</a:t>
            </a:r>
          </a:p>
          <a:p>
            <a:pPr marL="514350" indent="-514350">
              <a:buFont typeface="+mj-lt"/>
              <a:buAutoNum type="arabicPeriod"/>
            </a:pPr>
            <a:r>
              <a:rPr lang="en-US" dirty="0"/>
              <a:t>types of shop, right-to-work state</a:t>
            </a:r>
          </a:p>
          <a:p>
            <a:pPr marL="514350" indent="-514350">
              <a:buFont typeface="+mj-lt"/>
              <a:buAutoNum type="arabicPeriod"/>
            </a:pPr>
            <a:r>
              <a:rPr lang="en-US" dirty="0"/>
              <a:t>industrial lockout</a:t>
            </a:r>
          </a:p>
          <a:p>
            <a:pPr marL="514350" indent="-514350">
              <a:buFont typeface="+mj-lt"/>
              <a:buAutoNum type="arabicPeriod"/>
            </a:pPr>
            <a:r>
              <a:rPr lang="en-US" dirty="0"/>
              <a:t>labor slowdown</a:t>
            </a:r>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
        <p:nvSpPr>
          <p:cNvPr id="4" name="Content Placeholder 2">
            <a:extLst>
              <a:ext uri="{FF2B5EF4-FFF2-40B4-BE49-F238E27FC236}">
                <a16:creationId xmlns:a16="http://schemas.microsoft.com/office/drawing/2014/main" id="{6B2652E2-8CE4-4DF8-8FDF-302331F34A8B}"/>
              </a:ext>
            </a:extLst>
          </p:cNvPr>
          <p:cNvSpPr txBox="1">
            <a:spLocks/>
          </p:cNvSpPr>
          <p:nvPr/>
        </p:nvSpPr>
        <p:spPr>
          <a:xfrm>
            <a:off x="6265743" y="1978025"/>
            <a:ext cx="560349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r>
              <a:rPr lang="en-US" dirty="0"/>
              <a:t>base and superstructure</a:t>
            </a:r>
          </a:p>
          <a:p>
            <a:pPr marL="514350" indent="-514350">
              <a:buFont typeface="+mj-lt"/>
              <a:buAutoNum type="arabicPeriod" startAt="10"/>
            </a:pPr>
            <a:r>
              <a:rPr lang="en-US" dirty="0"/>
              <a:t>structural inequality</a:t>
            </a:r>
          </a:p>
          <a:p>
            <a:pPr marL="514350" indent="-514350">
              <a:buFont typeface="+mj-lt"/>
              <a:buAutoNum type="arabicPeriod" startAt="10"/>
            </a:pPr>
            <a:r>
              <a:rPr lang="en-US" dirty="0"/>
              <a:t>trickle-down economics</a:t>
            </a:r>
          </a:p>
          <a:p>
            <a:pPr marL="514350" indent="-514350">
              <a:buFont typeface="+mj-lt"/>
              <a:buAutoNum type="arabicPeriod" startAt="10"/>
            </a:pPr>
            <a:r>
              <a:rPr lang="en-US" dirty="0"/>
              <a:t>Taylorism</a:t>
            </a:r>
          </a:p>
          <a:p>
            <a:pPr marL="514350" indent="-514350">
              <a:buFont typeface="+mj-lt"/>
              <a:buAutoNum type="arabicPeriod" startAt="10"/>
            </a:pPr>
            <a:r>
              <a:rPr lang="en-US" dirty="0"/>
              <a:t>Weberian social stratification</a:t>
            </a:r>
          </a:p>
          <a:p>
            <a:endParaRPr lang="en-US" dirty="0"/>
          </a:p>
          <a:p>
            <a:endParaRPr lang="en-US" dirty="0"/>
          </a:p>
        </p:txBody>
      </p:sp>
    </p:spTree>
    <p:extLst>
      <p:ext uri="{BB962C8B-B14F-4D97-AF65-F5344CB8AC3E}">
        <p14:creationId xmlns:p14="http://schemas.microsoft.com/office/powerpoint/2010/main" val="369817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E108-C068-4337-B4B2-BD19B3B5E828}"/>
              </a:ext>
            </a:extLst>
          </p:cNvPr>
          <p:cNvSpPr>
            <a:spLocks noGrp="1"/>
          </p:cNvSpPr>
          <p:nvPr>
            <p:ph type="title"/>
          </p:nvPr>
        </p:nvSpPr>
        <p:spPr/>
        <p:txBody>
          <a:bodyPr/>
          <a:lstStyle/>
          <a:p>
            <a:pPr>
              <a:lnSpc>
                <a:spcPct val="100000"/>
              </a:lnSpc>
            </a:pPr>
            <a:r>
              <a:rPr lang="en-US" dirty="0"/>
              <a:t>Economic base and ideological superstructure</a:t>
            </a:r>
          </a:p>
        </p:txBody>
      </p:sp>
      <p:pic>
        <p:nvPicPr>
          <p:cNvPr id="7" name="Content Placeholder 6" descr="A close up of text on a black background&#10;&#10;Description automatically generated">
            <a:extLst>
              <a:ext uri="{FF2B5EF4-FFF2-40B4-BE49-F238E27FC236}">
                <a16:creationId xmlns:a16="http://schemas.microsoft.com/office/drawing/2014/main" id="{AFD36E8D-DE82-4DC5-8577-9A3A9A37A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6662" y="1690688"/>
            <a:ext cx="4351338" cy="4351338"/>
          </a:xfrm>
        </p:spPr>
      </p:pic>
      <p:sp>
        <p:nvSpPr>
          <p:cNvPr id="8" name="Content Placeholder 2">
            <a:extLst>
              <a:ext uri="{FF2B5EF4-FFF2-40B4-BE49-F238E27FC236}">
                <a16:creationId xmlns:a16="http://schemas.microsoft.com/office/drawing/2014/main" id="{CF402589-D966-4FD8-B619-D200D87A0422}"/>
              </a:ext>
            </a:extLst>
          </p:cNvPr>
          <p:cNvSpPr txBox="1">
            <a:spLocks/>
          </p:cNvSpPr>
          <p:nvPr/>
        </p:nvSpPr>
        <p:spPr>
          <a:xfrm>
            <a:off x="838200" y="1825625"/>
            <a:ext cx="6568440" cy="46672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latin typeface="Calibri Light" panose="020F0302020204030204" pitchFamily="34" charset="0"/>
                <a:cs typeface="Calibri Light" panose="020F0302020204030204" pitchFamily="34" charset="0"/>
              </a:rPr>
              <a:t>Society consists of two parts: the economic base and ideological superstructure. </a:t>
            </a:r>
          </a:p>
          <a:p>
            <a:pPr>
              <a:lnSpc>
                <a:spcPct val="110000"/>
              </a:lnSpc>
            </a:pPr>
            <a:r>
              <a:rPr lang="en-US" dirty="0">
                <a:latin typeface="Calibri Light" panose="020F0302020204030204" pitchFamily="34" charset="0"/>
                <a:cs typeface="Calibri Light" panose="020F0302020204030204" pitchFamily="34" charset="0"/>
              </a:rPr>
              <a:t>The base comprises the forces and relations of production (e.g. employer–employee work conditions, the divisions of labor, and property relations) into which people enter to produce the necessities and amenities of life. </a:t>
            </a:r>
          </a:p>
          <a:p>
            <a:pPr>
              <a:lnSpc>
                <a:spcPct val="110000"/>
              </a:lnSpc>
            </a:pPr>
            <a:r>
              <a:rPr lang="en-US" dirty="0">
                <a:latin typeface="Calibri Light" panose="020F0302020204030204" pitchFamily="34" charset="0"/>
                <a:cs typeface="Calibri Light" panose="020F0302020204030204" pitchFamily="34" charset="0"/>
              </a:rPr>
              <a:t>The base determines the superstructure  which includes the culture, institutions, political power structures</a:t>
            </a:r>
          </a:p>
          <a:p>
            <a:pPr>
              <a:lnSpc>
                <a:spcPct val="110000"/>
              </a:lnSpc>
            </a:pPr>
            <a:r>
              <a:rPr lang="en-US" dirty="0">
                <a:latin typeface="Calibri Light" panose="020F0302020204030204" pitchFamily="34" charset="0"/>
                <a:cs typeface="Calibri Light" panose="020F0302020204030204" pitchFamily="34" charset="0"/>
              </a:rPr>
              <a:t>The relation of the two parts is not unidirectional – superstructure also influences the base</a:t>
            </a:r>
          </a:p>
        </p:txBody>
      </p:sp>
    </p:spTree>
    <p:extLst>
      <p:ext uri="{BB962C8B-B14F-4D97-AF65-F5344CB8AC3E}">
        <p14:creationId xmlns:p14="http://schemas.microsoft.com/office/powerpoint/2010/main" val="374414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79E7-4E6E-4B5D-BF7D-1956B6B5F5B9}"/>
              </a:ext>
            </a:extLst>
          </p:cNvPr>
          <p:cNvSpPr>
            <a:spLocks noGrp="1"/>
          </p:cNvSpPr>
          <p:nvPr>
            <p:ph type="title"/>
          </p:nvPr>
        </p:nvSpPr>
        <p:spPr/>
        <p:txBody>
          <a:bodyPr/>
          <a:lstStyle/>
          <a:p>
            <a:r>
              <a:rPr lang="en-US" dirty="0"/>
              <a:t>Structural inequality</a:t>
            </a:r>
          </a:p>
        </p:txBody>
      </p:sp>
      <p:sp>
        <p:nvSpPr>
          <p:cNvPr id="3" name="Content Placeholder 2">
            <a:extLst>
              <a:ext uri="{FF2B5EF4-FFF2-40B4-BE49-F238E27FC236}">
                <a16:creationId xmlns:a16="http://schemas.microsoft.com/office/drawing/2014/main" id="{5C8BBBA0-7978-40FD-AB12-36F8985789F9}"/>
              </a:ext>
            </a:extLst>
          </p:cNvPr>
          <p:cNvSpPr>
            <a:spLocks noGrp="1"/>
          </p:cNvSpPr>
          <p:nvPr>
            <p:ph idx="1"/>
          </p:nvPr>
        </p:nvSpPr>
        <p:spPr>
          <a:xfrm>
            <a:off x="571983" y="1906648"/>
            <a:ext cx="10515600" cy="4351338"/>
          </a:xfrm>
        </p:spPr>
        <p:txBody>
          <a:bodyPr>
            <a:normAutofit fontScale="77500" lnSpcReduction="20000"/>
          </a:bodyPr>
          <a:lstStyle/>
          <a:p>
            <a:pPr>
              <a:lnSpc>
                <a:spcPct val="120000"/>
              </a:lnSpc>
            </a:pPr>
            <a:r>
              <a:rPr lang="en-US" dirty="0">
                <a:latin typeface="Calibri Light" panose="020F0302020204030204" pitchFamily="34" charset="0"/>
                <a:cs typeface="Calibri Light" panose="020F0302020204030204" pitchFamily="34" charset="0"/>
              </a:rPr>
              <a:t>Inequality is structural when policies keep some groups from obtaining the resources to better their lives. It prevents those who are discriminated against from realizing the same economic conditions as others.</a:t>
            </a:r>
          </a:p>
          <a:p>
            <a:pPr>
              <a:lnSpc>
                <a:spcPct val="120000"/>
              </a:lnSpc>
            </a:pPr>
            <a:r>
              <a:rPr lang="en-US" dirty="0">
                <a:latin typeface="Calibri Light" panose="020F0302020204030204" pitchFamily="34" charset="0"/>
                <a:cs typeface="Calibri Light" panose="020F0302020204030204" pitchFamily="34" charset="0"/>
              </a:rPr>
              <a:t>This inequality arises from an entrenched system of privilege created by institutions within an economy. These institutions include the law, business practices, and government policies. They also include education, health care.</a:t>
            </a:r>
          </a:p>
          <a:p>
            <a:pPr>
              <a:lnSpc>
                <a:spcPct val="120000"/>
              </a:lnSpc>
            </a:pPr>
            <a:r>
              <a:rPr lang="en-US" dirty="0">
                <a:latin typeface="Calibri Light" panose="020F0302020204030204" pitchFamily="34" charset="0"/>
                <a:cs typeface="Calibri Light" panose="020F0302020204030204" pitchFamily="34" charset="0"/>
              </a:rPr>
              <a:t>Structural inequality differs from the individual forms of inequality. That's where racism, sexism, and the like are exhibited by individual behavior.</a:t>
            </a:r>
          </a:p>
          <a:p>
            <a:pPr>
              <a:lnSpc>
                <a:spcPct val="120000"/>
              </a:lnSpc>
            </a:pPr>
            <a:r>
              <a:rPr lang="en-US" dirty="0">
                <a:latin typeface="Calibri Light" panose="020F0302020204030204" pitchFamily="34" charset="0"/>
                <a:cs typeface="Calibri Light" panose="020F0302020204030204" pitchFamily="34" charset="0"/>
              </a:rPr>
              <a:t> Many people think that all inequality is due to personal biases that can be overcome individually. However, structural inequality holds that there are larger more entrenched structures that are not embedded in any one individual. </a:t>
            </a:r>
          </a:p>
          <a:p>
            <a:endParaRPr lang="en-US" dirty="0"/>
          </a:p>
        </p:txBody>
      </p:sp>
    </p:spTree>
    <p:extLst>
      <p:ext uri="{BB962C8B-B14F-4D97-AF65-F5344CB8AC3E}">
        <p14:creationId xmlns:p14="http://schemas.microsoft.com/office/powerpoint/2010/main" val="176111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403D-E893-4EA7-9E70-99D92D845F2F}"/>
              </a:ext>
            </a:extLst>
          </p:cNvPr>
          <p:cNvSpPr>
            <a:spLocks noGrp="1"/>
          </p:cNvSpPr>
          <p:nvPr>
            <p:ph type="title"/>
          </p:nvPr>
        </p:nvSpPr>
        <p:spPr/>
        <p:txBody>
          <a:bodyPr/>
          <a:lstStyle/>
          <a:p>
            <a:pPr algn="ctr"/>
            <a:r>
              <a:rPr lang="en-US" dirty="0"/>
              <a:t>Trickle-down economics</a:t>
            </a:r>
          </a:p>
        </p:txBody>
      </p:sp>
      <p:sp>
        <p:nvSpPr>
          <p:cNvPr id="3" name="Content Placeholder 2">
            <a:extLst>
              <a:ext uri="{FF2B5EF4-FFF2-40B4-BE49-F238E27FC236}">
                <a16:creationId xmlns:a16="http://schemas.microsoft.com/office/drawing/2014/main" id="{A70E7356-8FD3-49D1-800A-268C90AB567C}"/>
              </a:ext>
            </a:extLst>
          </p:cNvPr>
          <p:cNvSpPr>
            <a:spLocks noGrp="1"/>
          </p:cNvSpPr>
          <p:nvPr>
            <p:ph idx="1"/>
          </p:nvPr>
        </p:nvSpPr>
        <p:spPr>
          <a:xfrm>
            <a:off x="838200" y="1825625"/>
            <a:ext cx="4761011" cy="4351338"/>
          </a:xfrm>
        </p:spPr>
        <p:txBody>
          <a:bodyPr>
            <a:normAutofit/>
          </a:bodyPr>
          <a:lstStyle/>
          <a:p>
            <a:pPr>
              <a:lnSpc>
                <a:spcPct val="100000"/>
              </a:lnSpc>
            </a:pPr>
            <a:r>
              <a:rPr lang="en-US" sz="2600" dirty="0">
                <a:latin typeface="Calibri Light" panose="020F0302020204030204" pitchFamily="34" charset="0"/>
                <a:cs typeface="Calibri Light" panose="020F0302020204030204" pitchFamily="34" charset="0"/>
              </a:rPr>
              <a:t>Term used to summarize how tax cuts on higher incomes and on corporations and businesses will stimulate economic growth and this benefit will trickle down to the less wealthy</a:t>
            </a:r>
          </a:p>
        </p:txBody>
      </p:sp>
      <p:pic>
        <p:nvPicPr>
          <p:cNvPr id="5" name="Picture 4">
            <a:extLst>
              <a:ext uri="{FF2B5EF4-FFF2-40B4-BE49-F238E27FC236}">
                <a16:creationId xmlns:a16="http://schemas.microsoft.com/office/drawing/2014/main" id="{C0762CE7-7FA2-43CC-9E20-13FC926F90F9}"/>
              </a:ext>
            </a:extLst>
          </p:cNvPr>
          <p:cNvPicPr>
            <a:picLocks noChangeAspect="1"/>
          </p:cNvPicPr>
          <p:nvPr/>
        </p:nvPicPr>
        <p:blipFill rotWithShape="1">
          <a:blip r:embed="rId3"/>
          <a:srcRect l="2812" t="1476" r="2003"/>
          <a:stretch/>
        </p:blipFill>
        <p:spPr>
          <a:xfrm>
            <a:off x="5599212" y="1691948"/>
            <a:ext cx="6368663" cy="4455217"/>
          </a:xfrm>
          <a:prstGeom prst="rect">
            <a:avLst/>
          </a:prstGeom>
        </p:spPr>
      </p:pic>
    </p:spTree>
    <p:extLst>
      <p:ext uri="{BB962C8B-B14F-4D97-AF65-F5344CB8AC3E}">
        <p14:creationId xmlns:p14="http://schemas.microsoft.com/office/powerpoint/2010/main" val="264427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F8DBFC09-CE56-4AA9-8C0F-CEE5D4D8A4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9206" y="379689"/>
            <a:ext cx="5160090" cy="5929414"/>
          </a:xfrm>
          <a:prstGeom prst="rect">
            <a:avLst/>
          </a:prstGeom>
        </p:spPr>
      </p:pic>
      <p:pic>
        <p:nvPicPr>
          <p:cNvPr id="6" name="Picture 5">
            <a:extLst>
              <a:ext uri="{FF2B5EF4-FFF2-40B4-BE49-F238E27FC236}">
                <a16:creationId xmlns:a16="http://schemas.microsoft.com/office/drawing/2014/main" id="{F7FD8D5F-27F6-441A-9A73-6AB548D8A5B6}"/>
              </a:ext>
            </a:extLst>
          </p:cNvPr>
          <p:cNvPicPr>
            <a:picLocks noChangeAspect="1"/>
          </p:cNvPicPr>
          <p:nvPr/>
        </p:nvPicPr>
        <p:blipFill>
          <a:blip r:embed="rId3"/>
          <a:stretch>
            <a:fillRect/>
          </a:stretch>
        </p:blipFill>
        <p:spPr>
          <a:xfrm>
            <a:off x="1152893" y="334383"/>
            <a:ext cx="4257406" cy="6189234"/>
          </a:xfrm>
          <a:prstGeom prst="rect">
            <a:avLst/>
          </a:prstGeom>
        </p:spPr>
      </p:pic>
    </p:spTree>
    <p:extLst>
      <p:ext uri="{BB962C8B-B14F-4D97-AF65-F5344CB8AC3E}">
        <p14:creationId xmlns:p14="http://schemas.microsoft.com/office/powerpoint/2010/main" val="265049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04DA-096D-4BF0-9D8B-42CA3BA3C207}"/>
              </a:ext>
            </a:extLst>
          </p:cNvPr>
          <p:cNvSpPr>
            <a:spLocks noGrp="1"/>
          </p:cNvSpPr>
          <p:nvPr>
            <p:ph type="title"/>
          </p:nvPr>
        </p:nvSpPr>
        <p:spPr/>
        <p:txBody>
          <a:bodyPr/>
          <a:lstStyle/>
          <a:p>
            <a:r>
              <a:rPr lang="en-US" dirty="0"/>
              <a:t>Taylorism</a:t>
            </a:r>
          </a:p>
        </p:txBody>
      </p:sp>
      <p:sp>
        <p:nvSpPr>
          <p:cNvPr id="3" name="Content Placeholder 2">
            <a:extLst>
              <a:ext uri="{FF2B5EF4-FFF2-40B4-BE49-F238E27FC236}">
                <a16:creationId xmlns:a16="http://schemas.microsoft.com/office/drawing/2014/main" id="{BE1F8EC1-C217-4D72-AE20-16C517857DCB}"/>
              </a:ext>
            </a:extLst>
          </p:cNvPr>
          <p:cNvSpPr>
            <a:spLocks noGrp="1"/>
          </p:cNvSpPr>
          <p:nvPr>
            <p:ph idx="1"/>
          </p:nvPr>
        </p:nvSpPr>
        <p:spPr>
          <a:xfrm>
            <a:off x="838200" y="1825625"/>
            <a:ext cx="4048760" cy="4351338"/>
          </a:xfrm>
        </p:spPr>
        <p:txBody>
          <a:bodyPr>
            <a:normAutofit/>
          </a:bodyPr>
          <a:lstStyle/>
          <a:p>
            <a:pPr>
              <a:lnSpc>
                <a:spcPct val="100000"/>
              </a:lnSpc>
            </a:pPr>
            <a:r>
              <a:rPr lang="en-US" sz="2600" dirty="0">
                <a:latin typeface="Calibri Light" panose="020F0302020204030204" pitchFamily="34" charset="0"/>
                <a:cs typeface="Calibri Light" panose="020F0302020204030204" pitchFamily="34" charset="0"/>
              </a:rPr>
              <a:t>A factory management system developed in the late 19th century to increase efficiency by evaluating every step in a manufacturing process and breaking down production into specialized repetitive tasks</a:t>
            </a:r>
          </a:p>
        </p:txBody>
      </p:sp>
      <p:pic>
        <p:nvPicPr>
          <p:cNvPr id="5" name="Picture 4" descr="A picture containing drawing&#10;&#10;Description automatically generated">
            <a:extLst>
              <a:ext uri="{FF2B5EF4-FFF2-40B4-BE49-F238E27FC236}">
                <a16:creationId xmlns:a16="http://schemas.microsoft.com/office/drawing/2014/main" id="{EABA19EE-A2A7-429C-BAC9-FE079923A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623" y="952388"/>
            <a:ext cx="6506812" cy="5378964"/>
          </a:xfrm>
          <a:prstGeom prst="rect">
            <a:avLst/>
          </a:prstGeom>
        </p:spPr>
      </p:pic>
    </p:spTree>
    <p:extLst>
      <p:ext uri="{BB962C8B-B14F-4D97-AF65-F5344CB8AC3E}">
        <p14:creationId xmlns:p14="http://schemas.microsoft.com/office/powerpoint/2010/main" val="313303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62BD-7975-4AC8-85FA-5E6C03B5BBF6}"/>
              </a:ext>
            </a:extLst>
          </p:cNvPr>
          <p:cNvSpPr>
            <a:spLocks noGrp="1"/>
          </p:cNvSpPr>
          <p:nvPr>
            <p:ph type="title"/>
          </p:nvPr>
        </p:nvSpPr>
        <p:spPr/>
        <p:txBody>
          <a:bodyPr/>
          <a:lstStyle/>
          <a:p>
            <a:r>
              <a:rPr lang="en-US" dirty="0"/>
              <a:t>Weberian social stratification</a:t>
            </a:r>
          </a:p>
        </p:txBody>
      </p:sp>
      <p:sp>
        <p:nvSpPr>
          <p:cNvPr id="3" name="Content Placeholder 2">
            <a:extLst>
              <a:ext uri="{FF2B5EF4-FFF2-40B4-BE49-F238E27FC236}">
                <a16:creationId xmlns:a16="http://schemas.microsoft.com/office/drawing/2014/main" id="{C5214AD8-3BE3-409D-970E-184920690342}"/>
              </a:ext>
            </a:extLst>
          </p:cNvPr>
          <p:cNvSpPr>
            <a:spLocks noGrp="1"/>
          </p:cNvSpPr>
          <p:nvPr>
            <p:ph idx="1"/>
          </p:nvPr>
        </p:nvSpPr>
        <p:spPr>
          <a:xfrm>
            <a:off x="838200" y="1825625"/>
            <a:ext cx="3947160" cy="4351338"/>
          </a:xfrm>
        </p:spPr>
        <p:txBody>
          <a:bodyPr>
            <a:normAutofit/>
          </a:bodyPr>
          <a:lstStyle/>
          <a:p>
            <a:r>
              <a:rPr lang="en-US" dirty="0"/>
              <a:t>Hierarchical stratification produced by economics (wealth, ownership and assets) but also:</a:t>
            </a:r>
          </a:p>
          <a:p>
            <a:pPr lvl="1"/>
            <a:r>
              <a:rPr lang="en-US" dirty="0"/>
              <a:t>Prestige: education, occupation, fame, reputation</a:t>
            </a:r>
          </a:p>
          <a:p>
            <a:pPr lvl="1"/>
            <a:r>
              <a:rPr lang="en-US" dirty="0"/>
              <a:t>Power: ability to achieve goals</a:t>
            </a:r>
          </a:p>
          <a:p>
            <a:pPr marL="0" indent="0">
              <a:buNone/>
            </a:pPr>
            <a:endParaRPr lang="en-US" dirty="0"/>
          </a:p>
        </p:txBody>
      </p:sp>
      <p:pic>
        <p:nvPicPr>
          <p:cNvPr id="4" name="Content Placeholder 4" descr="A group of people in a room&#10;&#10;Description automatically generated">
            <a:extLst>
              <a:ext uri="{FF2B5EF4-FFF2-40B4-BE49-F238E27FC236}">
                <a16:creationId xmlns:a16="http://schemas.microsoft.com/office/drawing/2014/main" id="{66AD131F-F2E0-41CE-A479-F675DEF13C06}"/>
              </a:ext>
            </a:extLst>
          </p:cNvPr>
          <p:cNvPicPr>
            <a:picLocks noChangeAspect="1"/>
          </p:cNvPicPr>
          <p:nvPr/>
        </p:nvPicPr>
        <p:blipFill rotWithShape="1">
          <a:blip r:embed="rId2">
            <a:extLst>
              <a:ext uri="{28A0092B-C50C-407E-A947-70E740481C1C}">
                <a14:useLocalDpi xmlns:a14="http://schemas.microsoft.com/office/drawing/2010/main" val="0"/>
              </a:ext>
            </a:extLst>
          </a:blip>
          <a:srcRect l="26474" r="7971"/>
          <a:stretch/>
        </p:blipFill>
        <p:spPr>
          <a:xfrm>
            <a:off x="5059680" y="1690688"/>
            <a:ext cx="6893560" cy="4013454"/>
          </a:xfrm>
          <a:prstGeom prst="rect">
            <a:avLst/>
          </a:prstGeom>
        </p:spPr>
      </p:pic>
    </p:spTree>
    <p:extLst>
      <p:ext uri="{BB962C8B-B14F-4D97-AF65-F5344CB8AC3E}">
        <p14:creationId xmlns:p14="http://schemas.microsoft.com/office/powerpoint/2010/main" val="215972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1C7D-C9F7-4F76-B912-0067EBE50DD4}"/>
              </a:ext>
            </a:extLst>
          </p:cNvPr>
          <p:cNvSpPr>
            <a:spLocks noGrp="1"/>
          </p:cNvSpPr>
          <p:nvPr>
            <p:ph type="title"/>
          </p:nvPr>
        </p:nvSpPr>
        <p:spPr>
          <a:xfrm>
            <a:off x="575840" y="365125"/>
            <a:ext cx="10515600" cy="1325563"/>
          </a:xfrm>
        </p:spPr>
        <p:txBody>
          <a:bodyPr/>
          <a:lstStyle/>
          <a:p>
            <a:r>
              <a:rPr lang="en-US" dirty="0"/>
              <a:t>The Great Gatsby Curve</a:t>
            </a:r>
          </a:p>
        </p:txBody>
      </p:sp>
      <p:pic>
        <p:nvPicPr>
          <p:cNvPr id="5" name="Content Placeholder 4" descr="A screenshot of a cell phone&#10;&#10;Description automatically generated">
            <a:hlinkClick r:id="rId3"/>
            <a:extLst>
              <a:ext uri="{FF2B5EF4-FFF2-40B4-BE49-F238E27FC236}">
                <a16:creationId xmlns:a16="http://schemas.microsoft.com/office/drawing/2014/main" id="{286A19B2-3429-45E9-AF5B-48CE1E27A69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58361" y="798915"/>
            <a:ext cx="5705102" cy="5693960"/>
          </a:xfrm>
          <a:ln w="38100">
            <a:solidFill>
              <a:schemeClr val="accent1"/>
            </a:solidFill>
          </a:ln>
        </p:spPr>
      </p:pic>
      <p:sp>
        <p:nvSpPr>
          <p:cNvPr id="6" name="Content Placeholder 2">
            <a:extLst>
              <a:ext uri="{FF2B5EF4-FFF2-40B4-BE49-F238E27FC236}">
                <a16:creationId xmlns:a16="http://schemas.microsoft.com/office/drawing/2014/main" id="{240718E3-43A7-49F2-98EA-F7977F5BB985}"/>
              </a:ext>
            </a:extLst>
          </p:cNvPr>
          <p:cNvSpPr txBox="1">
            <a:spLocks/>
          </p:cNvSpPr>
          <p:nvPr/>
        </p:nvSpPr>
        <p:spPr>
          <a:xfrm>
            <a:off x="556999" y="1690688"/>
            <a:ext cx="5539001"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latin typeface="Calibri Light" panose="020F0302020204030204" pitchFamily="34" charset="0"/>
                <a:cs typeface="Calibri Light" panose="020F0302020204030204" pitchFamily="34" charset="0"/>
              </a:rPr>
              <a:t>This curve shows how hard it is for children to overcome their parents' income level. </a:t>
            </a:r>
          </a:p>
          <a:p>
            <a:pPr>
              <a:lnSpc>
                <a:spcPct val="100000"/>
              </a:lnSpc>
            </a:pPr>
            <a:r>
              <a:rPr lang="en-US" sz="2600" dirty="0">
                <a:latin typeface="Calibri Light" panose="020F0302020204030204" pitchFamily="34" charset="0"/>
                <a:cs typeface="Calibri Light" panose="020F0302020204030204" pitchFamily="34" charset="0"/>
              </a:rPr>
              <a:t>The US has a high concentration of wealth in a few people and our society does not have much income mobility</a:t>
            </a:r>
          </a:p>
          <a:p>
            <a:pPr marL="0" indent="0">
              <a:lnSpc>
                <a:spcPct val="100000"/>
              </a:lnSpc>
              <a:buNone/>
            </a:pPr>
            <a:endParaRPr lang="en-US" sz="2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986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0818-105B-47B7-AD2B-AA042DB74E57}"/>
              </a:ext>
            </a:extLst>
          </p:cNvPr>
          <p:cNvSpPr>
            <a:spLocks noGrp="1"/>
          </p:cNvSpPr>
          <p:nvPr>
            <p:ph type="title"/>
          </p:nvPr>
        </p:nvSpPr>
        <p:spPr/>
        <p:txBody>
          <a:bodyPr/>
          <a:lstStyle/>
          <a:p>
            <a:r>
              <a:rPr lang="en-US" dirty="0"/>
              <a:t>Exchange value versus use value</a:t>
            </a:r>
          </a:p>
        </p:txBody>
      </p:sp>
      <p:sp>
        <p:nvSpPr>
          <p:cNvPr id="3" name="Content Placeholder 2">
            <a:extLst>
              <a:ext uri="{FF2B5EF4-FFF2-40B4-BE49-F238E27FC236}">
                <a16:creationId xmlns:a16="http://schemas.microsoft.com/office/drawing/2014/main" id="{EDFE9E28-061C-4BA4-B5EF-24E7B74A17CB}"/>
              </a:ext>
            </a:extLst>
          </p:cNvPr>
          <p:cNvSpPr>
            <a:spLocks noGrp="1"/>
          </p:cNvSpPr>
          <p:nvPr>
            <p:ph idx="1"/>
          </p:nvPr>
        </p:nvSpPr>
        <p:spPr>
          <a:xfrm>
            <a:off x="838200" y="1825624"/>
            <a:ext cx="10515600" cy="4595495"/>
          </a:xfrm>
        </p:spPr>
        <p:txBody>
          <a:bodyPr>
            <a:normAutofit fontScale="77500" lnSpcReduction="20000"/>
          </a:bodyPr>
          <a:lstStyle/>
          <a:p>
            <a:pPr>
              <a:lnSpc>
                <a:spcPct val="120000"/>
              </a:lnSpc>
            </a:pPr>
            <a:r>
              <a:rPr lang="en-US" dirty="0"/>
              <a:t>Use value: value derived solely from the uses to which a commodity or service can actually be put, and the human needs it fulfills. </a:t>
            </a:r>
          </a:p>
          <a:p>
            <a:pPr>
              <a:lnSpc>
                <a:spcPct val="120000"/>
              </a:lnSpc>
            </a:pPr>
            <a:r>
              <a:rPr lang="en-US" dirty="0"/>
              <a:t>Exchange value: value in a market for this commodity or service that arises due to a third factor, typically money. </a:t>
            </a:r>
          </a:p>
          <a:p>
            <a:pPr>
              <a:lnSpc>
                <a:spcPct val="120000"/>
              </a:lnSpc>
            </a:pPr>
            <a:r>
              <a:rPr lang="en-US" dirty="0"/>
              <a:t>Exchange value is abstracted from its use value by money. So instead of labor and use defining value, exchange in the marketplace becomes the marker for value. </a:t>
            </a:r>
          </a:p>
          <a:p>
            <a:pPr>
              <a:lnSpc>
                <a:spcPct val="120000"/>
              </a:lnSpc>
            </a:pPr>
            <a:r>
              <a:rPr lang="en-US" dirty="0"/>
              <a:t>In this way, the work (labor) that goes into a commodity or service becomes hidden. </a:t>
            </a:r>
          </a:p>
          <a:p>
            <a:pPr>
              <a:lnSpc>
                <a:spcPct val="120000"/>
              </a:lnSpc>
            </a:pPr>
            <a:r>
              <a:rPr lang="en-US" dirty="0"/>
              <a:t>Thus the more labor it takes to produce a product does not mean it has more value for those who made it. Value is directed toward those who control the means of production and who sell or exchange the product or service.</a:t>
            </a:r>
          </a:p>
        </p:txBody>
      </p:sp>
    </p:spTree>
    <p:extLst>
      <p:ext uri="{BB962C8B-B14F-4D97-AF65-F5344CB8AC3E}">
        <p14:creationId xmlns:p14="http://schemas.microsoft.com/office/powerpoint/2010/main" val="132322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1C7D-C9F7-4F76-B912-0067EBE50DD4}"/>
              </a:ext>
            </a:extLst>
          </p:cNvPr>
          <p:cNvSpPr>
            <a:spLocks noGrp="1"/>
          </p:cNvSpPr>
          <p:nvPr>
            <p:ph type="title"/>
          </p:nvPr>
        </p:nvSpPr>
        <p:spPr>
          <a:xfrm>
            <a:off x="695960" y="169069"/>
            <a:ext cx="10515600" cy="1325563"/>
          </a:xfrm>
        </p:spPr>
        <p:txBody>
          <a:bodyPr/>
          <a:lstStyle/>
          <a:p>
            <a:pPr algn="ctr"/>
            <a:r>
              <a:rPr lang="en-US" dirty="0"/>
              <a:t>Surplus labor and surplus value</a:t>
            </a:r>
          </a:p>
        </p:txBody>
      </p:sp>
      <p:sp>
        <p:nvSpPr>
          <p:cNvPr id="6" name="Content Placeholder 2">
            <a:extLst>
              <a:ext uri="{FF2B5EF4-FFF2-40B4-BE49-F238E27FC236}">
                <a16:creationId xmlns:a16="http://schemas.microsoft.com/office/drawing/2014/main" id="{240718E3-43A7-49F2-98EA-F7977F5BB985}"/>
              </a:ext>
            </a:extLst>
          </p:cNvPr>
          <p:cNvSpPr txBox="1">
            <a:spLocks/>
          </p:cNvSpPr>
          <p:nvPr/>
        </p:nvSpPr>
        <p:spPr>
          <a:xfrm>
            <a:off x="147321" y="1690688"/>
            <a:ext cx="4091304" cy="48625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latin typeface="Calibri Light" panose="020F0302020204030204" pitchFamily="34" charset="0"/>
                <a:cs typeface="Calibri Light" panose="020F0302020204030204" pitchFamily="34" charset="0"/>
              </a:rPr>
              <a:t>Labor that produces a value beyond that which is needed for the livelihood of the worker or workers who perform it.</a:t>
            </a:r>
          </a:p>
          <a:p>
            <a:pPr>
              <a:lnSpc>
                <a:spcPct val="110000"/>
              </a:lnSpc>
            </a:pPr>
            <a:r>
              <a:rPr lang="en-US" dirty="0">
                <a:latin typeface="Calibri Light" panose="020F0302020204030204" pitchFamily="34" charset="0"/>
                <a:cs typeface="Calibri Light" panose="020F0302020204030204" pitchFamily="34" charset="0"/>
              </a:rPr>
              <a:t>Workers may be paid less than the value their labor has added to the goods and services. </a:t>
            </a:r>
          </a:p>
          <a:p>
            <a:pPr>
              <a:lnSpc>
                <a:spcPct val="110000"/>
              </a:lnSpc>
            </a:pPr>
            <a:r>
              <a:rPr lang="en-US" dirty="0">
                <a:latin typeface="Calibri Light" panose="020F0302020204030204" pitchFamily="34" charset="0"/>
                <a:cs typeface="Calibri Light" panose="020F0302020204030204" pitchFamily="34" charset="0"/>
              </a:rPr>
              <a:t>This surplus value, as produced through surplus labor, may not be equitably redistributed to the workers</a:t>
            </a:r>
          </a:p>
        </p:txBody>
      </p:sp>
      <p:pic>
        <p:nvPicPr>
          <p:cNvPr id="7" name="Picture 6" descr="A picture containing text, book&#10;&#10;Description automatically generated">
            <a:extLst>
              <a:ext uri="{FF2B5EF4-FFF2-40B4-BE49-F238E27FC236}">
                <a16:creationId xmlns:a16="http://schemas.microsoft.com/office/drawing/2014/main" id="{C4679539-404B-44B0-BC64-B0F2C4F22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5" y="1494632"/>
            <a:ext cx="7953375" cy="4743450"/>
          </a:xfrm>
          <a:prstGeom prst="rect">
            <a:avLst/>
          </a:prstGeom>
        </p:spPr>
      </p:pic>
    </p:spTree>
    <p:extLst>
      <p:ext uri="{BB962C8B-B14F-4D97-AF65-F5344CB8AC3E}">
        <p14:creationId xmlns:p14="http://schemas.microsoft.com/office/powerpoint/2010/main" val="384492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CCEB-691F-4181-B0A1-59C0DE2E1B23}"/>
              </a:ext>
            </a:extLst>
          </p:cNvPr>
          <p:cNvSpPr>
            <a:spLocks noGrp="1"/>
          </p:cNvSpPr>
          <p:nvPr>
            <p:ph type="title"/>
          </p:nvPr>
        </p:nvSpPr>
        <p:spPr>
          <a:xfrm>
            <a:off x="543560" y="273685"/>
            <a:ext cx="10515600" cy="1325563"/>
          </a:xfrm>
        </p:spPr>
        <p:txBody>
          <a:bodyPr/>
          <a:lstStyle/>
          <a:p>
            <a:r>
              <a:rPr lang="en-US" dirty="0"/>
              <a:t>Value chains</a:t>
            </a:r>
          </a:p>
        </p:txBody>
      </p:sp>
      <p:sp>
        <p:nvSpPr>
          <p:cNvPr id="3" name="Content Placeholder 2">
            <a:extLst>
              <a:ext uri="{FF2B5EF4-FFF2-40B4-BE49-F238E27FC236}">
                <a16:creationId xmlns:a16="http://schemas.microsoft.com/office/drawing/2014/main" id="{45269B82-2AF9-488E-BD8A-D88EF59BBC61}"/>
              </a:ext>
            </a:extLst>
          </p:cNvPr>
          <p:cNvSpPr>
            <a:spLocks noGrp="1"/>
          </p:cNvSpPr>
          <p:nvPr>
            <p:ph idx="1"/>
          </p:nvPr>
        </p:nvSpPr>
        <p:spPr>
          <a:xfrm>
            <a:off x="89593" y="1599248"/>
            <a:ext cx="4932680" cy="4667250"/>
          </a:xfrm>
        </p:spPr>
        <p:txBody>
          <a:bodyPr>
            <a:normAutofit fontScale="77500" lnSpcReduction="20000"/>
          </a:bodyPr>
          <a:lstStyle/>
          <a:p>
            <a:pPr>
              <a:lnSpc>
                <a:spcPct val="120000"/>
              </a:lnSpc>
            </a:pPr>
            <a:r>
              <a:rPr lang="en-US" dirty="0"/>
              <a:t>Chain of production that reveals how value is transferred.</a:t>
            </a:r>
          </a:p>
          <a:p>
            <a:pPr>
              <a:lnSpc>
                <a:spcPct val="120000"/>
              </a:lnSpc>
            </a:pPr>
            <a:r>
              <a:rPr lang="en-US" dirty="0"/>
              <a:t>Downstream companies capture surplus labor upstream in a chain. </a:t>
            </a:r>
          </a:p>
          <a:p>
            <a:pPr>
              <a:lnSpc>
                <a:spcPct val="120000"/>
              </a:lnSpc>
            </a:pPr>
            <a:r>
              <a:rPr lang="en-US" dirty="0"/>
              <a:t>They benefit from this added value</a:t>
            </a:r>
          </a:p>
          <a:p>
            <a:pPr>
              <a:lnSpc>
                <a:spcPct val="120000"/>
              </a:lnSpc>
            </a:pPr>
            <a:r>
              <a:rPr lang="en-US" dirty="0"/>
              <a:t>Value downstream does not always move back upstream to where this surplus labor was taken</a:t>
            </a:r>
          </a:p>
          <a:p>
            <a:pPr>
              <a:lnSpc>
                <a:spcPct val="120000"/>
              </a:lnSpc>
            </a:pPr>
            <a:r>
              <a:rPr lang="en-US" dirty="0"/>
              <a:t>Fair trade certification systems provide means to insure that added value is passed back up the chain to the workers</a:t>
            </a:r>
          </a:p>
        </p:txBody>
      </p:sp>
      <p:pic>
        <p:nvPicPr>
          <p:cNvPr id="5" name="Picture 4" descr="A picture containing drawing&#10;&#10;Description automatically generated">
            <a:extLst>
              <a:ext uri="{FF2B5EF4-FFF2-40B4-BE49-F238E27FC236}">
                <a16:creationId xmlns:a16="http://schemas.microsoft.com/office/drawing/2014/main" id="{00BB8C59-91AB-48DC-A701-519C055A3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680" y="800100"/>
            <a:ext cx="7169727" cy="5257800"/>
          </a:xfrm>
          <a:prstGeom prst="rect">
            <a:avLst/>
          </a:prstGeom>
        </p:spPr>
      </p:pic>
    </p:spTree>
    <p:extLst>
      <p:ext uri="{BB962C8B-B14F-4D97-AF65-F5344CB8AC3E}">
        <p14:creationId xmlns:p14="http://schemas.microsoft.com/office/powerpoint/2010/main" val="341884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12F8-1C78-4D1C-9806-B560C952F8E0}"/>
              </a:ext>
            </a:extLst>
          </p:cNvPr>
          <p:cNvSpPr>
            <a:spLocks noGrp="1"/>
          </p:cNvSpPr>
          <p:nvPr>
            <p:ph type="title"/>
          </p:nvPr>
        </p:nvSpPr>
        <p:spPr/>
        <p:txBody>
          <a:bodyPr/>
          <a:lstStyle/>
          <a:p>
            <a:pPr algn="ctr"/>
            <a:r>
              <a:rPr lang="en-US" dirty="0">
                <a:hlinkClick r:id="rId2"/>
              </a:rPr>
              <a:t>Wage theft</a:t>
            </a:r>
            <a:endParaRPr lang="en-US" dirty="0"/>
          </a:p>
        </p:txBody>
      </p:sp>
      <p:sp>
        <p:nvSpPr>
          <p:cNvPr id="3" name="Content Placeholder 2">
            <a:extLst>
              <a:ext uri="{FF2B5EF4-FFF2-40B4-BE49-F238E27FC236}">
                <a16:creationId xmlns:a16="http://schemas.microsoft.com/office/drawing/2014/main" id="{2C24B5DA-2441-41AD-8648-A6BDFFAA142B}"/>
              </a:ext>
            </a:extLst>
          </p:cNvPr>
          <p:cNvSpPr>
            <a:spLocks noGrp="1"/>
          </p:cNvSpPr>
          <p:nvPr>
            <p:ph idx="1"/>
          </p:nvPr>
        </p:nvSpPr>
        <p:spPr>
          <a:xfrm>
            <a:off x="546539" y="1825625"/>
            <a:ext cx="5153222" cy="4795892"/>
          </a:xfrm>
        </p:spPr>
        <p:txBody>
          <a:bodyPr>
            <a:normAutofit fontScale="92500" lnSpcReduction="20000"/>
          </a:bodyPr>
          <a:lstStyle/>
          <a:p>
            <a:pPr>
              <a:lnSpc>
                <a:spcPct val="120000"/>
              </a:lnSpc>
            </a:pPr>
            <a:r>
              <a:rPr lang="en-US" sz="2400" dirty="0"/>
              <a:t>Wage theft is a method of cutting the costs of production. </a:t>
            </a:r>
          </a:p>
          <a:p>
            <a:pPr>
              <a:lnSpc>
                <a:spcPct val="120000"/>
              </a:lnSpc>
            </a:pPr>
            <a:r>
              <a:rPr lang="en-US" sz="2400" dirty="0"/>
              <a:t>It is a strategy of increasing profitability by squeezing more unpaid labor from workers who are compelled to work for low wages.</a:t>
            </a:r>
          </a:p>
          <a:p>
            <a:pPr>
              <a:lnSpc>
                <a:spcPct val="120000"/>
              </a:lnSpc>
            </a:pPr>
            <a:r>
              <a:rPr lang="en-US" sz="2400" dirty="0"/>
              <a:t>Can be achieved through a low hourly wage, shorting the worker hours on their paycheck, or not paying overtime</a:t>
            </a:r>
          </a:p>
          <a:p>
            <a:pPr>
              <a:lnSpc>
                <a:spcPct val="120000"/>
              </a:lnSpc>
            </a:pPr>
            <a:r>
              <a:rPr lang="en-US" sz="2400" dirty="0"/>
              <a:t>This is common among those who have little power to address workplace conditions</a:t>
            </a:r>
          </a:p>
        </p:txBody>
      </p:sp>
      <p:pic>
        <p:nvPicPr>
          <p:cNvPr id="4" name="Picture 3">
            <a:hlinkClick r:id="rId3"/>
            <a:extLst>
              <a:ext uri="{FF2B5EF4-FFF2-40B4-BE49-F238E27FC236}">
                <a16:creationId xmlns:a16="http://schemas.microsoft.com/office/drawing/2014/main" id="{37DB10B0-5CB2-4E3C-A38D-EC5FC9B91A80}"/>
              </a:ext>
            </a:extLst>
          </p:cNvPr>
          <p:cNvPicPr>
            <a:picLocks noChangeAspect="1"/>
          </p:cNvPicPr>
          <p:nvPr/>
        </p:nvPicPr>
        <p:blipFill>
          <a:blip r:embed="rId4"/>
          <a:stretch>
            <a:fillRect/>
          </a:stretch>
        </p:blipFill>
        <p:spPr>
          <a:xfrm>
            <a:off x="5994400" y="1690688"/>
            <a:ext cx="6011501" cy="3650932"/>
          </a:xfrm>
          <a:prstGeom prst="rect">
            <a:avLst/>
          </a:prstGeom>
          <a:ln w="31750">
            <a:solidFill>
              <a:schemeClr val="accent1"/>
            </a:solidFill>
          </a:ln>
        </p:spPr>
      </p:pic>
    </p:spTree>
    <p:extLst>
      <p:ext uri="{BB962C8B-B14F-4D97-AF65-F5344CB8AC3E}">
        <p14:creationId xmlns:p14="http://schemas.microsoft.com/office/powerpoint/2010/main" val="164741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BD9F-F26E-4083-A4A7-B1CD9634FD67}"/>
              </a:ext>
            </a:extLst>
          </p:cNvPr>
          <p:cNvSpPr>
            <a:spLocks noGrp="1"/>
          </p:cNvSpPr>
          <p:nvPr>
            <p:ph type="title"/>
          </p:nvPr>
        </p:nvSpPr>
        <p:spPr/>
        <p:txBody>
          <a:bodyPr/>
          <a:lstStyle/>
          <a:p>
            <a:r>
              <a:rPr lang="en-US" dirty="0"/>
              <a:t>Shops</a:t>
            </a:r>
          </a:p>
        </p:txBody>
      </p:sp>
      <p:sp>
        <p:nvSpPr>
          <p:cNvPr id="3" name="Content Placeholder 2">
            <a:extLst>
              <a:ext uri="{FF2B5EF4-FFF2-40B4-BE49-F238E27FC236}">
                <a16:creationId xmlns:a16="http://schemas.microsoft.com/office/drawing/2014/main" id="{B0AB77E6-AC73-4D4D-8DFE-FD81EAE5F857}"/>
              </a:ext>
            </a:extLst>
          </p:cNvPr>
          <p:cNvSpPr>
            <a:spLocks noGrp="1"/>
          </p:cNvSpPr>
          <p:nvPr>
            <p:ph idx="1"/>
          </p:nvPr>
        </p:nvSpPr>
        <p:spPr>
          <a:xfrm>
            <a:off x="838200" y="1825625"/>
            <a:ext cx="10276840" cy="4351338"/>
          </a:xfrm>
        </p:spPr>
        <p:txBody>
          <a:bodyPr>
            <a:normAutofit fontScale="92500" lnSpcReduction="10000"/>
          </a:bodyPr>
          <a:lstStyle/>
          <a:p>
            <a:pPr>
              <a:lnSpc>
                <a:spcPct val="120000"/>
              </a:lnSpc>
            </a:pPr>
            <a:r>
              <a:rPr lang="en-US" sz="2400" dirty="0">
                <a:latin typeface="Calibri Light" panose="020F0302020204030204" pitchFamily="34" charset="0"/>
                <a:cs typeface="Calibri Light" panose="020F0302020204030204" pitchFamily="34" charset="0"/>
              </a:rPr>
              <a:t>Terms used to describe status of union membership and collective negotiation in the workplace </a:t>
            </a:r>
          </a:p>
          <a:p>
            <a:pPr>
              <a:lnSpc>
                <a:spcPct val="120000"/>
              </a:lnSpc>
            </a:pPr>
            <a:r>
              <a:rPr lang="en-US" sz="2400" dirty="0">
                <a:latin typeface="Calibri Light" panose="020F0302020204030204" pitchFamily="34" charset="0"/>
                <a:cs typeface="Calibri Light" panose="020F0302020204030204" pitchFamily="34" charset="0"/>
              </a:rPr>
              <a:t>Closed shop - a company that only employs union members and requires them to secure and maintain union membership as a condition of employment.</a:t>
            </a:r>
          </a:p>
          <a:p>
            <a:pPr>
              <a:lnSpc>
                <a:spcPct val="120000"/>
              </a:lnSpc>
            </a:pPr>
            <a:r>
              <a:rPr lang="en-US" sz="2400" dirty="0">
                <a:latin typeface="Calibri Light" panose="020F0302020204030204" pitchFamily="34" charset="0"/>
                <a:cs typeface="Calibri Light" panose="020F0302020204030204" pitchFamily="34" charset="0"/>
              </a:rPr>
              <a:t>Union shop - a company that doesn’t require employees to join a union in order to be hired, but they must join within 30 days of employment.</a:t>
            </a:r>
          </a:p>
          <a:p>
            <a:pPr>
              <a:lnSpc>
                <a:spcPct val="120000"/>
              </a:lnSpc>
            </a:pPr>
            <a:r>
              <a:rPr lang="en-US" sz="2400" dirty="0">
                <a:latin typeface="Calibri Light" panose="020F0302020204030204" pitchFamily="34" charset="0"/>
                <a:cs typeface="Calibri Light" panose="020F0302020204030204" pitchFamily="34" charset="0"/>
              </a:rPr>
              <a:t>Open shop - a company that may have a union, but hires both union and non-union employees, and union membership is not a requirement for continued employment.</a:t>
            </a:r>
          </a:p>
          <a:p>
            <a:pPr>
              <a:lnSpc>
                <a:spcPct val="120000"/>
              </a:lnSpc>
            </a:pPr>
            <a:r>
              <a:rPr lang="en-US" sz="2400" dirty="0">
                <a:latin typeface="Calibri Light" panose="020F0302020204030204" pitchFamily="34" charset="0"/>
                <a:cs typeface="Calibri Light" panose="020F0302020204030204" pitchFamily="34" charset="0"/>
              </a:rPr>
              <a:t>Right-to-work - state laws ban companies from demanding that their employees pay union dues or fees as a condition of employment.</a:t>
            </a:r>
          </a:p>
        </p:txBody>
      </p:sp>
    </p:spTree>
    <p:extLst>
      <p:ext uri="{BB962C8B-B14F-4D97-AF65-F5344CB8AC3E}">
        <p14:creationId xmlns:p14="http://schemas.microsoft.com/office/powerpoint/2010/main" val="354686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0B4B-2B42-4B96-943F-38EBEED34E9F}"/>
              </a:ext>
            </a:extLst>
          </p:cNvPr>
          <p:cNvSpPr>
            <a:spLocks noGrp="1"/>
          </p:cNvSpPr>
          <p:nvPr>
            <p:ph type="title"/>
          </p:nvPr>
        </p:nvSpPr>
        <p:spPr/>
        <p:txBody>
          <a:bodyPr/>
          <a:lstStyle/>
          <a:p>
            <a:r>
              <a:rPr lang="en-US" dirty="0"/>
              <a:t>Industrial lockout</a:t>
            </a:r>
          </a:p>
        </p:txBody>
      </p:sp>
      <p:sp>
        <p:nvSpPr>
          <p:cNvPr id="3" name="Content Placeholder 2">
            <a:extLst>
              <a:ext uri="{FF2B5EF4-FFF2-40B4-BE49-F238E27FC236}">
                <a16:creationId xmlns:a16="http://schemas.microsoft.com/office/drawing/2014/main" id="{1F9AA6C2-EE00-43C1-A03B-BA8F66B56B79}"/>
              </a:ext>
            </a:extLst>
          </p:cNvPr>
          <p:cNvSpPr>
            <a:spLocks noGrp="1"/>
          </p:cNvSpPr>
          <p:nvPr>
            <p:ph idx="1"/>
          </p:nvPr>
        </p:nvSpPr>
        <p:spPr>
          <a:xfrm>
            <a:off x="554421" y="1773073"/>
            <a:ext cx="3344916" cy="4351338"/>
          </a:xfrm>
        </p:spPr>
        <p:txBody>
          <a:bodyPr>
            <a:normAutofit/>
          </a:bodyPr>
          <a:lstStyle/>
          <a:p>
            <a:pPr>
              <a:lnSpc>
                <a:spcPct val="110000"/>
              </a:lnSpc>
            </a:pPr>
            <a:r>
              <a:rPr lang="en-US" sz="2400" dirty="0">
                <a:latin typeface="Calibri Light" panose="020F0302020204030204" pitchFamily="34" charset="0"/>
                <a:cs typeface="Calibri Light" panose="020F0302020204030204" pitchFamily="34" charset="0"/>
              </a:rPr>
              <a:t>The lockout is a work stoppage initiated by the employer</a:t>
            </a:r>
          </a:p>
          <a:p>
            <a:pPr>
              <a:lnSpc>
                <a:spcPct val="110000"/>
              </a:lnSpc>
            </a:pPr>
            <a:r>
              <a:rPr lang="en-US" sz="2400" dirty="0">
                <a:latin typeface="Calibri Light" panose="020F0302020204030204" pitchFamily="34" charset="0"/>
                <a:cs typeface="Calibri Light" panose="020F0302020204030204" pitchFamily="34" charset="0"/>
              </a:rPr>
              <a:t>The boss applies pressure to workers in a labor dispute by suspending operations as well as pay. </a:t>
            </a:r>
          </a:p>
        </p:txBody>
      </p:sp>
      <p:pic>
        <p:nvPicPr>
          <p:cNvPr id="4" name="Content Placeholder 3">
            <a:extLst>
              <a:ext uri="{FF2B5EF4-FFF2-40B4-BE49-F238E27FC236}">
                <a16:creationId xmlns:a16="http://schemas.microsoft.com/office/drawing/2014/main" id="{7073830C-BC4F-4418-9BA4-8D519887E22F}"/>
              </a:ext>
            </a:extLst>
          </p:cNvPr>
          <p:cNvPicPr>
            <a:picLocks noChangeAspect="1"/>
          </p:cNvPicPr>
          <p:nvPr/>
        </p:nvPicPr>
        <p:blipFill>
          <a:blip r:embed="rId3"/>
          <a:stretch>
            <a:fillRect/>
          </a:stretch>
        </p:blipFill>
        <p:spPr>
          <a:xfrm>
            <a:off x="4276426" y="1306104"/>
            <a:ext cx="7915574" cy="5551896"/>
          </a:xfrm>
          <a:prstGeom prst="rect">
            <a:avLst/>
          </a:prstGeom>
        </p:spPr>
      </p:pic>
    </p:spTree>
    <p:extLst>
      <p:ext uri="{BB962C8B-B14F-4D97-AF65-F5344CB8AC3E}">
        <p14:creationId xmlns:p14="http://schemas.microsoft.com/office/powerpoint/2010/main" val="375583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A471-EBF8-4B56-ADA9-7F58D2FC6223}"/>
              </a:ext>
            </a:extLst>
          </p:cNvPr>
          <p:cNvSpPr>
            <a:spLocks noGrp="1"/>
          </p:cNvSpPr>
          <p:nvPr>
            <p:ph type="title"/>
          </p:nvPr>
        </p:nvSpPr>
        <p:spPr/>
        <p:txBody>
          <a:bodyPr/>
          <a:lstStyle/>
          <a:p>
            <a:r>
              <a:rPr lang="en-US" dirty="0"/>
              <a:t>Labor slowdown</a:t>
            </a:r>
          </a:p>
        </p:txBody>
      </p:sp>
      <p:sp>
        <p:nvSpPr>
          <p:cNvPr id="3" name="Content Placeholder 2">
            <a:extLst>
              <a:ext uri="{FF2B5EF4-FFF2-40B4-BE49-F238E27FC236}">
                <a16:creationId xmlns:a16="http://schemas.microsoft.com/office/drawing/2014/main" id="{ED437CD0-483A-4ADE-9E85-09DF9C9C1663}"/>
              </a:ext>
            </a:extLst>
          </p:cNvPr>
          <p:cNvSpPr>
            <a:spLocks noGrp="1"/>
          </p:cNvSpPr>
          <p:nvPr>
            <p:ph idx="1"/>
          </p:nvPr>
        </p:nvSpPr>
        <p:spPr/>
        <p:txBody>
          <a:bodyPr>
            <a:normAutofit/>
          </a:bodyPr>
          <a:lstStyle/>
          <a:p>
            <a:pPr>
              <a:lnSpc>
                <a:spcPct val="100000"/>
              </a:lnSpc>
            </a:pPr>
            <a:r>
              <a:rPr lang="en-US" sz="2600" dirty="0">
                <a:latin typeface="Calibri Light" panose="020F0302020204030204" pitchFamily="34" charset="0"/>
                <a:cs typeface="Calibri Light" panose="020F0302020204030204" pitchFamily="34" charset="0"/>
              </a:rPr>
              <a:t>A slowdown is an industrial action in which employees perform their duties but seek to reduce productivity or efficiency in their performance of these duties. </a:t>
            </a:r>
          </a:p>
          <a:p>
            <a:pPr>
              <a:lnSpc>
                <a:spcPct val="100000"/>
              </a:lnSpc>
            </a:pPr>
            <a:r>
              <a:rPr lang="en-US" sz="2600" dirty="0">
                <a:latin typeface="Calibri Light" panose="020F0302020204030204" pitchFamily="34" charset="0"/>
                <a:cs typeface="Calibri Light" panose="020F0302020204030204" pitchFamily="34" charset="0"/>
              </a:rPr>
              <a:t>A slowdown may be used as either a prelude or an alternative to a strike, as it is seen as less disruptive as well as less risky and costly for workers and their union. </a:t>
            </a:r>
          </a:p>
          <a:p>
            <a:pPr>
              <a:lnSpc>
                <a:spcPct val="100000"/>
              </a:lnSpc>
            </a:pPr>
            <a:r>
              <a:rPr lang="en-US" sz="2600" dirty="0">
                <a:latin typeface="Calibri Light" panose="020F0302020204030204" pitchFamily="34" charset="0"/>
                <a:cs typeface="Calibri Light" panose="020F0302020204030204" pitchFamily="34" charset="0"/>
              </a:rPr>
              <a:t>Striking workers usually go unpaid and risk being replaced, so a slowdown is seen as a way to put pressure on management while avoiding these outcomes</a:t>
            </a:r>
          </a:p>
        </p:txBody>
      </p:sp>
    </p:spTree>
    <p:extLst>
      <p:ext uri="{BB962C8B-B14F-4D97-AF65-F5344CB8AC3E}">
        <p14:creationId xmlns:p14="http://schemas.microsoft.com/office/powerpoint/2010/main" val="232761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1303</Words>
  <Application>Microsoft Office PowerPoint</Application>
  <PresentationFormat>Widescreen</PresentationFormat>
  <Paragraphs>95</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Terms</vt:lpstr>
      <vt:lpstr>The Great Gatsby Curve</vt:lpstr>
      <vt:lpstr>Exchange value versus use value</vt:lpstr>
      <vt:lpstr>Surplus labor and surplus value</vt:lpstr>
      <vt:lpstr>Value chains</vt:lpstr>
      <vt:lpstr>Wage theft</vt:lpstr>
      <vt:lpstr>Shops</vt:lpstr>
      <vt:lpstr>Industrial lockout</vt:lpstr>
      <vt:lpstr>Labor slowdown</vt:lpstr>
      <vt:lpstr>Economic base and ideological superstructure</vt:lpstr>
      <vt:lpstr>Structural inequality</vt:lpstr>
      <vt:lpstr>Trickle-down economics</vt:lpstr>
      <vt:lpstr>PowerPoint Presentation</vt:lpstr>
      <vt:lpstr>Taylorism</vt:lpstr>
      <vt:lpstr>Weberian social stratification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Stallins, Jon A.</dc:creator>
  <cp:lastModifiedBy>Tony Stallins</cp:lastModifiedBy>
  <cp:revision>63</cp:revision>
  <dcterms:created xsi:type="dcterms:W3CDTF">2020-04-03T14:40:55Z</dcterms:created>
  <dcterms:modified xsi:type="dcterms:W3CDTF">2021-11-15T15:51:38Z</dcterms:modified>
</cp:coreProperties>
</file>