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tags/tag3.xml" ContentType="application/vnd.openxmlformats-officedocument.presentationml.tags+xml"/>
  <Override PartName="/ppt/notesSlides/notesSlide56.xml" ContentType="application/vnd.openxmlformats-officedocument.presentationml.notesSlide+xml"/>
  <Override PartName="/ppt/charts/chart1.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4.xml" ContentType="application/vnd.openxmlformats-officedocument.presentationml.tags+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9" r:id="rId1"/>
    <p:sldMasterId id="2147484091" r:id="rId2"/>
    <p:sldMasterId id="2147485269" r:id="rId3"/>
  </p:sldMasterIdLst>
  <p:notesMasterIdLst>
    <p:notesMasterId r:id="rId101"/>
  </p:notesMasterIdLst>
  <p:handoutMasterIdLst>
    <p:handoutMasterId r:id="rId102"/>
  </p:handoutMasterIdLst>
  <p:sldIdLst>
    <p:sldId id="689" r:id="rId4"/>
    <p:sldId id="790" r:id="rId5"/>
    <p:sldId id="822" r:id="rId6"/>
    <p:sldId id="504" r:id="rId7"/>
    <p:sldId id="824" r:id="rId8"/>
    <p:sldId id="825" r:id="rId9"/>
    <p:sldId id="810" r:id="rId10"/>
    <p:sldId id="830" r:id="rId11"/>
    <p:sldId id="827" r:id="rId12"/>
    <p:sldId id="795" r:id="rId13"/>
    <p:sldId id="823" r:id="rId14"/>
    <p:sldId id="797" r:id="rId15"/>
    <p:sldId id="798" r:id="rId16"/>
    <p:sldId id="800" r:id="rId17"/>
    <p:sldId id="799" r:id="rId18"/>
    <p:sldId id="505" r:id="rId19"/>
    <p:sldId id="509" r:id="rId20"/>
    <p:sldId id="510" r:id="rId21"/>
    <p:sldId id="511" r:id="rId22"/>
    <p:sldId id="512" r:id="rId23"/>
    <p:sldId id="513" r:id="rId24"/>
    <p:sldId id="514" r:id="rId25"/>
    <p:sldId id="515" r:id="rId26"/>
    <p:sldId id="516" r:id="rId27"/>
    <p:sldId id="802" r:id="rId28"/>
    <p:sldId id="804" r:id="rId29"/>
    <p:sldId id="803" r:id="rId30"/>
    <p:sldId id="517" r:id="rId31"/>
    <p:sldId id="518" r:id="rId32"/>
    <p:sldId id="801" r:id="rId33"/>
    <p:sldId id="519" r:id="rId34"/>
    <p:sldId id="528" r:id="rId35"/>
    <p:sldId id="529" r:id="rId36"/>
    <p:sldId id="520" r:id="rId37"/>
    <p:sldId id="796" r:id="rId38"/>
    <p:sldId id="807" r:id="rId39"/>
    <p:sldId id="808" r:id="rId40"/>
    <p:sldId id="814" r:id="rId41"/>
    <p:sldId id="793" r:id="rId42"/>
    <p:sldId id="815" r:id="rId43"/>
    <p:sldId id="816" r:id="rId44"/>
    <p:sldId id="811" r:id="rId45"/>
    <p:sldId id="812" r:id="rId46"/>
    <p:sldId id="813" r:id="rId47"/>
    <p:sldId id="526" r:id="rId48"/>
    <p:sldId id="792" r:id="rId49"/>
    <p:sldId id="506" r:id="rId50"/>
    <p:sldId id="809" r:id="rId51"/>
    <p:sldId id="737" r:id="rId52"/>
    <p:sldId id="665" r:id="rId53"/>
    <p:sldId id="738" r:id="rId54"/>
    <p:sldId id="667" r:id="rId55"/>
    <p:sldId id="739" r:id="rId56"/>
    <p:sldId id="741" r:id="rId57"/>
    <p:sldId id="742" r:id="rId58"/>
    <p:sldId id="771" r:id="rId59"/>
    <p:sldId id="677" r:id="rId60"/>
    <p:sldId id="745" r:id="rId61"/>
    <p:sldId id="719" r:id="rId62"/>
    <p:sldId id="678" r:id="rId63"/>
    <p:sldId id="679" r:id="rId64"/>
    <p:sldId id="680" r:id="rId65"/>
    <p:sldId id="775" r:id="rId66"/>
    <p:sldId id="776" r:id="rId67"/>
    <p:sldId id="507" r:id="rId68"/>
    <p:sldId id="508" r:id="rId69"/>
    <p:sldId id="681" r:id="rId70"/>
    <p:sldId id="682" r:id="rId71"/>
    <p:sldId id="683" r:id="rId72"/>
    <p:sldId id="684" r:id="rId73"/>
    <p:sldId id="736" r:id="rId74"/>
    <p:sldId id="777" r:id="rId75"/>
    <p:sldId id="829" r:id="rId76"/>
    <p:sldId id="651" r:id="rId77"/>
    <p:sldId id="652" r:id="rId78"/>
    <p:sldId id="772" r:id="rId79"/>
    <p:sldId id="656" r:id="rId80"/>
    <p:sldId id="659" r:id="rId81"/>
    <p:sldId id="660" r:id="rId82"/>
    <p:sldId id="662" r:id="rId83"/>
    <p:sldId id="773" r:id="rId84"/>
    <p:sldId id="702" r:id="rId85"/>
    <p:sldId id="694" r:id="rId86"/>
    <p:sldId id="735" r:id="rId87"/>
    <p:sldId id="820" r:id="rId88"/>
    <p:sldId id="819" r:id="rId89"/>
    <p:sldId id="821" r:id="rId90"/>
    <p:sldId id="818" r:id="rId91"/>
    <p:sldId id="696" r:id="rId92"/>
    <p:sldId id="697" r:id="rId93"/>
    <p:sldId id="817" r:id="rId94"/>
    <p:sldId id="805" r:id="rId95"/>
    <p:sldId id="806" r:id="rId96"/>
    <p:sldId id="715" r:id="rId97"/>
    <p:sldId id="703" r:id="rId98"/>
    <p:sldId id="704" r:id="rId99"/>
    <p:sldId id="705" r:id="rId100"/>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4D80C"/>
    <a:srgbClr val="080808"/>
    <a:srgbClr val="008000"/>
    <a:srgbClr val="339933"/>
    <a:srgbClr val="33CC33"/>
    <a:srgbClr val="FFFFCC"/>
    <a:srgbClr val="F3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1" autoAdjust="0"/>
    <p:restoredTop sz="70347" autoAdjust="0"/>
  </p:normalViewPr>
  <p:slideViewPr>
    <p:cSldViewPr>
      <p:cViewPr varScale="1">
        <p:scale>
          <a:sx n="43" d="100"/>
          <a:sy n="43" d="100"/>
        </p:scale>
        <p:origin x="1420" y="2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9304"/>
    </p:cViewPr>
  </p:sorterViewPr>
  <p:notesViewPr>
    <p:cSldViewPr>
      <p:cViewPr varScale="1">
        <p:scale>
          <a:sx n="27" d="100"/>
          <a:sy n="27" d="100"/>
        </p:scale>
        <p:origin x="-1746" y="-84"/>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172.19.30.15\Everyone\McNeill,%20Sam\Grain\EMC\EMC%20corn%20gs%20rice%20soya%20whea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00075637101732"/>
          <c:y val="0.192640102535827"/>
          <c:w val="0.67991868349849582"/>
          <c:h val="0.61315935075427863"/>
        </c:manualLayout>
      </c:layout>
      <c:scatterChart>
        <c:scatterStyle val="smoothMarker"/>
        <c:varyColors val="0"/>
        <c:ser>
          <c:idx val="3"/>
          <c:order val="0"/>
          <c:tx>
            <c:strRef>
              <c:f>'[EMC corn gs rice soya wheat.xlsx]Yel Corn'!$B$110</c:f>
              <c:strCache>
                <c:ptCount val="1"/>
                <c:pt idx="0">
                  <c:v>70%</c:v>
                </c:pt>
              </c:strCache>
            </c:strRef>
          </c:tx>
          <c:spPr>
            <a:ln w="38100">
              <a:solidFill>
                <a:srgbClr val="FF0000"/>
              </a:solidFill>
              <a:prstDash val="sysDash"/>
            </a:ln>
          </c:spPr>
          <c:marker>
            <c:symbol val="x"/>
            <c:size val="7"/>
            <c:spPr>
              <a:noFill/>
              <a:ln>
                <a:solidFill>
                  <a:srgbClr val="FF0000"/>
                </a:solidFill>
                <a:prstDash val="solid"/>
              </a:ln>
            </c:spPr>
          </c:marker>
          <c:xVal>
            <c:numRef>
              <c:f>'[EMC corn gs rice soya wheat.xlsx]Yel Corn'!$A$111:$A$118</c:f>
              <c:numCache>
                <c:formatCode>General</c:formatCode>
                <c:ptCount val="8"/>
                <c:pt idx="0">
                  <c:v>32</c:v>
                </c:pt>
                <c:pt idx="1">
                  <c:v>40</c:v>
                </c:pt>
                <c:pt idx="2">
                  <c:v>50</c:v>
                </c:pt>
                <c:pt idx="3">
                  <c:v>60</c:v>
                </c:pt>
                <c:pt idx="4">
                  <c:v>70</c:v>
                </c:pt>
                <c:pt idx="5">
                  <c:v>80</c:v>
                </c:pt>
                <c:pt idx="6">
                  <c:v>90</c:v>
                </c:pt>
                <c:pt idx="7">
                  <c:v>100</c:v>
                </c:pt>
              </c:numCache>
            </c:numRef>
          </c:xVal>
          <c:yVal>
            <c:numRef>
              <c:f>'[EMC corn gs rice soya wheat.xlsx]Yel Corn'!$B$111:$B$118</c:f>
              <c:numCache>
                <c:formatCode>0.0</c:formatCode>
                <c:ptCount val="8"/>
                <c:pt idx="0">
                  <c:v>16.804261351746121</c:v>
                </c:pt>
                <c:pt idx="1">
                  <c:v>16.20122112816086</c:v>
                </c:pt>
                <c:pt idx="2">
                  <c:v>15.5370788814222</c:v>
                </c:pt>
                <c:pt idx="3">
                  <c:v>14.95170367896063</c:v>
                </c:pt>
                <c:pt idx="4">
                  <c:v>14.42916485237331</c:v>
                </c:pt>
                <c:pt idx="5">
                  <c:v>13.957889184558613</c:v>
                </c:pt>
                <c:pt idx="6">
                  <c:v>13.529198012807178</c:v>
                </c:pt>
                <c:pt idx="7">
                  <c:v>13.136415230293318</c:v>
                </c:pt>
              </c:numCache>
            </c:numRef>
          </c:yVal>
          <c:smooth val="1"/>
          <c:extLst>
            <c:ext xmlns:c16="http://schemas.microsoft.com/office/drawing/2014/chart" uri="{C3380CC4-5D6E-409C-BE32-E72D297353CC}">
              <c16:uniqueId val="{00000000-5EE3-4930-B4A8-6A6CA70DA5C9}"/>
            </c:ext>
          </c:extLst>
        </c:ser>
        <c:ser>
          <c:idx val="4"/>
          <c:order val="1"/>
          <c:tx>
            <c:strRef>
              <c:f>'[EMC corn gs rice soya wheat.xlsx]Yel Corn'!$C$110</c:f>
              <c:strCache>
                <c:ptCount val="1"/>
                <c:pt idx="0">
                  <c:v>65%</c:v>
                </c:pt>
              </c:strCache>
            </c:strRef>
          </c:tx>
          <c:spPr>
            <a:ln w="25400">
              <a:solidFill>
                <a:srgbClr val="000000"/>
              </a:solidFill>
              <a:prstDash val="solid"/>
            </a:ln>
          </c:spPr>
          <c:marker>
            <c:symbol val="circle"/>
            <c:size val="7"/>
            <c:spPr>
              <a:noFill/>
              <a:ln>
                <a:solidFill>
                  <a:srgbClr val="000000"/>
                </a:solidFill>
                <a:prstDash val="solid"/>
              </a:ln>
            </c:spPr>
          </c:marker>
          <c:xVal>
            <c:numRef>
              <c:f>'[EMC corn gs rice soya wheat.xlsx]Yel Corn'!$A$111:$A$118</c:f>
              <c:numCache>
                <c:formatCode>General</c:formatCode>
                <c:ptCount val="8"/>
                <c:pt idx="0">
                  <c:v>32</c:v>
                </c:pt>
                <c:pt idx="1">
                  <c:v>40</c:v>
                </c:pt>
                <c:pt idx="2">
                  <c:v>50</c:v>
                </c:pt>
                <c:pt idx="3">
                  <c:v>60</c:v>
                </c:pt>
                <c:pt idx="4">
                  <c:v>70</c:v>
                </c:pt>
                <c:pt idx="5">
                  <c:v>80</c:v>
                </c:pt>
                <c:pt idx="6">
                  <c:v>90</c:v>
                </c:pt>
                <c:pt idx="7">
                  <c:v>100</c:v>
                </c:pt>
              </c:numCache>
            </c:numRef>
          </c:xVal>
          <c:yVal>
            <c:numRef>
              <c:f>'[EMC corn gs rice soya wheat.xlsx]Yel Corn'!$C$111:$C$118</c:f>
              <c:numCache>
                <c:formatCode>0.0</c:formatCode>
                <c:ptCount val="8"/>
                <c:pt idx="0">
                  <c:v>15.905907165383251</c:v>
                </c:pt>
                <c:pt idx="1">
                  <c:v>15.312980635830364</c:v>
                </c:pt>
                <c:pt idx="2">
                  <c:v>14.660306254591006</c:v>
                </c:pt>
                <c:pt idx="3">
                  <c:v>14.085258128061778</c:v>
                </c:pt>
                <c:pt idx="4">
                  <c:v>13.57206104510867</c:v>
                </c:pt>
                <c:pt idx="5">
                  <c:v>13.10927411531134</c:v>
                </c:pt>
                <c:pt idx="6">
                  <c:v>12.688329999260414</c:v>
                </c:pt>
                <c:pt idx="7">
                  <c:v>12.302646053496087</c:v>
                </c:pt>
              </c:numCache>
            </c:numRef>
          </c:yVal>
          <c:smooth val="1"/>
          <c:extLst>
            <c:ext xmlns:c16="http://schemas.microsoft.com/office/drawing/2014/chart" uri="{C3380CC4-5D6E-409C-BE32-E72D297353CC}">
              <c16:uniqueId val="{00000001-5EE3-4930-B4A8-6A6CA70DA5C9}"/>
            </c:ext>
          </c:extLst>
        </c:ser>
        <c:ser>
          <c:idx val="5"/>
          <c:order val="2"/>
          <c:tx>
            <c:strRef>
              <c:f>'[EMC corn gs rice soya wheat.xlsx]Yel Corn'!$D$110</c:f>
              <c:strCache>
                <c:ptCount val="1"/>
                <c:pt idx="0">
                  <c:v>60%</c:v>
                </c:pt>
              </c:strCache>
            </c:strRef>
          </c:tx>
          <c:spPr>
            <a:ln w="25400">
              <a:solidFill>
                <a:srgbClr val="0000FF"/>
              </a:solidFill>
              <a:prstDash val="sysDash"/>
            </a:ln>
          </c:spPr>
          <c:marker>
            <c:symbol val="plus"/>
            <c:size val="7"/>
            <c:spPr>
              <a:noFill/>
              <a:ln>
                <a:solidFill>
                  <a:srgbClr val="0000FF"/>
                </a:solidFill>
                <a:prstDash val="solid"/>
              </a:ln>
            </c:spPr>
          </c:marker>
          <c:xVal>
            <c:numRef>
              <c:f>'[EMC corn gs rice soya wheat.xlsx]Yel Corn'!$A$111:$A$118</c:f>
              <c:numCache>
                <c:formatCode>General</c:formatCode>
                <c:ptCount val="8"/>
                <c:pt idx="0">
                  <c:v>32</c:v>
                </c:pt>
                <c:pt idx="1">
                  <c:v>40</c:v>
                </c:pt>
                <c:pt idx="2">
                  <c:v>50</c:v>
                </c:pt>
                <c:pt idx="3">
                  <c:v>60</c:v>
                </c:pt>
                <c:pt idx="4">
                  <c:v>70</c:v>
                </c:pt>
                <c:pt idx="5">
                  <c:v>80</c:v>
                </c:pt>
                <c:pt idx="6">
                  <c:v>90</c:v>
                </c:pt>
                <c:pt idx="7">
                  <c:v>100</c:v>
                </c:pt>
              </c:numCache>
            </c:numRef>
          </c:xVal>
          <c:yVal>
            <c:numRef>
              <c:f>'[EMC corn gs rice soya wheat.xlsx]Yel Corn'!$D$111:$D$118</c:f>
              <c:numCache>
                <c:formatCode>0.0</c:formatCode>
                <c:ptCount val="8"/>
                <c:pt idx="0">
                  <c:v>15.067249109002361</c:v>
                </c:pt>
                <c:pt idx="1">
                  <c:v>14.484384833083379</c:v>
                </c:pt>
                <c:pt idx="2">
                  <c:v>13.843072227163644</c:v>
                </c:pt>
                <c:pt idx="3">
                  <c:v>13.278216844248623</c:v>
                </c:pt>
                <c:pt idx="4">
                  <c:v>12.774211170198003</c:v>
                </c:pt>
                <c:pt idx="5">
                  <c:v>12.319754326781212</c:v>
                </c:pt>
                <c:pt idx="6">
                  <c:v>11.906395220413874</c:v>
                </c:pt>
                <c:pt idx="7">
                  <c:v>11.527647859042528</c:v>
                </c:pt>
              </c:numCache>
            </c:numRef>
          </c:yVal>
          <c:smooth val="1"/>
          <c:extLst>
            <c:ext xmlns:c16="http://schemas.microsoft.com/office/drawing/2014/chart" uri="{C3380CC4-5D6E-409C-BE32-E72D297353CC}">
              <c16:uniqueId val="{00000002-5EE3-4930-B4A8-6A6CA70DA5C9}"/>
            </c:ext>
          </c:extLst>
        </c:ser>
        <c:dLbls>
          <c:showLegendKey val="0"/>
          <c:showVal val="0"/>
          <c:showCatName val="0"/>
          <c:showSerName val="0"/>
          <c:showPercent val="0"/>
          <c:showBubbleSize val="0"/>
        </c:dLbls>
        <c:axId val="88650880"/>
        <c:axId val="88653184"/>
      </c:scatterChart>
      <c:valAx>
        <c:axId val="88650880"/>
        <c:scaling>
          <c:orientation val="minMax"/>
          <c:min val="20"/>
        </c:scaling>
        <c:delete val="0"/>
        <c:axPos val="b"/>
        <c:title>
          <c:tx>
            <c:rich>
              <a:bodyPr/>
              <a:lstStyle/>
              <a:p>
                <a:pPr>
                  <a:defRPr sz="1400" b="1" i="0" u="none" strike="noStrike" baseline="0">
                    <a:solidFill>
                      <a:srgbClr val="000000"/>
                    </a:solidFill>
                    <a:latin typeface="Arial"/>
                    <a:ea typeface="Arial"/>
                    <a:cs typeface="Arial"/>
                  </a:defRPr>
                </a:pPr>
                <a:r>
                  <a:rPr lang="en-US"/>
                  <a:t>Temperature, F</a:t>
                </a:r>
              </a:p>
            </c:rich>
          </c:tx>
          <c:layout>
            <c:manualLayout>
              <c:xMode val="edge"/>
              <c:yMode val="edge"/>
              <c:x val="0.35157526458806027"/>
              <c:y val="0.8903731568424195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8653184"/>
        <c:crosses val="autoZero"/>
        <c:crossBetween val="midCat"/>
        <c:majorUnit val="10"/>
      </c:valAx>
      <c:valAx>
        <c:axId val="88653184"/>
        <c:scaling>
          <c:orientation val="minMax"/>
          <c:min val="10"/>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Grain Moisture, %wb</a:t>
                </a:r>
              </a:p>
            </c:rich>
          </c:tx>
          <c:layout>
            <c:manualLayout>
              <c:xMode val="edge"/>
              <c:yMode val="edge"/>
              <c:x val="2.4780635389466801E-2"/>
              <c:y val="0.265467458372542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8650880"/>
        <c:crosses val="autoZero"/>
        <c:crossBetween val="midCat"/>
        <c:minorUnit val="1"/>
      </c:valAx>
      <c:spPr>
        <a:solidFill>
          <a:schemeClr val="bg1">
            <a:lumMod val="95000"/>
          </a:schemeClr>
        </a:solidFill>
        <a:ln w="12700">
          <a:solidFill>
            <a:srgbClr val="808080"/>
          </a:solidFill>
          <a:prstDash val="solid"/>
        </a:ln>
      </c:spPr>
    </c:plotArea>
    <c:legend>
      <c:legendPos val="t"/>
      <c:layout>
        <c:manualLayout>
          <c:xMode val="edge"/>
          <c:yMode val="edge"/>
          <c:x val="0.25744491240920464"/>
          <c:y val="6.2646828504306973E-2"/>
          <c:w val="0.39828830698488271"/>
          <c:h val="5.6905271335992942E-2"/>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ffectLst/>
                <a:latin typeface="Times New Roman" pitchFamily="18" charset="0"/>
              </a:defRPr>
            </a:lvl1pPr>
          </a:lstStyle>
          <a:p>
            <a:pPr>
              <a:defRPr/>
            </a:pPr>
            <a:r>
              <a:rPr lang="en-US"/>
              <a:t>Sam McNeill - Grain Storage</a:t>
            </a:r>
          </a:p>
        </p:txBody>
      </p:sp>
      <p:sp>
        <p:nvSpPr>
          <p:cNvPr id="68611"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ffectLst/>
                <a:latin typeface="Times New Roman" pitchFamily="18" charset="0"/>
              </a:defRPr>
            </a:lvl1pPr>
          </a:lstStyle>
          <a:p>
            <a:pPr>
              <a:defRPr/>
            </a:pPr>
            <a:endParaRPr lang="en-US"/>
          </a:p>
        </p:txBody>
      </p:sp>
      <p:sp>
        <p:nvSpPr>
          <p:cNvPr id="68612"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ffectLst/>
                <a:latin typeface="Times New Roman" pitchFamily="18" charset="0"/>
              </a:defRPr>
            </a:lvl1pPr>
          </a:lstStyle>
          <a:p>
            <a:pPr>
              <a:defRPr/>
            </a:pPr>
            <a:endParaRPr lang="en-US"/>
          </a:p>
        </p:txBody>
      </p:sp>
      <p:sp>
        <p:nvSpPr>
          <p:cNvPr id="68613"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05F4E9E1-B7D6-4FEB-9B50-88C0E7CE18FA}" type="slidenum">
              <a:rPr lang="en-US" altLang="en-US"/>
              <a:pPr>
                <a:defRPr/>
              </a:pPr>
              <a:t>‹#›</a:t>
            </a:fld>
            <a:endParaRPr lang="en-US" altLang="en-US"/>
          </a:p>
        </p:txBody>
      </p:sp>
    </p:spTree>
    <p:extLst>
      <p:ext uri="{BB962C8B-B14F-4D97-AF65-F5344CB8AC3E}">
        <p14:creationId xmlns:p14="http://schemas.microsoft.com/office/powerpoint/2010/main" val="758071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0" hangingPunct="0">
              <a:defRPr sz="1200">
                <a:effectLst/>
                <a:latin typeface="Times New Roman" pitchFamily="18" charset="0"/>
              </a:defRPr>
            </a:lvl1pPr>
          </a:lstStyle>
          <a:p>
            <a:pPr>
              <a:defRPr/>
            </a:pPr>
            <a:r>
              <a:rPr lang="en-US"/>
              <a:t>Sam McNeill - Grain Storage</a:t>
            </a:r>
          </a:p>
        </p:txBody>
      </p:sp>
      <p:sp>
        <p:nvSpPr>
          <p:cNvPr id="66563"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0" hangingPunct="0">
              <a:defRPr sz="1200">
                <a:effectLst/>
                <a:latin typeface="Times New Roman" pitchFamily="18" charset="0"/>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931863" y="4410075"/>
            <a:ext cx="5121275" cy="4176713"/>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820150"/>
            <a:ext cx="3027363"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0" hangingPunct="0">
              <a:defRPr sz="1200">
                <a:effectLst/>
                <a:latin typeface="Times New Roman" pitchFamily="18" charset="0"/>
              </a:defRPr>
            </a:lvl1pPr>
          </a:lstStyle>
          <a:p>
            <a:pPr>
              <a:defRPr/>
            </a:pPr>
            <a:endParaRPr lang="en-US"/>
          </a:p>
        </p:txBody>
      </p:sp>
      <p:sp>
        <p:nvSpPr>
          <p:cNvPr id="66567" name="Rectangle 7"/>
          <p:cNvSpPr>
            <a:spLocks noGrp="1" noChangeArrowheads="1"/>
          </p:cNvSpPr>
          <p:nvPr>
            <p:ph type="sldNum" sz="quarter" idx="5"/>
          </p:nvPr>
        </p:nvSpPr>
        <p:spPr bwMode="auto">
          <a:xfrm>
            <a:off x="3957638" y="8820150"/>
            <a:ext cx="3027362"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latin typeface="Times New Roman" pitchFamily="18" charset="0"/>
              </a:defRPr>
            </a:lvl1pPr>
          </a:lstStyle>
          <a:p>
            <a:pPr>
              <a:defRPr/>
            </a:pPr>
            <a:fld id="{EFA630B5-FFD4-4A77-9949-DF506A67F6DE}" type="slidenum">
              <a:rPr lang="en-US" altLang="en-US"/>
              <a:pPr>
                <a:defRPr/>
              </a:pPr>
              <a:t>‹#›</a:t>
            </a:fld>
            <a:endParaRPr lang="en-US" altLang="en-US"/>
          </a:p>
        </p:txBody>
      </p:sp>
    </p:spTree>
    <p:extLst>
      <p:ext uri="{BB962C8B-B14F-4D97-AF65-F5344CB8AC3E}">
        <p14:creationId xmlns:p14="http://schemas.microsoft.com/office/powerpoint/2010/main" val="410847446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Sam McNeill - Grain Storage</a:t>
            </a:r>
          </a:p>
        </p:txBody>
      </p:sp>
      <p:sp>
        <p:nvSpPr>
          <p:cNvPr id="5" name="Slide Number Placeholder 4"/>
          <p:cNvSpPr>
            <a:spLocks noGrp="1"/>
          </p:cNvSpPr>
          <p:nvPr>
            <p:ph type="sldNum" sz="quarter" idx="5"/>
          </p:nvPr>
        </p:nvSpPr>
        <p:spPr/>
        <p:txBody>
          <a:bodyPr/>
          <a:lstStyle/>
          <a:p>
            <a:pPr>
              <a:defRPr/>
            </a:pPr>
            <a:fld id="{EFA630B5-FFD4-4A77-9949-DF506A67F6DE}" type="slidenum">
              <a:rPr lang="en-US" altLang="en-US" smtClean="0"/>
              <a:pPr>
                <a:defRPr/>
              </a:pPr>
              <a:t>1</a:t>
            </a:fld>
            <a:endParaRPr lang="en-US" altLang="en-US"/>
          </a:p>
        </p:txBody>
      </p:sp>
    </p:spTree>
    <p:extLst>
      <p:ext uri="{BB962C8B-B14F-4D97-AF65-F5344CB8AC3E}">
        <p14:creationId xmlns:p14="http://schemas.microsoft.com/office/powerpoint/2010/main" val="17110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10</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10</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b="0" i="0" dirty="0">
                <a:solidFill>
                  <a:srgbClr val="000000"/>
                </a:solidFill>
                <a:effectLst/>
                <a:latin typeface="Source Sans Pro Web"/>
              </a:rPr>
              <a:t>Number of nonfatal occupational injuries and illnesses involving days away from work by industry and age of worker, private industry in 2019.</a:t>
            </a:r>
          </a:p>
          <a:p>
            <a:pPr eaLnBrk="1" hangingPunct="1"/>
            <a:r>
              <a:rPr lang="en-US" altLang="en-US" b="0" i="0" dirty="0">
                <a:solidFill>
                  <a:srgbClr val="000000"/>
                </a:solidFill>
                <a:effectLst/>
                <a:latin typeface="Source Sans Pro Web"/>
              </a:rPr>
              <a:t>Source: https://www.bls.gov/iif/soii-data.htm#dafw</a:t>
            </a:r>
            <a:endParaRPr lang="en-US" altLang="en-US" dirty="0"/>
          </a:p>
        </p:txBody>
      </p:sp>
    </p:spTree>
    <p:extLst>
      <p:ext uri="{BB962C8B-B14F-4D97-AF65-F5344CB8AC3E}">
        <p14:creationId xmlns:p14="http://schemas.microsoft.com/office/powerpoint/2010/main" val="13105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11</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11</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b="0" i="0" dirty="0">
                <a:solidFill>
                  <a:srgbClr val="000000"/>
                </a:solidFill>
                <a:effectLst/>
                <a:latin typeface="Source Sans Pro Web"/>
              </a:rPr>
              <a:t>U.S.</a:t>
            </a:r>
            <a:r>
              <a:rPr lang="en-US" b="0" i="0" baseline="0" dirty="0">
                <a:solidFill>
                  <a:srgbClr val="000000"/>
                </a:solidFill>
                <a:effectLst/>
                <a:latin typeface="Source Sans Pro Web"/>
              </a:rPr>
              <a:t> f</a:t>
            </a:r>
            <a:r>
              <a:rPr lang="en-US" b="0" i="0" dirty="0">
                <a:solidFill>
                  <a:srgbClr val="000000"/>
                </a:solidFill>
                <a:effectLst/>
                <a:latin typeface="Source Sans Pro Web"/>
              </a:rPr>
              <a:t>atalities for all occupations/causes from 1970 – 2013. Number per 100 k workers (ag, construction, mining, etc.). Source: https://www.bls.gov/opub/mlr/2015/article/labor-law-highlights-1915-2015.htm</a:t>
            </a:r>
            <a:endParaRPr lang="en-US" altLang="en-US" dirty="0"/>
          </a:p>
        </p:txBody>
      </p:sp>
    </p:spTree>
    <p:extLst>
      <p:ext uri="{BB962C8B-B14F-4D97-AF65-F5344CB8AC3E}">
        <p14:creationId xmlns:p14="http://schemas.microsoft.com/office/powerpoint/2010/main" val="30035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12</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12</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b="0" i="0" dirty="0">
                <a:solidFill>
                  <a:srgbClr val="000000"/>
                </a:solidFill>
                <a:effectLst/>
                <a:latin typeface="Source Sans Pro Web"/>
              </a:rPr>
              <a:t>Number and rate of fatal occupational injuries by industry sector in 2015.</a:t>
            </a:r>
          </a:p>
          <a:p>
            <a:pPr eaLnBrk="1" hangingPunct="1"/>
            <a:r>
              <a:rPr lang="en-US" altLang="en-US" b="0" i="0" dirty="0">
                <a:solidFill>
                  <a:srgbClr val="000000"/>
                </a:solidFill>
                <a:effectLst/>
                <a:latin typeface="Source Sans Pro Web"/>
              </a:rPr>
              <a:t>Source: https://www.bls.gov/iif/oshnotice10.htm.</a:t>
            </a:r>
            <a:endParaRPr lang="en-US" altLang="en-US" dirty="0"/>
          </a:p>
        </p:txBody>
      </p:sp>
    </p:spTree>
    <p:extLst>
      <p:ext uri="{BB962C8B-B14F-4D97-AF65-F5344CB8AC3E}">
        <p14:creationId xmlns:p14="http://schemas.microsoft.com/office/powerpoint/2010/main" val="214504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13</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13</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b="0" i="0" dirty="0">
                <a:solidFill>
                  <a:srgbClr val="000000"/>
                </a:solidFill>
                <a:effectLst/>
                <a:latin typeface="Source Sans Pro Web"/>
              </a:rPr>
              <a:t>Number of fatal occupational injuries by state in 2015.</a:t>
            </a:r>
          </a:p>
          <a:p>
            <a:pPr eaLnBrk="1" hangingPunct="1"/>
            <a:r>
              <a:rPr lang="en-US" altLang="en-US" b="0" i="0" dirty="0">
                <a:solidFill>
                  <a:srgbClr val="000000"/>
                </a:solidFill>
                <a:effectLst/>
                <a:latin typeface="Source Sans Pro Web"/>
              </a:rPr>
              <a:t>Source: https://www.bls.gov/iif/oshnotice10.htm.</a:t>
            </a:r>
            <a:endParaRPr lang="en-US" altLang="en-US" dirty="0"/>
          </a:p>
        </p:txBody>
      </p:sp>
    </p:spTree>
    <p:extLst>
      <p:ext uri="{BB962C8B-B14F-4D97-AF65-F5344CB8AC3E}">
        <p14:creationId xmlns:p14="http://schemas.microsoft.com/office/powerpoint/2010/main" val="2106945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14</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14</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b="0" i="0" dirty="0">
                <a:solidFill>
                  <a:srgbClr val="000000"/>
                </a:solidFill>
                <a:effectLst/>
                <a:latin typeface="Source Sans Pro Web"/>
              </a:rPr>
              <a:t>Number of fatal occupational injuries by state in 2019. (78 in KY in 2019 and 83 in 2018).</a:t>
            </a:r>
          </a:p>
          <a:p>
            <a:pPr eaLnBrk="1" hangingPunct="1"/>
            <a:r>
              <a:rPr lang="en-US" altLang="en-US" b="0" i="0" dirty="0">
                <a:solidFill>
                  <a:srgbClr val="000000"/>
                </a:solidFill>
                <a:effectLst/>
                <a:latin typeface="Source Sans Pro Web"/>
              </a:rPr>
              <a:t>Source: https://www.bls.gov/iif/oshnotice10.htm.</a:t>
            </a:r>
            <a:endParaRPr lang="en-US" altLang="en-US" dirty="0"/>
          </a:p>
        </p:txBody>
      </p:sp>
    </p:spTree>
    <p:extLst>
      <p:ext uri="{BB962C8B-B14F-4D97-AF65-F5344CB8AC3E}">
        <p14:creationId xmlns:p14="http://schemas.microsoft.com/office/powerpoint/2010/main" val="65655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15</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15</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b="0" i="0" dirty="0">
                <a:solidFill>
                  <a:srgbClr val="000000"/>
                </a:solidFill>
                <a:effectLst/>
                <a:latin typeface="Source Sans Pro Web"/>
              </a:rPr>
              <a:t>Number and rate of fatal occupational injuries by industry sector in 2015.</a:t>
            </a:r>
          </a:p>
          <a:p>
            <a:pPr eaLnBrk="1" hangingPunct="1"/>
            <a:r>
              <a:rPr lang="en-US" altLang="en-US" b="0" i="0" dirty="0">
                <a:solidFill>
                  <a:srgbClr val="000000"/>
                </a:solidFill>
                <a:effectLst/>
                <a:latin typeface="Source Sans Pro Web"/>
              </a:rPr>
              <a:t>Source: https://www.bls.gov/iif/oshnotice10.htm.</a:t>
            </a:r>
            <a:endParaRPr lang="en-US" altLang="en-US" dirty="0"/>
          </a:p>
        </p:txBody>
      </p:sp>
    </p:spTree>
    <p:extLst>
      <p:ext uri="{BB962C8B-B14F-4D97-AF65-F5344CB8AC3E}">
        <p14:creationId xmlns:p14="http://schemas.microsoft.com/office/powerpoint/2010/main" val="2133362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a:p>
          <a:p>
            <a:endParaRPr lang="en-US"/>
          </a:p>
        </p:txBody>
      </p:sp>
      <p:sp>
        <p:nvSpPr>
          <p:cNvPr id="37892"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7893" name="Slide Number Placeholder 4"/>
          <p:cNvSpPr>
            <a:spLocks noGrp="1"/>
          </p:cNvSpPr>
          <p:nvPr>
            <p:ph type="sldNum" sz="quarter" idx="5"/>
          </p:nvPr>
        </p:nvSpPr>
        <p:spPr>
          <a:noFill/>
        </p:spPr>
        <p:txBody>
          <a:bodyPr/>
          <a:lstStyle/>
          <a:p>
            <a:fld id="{341C0911-0A75-4D75-9A70-D68335EA0632}"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r>
              <a:rPr lang="en-US" dirty="0"/>
              <a:t>A single</a:t>
            </a:r>
            <a:r>
              <a:rPr lang="en-US" baseline="0" dirty="0"/>
              <a:t> strap dust mask provided only minimal lung protection.</a:t>
            </a:r>
          </a:p>
          <a:p>
            <a:r>
              <a:rPr lang="en-US" baseline="0" dirty="0"/>
              <a:t>Use a 2 strap mask instead for a better fit/protection.</a:t>
            </a:r>
            <a:endParaRPr lang="en-US" dirty="0"/>
          </a:p>
          <a:p>
            <a:endParaRPr lang="en-US" dirty="0"/>
          </a:p>
        </p:txBody>
      </p:sp>
      <p:sp>
        <p:nvSpPr>
          <p:cNvPr id="37892"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7893" name="Slide Number Placeholder 4"/>
          <p:cNvSpPr>
            <a:spLocks noGrp="1"/>
          </p:cNvSpPr>
          <p:nvPr>
            <p:ph type="sldNum" sz="quarter" idx="5"/>
          </p:nvPr>
        </p:nvSpPr>
        <p:spPr>
          <a:noFill/>
        </p:spPr>
        <p:txBody>
          <a:bodyPr/>
          <a:lstStyle/>
          <a:p>
            <a:fld id="{341C0911-0A75-4D75-9A70-D68335EA0632}"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a:p>
          <a:p>
            <a:endParaRPr lang="en-US"/>
          </a:p>
        </p:txBody>
      </p:sp>
      <p:sp>
        <p:nvSpPr>
          <p:cNvPr id="39940"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9941" name="Slide Number Placeholder 4"/>
          <p:cNvSpPr>
            <a:spLocks noGrp="1"/>
          </p:cNvSpPr>
          <p:nvPr>
            <p:ph type="sldNum" sz="quarter" idx="5"/>
          </p:nvPr>
        </p:nvSpPr>
        <p:spPr>
          <a:noFill/>
        </p:spPr>
        <p:txBody>
          <a:bodyPr/>
          <a:lstStyle/>
          <a:p>
            <a:fld id="{20BD2B98-42CF-42D9-956B-1739D65695A9}"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sz="1100" dirty="0"/>
          </a:p>
          <a:p>
            <a:r>
              <a:rPr lang="en-US" sz="1100" dirty="0"/>
              <a:t>Dust masks with two straps provide better fit.</a:t>
            </a:r>
          </a:p>
          <a:p>
            <a:r>
              <a:rPr lang="en-US" sz="1100" dirty="0"/>
              <a:t>Reusable single filter mask for dust/mist/fumes ($21 + $4 /7 filters).</a:t>
            </a:r>
          </a:p>
          <a:p>
            <a:r>
              <a:rPr lang="en-US" sz="1100" dirty="0"/>
              <a:t>Low cost Multi-Purpose Respirator ($33) is reusable unit ideally suited for dusts, fumes, mists, pesticides and paint spray. The respirator features dual, replaceable filters ($4.5) and cartridges ($14) and is designed for comfort and proper sealing. </a:t>
            </a:r>
          </a:p>
          <a:p>
            <a:endParaRPr lang="en-US" dirty="0"/>
          </a:p>
        </p:txBody>
      </p:sp>
      <p:sp>
        <p:nvSpPr>
          <p:cNvPr id="39940"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9941" name="Slide Number Placeholder 4"/>
          <p:cNvSpPr>
            <a:spLocks noGrp="1"/>
          </p:cNvSpPr>
          <p:nvPr>
            <p:ph type="sldNum" sz="quarter" idx="5"/>
          </p:nvPr>
        </p:nvSpPr>
        <p:spPr>
          <a:noFill/>
        </p:spPr>
        <p:txBody>
          <a:bodyPr/>
          <a:lstStyle/>
          <a:p>
            <a:fld id="{20BD2B98-42CF-42D9-956B-1739D65695A9}"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Sam McNeill - Grain Storage</a:t>
            </a:r>
          </a:p>
        </p:txBody>
      </p:sp>
      <p:sp>
        <p:nvSpPr>
          <p:cNvPr id="5" name="Slide Number Placeholder 4"/>
          <p:cNvSpPr>
            <a:spLocks noGrp="1"/>
          </p:cNvSpPr>
          <p:nvPr>
            <p:ph type="sldNum" sz="quarter" idx="5"/>
          </p:nvPr>
        </p:nvSpPr>
        <p:spPr/>
        <p:txBody>
          <a:bodyPr/>
          <a:lstStyle/>
          <a:p>
            <a:pPr>
              <a:defRPr/>
            </a:pPr>
            <a:fld id="{EFA630B5-FFD4-4A77-9949-DF506A67F6DE}" type="slidenum">
              <a:rPr lang="en-US" altLang="en-US" smtClean="0"/>
              <a:pPr>
                <a:defRPr/>
              </a:pPr>
              <a:t>2</a:t>
            </a:fld>
            <a:endParaRPr lang="en-US" altLang="en-US"/>
          </a:p>
        </p:txBody>
      </p:sp>
    </p:spTree>
    <p:extLst>
      <p:ext uri="{BB962C8B-B14F-4D97-AF65-F5344CB8AC3E}">
        <p14:creationId xmlns:p14="http://schemas.microsoft.com/office/powerpoint/2010/main" val="178252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t>Best way to put on a dust mask:</a:t>
            </a:r>
          </a:p>
          <a:p>
            <a:pPr marL="237690" indent="-237690">
              <a:buFont typeface="+mj-lt"/>
              <a:buAutoNum type="arabicPeriod"/>
              <a:defRPr/>
            </a:pPr>
            <a:r>
              <a:rPr lang="en-US" dirty="0"/>
              <a:t>Hold the respirator in your hand with the nosepiece toward your fingertips.</a:t>
            </a:r>
          </a:p>
          <a:p>
            <a:pPr marL="237690" indent="-237690">
              <a:buFont typeface="+mj-lt"/>
              <a:buAutoNum type="arabicPeriod"/>
              <a:defRPr/>
            </a:pPr>
            <a:r>
              <a:rPr lang="en-US" dirty="0"/>
              <a:t>Position the mask over your mouth and nose.</a:t>
            </a:r>
          </a:p>
          <a:p>
            <a:pPr>
              <a:defRPr/>
            </a:pPr>
            <a:endParaRPr lang="en-US" dirty="0"/>
          </a:p>
        </p:txBody>
      </p:sp>
      <p:sp>
        <p:nvSpPr>
          <p:cNvPr id="40964"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0965" name="Slide Number Placeholder 4"/>
          <p:cNvSpPr>
            <a:spLocks noGrp="1"/>
          </p:cNvSpPr>
          <p:nvPr>
            <p:ph type="sldNum" sz="quarter" idx="5"/>
          </p:nvPr>
        </p:nvSpPr>
        <p:spPr>
          <a:noFill/>
        </p:spPr>
        <p:txBody>
          <a:bodyPr/>
          <a:lstStyle/>
          <a:p>
            <a:fld id="{93489025-111A-4B01-9C25-BA689B0D896B}"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t>Best way to put on a dust mask:</a:t>
            </a:r>
          </a:p>
          <a:p>
            <a:pPr marL="237690" indent="-237690">
              <a:buFont typeface="+mj-lt"/>
              <a:buAutoNum type="arabicPeriod"/>
              <a:defRPr/>
            </a:pPr>
            <a:r>
              <a:rPr lang="en-US" dirty="0"/>
              <a:t>Hold the respirator in your hand with the nosepiece toward your fingertips.</a:t>
            </a:r>
          </a:p>
          <a:p>
            <a:pPr marL="237690" indent="-237690">
              <a:buFont typeface="+mj-lt"/>
              <a:buAutoNum type="arabicPeriod"/>
              <a:defRPr/>
            </a:pPr>
            <a:r>
              <a:rPr lang="en-US" dirty="0"/>
              <a:t>Position the mask over your mouth and nose.</a:t>
            </a:r>
          </a:p>
          <a:p>
            <a:pPr marL="237690" indent="-237690">
              <a:buFont typeface="+mj-lt"/>
              <a:buAutoNum type="arabicPeriod"/>
              <a:defRPr/>
            </a:pPr>
            <a:r>
              <a:rPr lang="en-US" dirty="0"/>
              <a:t>Pull the top strap over your head and place above ears.</a:t>
            </a:r>
          </a:p>
          <a:p>
            <a:pPr marL="237690" indent="-237690">
              <a:buFont typeface="+mj-lt"/>
              <a:buAutoNum type="arabicPeriod"/>
              <a:defRPr/>
            </a:pPr>
            <a:r>
              <a:rPr lang="en-US" dirty="0"/>
              <a:t>Pull the bottom strap over your head and place below ears. </a:t>
            </a:r>
          </a:p>
          <a:p>
            <a:pPr>
              <a:defRPr/>
            </a:pPr>
            <a:endParaRPr lang="en-US" dirty="0"/>
          </a:p>
        </p:txBody>
      </p:sp>
      <p:sp>
        <p:nvSpPr>
          <p:cNvPr id="41988"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1989" name="Slide Number Placeholder 4"/>
          <p:cNvSpPr>
            <a:spLocks noGrp="1"/>
          </p:cNvSpPr>
          <p:nvPr>
            <p:ph type="sldNum" sz="quarter" idx="5"/>
          </p:nvPr>
        </p:nvSpPr>
        <p:spPr>
          <a:noFill/>
        </p:spPr>
        <p:txBody>
          <a:bodyPr/>
          <a:lstStyle/>
          <a:p>
            <a:fld id="{4E09AAAD-6BBF-4E29-88A5-60C0BA71D59C}"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t>Best way to put on a dust mask:</a:t>
            </a:r>
          </a:p>
          <a:p>
            <a:pPr marL="237690" indent="-237690">
              <a:buFont typeface="+mj-lt"/>
              <a:buAutoNum type="arabicPeriod"/>
              <a:defRPr/>
            </a:pPr>
            <a:r>
              <a:rPr lang="en-US" dirty="0"/>
              <a:t>Hold the respirator in your hand with the nosepiece toward your fingertips.</a:t>
            </a:r>
          </a:p>
          <a:p>
            <a:pPr marL="237690" indent="-237690">
              <a:buFont typeface="+mj-lt"/>
              <a:buAutoNum type="arabicPeriod"/>
              <a:defRPr/>
            </a:pPr>
            <a:r>
              <a:rPr lang="en-US" dirty="0"/>
              <a:t>Position the mask over your mouth and nose.</a:t>
            </a:r>
          </a:p>
          <a:p>
            <a:pPr marL="237690" indent="-237690">
              <a:buFont typeface="+mj-lt"/>
              <a:buAutoNum type="arabicPeriod"/>
              <a:defRPr/>
            </a:pPr>
            <a:r>
              <a:rPr lang="en-US" dirty="0"/>
              <a:t>Pull the top strap over your head and place above ears.</a:t>
            </a:r>
          </a:p>
          <a:p>
            <a:pPr marL="237690" indent="-237690">
              <a:buFont typeface="+mj-lt"/>
              <a:buAutoNum type="arabicPeriod"/>
              <a:defRPr/>
            </a:pPr>
            <a:r>
              <a:rPr lang="en-US" dirty="0"/>
              <a:t>Pull the bottom strap over your head and place below ears.</a:t>
            </a:r>
          </a:p>
          <a:p>
            <a:pPr marL="237690" indent="-237690">
              <a:buFont typeface="+mj-lt"/>
              <a:buAutoNum type="arabicPeriod"/>
              <a:defRPr/>
            </a:pPr>
            <a:r>
              <a:rPr lang="en-US" dirty="0"/>
              <a:t>Shape metal nosepiece to nose.</a:t>
            </a:r>
          </a:p>
          <a:p>
            <a:pPr marL="237690" indent="-237690">
              <a:buFont typeface="+mj-lt"/>
              <a:buAutoNum type="arabicPeriod"/>
              <a:defRPr/>
            </a:pPr>
            <a:r>
              <a:rPr lang="en-US" dirty="0"/>
              <a:t>Adjust straps until fit is comfortable.</a:t>
            </a:r>
          </a:p>
          <a:p>
            <a:pPr marL="237690" indent="-237690">
              <a:buFont typeface="+mj-lt"/>
              <a:buAutoNum type="arabicPeriod"/>
              <a:defRPr/>
            </a:pPr>
            <a:endParaRPr lang="en-US" dirty="0"/>
          </a:p>
          <a:p>
            <a:pPr>
              <a:defRPr/>
            </a:pPr>
            <a:endParaRPr lang="en-US" dirty="0"/>
          </a:p>
        </p:txBody>
      </p:sp>
      <p:sp>
        <p:nvSpPr>
          <p:cNvPr id="43012"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3013" name="Slide Number Placeholder 4"/>
          <p:cNvSpPr>
            <a:spLocks noGrp="1"/>
          </p:cNvSpPr>
          <p:nvPr>
            <p:ph type="sldNum" sz="quarter" idx="5"/>
          </p:nvPr>
        </p:nvSpPr>
        <p:spPr>
          <a:noFill/>
        </p:spPr>
        <p:txBody>
          <a:bodyPr/>
          <a:lstStyle/>
          <a:p>
            <a:fld id="{2A492103-B36E-4500-9D6D-6AE9FCC52FAE}"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t>Best way to put on a respirator:</a:t>
            </a:r>
          </a:p>
          <a:p>
            <a:pPr marL="237690" indent="-237690">
              <a:buFont typeface="+mj-lt"/>
              <a:buAutoNum type="arabicPeriod"/>
              <a:defRPr/>
            </a:pPr>
            <a:r>
              <a:rPr lang="en-US" dirty="0"/>
              <a:t>Hold the respirator under your chin with the nosepiece facing up.</a:t>
            </a:r>
          </a:p>
          <a:p>
            <a:pPr marL="237690" indent="-237690">
              <a:buFont typeface="+mj-lt"/>
              <a:buAutoNum type="arabicPeriod"/>
              <a:defRPr/>
            </a:pPr>
            <a:r>
              <a:rPr lang="en-US" dirty="0"/>
              <a:t>Place the top strap on the top of your head.</a:t>
            </a:r>
          </a:p>
        </p:txBody>
      </p:sp>
      <p:sp>
        <p:nvSpPr>
          <p:cNvPr id="44036"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4037" name="Slide Number Placeholder 4"/>
          <p:cNvSpPr>
            <a:spLocks noGrp="1"/>
          </p:cNvSpPr>
          <p:nvPr>
            <p:ph type="sldNum" sz="quarter" idx="5"/>
          </p:nvPr>
        </p:nvSpPr>
        <p:spPr>
          <a:noFill/>
        </p:spPr>
        <p:txBody>
          <a:bodyPr/>
          <a:lstStyle/>
          <a:p>
            <a:fld id="{70F78108-4815-4B20-AF25-6809CAA27091}"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t>Best way to put on a respirator:</a:t>
            </a:r>
          </a:p>
          <a:p>
            <a:pPr marL="237690" indent="-237690">
              <a:buFont typeface="+mj-lt"/>
              <a:buAutoNum type="arabicPeriod"/>
              <a:defRPr/>
            </a:pPr>
            <a:r>
              <a:rPr lang="en-US" dirty="0"/>
              <a:t>Hold the respirator in your hand with the nosepiece toward your fingertips.</a:t>
            </a:r>
          </a:p>
          <a:p>
            <a:pPr marL="237690" indent="-237690">
              <a:buFont typeface="+mj-lt"/>
              <a:buAutoNum type="arabicPeriod"/>
              <a:defRPr/>
            </a:pPr>
            <a:r>
              <a:rPr lang="en-US" dirty="0"/>
              <a:t>Position the mask over your mouth and nose.</a:t>
            </a:r>
          </a:p>
          <a:p>
            <a:pPr marL="237690" indent="-237690">
              <a:buFont typeface="+mj-lt"/>
              <a:buAutoNum type="arabicPeriod"/>
              <a:defRPr/>
            </a:pPr>
            <a:r>
              <a:rPr lang="en-US" dirty="0"/>
              <a:t>Attach bottom straps behind neck.</a:t>
            </a:r>
          </a:p>
          <a:p>
            <a:pPr marL="237690" indent="-237690">
              <a:buFont typeface="+mj-lt"/>
              <a:buAutoNum type="arabicPeriod"/>
              <a:defRPr/>
            </a:pPr>
            <a:r>
              <a:rPr lang="en-US" dirty="0"/>
              <a:t>Adjust face piece and straps for comfortable fit.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Full &amp; Half Face are made with Silicone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Hycar</a:t>
            </a:r>
            <a:r>
              <a:rPr lang="en-US" sz="1800" dirty="0">
                <a:effectLst/>
                <a:latin typeface="Calibri" panose="020F0502020204030204" pitchFamily="34" charset="0"/>
                <a:ea typeface="Calibri" panose="020F0502020204030204" pitchFamily="34" charset="0"/>
                <a:cs typeface="Times New Roman" panose="02020603050405020304" pitchFamily="18" charset="0"/>
              </a:rPr>
              <a:t> Rubber,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Hycar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about 20 to 30% more expensive.  Rubber is stronger that Silicone (25 MPa vs 5 MPa) but, Silicone resists weather much better and can stand higher temperatures.</a:t>
            </a:r>
          </a:p>
          <a:p>
            <a:pPr>
              <a:defRPr/>
            </a:pPr>
            <a:endParaRPr lang="en-US" dirty="0"/>
          </a:p>
        </p:txBody>
      </p:sp>
      <p:sp>
        <p:nvSpPr>
          <p:cNvPr id="45060"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5061" name="Slide Number Placeholder 4"/>
          <p:cNvSpPr>
            <a:spLocks noGrp="1"/>
          </p:cNvSpPr>
          <p:nvPr>
            <p:ph type="sldNum" sz="quarter" idx="5"/>
          </p:nvPr>
        </p:nvSpPr>
        <p:spPr>
          <a:noFill/>
        </p:spPr>
        <p:txBody>
          <a:bodyPr/>
          <a:lstStyle/>
          <a:p>
            <a:fld id="{EAFEF363-1600-4854-B248-B1D0B8985212}"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b="0" i="0" dirty="0">
                <a:solidFill>
                  <a:srgbClr val="000000"/>
                </a:solidFill>
                <a:effectLst/>
                <a:latin typeface="Roboto"/>
              </a:rPr>
              <a:t>These full-face respirators are made by </a:t>
            </a:r>
            <a:r>
              <a:rPr lang="en-US" b="0" i="0" dirty="0" err="1">
                <a:solidFill>
                  <a:srgbClr val="000000"/>
                </a:solidFill>
                <a:effectLst/>
                <a:latin typeface="Roboto"/>
              </a:rPr>
              <a:t>Moldex</a:t>
            </a:r>
            <a:r>
              <a:rPr lang="en-US" b="0" i="0" dirty="0">
                <a:solidFill>
                  <a:srgbClr val="000000"/>
                </a:solidFill>
                <a:effectLst/>
                <a:latin typeface="Roboto"/>
              </a:rPr>
              <a:t>. Full-face reusable respirators are NIOSH-rated cover the entire face to provide breathable air and protect eyes from irritation caused by gases, vapors, and airborne particles. Cartridges can be changed when they become dirty or when specific hazards are encountered. Filters and cartridges are compatible with a specific brand and mask model. Prices range between $200 - $500.</a:t>
            </a:r>
            <a:endParaRPr lang="en-US" dirty="0"/>
          </a:p>
        </p:txBody>
      </p:sp>
      <p:sp>
        <p:nvSpPr>
          <p:cNvPr id="45060"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5061" name="Slide Number Placeholder 4"/>
          <p:cNvSpPr>
            <a:spLocks noGrp="1"/>
          </p:cNvSpPr>
          <p:nvPr>
            <p:ph type="sldNum" sz="quarter" idx="5"/>
          </p:nvPr>
        </p:nvSpPr>
        <p:spPr>
          <a:noFill/>
        </p:spPr>
        <p:txBody>
          <a:bodyPr/>
          <a:lstStyle/>
          <a:p>
            <a:fld id="{EAFEF363-1600-4854-B248-B1D0B89852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552546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b="0" i="0" dirty="0">
                <a:solidFill>
                  <a:srgbClr val="000000"/>
                </a:solidFill>
                <a:effectLst/>
                <a:latin typeface="Roboto"/>
              </a:rPr>
              <a:t>These full-face gas masks (made by Honeywell North) cover the mouth, nose, and eyes to protect first responders from CBRN (chemical, biological, radiological, nuclear) hazards. They use a replaceable canister to filter one or more hazards from the air. The lens and seal prevent hazards from reaching the face and eyes.</a:t>
            </a:r>
            <a:endParaRPr lang="en-US" dirty="0"/>
          </a:p>
        </p:txBody>
      </p:sp>
      <p:sp>
        <p:nvSpPr>
          <p:cNvPr id="45060"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5061" name="Slide Number Placeholder 4"/>
          <p:cNvSpPr>
            <a:spLocks noGrp="1"/>
          </p:cNvSpPr>
          <p:nvPr>
            <p:ph type="sldNum" sz="quarter" idx="5"/>
          </p:nvPr>
        </p:nvSpPr>
        <p:spPr>
          <a:noFill/>
        </p:spPr>
        <p:txBody>
          <a:bodyPr/>
          <a:lstStyle/>
          <a:p>
            <a:fld id="{EAFEF363-1600-4854-B248-B1D0B898521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17601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b="0" i="0" dirty="0">
                <a:solidFill>
                  <a:srgbClr val="000000"/>
                </a:solidFill>
                <a:effectLst/>
                <a:latin typeface="Roboto"/>
              </a:rPr>
              <a:t>These full-face respirators are made by </a:t>
            </a:r>
            <a:r>
              <a:rPr lang="en-US" b="0" i="0" dirty="0" err="1">
                <a:solidFill>
                  <a:srgbClr val="000000"/>
                </a:solidFill>
                <a:effectLst/>
                <a:latin typeface="Roboto"/>
              </a:rPr>
              <a:t>Moldex</a:t>
            </a:r>
            <a:r>
              <a:rPr lang="en-US" b="0" i="0" dirty="0">
                <a:solidFill>
                  <a:srgbClr val="000000"/>
                </a:solidFill>
                <a:effectLst/>
                <a:latin typeface="Roboto"/>
              </a:rPr>
              <a:t>. Full-face reusable respirators are NIOSH-rated cover the entire face to provide breathable air and protect eyes from irritation caused by gases, vapors, and airborne particles. Cartridges can be changed when they become dirty or when specific hazards are encountered. Filters and cartridges are compatible with a specific brand and mask model. Prices range between $200 - $500.</a:t>
            </a:r>
            <a:endParaRPr lang="en-US" dirty="0"/>
          </a:p>
        </p:txBody>
      </p:sp>
      <p:sp>
        <p:nvSpPr>
          <p:cNvPr id="45060"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5061" name="Slide Number Placeholder 4"/>
          <p:cNvSpPr>
            <a:spLocks noGrp="1"/>
          </p:cNvSpPr>
          <p:nvPr>
            <p:ph type="sldNum" sz="quarter" idx="5"/>
          </p:nvPr>
        </p:nvSpPr>
        <p:spPr>
          <a:noFill/>
        </p:spPr>
        <p:txBody>
          <a:bodyPr/>
          <a:lstStyle/>
          <a:p>
            <a:fld id="{EAFEF363-1600-4854-B248-B1D0B898521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849093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dirty="0"/>
              <a:t>From Gemplers.com</a:t>
            </a:r>
          </a:p>
        </p:txBody>
      </p:sp>
      <p:sp>
        <p:nvSpPr>
          <p:cNvPr id="46084"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6085" name="Slide Number Placeholder 4"/>
          <p:cNvSpPr>
            <a:spLocks noGrp="1"/>
          </p:cNvSpPr>
          <p:nvPr>
            <p:ph type="sldNum" sz="quarter" idx="5"/>
          </p:nvPr>
        </p:nvSpPr>
        <p:spPr>
          <a:noFill/>
        </p:spPr>
        <p:txBody>
          <a:bodyPr/>
          <a:lstStyle/>
          <a:p>
            <a:fld id="{9AEBD113-7BF1-4708-9802-EC8F262F7959}"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a:p>
          <a:p>
            <a:endParaRPr lang="en-US"/>
          </a:p>
        </p:txBody>
      </p:sp>
      <p:sp>
        <p:nvSpPr>
          <p:cNvPr id="47108"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7109" name="Slide Number Placeholder 4"/>
          <p:cNvSpPr>
            <a:spLocks noGrp="1"/>
          </p:cNvSpPr>
          <p:nvPr>
            <p:ph type="sldNum" sz="quarter" idx="5"/>
          </p:nvPr>
        </p:nvSpPr>
        <p:spPr>
          <a:noFill/>
        </p:spPr>
        <p:txBody>
          <a:bodyPr/>
          <a:lstStyle/>
          <a:p>
            <a:fld id="{BDC5FCD6-765C-437F-9A85-A6DFDDAA5E00}"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Sam McNeill - Grain Storage</a:t>
            </a:r>
          </a:p>
        </p:txBody>
      </p:sp>
      <p:sp>
        <p:nvSpPr>
          <p:cNvPr id="5" name="Slide Number Placeholder 4"/>
          <p:cNvSpPr>
            <a:spLocks noGrp="1"/>
          </p:cNvSpPr>
          <p:nvPr>
            <p:ph type="sldNum" sz="quarter" idx="5"/>
          </p:nvPr>
        </p:nvSpPr>
        <p:spPr/>
        <p:txBody>
          <a:bodyPr/>
          <a:lstStyle/>
          <a:p>
            <a:pPr>
              <a:defRPr/>
            </a:pPr>
            <a:fld id="{EFA630B5-FFD4-4A77-9949-DF506A67F6DE}" type="slidenum">
              <a:rPr lang="en-US" altLang="en-US" smtClean="0"/>
              <a:pPr>
                <a:defRPr/>
              </a:pPr>
              <a:t>3</a:t>
            </a:fld>
            <a:endParaRPr lang="en-US" altLang="en-US"/>
          </a:p>
        </p:txBody>
      </p:sp>
    </p:spTree>
    <p:extLst>
      <p:ext uri="{BB962C8B-B14F-4D97-AF65-F5344CB8AC3E}">
        <p14:creationId xmlns:p14="http://schemas.microsoft.com/office/powerpoint/2010/main" val="622572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a:p>
          <a:p>
            <a:endParaRPr lang="en-US"/>
          </a:p>
        </p:txBody>
      </p:sp>
      <p:sp>
        <p:nvSpPr>
          <p:cNvPr id="47108"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7109" name="Slide Number Placeholder 4"/>
          <p:cNvSpPr>
            <a:spLocks noGrp="1"/>
          </p:cNvSpPr>
          <p:nvPr>
            <p:ph type="sldNum" sz="quarter" idx="5"/>
          </p:nvPr>
        </p:nvSpPr>
        <p:spPr>
          <a:noFill/>
        </p:spPr>
        <p:txBody>
          <a:bodyPr/>
          <a:lstStyle/>
          <a:p>
            <a:fld id="{BDC5FCD6-765C-437F-9A85-A6DFDDAA5E0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48289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a:p>
          <a:p>
            <a:endParaRPr lang="en-US"/>
          </a:p>
        </p:txBody>
      </p:sp>
      <p:sp>
        <p:nvSpPr>
          <p:cNvPr id="47108"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47109" name="Slide Number Placeholder 4"/>
          <p:cNvSpPr>
            <a:spLocks noGrp="1"/>
          </p:cNvSpPr>
          <p:nvPr>
            <p:ph type="sldNum" sz="quarter" idx="5"/>
          </p:nvPr>
        </p:nvSpPr>
        <p:spPr>
          <a:noFill/>
        </p:spPr>
        <p:txBody>
          <a:bodyPr/>
          <a:lstStyle/>
          <a:p>
            <a:fld id="{BDC5FCD6-765C-437F-9A85-A6DFDDAA5E00}"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dirty="0"/>
              <a:t>Universities have conducted research on the effects of grain dust on human lungs.</a:t>
            </a:r>
          </a:p>
          <a:p>
            <a:r>
              <a:rPr lang="en-US" dirty="0"/>
              <a:t>Selected titles from a Google search on “grain dust control”</a:t>
            </a:r>
          </a:p>
          <a:p>
            <a:r>
              <a:rPr lang="en-US" dirty="0"/>
              <a:t>Effects of Grain Dust on Lungs Prior to and Following Dust Remediation: A 2008 report from the Journal of Occupational and Environmental Medicine (copyrighted by the American College of Occupational and Environmental Medicine) showed that grain dust control was effective in improving lung function of smokers, former smokers and non-smokers. </a:t>
            </a:r>
          </a:p>
          <a:p>
            <a:r>
              <a:rPr lang="en-US" dirty="0"/>
              <a:t>Other journals…</a:t>
            </a:r>
          </a:p>
          <a:p>
            <a:r>
              <a:rPr lang="en-US" dirty="0"/>
              <a:t>Journal of the American Oil Chemists’ Society</a:t>
            </a:r>
          </a:p>
        </p:txBody>
      </p:sp>
      <p:sp>
        <p:nvSpPr>
          <p:cNvPr id="57348"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57349" name="Slide Number Placeholder 4"/>
          <p:cNvSpPr>
            <a:spLocks noGrp="1"/>
          </p:cNvSpPr>
          <p:nvPr>
            <p:ph type="sldNum" sz="quarter" idx="5"/>
          </p:nvPr>
        </p:nvSpPr>
        <p:spPr>
          <a:noFill/>
        </p:spPr>
        <p:txBody>
          <a:bodyPr/>
          <a:lstStyle/>
          <a:p>
            <a:fld id="{CB6E6050-F02D-4664-997E-6CC514603FAC}"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a:t>Another screen shot of a equipment supplier showing their line of respiratory protection equipment.</a:t>
            </a:r>
          </a:p>
          <a:p>
            <a:r>
              <a:rPr lang="en-US"/>
              <a:t>Note the current prices range from ~$1 each for dust masks, ~$17 - 35 for half face respirators, $100 – 300 for full face respirators, $700 – 1300 for powered respirators , and $2500 for a SCBA.</a:t>
            </a:r>
          </a:p>
        </p:txBody>
      </p:sp>
      <p:sp>
        <p:nvSpPr>
          <p:cNvPr id="61444"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61445" name="Slide Number Placeholder 4"/>
          <p:cNvSpPr>
            <a:spLocks noGrp="1"/>
          </p:cNvSpPr>
          <p:nvPr>
            <p:ph type="sldNum" sz="quarter" idx="5"/>
          </p:nvPr>
        </p:nvSpPr>
        <p:spPr>
          <a:noFill/>
        </p:spPr>
        <p:txBody>
          <a:bodyPr/>
          <a:lstStyle/>
          <a:p>
            <a:fld id="{72EBCB8C-8E71-4C59-8F28-AF3FB15D7F28}"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a:t>Refer to OSHA </a:t>
            </a:r>
            <a:r>
              <a:rPr lang="en-US" dirty="0" err="1"/>
              <a:t>FatalFacts</a:t>
            </a:r>
            <a:r>
              <a:rPr lang="en-US" dirty="0"/>
              <a:t> No. 16 – 2018 “Confined Space Entry on a Farm” where a farm worker was overcome by CO2 produced in an 8000 gallon whey tank, passed out and perished before he was able to be rescued.</a:t>
            </a:r>
          </a:p>
        </p:txBody>
      </p:sp>
      <p:sp>
        <p:nvSpPr>
          <p:cNvPr id="53252" name="Header Placeholder 3"/>
          <p:cNvSpPr>
            <a:spLocks noGrp="1"/>
          </p:cNvSpPr>
          <p:nvPr>
            <p:ph type="hdr" sz="quarter"/>
          </p:nvPr>
        </p:nvSpPr>
        <p:spPr>
          <a:noFill/>
        </p:spPr>
        <p:txBody>
          <a:bodyPr/>
          <a:lstStyle/>
          <a:p>
            <a:r>
              <a:rPr lang="en-US">
                <a:solidFill>
                  <a:srgbClr val="000000"/>
                </a:solidFill>
              </a:rPr>
              <a:t>Sam McNeill - Grain Storage</a:t>
            </a:r>
          </a:p>
        </p:txBody>
      </p:sp>
      <p:sp>
        <p:nvSpPr>
          <p:cNvPr id="53253" name="Slide Number Placeholder 4"/>
          <p:cNvSpPr>
            <a:spLocks noGrp="1"/>
          </p:cNvSpPr>
          <p:nvPr>
            <p:ph type="sldNum" sz="quarter" idx="5"/>
          </p:nvPr>
        </p:nvSpPr>
        <p:spPr>
          <a:noFill/>
        </p:spPr>
        <p:txBody>
          <a:bodyPr/>
          <a:lstStyle/>
          <a:p>
            <a:fld id="{0DE2870E-F3CA-43D0-B834-47094F20B890}" type="slidenum">
              <a:rPr lang="en-US" smtClean="0">
                <a:solidFill>
                  <a:srgbClr val="000000"/>
                </a:solidFill>
              </a:rPr>
              <a:pPr/>
              <a:t>34</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marL="225425" indent="-225425">
              <a:buClr>
                <a:srgbClr val="0000FF"/>
              </a:buClr>
            </a:pPr>
            <a:r>
              <a:rPr lang="en-US" sz="1200" dirty="0"/>
              <a:t>Take home lesson for Beam employees: </a:t>
            </a:r>
          </a:p>
          <a:p>
            <a:pPr marL="228600" indent="-228600">
              <a:buClr>
                <a:srgbClr val="0000FF"/>
              </a:buClr>
              <a:buAutoNum type="arabicPeriod"/>
            </a:pPr>
            <a:r>
              <a:rPr lang="en-US" sz="1200" dirty="0"/>
              <a:t>Be aware of potential hazards and </a:t>
            </a:r>
          </a:p>
          <a:p>
            <a:pPr marL="228600" indent="-228600">
              <a:buClr>
                <a:srgbClr val="0000FF"/>
              </a:buClr>
              <a:buAutoNum type="arabicPeriod"/>
            </a:pPr>
            <a:r>
              <a:rPr lang="en-US" sz="1200" dirty="0"/>
              <a:t>Do NOT enter a confined space without a work permit or proper supervision</a:t>
            </a:r>
          </a:p>
        </p:txBody>
      </p:sp>
      <p:sp>
        <p:nvSpPr>
          <p:cNvPr id="53252" name="Header Placeholder 3"/>
          <p:cNvSpPr>
            <a:spLocks noGrp="1"/>
          </p:cNvSpPr>
          <p:nvPr>
            <p:ph type="hdr" sz="quarter"/>
          </p:nvPr>
        </p:nvSpPr>
        <p:spPr>
          <a:noFill/>
        </p:spPr>
        <p:txBody>
          <a:bodyPr/>
          <a:lstStyle/>
          <a:p>
            <a:r>
              <a:rPr lang="en-US">
                <a:solidFill>
                  <a:srgbClr val="000000"/>
                </a:solidFill>
              </a:rPr>
              <a:t>Sam McNeill - Grain Storage</a:t>
            </a:r>
          </a:p>
        </p:txBody>
      </p:sp>
      <p:sp>
        <p:nvSpPr>
          <p:cNvPr id="53253" name="Slide Number Placeholder 4"/>
          <p:cNvSpPr>
            <a:spLocks noGrp="1"/>
          </p:cNvSpPr>
          <p:nvPr>
            <p:ph type="sldNum" sz="quarter" idx="5"/>
          </p:nvPr>
        </p:nvSpPr>
        <p:spPr>
          <a:noFill/>
        </p:spPr>
        <p:txBody>
          <a:bodyPr/>
          <a:lstStyle/>
          <a:p>
            <a:fld id="{0DE2870E-F3CA-43D0-B834-47094F20B890}" type="slidenum">
              <a:rPr lang="en-US" smtClean="0">
                <a:solidFill>
                  <a:srgbClr val="000000"/>
                </a:solidFill>
              </a:rPr>
              <a:pPr/>
              <a:t>35</a:t>
            </a:fld>
            <a:endParaRPr lang="en-US">
              <a:solidFill>
                <a:srgbClr val="000000"/>
              </a:solidFill>
            </a:endParaRPr>
          </a:p>
        </p:txBody>
      </p:sp>
    </p:spTree>
    <p:extLst>
      <p:ext uri="{BB962C8B-B14F-4D97-AF65-F5344CB8AC3E}">
        <p14:creationId xmlns:p14="http://schemas.microsoft.com/office/powerpoint/2010/main" val="3399952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36</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36</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endParaRPr lang="en-US" altLang="en-US"/>
          </a:p>
        </p:txBody>
      </p:sp>
    </p:spTree>
    <p:extLst>
      <p:ext uri="{BB962C8B-B14F-4D97-AF65-F5344CB8AC3E}">
        <p14:creationId xmlns:p14="http://schemas.microsoft.com/office/powerpoint/2010/main" val="3631863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37</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37</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Geographic distribution of agricultural confined space cases from 1962 - 2020 (n=2181). </a:t>
            </a:r>
            <a:endParaRPr lang="en-US" altLang="en-US" dirty="0"/>
          </a:p>
        </p:txBody>
      </p:sp>
    </p:spTree>
    <p:extLst>
      <p:ext uri="{BB962C8B-B14F-4D97-AF65-F5344CB8AC3E}">
        <p14:creationId xmlns:p14="http://schemas.microsoft.com/office/powerpoint/2010/main" val="920021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38</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38</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Exterior ladders without cages…most bins in KY.</a:t>
            </a:r>
            <a:endParaRPr lang="en-US" altLang="en-US" dirty="0"/>
          </a:p>
        </p:txBody>
      </p:sp>
    </p:spTree>
    <p:extLst>
      <p:ext uri="{BB962C8B-B14F-4D97-AF65-F5344CB8AC3E}">
        <p14:creationId xmlns:p14="http://schemas.microsoft.com/office/powerpoint/2010/main" val="304254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39</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39</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b="0" i="0" dirty="0">
                <a:solidFill>
                  <a:srgbClr val="000000"/>
                </a:solidFill>
                <a:effectLst/>
                <a:latin typeface="Source Sans Pro Web"/>
              </a:rPr>
              <a:t>Fatalities by detailed event for all occupations (ag, construction, mining, etc.)</a:t>
            </a:r>
            <a:endParaRPr lang="en-US" altLang="en-US" dirty="0"/>
          </a:p>
        </p:txBody>
      </p:sp>
    </p:spTree>
    <p:extLst>
      <p:ext uri="{BB962C8B-B14F-4D97-AF65-F5344CB8AC3E}">
        <p14:creationId xmlns:p14="http://schemas.microsoft.com/office/powerpoint/2010/main" val="286343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241653" indent="-241653"/>
            <a:r>
              <a:rPr lang="en-US" dirty="0"/>
              <a:t>Grain</a:t>
            </a:r>
            <a:r>
              <a:rPr lang="en-US" baseline="0" dirty="0"/>
              <a:t> Handling Safety – What are the Risks? / Topics of Concern</a:t>
            </a:r>
            <a:endParaRPr lang="en-US" dirty="0"/>
          </a:p>
          <a:p>
            <a:pPr marL="241653" indent="-241653">
              <a:buAutoNum type="arabicPeriod"/>
            </a:pPr>
            <a:r>
              <a:rPr lang="en-US" dirty="0"/>
              <a:t>Back injuries can result from improper lifting technique when</a:t>
            </a:r>
            <a:r>
              <a:rPr lang="en-US" baseline="0" dirty="0"/>
              <a:t> moving grain bags or grain handling equipment.</a:t>
            </a:r>
          </a:p>
          <a:p>
            <a:pPr marL="241653" indent="-241653">
              <a:buAutoNum type="arabicPeriod"/>
            </a:pPr>
            <a:r>
              <a:rPr lang="en-US" baseline="0" dirty="0"/>
              <a:t>Tripping hazards and/or falls can result from wet walking surfaces or obstacles left in walkways, or when climbing ladders.</a:t>
            </a:r>
          </a:p>
          <a:p>
            <a:pPr marL="241653" indent="-241653">
              <a:buAutoNum type="arabicPeriod"/>
            </a:pPr>
            <a:r>
              <a:rPr lang="en-US" baseline="0" dirty="0"/>
              <a:t> </a:t>
            </a:r>
            <a:endParaRPr lang="en-US" dirty="0"/>
          </a:p>
          <a:p>
            <a:endParaRPr lang="en-US" dirty="0"/>
          </a:p>
        </p:txBody>
      </p:sp>
      <p:sp>
        <p:nvSpPr>
          <p:cNvPr id="35844"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5845" name="Slide Number Placeholder 4"/>
          <p:cNvSpPr>
            <a:spLocks noGrp="1"/>
          </p:cNvSpPr>
          <p:nvPr>
            <p:ph type="sldNum" sz="quarter" idx="5"/>
          </p:nvPr>
        </p:nvSpPr>
        <p:spPr>
          <a:noFill/>
        </p:spPr>
        <p:txBody>
          <a:bodyPr/>
          <a:lstStyle/>
          <a:p>
            <a:fld id="{96BFE0DC-8EB4-4AD7-9263-28067F09808D}"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40</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40</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Exterior ladders without cages…most bins in KY.</a:t>
            </a:r>
            <a:endParaRPr lang="en-US" altLang="en-US" dirty="0"/>
          </a:p>
        </p:txBody>
      </p:sp>
    </p:spTree>
    <p:extLst>
      <p:ext uri="{BB962C8B-B14F-4D97-AF65-F5344CB8AC3E}">
        <p14:creationId xmlns:p14="http://schemas.microsoft.com/office/powerpoint/2010/main" val="3989306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41</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41</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Exterior ladders without cages…most bins in KY.</a:t>
            </a:r>
            <a:endParaRPr lang="en-US" altLang="en-US" dirty="0"/>
          </a:p>
        </p:txBody>
      </p:sp>
    </p:spTree>
    <p:extLst>
      <p:ext uri="{BB962C8B-B14F-4D97-AF65-F5344CB8AC3E}">
        <p14:creationId xmlns:p14="http://schemas.microsoft.com/office/powerpoint/2010/main" val="1891678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42</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42</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Exterior ladders now have rest stations every 20-ft or so.</a:t>
            </a:r>
            <a:endParaRPr lang="en-US" altLang="en-US" dirty="0"/>
          </a:p>
        </p:txBody>
      </p:sp>
    </p:spTree>
    <p:extLst>
      <p:ext uri="{BB962C8B-B14F-4D97-AF65-F5344CB8AC3E}">
        <p14:creationId xmlns:p14="http://schemas.microsoft.com/office/powerpoint/2010/main" val="1891284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43</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43</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Exterior ladders now have rest stations every 20-ft or so.</a:t>
            </a:r>
            <a:endParaRPr lang="en-US" altLang="en-US" dirty="0"/>
          </a:p>
        </p:txBody>
      </p:sp>
    </p:spTree>
    <p:extLst>
      <p:ext uri="{BB962C8B-B14F-4D97-AF65-F5344CB8AC3E}">
        <p14:creationId xmlns:p14="http://schemas.microsoft.com/office/powerpoint/2010/main" val="260349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44</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44</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Exterior ladders now have rest stations every 20-ft or so.</a:t>
            </a:r>
            <a:endParaRPr lang="en-US" altLang="en-US" dirty="0"/>
          </a:p>
        </p:txBody>
      </p:sp>
    </p:spTree>
    <p:extLst>
      <p:ext uri="{BB962C8B-B14F-4D97-AF65-F5344CB8AC3E}">
        <p14:creationId xmlns:p14="http://schemas.microsoft.com/office/powerpoint/2010/main" val="3199221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a:p>
          <a:p>
            <a:endParaRPr lang="en-US"/>
          </a:p>
        </p:txBody>
      </p:sp>
      <p:sp>
        <p:nvSpPr>
          <p:cNvPr id="36868"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6869" name="Slide Number Placeholder 4"/>
          <p:cNvSpPr>
            <a:spLocks noGrp="1"/>
          </p:cNvSpPr>
          <p:nvPr>
            <p:ph type="sldNum" sz="quarter" idx="5"/>
          </p:nvPr>
        </p:nvSpPr>
        <p:spPr>
          <a:noFill/>
        </p:spPr>
        <p:txBody>
          <a:bodyPr/>
          <a:lstStyle/>
          <a:p>
            <a:fld id="{E361EF40-82F2-41AF-89FF-BEABA723D95D}"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0" i="0" dirty="0">
                <a:solidFill>
                  <a:srgbClr val="000000"/>
                </a:solidFill>
                <a:effectLst/>
                <a:latin typeface="Open Sans"/>
              </a:rPr>
              <a:t>The purpose of this Respirator Selection Logic (RSL) is to provide guidance to respirator program administrators on respirator selection that incorporates the changes necessitated by the revisions to the respirator use and certification regulations and changes in the National Institute for Occupational Safety and Health (NIOSH) policy. This RSL is not intended to be used for selection of respirators for protection against infectious agents or for chemical, biological, radiological or nuclear (CBRN) agents of terrorism. While respirators can provide appropriate protection against these agents, the information necessary to use the selection logic is generally not available for infectious disease or bioterrorism agents (e.g., exposure limits, airborne concentration). Similarly, CBRN terrorism events may involve chemicals that can quickly degrade respirator materials or have extremely low toxic levels that are difficult to measure.</a:t>
            </a:r>
            <a:endParaRPr lang="en-US" altLang="en-US" sz="1000" dirty="0"/>
          </a:p>
          <a:p>
            <a:endParaRPr lang="en-US" altLang="en-US" dirty="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5B24BF5-9D8F-4903-BDC8-85F5B231F2A2}" type="slidenum">
              <a:rPr lang="en-US" altLang="en-US" smtClean="0"/>
              <a:pPr>
                <a:spcBef>
                  <a:spcPct val="0"/>
                </a:spcBef>
              </a:pPr>
              <a:t>46</a:t>
            </a:fld>
            <a:endParaRPr lang="en-US" altLang="en-US"/>
          </a:p>
        </p:txBody>
      </p:sp>
    </p:spTree>
    <p:extLst>
      <p:ext uri="{BB962C8B-B14F-4D97-AF65-F5344CB8AC3E}">
        <p14:creationId xmlns:p14="http://schemas.microsoft.com/office/powerpoint/2010/main" val="1542345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a:p>
          <a:p>
            <a:endParaRPr lang="en-US"/>
          </a:p>
        </p:txBody>
      </p:sp>
      <p:sp>
        <p:nvSpPr>
          <p:cNvPr id="37892"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7893" name="Slide Number Placeholder 4"/>
          <p:cNvSpPr>
            <a:spLocks noGrp="1"/>
          </p:cNvSpPr>
          <p:nvPr>
            <p:ph type="sldNum" sz="quarter" idx="5"/>
          </p:nvPr>
        </p:nvSpPr>
        <p:spPr>
          <a:noFill/>
        </p:spPr>
        <p:txBody>
          <a:bodyPr/>
          <a:lstStyle/>
          <a:p>
            <a:fld id="{341C0911-0A75-4D75-9A70-D68335EA063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502957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ctr"/>
            <a:br>
              <a:rPr lang="en-US" sz="1200" b="0" i="0" kern="1200" dirty="0">
                <a:solidFill>
                  <a:schemeClr val="tx1"/>
                </a:solidFill>
                <a:effectLst/>
                <a:latin typeface="Times New Roman" pitchFamily="18" charset="0"/>
                <a:ea typeface="+mn-ea"/>
                <a:cs typeface="+mn-cs"/>
              </a:rPr>
            </a:br>
            <a:r>
              <a:rPr lang="en-US" sz="1200" b="0" i="0" kern="1200" dirty="0">
                <a:solidFill>
                  <a:schemeClr val="tx1"/>
                </a:solidFill>
                <a:effectLst/>
                <a:latin typeface="Times New Roman" pitchFamily="18" charset="0"/>
                <a:ea typeface="+mn-ea"/>
                <a:cs typeface="+mn-cs"/>
              </a:rPr>
              <a:t>Great Big Canvas©</a:t>
            </a:r>
          </a:p>
          <a:p>
            <a:r>
              <a:rPr lang="en-US" sz="1200" b="0" i="0" kern="1200" dirty="0">
                <a:solidFill>
                  <a:schemeClr val="tx1"/>
                </a:solidFill>
                <a:effectLst/>
                <a:latin typeface="Times New Roman" pitchFamily="18" charset="0"/>
                <a:ea typeface="+mn-ea"/>
                <a:cs typeface="+mn-cs"/>
              </a:rPr>
              <a:t>Construction Workers Resting on Steel Beam Above Manhattan.</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16186DDF-6595-4FB8-BA71-D4F276BFEC87}" type="slidenum">
              <a:rPr lang="en-US" altLang="en-US" smtClean="0"/>
              <a:pPr>
                <a:spcBef>
                  <a:spcPct val="0"/>
                </a:spcBef>
              </a:pPr>
              <a:t>48</a:t>
            </a:fld>
            <a:endParaRPr lang="en-US" altLang="en-US"/>
          </a:p>
        </p:txBody>
      </p:sp>
    </p:spTree>
    <p:extLst>
      <p:ext uri="{BB962C8B-B14F-4D97-AF65-F5344CB8AC3E}">
        <p14:creationId xmlns:p14="http://schemas.microsoft.com/office/powerpoint/2010/main" val="640008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Basic relationships</a:t>
            </a:r>
          </a:p>
          <a:p>
            <a:pPr marL="171450" indent="-171450">
              <a:buFont typeface="Arial" panose="020B0604020202020204" pitchFamily="34" charset="0"/>
              <a:buChar char="•"/>
            </a:pPr>
            <a:r>
              <a:rPr lang="en-US" altLang="en-US" dirty="0"/>
              <a:t>Allowable Storage Time</a:t>
            </a:r>
          </a:p>
          <a:p>
            <a:pPr marL="171450" indent="-171450">
              <a:buFont typeface="Arial" panose="020B0604020202020204" pitchFamily="34" charset="0"/>
              <a:buChar char="•"/>
            </a:pPr>
            <a:r>
              <a:rPr lang="en-US" altLang="en-US" dirty="0"/>
              <a:t>Biology 101 – insects and mold growth</a:t>
            </a:r>
          </a:p>
          <a:p>
            <a:pPr marL="171450" indent="-171450">
              <a:buFont typeface="Arial" panose="020B0604020202020204" pitchFamily="34" charset="0"/>
              <a:buChar char="•"/>
            </a:pPr>
            <a:r>
              <a:rPr lang="en-US" altLang="en-US" dirty="0"/>
              <a:t>EMC</a:t>
            </a:r>
          </a:p>
          <a:p>
            <a:r>
              <a:rPr lang="en-US" altLang="en-US" dirty="0"/>
              <a:t> </a:t>
            </a:r>
          </a:p>
        </p:txBody>
      </p:sp>
      <p:sp>
        <p:nvSpPr>
          <p:cNvPr id="9216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77EDC82-8BE4-433C-BFA7-F9AE9B7614B5}" type="slidenum">
              <a:rPr lang="en-US" altLang="en-US" sz="1300" smtClean="0">
                <a:solidFill>
                  <a:srgbClr val="000000"/>
                </a:solidFill>
              </a:rPr>
              <a:pPr>
                <a:spcBef>
                  <a:spcPct val="0"/>
                </a:spcBef>
              </a:pPr>
              <a:t>49</a:t>
            </a:fld>
            <a:endParaRPr lang="en-US" altLang="en-US" sz="1300">
              <a:solidFill>
                <a:srgbClr val="000000"/>
              </a:solidFill>
            </a:endParaRPr>
          </a:p>
        </p:txBody>
      </p:sp>
    </p:spTree>
    <p:extLst>
      <p:ext uri="{BB962C8B-B14F-4D97-AF65-F5344CB8AC3E}">
        <p14:creationId xmlns:p14="http://schemas.microsoft.com/office/powerpoint/2010/main" val="1165891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5</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5</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sz="1200" b="0" i="0" kern="1200" dirty="0">
                <a:solidFill>
                  <a:schemeClr val="tx1"/>
                </a:solidFill>
                <a:effectLst/>
                <a:latin typeface="Times New Roman" pitchFamily="18" charset="0"/>
                <a:ea typeface="+mn-ea"/>
                <a:cs typeface="+mn-cs"/>
              </a:rPr>
              <a:t>This</a:t>
            </a:r>
            <a:r>
              <a:rPr lang="en-US" sz="1200" b="0" i="0" kern="1200" baseline="0" dirty="0">
                <a:solidFill>
                  <a:schemeClr val="tx1"/>
                </a:solidFill>
                <a:effectLst/>
                <a:latin typeface="Times New Roman" pitchFamily="18" charset="0"/>
                <a:ea typeface="+mn-ea"/>
                <a:cs typeface="+mn-cs"/>
              </a:rPr>
              <a:t> f</a:t>
            </a:r>
            <a:r>
              <a:rPr lang="en-US" sz="1200" b="0" i="0" kern="1200" dirty="0">
                <a:solidFill>
                  <a:schemeClr val="tx1"/>
                </a:solidFill>
                <a:effectLst/>
                <a:latin typeface="Times New Roman" pitchFamily="18" charset="0"/>
                <a:ea typeface="+mn-ea"/>
                <a:cs typeface="+mn-cs"/>
              </a:rPr>
              <a:t>igure shows the 5 elements that</a:t>
            </a:r>
            <a:r>
              <a:rPr lang="en-US" sz="1200" b="0" i="0" kern="1200" baseline="0" dirty="0">
                <a:solidFill>
                  <a:schemeClr val="tx1"/>
                </a:solidFill>
                <a:effectLst/>
                <a:latin typeface="Times New Roman" pitchFamily="18" charset="0"/>
                <a:ea typeface="+mn-ea"/>
                <a:cs typeface="+mn-cs"/>
              </a:rPr>
              <a:t> are needed for a g</a:t>
            </a:r>
            <a:r>
              <a:rPr lang="en-US" sz="1200" b="0" i="0" kern="1200" dirty="0">
                <a:solidFill>
                  <a:schemeClr val="tx1"/>
                </a:solidFill>
                <a:effectLst/>
                <a:latin typeface="Times New Roman" pitchFamily="18" charset="0"/>
                <a:ea typeface="+mn-ea"/>
                <a:cs typeface="+mn-cs"/>
              </a:rPr>
              <a:t>rain dust explosion to occur (the GDE Pentagon from Purdue Univ.) Eliminating one factor could avoid a major dust explosion.</a:t>
            </a:r>
            <a:endParaRPr lang="en-US" altLang="en-US" dirty="0"/>
          </a:p>
        </p:txBody>
      </p:sp>
    </p:spTree>
    <p:extLst>
      <p:ext uri="{BB962C8B-B14F-4D97-AF65-F5344CB8AC3E}">
        <p14:creationId xmlns:p14="http://schemas.microsoft.com/office/powerpoint/2010/main" val="951981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101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38E91D1-7AA2-4906-8A20-9CE4872B7823}" type="slidenum">
              <a:rPr lang="en-US" altLang="en-US" sz="1300" smtClean="0"/>
              <a:pPr>
                <a:spcBef>
                  <a:spcPct val="0"/>
                </a:spcBef>
              </a:pPr>
              <a:t>50</a:t>
            </a:fld>
            <a:endParaRPr lang="en-US" altLang="en-US" sz="130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76174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51</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51</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endParaRPr lang="en-US" altLang="en-US" dirty="0"/>
          </a:p>
        </p:txBody>
      </p:sp>
    </p:spTree>
    <p:extLst>
      <p:ext uri="{BB962C8B-B14F-4D97-AF65-F5344CB8AC3E}">
        <p14:creationId xmlns:p14="http://schemas.microsoft.com/office/powerpoint/2010/main" val="96093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itchFamily="18" charset="0"/>
              </a:defRPr>
            </a:lvl1pPr>
            <a:lvl2pPr marL="738188" indent="-282575" defTabSz="925513">
              <a:spcBef>
                <a:spcPct val="30000"/>
              </a:spcBef>
              <a:defRPr sz="1200">
                <a:solidFill>
                  <a:schemeClr val="tx1"/>
                </a:solidFill>
                <a:latin typeface="Times New Roman" pitchFamily="18" charset="0"/>
              </a:defRPr>
            </a:lvl2pPr>
            <a:lvl3pPr marL="1138238" indent="-225425" defTabSz="925513">
              <a:spcBef>
                <a:spcPct val="30000"/>
              </a:spcBef>
              <a:defRPr sz="1200">
                <a:solidFill>
                  <a:schemeClr val="tx1"/>
                </a:solidFill>
                <a:latin typeface="Times New Roman" pitchFamily="18" charset="0"/>
              </a:defRPr>
            </a:lvl3pPr>
            <a:lvl4pPr marL="1593850" indent="-225425" defTabSz="925513">
              <a:spcBef>
                <a:spcPct val="30000"/>
              </a:spcBef>
              <a:defRPr sz="1200">
                <a:solidFill>
                  <a:schemeClr val="tx1"/>
                </a:solidFill>
                <a:latin typeface="Times New Roman" pitchFamily="18" charset="0"/>
              </a:defRPr>
            </a:lvl4pPr>
            <a:lvl5pPr marL="2049463" indent="-225425" defTabSz="925513">
              <a:spcBef>
                <a:spcPct val="30000"/>
              </a:spcBef>
              <a:defRPr sz="1200">
                <a:solidFill>
                  <a:schemeClr val="tx1"/>
                </a:solidFill>
                <a:latin typeface="Times New Roman" pitchFamily="18" charset="0"/>
              </a:defRPr>
            </a:lvl5pPr>
            <a:lvl6pPr marL="2506663" indent="-225425" defTabSz="925513" eaLnBrk="0" fontAlgn="base" hangingPunct="0">
              <a:spcBef>
                <a:spcPct val="30000"/>
              </a:spcBef>
              <a:spcAft>
                <a:spcPct val="0"/>
              </a:spcAft>
              <a:defRPr sz="1200">
                <a:solidFill>
                  <a:schemeClr val="tx1"/>
                </a:solidFill>
                <a:latin typeface="Times New Roman" pitchFamily="18" charset="0"/>
              </a:defRPr>
            </a:lvl6pPr>
            <a:lvl7pPr marL="2963863" indent="-225425" defTabSz="925513" eaLnBrk="0" fontAlgn="base" hangingPunct="0">
              <a:spcBef>
                <a:spcPct val="30000"/>
              </a:spcBef>
              <a:spcAft>
                <a:spcPct val="0"/>
              </a:spcAft>
              <a:defRPr sz="1200">
                <a:solidFill>
                  <a:schemeClr val="tx1"/>
                </a:solidFill>
                <a:latin typeface="Times New Roman" pitchFamily="18" charset="0"/>
              </a:defRPr>
            </a:lvl7pPr>
            <a:lvl8pPr marL="3421063" indent="-225425" defTabSz="925513" eaLnBrk="0" fontAlgn="base" hangingPunct="0">
              <a:spcBef>
                <a:spcPct val="30000"/>
              </a:spcBef>
              <a:spcAft>
                <a:spcPct val="0"/>
              </a:spcAft>
              <a:defRPr sz="1200">
                <a:solidFill>
                  <a:schemeClr val="tx1"/>
                </a:solidFill>
                <a:latin typeface="Times New Roman" pitchFamily="18" charset="0"/>
              </a:defRPr>
            </a:lvl8pPr>
            <a:lvl9pPr marL="3878263" indent="-225425" defTabSz="9255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CDBBDA8-037D-4DCD-B3B3-E883BEB5E17C}" type="slidenum">
              <a:rPr lang="en-US" altLang="en-US" sz="1300" smtClean="0">
                <a:solidFill>
                  <a:srgbClr val="000000"/>
                </a:solidFill>
                <a:latin typeface="Arial" pitchFamily="34" charset="0"/>
              </a:rPr>
              <a:pPr eaLnBrk="1" hangingPunct="1">
                <a:spcBef>
                  <a:spcPct val="0"/>
                </a:spcBef>
              </a:pPr>
              <a:t>52</a:t>
            </a:fld>
            <a:endParaRPr lang="en-US" altLang="en-US" sz="1300">
              <a:solidFill>
                <a:srgbClr val="000000"/>
              </a:solidFill>
              <a:latin typeface="Arial" pitchFamily="34" charset="0"/>
            </a:endParaRPr>
          </a:p>
        </p:txBody>
      </p:sp>
      <p:sp>
        <p:nvSpPr>
          <p:cNvPr id="29699"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1" tIns="46465" rIns="92931" bIns="46465" anchor="b"/>
          <a:lstStyle>
            <a:lvl1pPr defTabSz="931863">
              <a:spcBef>
                <a:spcPct val="30000"/>
              </a:spcBef>
              <a:defRPr sz="1200">
                <a:solidFill>
                  <a:schemeClr val="tx1"/>
                </a:solidFill>
                <a:latin typeface="Times New Roman" pitchFamily="18" charset="0"/>
              </a:defRPr>
            </a:lvl1pPr>
            <a:lvl2pPr marL="742950" indent="-285750" defTabSz="931863">
              <a:spcBef>
                <a:spcPct val="30000"/>
              </a:spcBef>
              <a:defRPr sz="1200">
                <a:solidFill>
                  <a:schemeClr val="tx1"/>
                </a:solidFill>
                <a:latin typeface="Times New Roman" pitchFamily="18" charset="0"/>
              </a:defRPr>
            </a:lvl2pPr>
            <a:lvl3pPr marL="1143000" indent="-228600" defTabSz="931863">
              <a:spcBef>
                <a:spcPct val="30000"/>
              </a:spcBef>
              <a:defRPr sz="1200">
                <a:solidFill>
                  <a:schemeClr val="tx1"/>
                </a:solidFill>
                <a:latin typeface="Times New Roman" pitchFamily="18" charset="0"/>
              </a:defRPr>
            </a:lvl3pPr>
            <a:lvl4pPr marL="1600200" indent="-228600" defTabSz="931863">
              <a:spcBef>
                <a:spcPct val="30000"/>
              </a:spcBef>
              <a:defRPr sz="1200">
                <a:solidFill>
                  <a:schemeClr val="tx1"/>
                </a:solidFill>
                <a:latin typeface="Times New Roman" pitchFamily="18" charset="0"/>
              </a:defRPr>
            </a:lvl4pPr>
            <a:lvl5pPr marL="2057400" indent="-228600" defTabSz="931863">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3AFF6937-D609-4DB6-B1BC-B4B4C31ABEAE}" type="slidenum">
              <a:rPr lang="en-US" altLang="en-US" sz="1300" smtClean="0">
                <a:solidFill>
                  <a:srgbClr val="000000"/>
                </a:solidFill>
                <a:effectLst>
                  <a:outerShdw blurRad="38100" dist="38100" dir="2700000" algn="tl">
                    <a:srgbClr val="C0C0C0"/>
                  </a:outerShdw>
                </a:effectLst>
              </a:rPr>
              <a:pPr algn="r">
                <a:spcBef>
                  <a:spcPct val="0"/>
                </a:spcBef>
                <a:defRPr/>
              </a:pPr>
              <a:t>52</a:t>
            </a:fld>
            <a:endParaRPr lang="en-US" altLang="en-US" sz="1300">
              <a:solidFill>
                <a:srgbClr val="000000"/>
              </a:solidFill>
              <a:effectLst>
                <a:outerShdw blurRad="38100" dist="38100" dir="2700000" algn="tl">
                  <a:srgbClr val="C0C0C0"/>
                </a:outerShdw>
              </a:effectLst>
            </a:endParaRPr>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1" tIns="46465" rIns="92931" bIns="46465"/>
          <a:lstStyle/>
          <a:p>
            <a:pPr eaLnBrk="1" hangingPunct="1"/>
            <a:endParaRPr lang="en-US" altLang="en-US"/>
          </a:p>
        </p:txBody>
      </p:sp>
    </p:spTree>
    <p:extLst>
      <p:ext uri="{BB962C8B-B14F-4D97-AF65-F5344CB8AC3E}">
        <p14:creationId xmlns:p14="http://schemas.microsoft.com/office/powerpoint/2010/main" val="38248265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a:t>Sam McNeill - Grain Storage</a:t>
            </a:r>
          </a:p>
        </p:txBody>
      </p:sp>
      <p:sp>
        <p:nvSpPr>
          <p:cNvPr id="103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66F95D3-FD80-45F8-92BA-BE180A8F41BB}" type="slidenum">
              <a:rPr lang="en-US" altLang="en-US" smtClean="0"/>
              <a:pPr>
                <a:spcBef>
                  <a:spcPct val="0"/>
                </a:spcBef>
              </a:pPr>
              <a:t>53</a:t>
            </a:fld>
            <a:endParaRPr lang="en-US" altLang="en-US"/>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97455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a:t>Sam McNeill - Grain Storage</a:t>
            </a:r>
          </a:p>
        </p:txBody>
      </p:sp>
      <p:sp>
        <p:nvSpPr>
          <p:cNvPr id="103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66F95D3-FD80-45F8-92BA-BE180A8F41BB}" type="slidenum">
              <a:rPr lang="en-US" altLang="en-US" smtClean="0"/>
              <a:pPr>
                <a:spcBef>
                  <a:spcPct val="0"/>
                </a:spcBef>
              </a:pPr>
              <a:t>54</a:t>
            </a:fld>
            <a:endParaRPr lang="en-US" altLang="en-US"/>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Each mold species has its</a:t>
            </a:r>
            <a:r>
              <a:rPr lang="en-US" altLang="en-US" baseline="0" dirty="0"/>
              <a:t> own preference for moisture in the surrounding environment (relative humidity). Molds generally grow faster as moisture increases.</a:t>
            </a:r>
          </a:p>
          <a:p>
            <a:endParaRPr lang="en-US" altLang="en-US" dirty="0"/>
          </a:p>
        </p:txBody>
      </p:sp>
    </p:spTree>
    <p:extLst>
      <p:ext uri="{BB962C8B-B14F-4D97-AF65-F5344CB8AC3E}">
        <p14:creationId xmlns:p14="http://schemas.microsoft.com/office/powerpoint/2010/main" val="4280362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a:t>Sam McNeill - Grain Storage</a:t>
            </a:r>
          </a:p>
        </p:txBody>
      </p:sp>
      <p:sp>
        <p:nvSpPr>
          <p:cNvPr id="103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66F95D3-FD80-45F8-92BA-BE180A8F41BB}" type="slidenum">
              <a:rPr lang="en-US" altLang="en-US" smtClean="0"/>
              <a:pPr>
                <a:spcBef>
                  <a:spcPct val="0"/>
                </a:spcBef>
              </a:pPr>
              <a:t>55</a:t>
            </a:fld>
            <a:endParaRPr lang="en-US" altLang="en-US"/>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Each mold species has its</a:t>
            </a:r>
            <a:r>
              <a:rPr lang="en-US" altLang="en-US" baseline="0" dirty="0"/>
              <a:t> own preference for moisture in the surrounding environment (relative humidity). Molds generally grow faster </a:t>
            </a:r>
            <a:r>
              <a:rPr lang="en-US" altLang="en-US" baseline="0"/>
              <a:t>as moisture increases.</a:t>
            </a:r>
          </a:p>
          <a:p>
            <a:endParaRPr lang="en-US" altLang="en-US" dirty="0"/>
          </a:p>
        </p:txBody>
      </p:sp>
    </p:spTree>
    <p:extLst>
      <p:ext uri="{BB962C8B-B14F-4D97-AF65-F5344CB8AC3E}">
        <p14:creationId xmlns:p14="http://schemas.microsoft.com/office/powerpoint/2010/main" val="1840189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a:t>Sam McNeill - Grain Storage</a:t>
            </a:r>
          </a:p>
        </p:txBody>
      </p:sp>
      <p:sp>
        <p:nvSpPr>
          <p:cNvPr id="1075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spcBef>
                <a:spcPct val="30000"/>
              </a:spcBef>
              <a:defRPr sz="1200">
                <a:solidFill>
                  <a:schemeClr val="tx1"/>
                </a:solidFill>
                <a:latin typeface="Times New Roman" pitchFamily="18" charset="0"/>
              </a:defRPr>
            </a:lvl1pPr>
            <a:lvl2pPr marL="730766" indent="-281064" defTabSz="915018" eaLnBrk="0" hangingPunct="0">
              <a:spcBef>
                <a:spcPct val="30000"/>
              </a:spcBef>
              <a:defRPr sz="1200">
                <a:solidFill>
                  <a:schemeClr val="tx1"/>
                </a:solidFill>
                <a:latin typeface="Times New Roman" pitchFamily="18" charset="0"/>
              </a:defRPr>
            </a:lvl2pPr>
            <a:lvl3pPr marL="1124255" indent="-224851" defTabSz="915018" eaLnBrk="0" hangingPunct="0">
              <a:spcBef>
                <a:spcPct val="30000"/>
              </a:spcBef>
              <a:defRPr sz="1200">
                <a:solidFill>
                  <a:schemeClr val="tx1"/>
                </a:solidFill>
                <a:latin typeface="Times New Roman" pitchFamily="18" charset="0"/>
              </a:defRPr>
            </a:lvl3pPr>
            <a:lvl4pPr marL="1573957" indent="-224851" defTabSz="915018" eaLnBrk="0" hangingPunct="0">
              <a:spcBef>
                <a:spcPct val="30000"/>
              </a:spcBef>
              <a:defRPr sz="1200">
                <a:solidFill>
                  <a:schemeClr val="tx1"/>
                </a:solidFill>
                <a:latin typeface="Times New Roman" pitchFamily="18" charset="0"/>
              </a:defRPr>
            </a:lvl4pPr>
            <a:lvl5pPr marL="2023659" indent="-224851" defTabSz="915018" eaLnBrk="0" hangingPunct="0">
              <a:spcBef>
                <a:spcPct val="30000"/>
              </a:spcBef>
              <a:defRPr sz="1200">
                <a:solidFill>
                  <a:schemeClr val="tx1"/>
                </a:solidFill>
                <a:latin typeface="Times New Roman" pitchFamily="18" charset="0"/>
              </a:defRPr>
            </a:lvl5pPr>
            <a:lvl6pPr marL="2473361" indent="-224851" defTabSz="915018" eaLnBrk="0" fontAlgn="base" hangingPunct="0">
              <a:spcBef>
                <a:spcPct val="30000"/>
              </a:spcBef>
              <a:spcAft>
                <a:spcPct val="0"/>
              </a:spcAft>
              <a:defRPr sz="1200">
                <a:solidFill>
                  <a:schemeClr val="tx1"/>
                </a:solidFill>
                <a:latin typeface="Times New Roman" pitchFamily="18" charset="0"/>
              </a:defRPr>
            </a:lvl6pPr>
            <a:lvl7pPr marL="2923062" indent="-224851" defTabSz="915018" eaLnBrk="0" fontAlgn="base" hangingPunct="0">
              <a:spcBef>
                <a:spcPct val="30000"/>
              </a:spcBef>
              <a:spcAft>
                <a:spcPct val="0"/>
              </a:spcAft>
              <a:defRPr sz="1200">
                <a:solidFill>
                  <a:schemeClr val="tx1"/>
                </a:solidFill>
                <a:latin typeface="Times New Roman" pitchFamily="18" charset="0"/>
              </a:defRPr>
            </a:lvl7pPr>
            <a:lvl8pPr marL="3372764" indent="-224851" defTabSz="915018" eaLnBrk="0" fontAlgn="base" hangingPunct="0">
              <a:spcBef>
                <a:spcPct val="30000"/>
              </a:spcBef>
              <a:spcAft>
                <a:spcPct val="0"/>
              </a:spcAft>
              <a:defRPr sz="1200">
                <a:solidFill>
                  <a:schemeClr val="tx1"/>
                </a:solidFill>
                <a:latin typeface="Times New Roman" pitchFamily="18" charset="0"/>
              </a:defRPr>
            </a:lvl8pPr>
            <a:lvl9pPr marL="3822466" indent="-224851" defTabSz="91501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8E8F50A-C1D1-4CD6-A555-D876C2A26B8D}" type="slidenum">
              <a:rPr lang="en-US" altLang="en-US" smtClean="0"/>
              <a:pPr>
                <a:spcBef>
                  <a:spcPct val="0"/>
                </a:spcBef>
              </a:pPr>
              <a:t>56</a:t>
            </a:fld>
            <a:endParaRPr lang="en-US" altLang="en-US"/>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8060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1105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64B53F1-83E6-4619-A37C-9EACBC2A30D0}" type="slidenum">
              <a:rPr lang="en-US" altLang="en-US" sz="1300" smtClean="0"/>
              <a:pPr>
                <a:spcBef>
                  <a:spcPct val="0"/>
                </a:spcBef>
              </a:pPr>
              <a:t>57</a:t>
            </a:fld>
            <a:endParaRPr lang="en-US" altLang="en-US" sz="1300"/>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18139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58</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58</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endParaRPr lang="en-US" altLang="en-US"/>
          </a:p>
        </p:txBody>
      </p:sp>
    </p:spTree>
    <p:extLst>
      <p:ext uri="{BB962C8B-B14F-4D97-AF65-F5344CB8AC3E}">
        <p14:creationId xmlns:p14="http://schemas.microsoft.com/office/powerpoint/2010/main" val="2957548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1105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64B53F1-83E6-4619-A37C-9EACBC2A30D0}" type="slidenum">
              <a:rPr lang="en-US" altLang="en-US" sz="1300" smtClean="0"/>
              <a:pPr>
                <a:spcBef>
                  <a:spcPct val="0"/>
                </a:spcBef>
              </a:pPr>
              <a:t>59</a:t>
            </a:fld>
            <a:endParaRPr lang="en-US" altLang="en-US" sz="1300"/>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Knowing the temp &amp; MC indicates how long the grain can be stored without any problems. (AST). </a:t>
            </a:r>
          </a:p>
          <a:p>
            <a:r>
              <a:rPr lang="en-US" altLang="en-US" dirty="0"/>
              <a:t>Kernel damage can occur from the combine or rough handling (excessive drops or augers running at less than full capacity). For example, a screw auger running at 700 rpm at ¼ capacity can generate 7x more damage to corn kernels compared to 400 rpm at full capacity.  </a:t>
            </a:r>
          </a:p>
          <a:p>
            <a:r>
              <a:rPr lang="en-US" altLang="en-US" dirty="0"/>
              <a:t>Mycotoxin screening can be especially useful when selling grain to local livestock producers.</a:t>
            </a:r>
          </a:p>
          <a:p>
            <a:r>
              <a:rPr lang="en-US" altLang="en-US" dirty="0"/>
              <a:t>Clean grain will store better that grain with excess BC/FM.</a:t>
            </a:r>
          </a:p>
          <a:p>
            <a:r>
              <a:rPr lang="en-US" altLang="en-US" dirty="0"/>
              <a:t>Sanitation, Loading, Aeration and Monitoring are the watch words that summarize good storage management.</a:t>
            </a:r>
          </a:p>
        </p:txBody>
      </p:sp>
    </p:spTree>
    <p:extLst>
      <p:ext uri="{BB962C8B-B14F-4D97-AF65-F5344CB8AC3E}">
        <p14:creationId xmlns:p14="http://schemas.microsoft.com/office/powerpoint/2010/main" val="293168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6</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6</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fontAlgn="base"/>
            <a:r>
              <a:rPr lang="en-US" sz="1200" b="0" i="0" kern="1200" dirty="0">
                <a:solidFill>
                  <a:schemeClr val="tx1"/>
                </a:solidFill>
                <a:effectLst/>
                <a:latin typeface="Times New Roman" pitchFamily="18" charset="0"/>
                <a:ea typeface="+mn-ea"/>
                <a:cs typeface="+mn-cs"/>
              </a:rPr>
              <a:t>According to Purdue Univ. reports, there were 8 grain dust explosions in the U.S. in 2020, resulting in NO fatalities and 9 injuries. </a:t>
            </a:r>
          </a:p>
          <a:p>
            <a:pPr fontAlgn="base"/>
            <a:r>
              <a:rPr lang="en-US" sz="1200" b="0" i="0" kern="1200" dirty="0">
                <a:solidFill>
                  <a:schemeClr val="tx1"/>
                </a:solidFill>
                <a:effectLst/>
                <a:latin typeface="Times New Roman" pitchFamily="18" charset="0"/>
                <a:ea typeface="+mn-ea"/>
                <a:cs typeface="+mn-cs"/>
              </a:rPr>
              <a:t>In 2017,</a:t>
            </a:r>
            <a:r>
              <a:rPr lang="en-US" sz="1200" b="0" i="0" kern="1200" baseline="0" dirty="0">
                <a:solidFill>
                  <a:schemeClr val="tx1"/>
                </a:solidFill>
                <a:effectLst/>
                <a:latin typeface="Times New Roman" pitchFamily="18" charset="0"/>
                <a:ea typeface="+mn-ea"/>
                <a:cs typeface="+mn-cs"/>
              </a:rPr>
              <a:t> there were 7 grain dust explosions, 5 fatalities and 12 injuries.</a:t>
            </a:r>
            <a:endParaRPr lang="en-US" sz="1200" b="0" i="0" kern="1200" dirty="0">
              <a:solidFill>
                <a:schemeClr val="tx1"/>
              </a:solidFill>
              <a:effectLst/>
              <a:latin typeface="Times New Roman" pitchFamily="18" charset="0"/>
              <a:ea typeface="+mn-ea"/>
              <a:cs typeface="+mn-cs"/>
            </a:endParaRPr>
          </a:p>
          <a:p>
            <a:pPr fontAlgn="base"/>
            <a:r>
              <a:rPr lang="en-US" sz="1200" b="0" i="0" kern="1200" dirty="0">
                <a:solidFill>
                  <a:schemeClr val="tx1"/>
                </a:solidFill>
                <a:effectLst/>
                <a:latin typeface="Times New Roman" pitchFamily="18" charset="0"/>
                <a:ea typeface="+mn-ea"/>
                <a:cs typeface="+mn-cs"/>
              </a:rPr>
              <a:t>The 10-year average for injuries is 8.1 and 1.7 for fatalities.</a:t>
            </a:r>
          </a:p>
          <a:p>
            <a:pPr fontAlgn="base"/>
            <a:r>
              <a:rPr lang="en-US" sz="1200" b="0" i="0" kern="1200" dirty="0">
                <a:solidFill>
                  <a:schemeClr val="tx1"/>
                </a:solidFill>
                <a:effectLst/>
                <a:latin typeface="Times New Roman" pitchFamily="18" charset="0"/>
                <a:ea typeface="+mn-ea"/>
                <a:cs typeface="+mn-cs"/>
              </a:rPr>
              <a:t>In 2020, the grain types identified in the explosions included two cases of corn, two wheat, two mixed feed, one rice, and one dietary fiber.</a:t>
            </a:r>
          </a:p>
          <a:p>
            <a:pPr fontAlgn="base"/>
            <a:r>
              <a:rPr lang="en-US" sz="1200" b="0" i="0" kern="1200" dirty="0">
                <a:solidFill>
                  <a:schemeClr val="tx1"/>
                </a:solidFill>
                <a:effectLst/>
                <a:latin typeface="Times New Roman" pitchFamily="18" charset="0"/>
                <a:ea typeface="+mn-ea"/>
                <a:cs typeface="+mn-cs"/>
              </a:rPr>
              <a:t>In 2020, dust explosions occurred in 8 different states, one each in Arkansas, Illinois, Iowa, Kansas, Ohio, Missouri, Nebraska, and Texas. Four of these explosions occurred in a grain elevator, and the remaining four in a feed mill, corn mill, rice mill, and grain processor for dietary fiber.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Times New Roman" pitchFamily="18" charset="0"/>
                <a:ea typeface="+mn-ea"/>
                <a:cs typeface="+mn-cs"/>
              </a:rPr>
              <a:t>In 2017, dust explosions occurred in 7 different states, 2 in Wisconsin and one each in Indiana, Iowa, Minnesota, Nebraska, and Oregon. Five of these explosions occurred in a grain elevator, and one each in a grain mill and a pet food plant.</a:t>
            </a:r>
          </a:p>
          <a:p>
            <a:pPr fontAlgn="base"/>
            <a:endParaRPr lang="en-US" sz="1200" b="0" i="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1146388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Remove old grain from combines, carts, truck beds, augers and any other equipment used for harvesting, transporting or handling grain. Newer conveyors are designed to be self-cleaning, but older conveyors may require removing cover plates to extract loose grain from the corners of the housing.</a:t>
            </a:r>
          </a:p>
          <a:p>
            <a:endParaRPr lang="en-US" alt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334E6AE-C4DF-4C61-89BC-17C02402F145}" type="slidenum">
              <a:rPr lang="en-US" altLang="en-US" sz="1300" smtClean="0">
                <a:solidFill>
                  <a:srgbClr val="000000"/>
                </a:solidFill>
              </a:rPr>
              <a:pPr>
                <a:spcBef>
                  <a:spcPct val="0"/>
                </a:spcBef>
              </a:pPr>
              <a:t>60</a:t>
            </a:fld>
            <a:endParaRPr lang="en-US" altLang="en-US" sz="1300">
              <a:solidFill>
                <a:srgbClr val="000000"/>
              </a:solidFill>
            </a:endParaRPr>
          </a:p>
        </p:txBody>
      </p:sp>
    </p:spTree>
    <p:extLst>
      <p:ext uri="{BB962C8B-B14F-4D97-AF65-F5344CB8AC3E}">
        <p14:creationId xmlns:p14="http://schemas.microsoft.com/office/powerpoint/2010/main" val="3596780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Sweep loose material from the floor of the bin, inspect sub-floor aeration ducts and remove loose debris. Use a wet-dry vac to contain material rather than a blower to disperse material and use proper PPE (respirator and eye protection as a minimum).</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2E7EBF3-501F-4FEC-AD9A-1114FB7323E2}" type="slidenum">
              <a:rPr lang="en-US" altLang="en-US" sz="1300" smtClean="0">
                <a:solidFill>
                  <a:srgbClr val="000000"/>
                </a:solidFill>
              </a:rPr>
              <a:pPr>
                <a:spcBef>
                  <a:spcPct val="0"/>
                </a:spcBef>
              </a:pPr>
              <a:t>61</a:t>
            </a:fld>
            <a:endParaRPr lang="en-US" altLang="en-US" sz="1300">
              <a:solidFill>
                <a:srgbClr val="000000"/>
              </a:solidFill>
            </a:endParaRPr>
          </a:p>
        </p:txBody>
      </p:sp>
    </p:spTree>
    <p:extLst>
      <p:ext uri="{BB962C8B-B14F-4D97-AF65-F5344CB8AC3E}">
        <p14:creationId xmlns:p14="http://schemas.microsoft.com/office/powerpoint/2010/main" val="22628951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Remove any spilled grain, weeds and tall grass around bins to reduce the likelihood of rodent activity and/or insect infestations.</a:t>
            </a:r>
          </a:p>
          <a:p>
            <a:endParaRPr lang="en-US" alt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6C3DC8C-B946-403F-BBC2-817F2EA1FD9D}" type="slidenum">
              <a:rPr lang="en-US" altLang="en-US" sz="1300" smtClean="0">
                <a:solidFill>
                  <a:srgbClr val="000000"/>
                </a:solidFill>
              </a:rPr>
              <a:pPr>
                <a:spcBef>
                  <a:spcPct val="0"/>
                </a:spcBef>
              </a:pPr>
              <a:t>62</a:t>
            </a:fld>
            <a:endParaRPr lang="en-US" altLang="en-US" sz="1300">
              <a:solidFill>
                <a:srgbClr val="000000"/>
              </a:solidFill>
            </a:endParaRPr>
          </a:p>
        </p:txBody>
      </p:sp>
    </p:spTree>
    <p:extLst>
      <p:ext uri="{BB962C8B-B14F-4D97-AF65-F5344CB8AC3E}">
        <p14:creationId xmlns:p14="http://schemas.microsoft.com/office/powerpoint/2010/main" val="39730365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Prior to harvest, inspect the seal around the bottom ring of the bin, plus metal ducts and flashing to prevent air leaks which can rob fans of efficient operation and add to drying and aeration time and costs.</a:t>
            </a:r>
          </a:p>
          <a:p>
            <a:endParaRPr lang="en-US" alt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6C3DC8C-B946-403F-BBC2-817F2EA1FD9D}" type="slidenum">
              <a:rPr lang="en-US" altLang="en-US" sz="1300" smtClean="0">
                <a:solidFill>
                  <a:srgbClr val="000000"/>
                </a:solidFill>
              </a:rPr>
              <a:pPr>
                <a:spcBef>
                  <a:spcPct val="0"/>
                </a:spcBef>
              </a:pPr>
              <a:t>63</a:t>
            </a:fld>
            <a:endParaRPr lang="en-US" altLang="en-US" sz="1300">
              <a:solidFill>
                <a:srgbClr val="000000"/>
              </a:solidFill>
            </a:endParaRPr>
          </a:p>
        </p:txBody>
      </p:sp>
    </p:spTree>
    <p:extLst>
      <p:ext uri="{BB962C8B-B14F-4D97-AF65-F5344CB8AC3E}">
        <p14:creationId xmlns:p14="http://schemas.microsoft.com/office/powerpoint/2010/main" val="3996588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Remove any spilled grain, weeds and tall grass around bins to reduce the likelihood of rodent or insect infestations.</a:t>
            </a:r>
          </a:p>
          <a:p>
            <a:endParaRPr lang="en-US" alt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6C3DC8C-B946-403F-BBC2-817F2EA1FD9D}" type="slidenum">
              <a:rPr lang="en-US" altLang="en-US" sz="1300" smtClean="0">
                <a:solidFill>
                  <a:srgbClr val="000000"/>
                </a:solidFill>
              </a:rPr>
              <a:pPr>
                <a:spcBef>
                  <a:spcPct val="0"/>
                </a:spcBef>
              </a:pPr>
              <a:t>64</a:t>
            </a:fld>
            <a:endParaRPr lang="en-US" altLang="en-US" sz="1300">
              <a:solidFill>
                <a:srgbClr val="000000"/>
              </a:solidFill>
            </a:endParaRPr>
          </a:p>
        </p:txBody>
      </p:sp>
    </p:spTree>
    <p:extLst>
      <p:ext uri="{BB962C8B-B14F-4D97-AF65-F5344CB8AC3E}">
        <p14:creationId xmlns:p14="http://schemas.microsoft.com/office/powerpoint/2010/main" val="8713351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a:p>
          <a:p>
            <a:endParaRPr lang="en-US"/>
          </a:p>
        </p:txBody>
      </p:sp>
      <p:sp>
        <p:nvSpPr>
          <p:cNvPr id="37892"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7893" name="Slide Number Placeholder 4"/>
          <p:cNvSpPr>
            <a:spLocks noGrp="1"/>
          </p:cNvSpPr>
          <p:nvPr>
            <p:ph type="sldNum" sz="quarter" idx="5"/>
          </p:nvPr>
        </p:nvSpPr>
        <p:spPr>
          <a:noFill/>
        </p:spPr>
        <p:txBody>
          <a:bodyPr/>
          <a:lstStyle/>
          <a:p>
            <a:fld id="{341C0911-0A75-4D75-9A70-D68335EA0632}"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a:p>
          <a:p>
            <a:endParaRPr lang="en-US"/>
          </a:p>
        </p:txBody>
      </p:sp>
      <p:sp>
        <p:nvSpPr>
          <p:cNvPr id="37892" name="Header Placeholder 3"/>
          <p:cNvSpPr>
            <a:spLocks noGrp="1"/>
          </p:cNvSpPr>
          <p:nvPr>
            <p:ph type="hdr" sz="quarter"/>
          </p:nvPr>
        </p:nvSpPr>
        <p:spPr>
          <a:noFill/>
        </p:spPr>
        <p:txBody>
          <a:bodyPr/>
          <a:lstStyle/>
          <a:p>
            <a:r>
              <a:rPr lang="en-US">
                <a:solidFill>
                  <a:prstClr val="black"/>
                </a:solidFill>
              </a:rPr>
              <a:t>Sam McNeill - Grain Storage</a:t>
            </a:r>
          </a:p>
        </p:txBody>
      </p:sp>
      <p:sp>
        <p:nvSpPr>
          <p:cNvPr id="37893" name="Slide Number Placeholder 4"/>
          <p:cNvSpPr>
            <a:spLocks noGrp="1"/>
          </p:cNvSpPr>
          <p:nvPr>
            <p:ph type="sldNum" sz="quarter" idx="5"/>
          </p:nvPr>
        </p:nvSpPr>
        <p:spPr>
          <a:noFill/>
        </p:spPr>
        <p:txBody>
          <a:bodyPr/>
          <a:lstStyle/>
          <a:p>
            <a:fld id="{341C0911-0A75-4D75-9A70-D68335EA0632}"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FC503D9-1343-4A78-AB4B-DDBEFB08AEE1}" type="slidenum">
              <a:rPr lang="en-US" altLang="en-US" sz="1300" smtClean="0">
                <a:solidFill>
                  <a:srgbClr val="000000"/>
                </a:solidFill>
              </a:rPr>
              <a:pPr>
                <a:spcBef>
                  <a:spcPct val="0"/>
                </a:spcBef>
              </a:pPr>
              <a:t>67</a:t>
            </a:fld>
            <a:endParaRPr lang="en-US" altLang="en-US" sz="1300">
              <a:solidFill>
                <a:srgbClr val="000000"/>
              </a:solidFill>
            </a:endParaRPr>
          </a:p>
        </p:txBody>
      </p:sp>
    </p:spTree>
    <p:extLst>
      <p:ext uri="{BB962C8B-B14F-4D97-AF65-F5344CB8AC3E}">
        <p14:creationId xmlns:p14="http://schemas.microsoft.com/office/powerpoint/2010/main" val="16637243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1157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F372DA7-8AD1-4CE4-ABA0-A5F28EDF3654}" type="slidenum">
              <a:rPr lang="en-US" altLang="en-US" sz="1300" smtClean="0">
                <a:solidFill>
                  <a:srgbClr val="000000"/>
                </a:solidFill>
              </a:rPr>
              <a:pPr>
                <a:spcBef>
                  <a:spcPct val="0"/>
                </a:spcBef>
              </a:pPr>
              <a:t>68</a:t>
            </a:fld>
            <a:endParaRPr lang="en-US" altLang="en-US" sz="1300">
              <a:solidFill>
                <a:srgbClr val="000000"/>
              </a:solidFill>
            </a:endParaRPr>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59447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1167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C3410CC-B3D1-45F0-B0E4-E410D2AE0299}" type="slidenum">
              <a:rPr lang="en-US" altLang="en-US" sz="1300" smtClean="0"/>
              <a:pPr>
                <a:spcBef>
                  <a:spcPct val="0"/>
                </a:spcBef>
              </a:pPr>
              <a:t>69</a:t>
            </a:fld>
            <a:endParaRPr lang="en-US" altLang="en-US" sz="1300"/>
          </a:p>
        </p:txBody>
      </p:sp>
      <p:sp>
        <p:nvSpPr>
          <p:cNvPr id="116740"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96CF6A43-F2FE-429F-9C11-EA9F918DC597}" type="slidenum">
              <a:rPr lang="en-US" altLang="en-US"/>
              <a:pPr algn="r">
                <a:spcBef>
                  <a:spcPct val="0"/>
                </a:spcBef>
              </a:pPr>
              <a:t>69</a:t>
            </a:fld>
            <a:endParaRPr lang="en-US" altLang="en-US"/>
          </a:p>
        </p:txBody>
      </p:sp>
      <p:sp>
        <p:nvSpPr>
          <p:cNvPr id="116741" name="Rectangle 2"/>
          <p:cNvSpPr>
            <a:spLocks noGrp="1" noRot="1" noChangeAspect="1" noChangeArrowheads="1" noTextEdit="1"/>
          </p:cNvSpPr>
          <p:nvPr>
            <p:ph type="sldImg"/>
          </p:nvPr>
        </p:nvSpPr>
        <p:spPr>
          <a:ln/>
        </p:spPr>
      </p:sp>
      <p:sp>
        <p:nvSpPr>
          <p:cNvPr id="1167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8901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7</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7</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sz="1200" b="0" i="0" kern="1200" dirty="0">
                <a:solidFill>
                  <a:schemeClr val="tx1"/>
                </a:solidFill>
                <a:effectLst/>
                <a:latin typeface="Times New Roman" pitchFamily="18" charset="0"/>
                <a:ea typeface="+mn-ea"/>
                <a:cs typeface="+mn-cs"/>
              </a:rPr>
              <a:t>Grain dust explosion prevention: Grain dust explosions are a hazard faced by any industry handling grain-based materials.  Research ay Purdue Univ.</a:t>
            </a:r>
            <a:r>
              <a:rPr lang="en-US" sz="1200" b="0" i="0" kern="1200" baseline="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has shown that grain dust explosions have been occurring at a constant rate in the US over the past decade. They conduct hazard awareness and safety training amongst workers in grain elevators, feed mills, and grain processors. DE in the US over</a:t>
            </a:r>
            <a:r>
              <a:rPr lang="en-US" sz="1200" b="0" i="0" kern="1200" baseline="0" dirty="0">
                <a:solidFill>
                  <a:schemeClr val="tx1"/>
                </a:solidFill>
                <a:effectLst/>
                <a:latin typeface="Times New Roman" pitchFamily="18" charset="0"/>
                <a:ea typeface="+mn-ea"/>
                <a:cs typeface="+mn-cs"/>
              </a:rPr>
              <a:t> the 20-yr period shown ranges from 6 (in 2004) to 19 per year (in 2008). The 20-yr average has been a little over 10/yr.</a:t>
            </a:r>
          </a:p>
          <a:p>
            <a:pPr eaLnBrk="1" hangingPunct="1"/>
            <a:r>
              <a:rPr lang="en-US" altLang="en-US" sz="1200" b="0" i="0" kern="1200" baseline="0" dirty="0">
                <a:solidFill>
                  <a:schemeClr val="tx1"/>
                </a:solidFill>
                <a:effectLst/>
                <a:latin typeface="Times New Roman" pitchFamily="18" charset="0"/>
                <a:ea typeface="+mn-ea"/>
                <a:cs typeface="+mn-cs"/>
              </a:rPr>
              <a:t>Source: https://engineering.purdue.edu/FFP/research/dust-explosions</a:t>
            </a:r>
            <a:endParaRPr lang="en-US" altLang="en-US" dirty="0"/>
          </a:p>
        </p:txBody>
      </p:sp>
    </p:spTree>
    <p:extLst>
      <p:ext uri="{BB962C8B-B14F-4D97-AF65-F5344CB8AC3E}">
        <p14:creationId xmlns:p14="http://schemas.microsoft.com/office/powerpoint/2010/main" val="29191774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1177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9155F1D-AD04-433A-BC4A-1E6CE93C147D}" type="slidenum">
              <a:rPr lang="en-US" altLang="en-US" sz="1300" smtClean="0"/>
              <a:pPr>
                <a:spcBef>
                  <a:spcPct val="0"/>
                </a:spcBef>
              </a:pPr>
              <a:t>70</a:t>
            </a:fld>
            <a:endParaRPr lang="en-US" altLang="en-US" sz="1300"/>
          </a:p>
        </p:txBody>
      </p:sp>
      <p:sp>
        <p:nvSpPr>
          <p:cNvPr id="117764"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772C3611-40F5-4153-BEB3-D1E20644CB16}" type="slidenum">
              <a:rPr lang="en-US" altLang="en-US"/>
              <a:pPr algn="r">
                <a:spcBef>
                  <a:spcPct val="0"/>
                </a:spcBef>
              </a:pPr>
              <a:t>70</a:t>
            </a:fld>
            <a:endParaRPr lang="en-US" altLang="en-US"/>
          </a:p>
        </p:txBody>
      </p:sp>
      <p:sp>
        <p:nvSpPr>
          <p:cNvPr id="117765" name="Rectangle 2"/>
          <p:cNvSpPr>
            <a:spLocks noGrp="1" noRot="1" noChangeAspect="1" noChangeArrowheads="1" noTextEdit="1"/>
          </p:cNvSpPr>
          <p:nvPr>
            <p:ph type="sldImg"/>
          </p:nvPr>
        </p:nvSpPr>
        <p:spPr>
          <a:ln/>
        </p:spPr>
      </p:sp>
      <p:sp>
        <p:nvSpPr>
          <p:cNvPr id="1177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291940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1177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9155F1D-AD04-433A-BC4A-1E6CE93C147D}" type="slidenum">
              <a:rPr lang="en-US" altLang="en-US" sz="1300" smtClean="0"/>
              <a:pPr>
                <a:spcBef>
                  <a:spcPct val="0"/>
                </a:spcBef>
              </a:pPr>
              <a:t>71</a:t>
            </a:fld>
            <a:endParaRPr lang="en-US" altLang="en-US" sz="1300"/>
          </a:p>
        </p:txBody>
      </p:sp>
      <p:sp>
        <p:nvSpPr>
          <p:cNvPr id="117764"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772C3611-40F5-4153-BEB3-D1E20644CB16}" type="slidenum">
              <a:rPr lang="en-US" altLang="en-US"/>
              <a:pPr algn="r">
                <a:spcBef>
                  <a:spcPct val="0"/>
                </a:spcBef>
              </a:pPr>
              <a:t>71</a:t>
            </a:fld>
            <a:endParaRPr lang="en-US" altLang="en-US"/>
          </a:p>
        </p:txBody>
      </p:sp>
      <p:sp>
        <p:nvSpPr>
          <p:cNvPr id="117765" name="Rectangle 2"/>
          <p:cNvSpPr>
            <a:spLocks noGrp="1" noRot="1" noChangeAspect="1" noChangeArrowheads="1" noTextEdit="1"/>
          </p:cNvSpPr>
          <p:nvPr>
            <p:ph type="sldImg"/>
          </p:nvPr>
        </p:nvSpPr>
        <p:spPr>
          <a:ln/>
        </p:spPr>
      </p:sp>
      <p:sp>
        <p:nvSpPr>
          <p:cNvPr id="1177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506886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1198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5D6914E-E53F-4E81-A3A1-DF3FD62DD812}" type="slidenum">
              <a:rPr lang="en-US" altLang="en-US" sz="1300" smtClean="0"/>
              <a:pPr>
                <a:spcBef>
                  <a:spcPct val="0"/>
                </a:spcBef>
              </a:pPr>
              <a:t>72</a:t>
            </a:fld>
            <a:endParaRPr lang="en-US" altLang="en-US" sz="1300"/>
          </a:p>
        </p:txBody>
      </p:sp>
      <p:sp>
        <p:nvSpPr>
          <p:cNvPr id="119812" name="Rectangle 2"/>
          <p:cNvSpPr>
            <a:spLocks noGrp="1" noRot="1" noChangeAspect="1" noChangeArrowheads="1" noTextEdit="1"/>
          </p:cNvSpPr>
          <p:nvPr>
            <p:ph type="sldImg"/>
          </p:nvPr>
        </p:nvSpPr>
        <p:spPr>
          <a:ln/>
        </p:spPr>
      </p:sp>
      <p:sp>
        <p:nvSpPr>
          <p:cNvPr id="1198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49283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121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E8B83E3-AA4D-40BE-A088-4506AE3DCC5F}" type="slidenum">
              <a:rPr lang="en-US" altLang="en-US" sz="1300" smtClean="0">
                <a:solidFill>
                  <a:srgbClr val="000000"/>
                </a:solidFill>
              </a:rPr>
              <a:pPr>
                <a:spcBef>
                  <a:spcPct val="0"/>
                </a:spcBef>
              </a:pPr>
              <a:t>75</a:t>
            </a:fld>
            <a:endParaRPr lang="en-US" altLang="en-US" sz="1300">
              <a:solidFill>
                <a:srgbClr val="000000"/>
              </a:solidFill>
            </a:endParaRPr>
          </a:p>
        </p:txBody>
      </p:sp>
      <p:sp>
        <p:nvSpPr>
          <p:cNvPr id="121860"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A93D7A5-38F7-498C-B8A7-9CFBD85287F4}" type="slidenum">
              <a:rPr lang="en-US" altLang="en-US">
                <a:solidFill>
                  <a:srgbClr val="000000"/>
                </a:solidFill>
              </a:rPr>
              <a:pPr algn="r" eaLnBrk="1" hangingPunct="1">
                <a:spcBef>
                  <a:spcPct val="0"/>
                </a:spcBef>
              </a:pPr>
              <a:t>75</a:t>
            </a:fld>
            <a:endParaRPr lang="en-US" altLang="en-US">
              <a:solidFill>
                <a:srgbClr val="000000"/>
              </a:solidFill>
            </a:endParaRPr>
          </a:p>
        </p:txBody>
      </p:sp>
      <p:sp>
        <p:nvSpPr>
          <p:cNvPr id="121861" name="Rectangle 2"/>
          <p:cNvSpPr>
            <a:spLocks noGrp="1" noRot="1" noChangeAspect="1" noChangeArrowheads="1" noTextEdit="1"/>
          </p:cNvSpPr>
          <p:nvPr>
            <p:ph type="sldImg"/>
          </p:nvPr>
        </p:nvSpPr>
        <p:spPr>
          <a:ln/>
        </p:spPr>
      </p:sp>
      <p:sp>
        <p:nvSpPr>
          <p:cNvPr id="1218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5203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121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E8B83E3-AA4D-40BE-A088-4506AE3DCC5F}" type="slidenum">
              <a:rPr lang="en-US" altLang="en-US" sz="1300" smtClean="0">
                <a:solidFill>
                  <a:srgbClr val="000000"/>
                </a:solidFill>
              </a:rPr>
              <a:pPr>
                <a:spcBef>
                  <a:spcPct val="0"/>
                </a:spcBef>
              </a:pPr>
              <a:t>76</a:t>
            </a:fld>
            <a:endParaRPr lang="en-US" altLang="en-US" sz="1300">
              <a:solidFill>
                <a:srgbClr val="000000"/>
              </a:solidFill>
            </a:endParaRPr>
          </a:p>
        </p:txBody>
      </p:sp>
      <p:sp>
        <p:nvSpPr>
          <p:cNvPr id="121860"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A93D7A5-38F7-498C-B8A7-9CFBD85287F4}" type="slidenum">
              <a:rPr lang="en-US" altLang="en-US">
                <a:solidFill>
                  <a:srgbClr val="000000"/>
                </a:solidFill>
              </a:rPr>
              <a:pPr algn="r" eaLnBrk="1" hangingPunct="1">
                <a:spcBef>
                  <a:spcPct val="0"/>
                </a:spcBef>
              </a:pPr>
              <a:t>76</a:t>
            </a:fld>
            <a:endParaRPr lang="en-US" altLang="en-US">
              <a:solidFill>
                <a:srgbClr val="000000"/>
              </a:solidFill>
            </a:endParaRPr>
          </a:p>
        </p:txBody>
      </p:sp>
      <p:sp>
        <p:nvSpPr>
          <p:cNvPr id="121861" name="Rectangle 2"/>
          <p:cNvSpPr>
            <a:spLocks noGrp="1" noRot="1" noChangeAspect="1" noChangeArrowheads="1" noTextEdit="1"/>
          </p:cNvSpPr>
          <p:nvPr>
            <p:ph type="sldImg"/>
          </p:nvPr>
        </p:nvSpPr>
        <p:spPr>
          <a:ln/>
        </p:spPr>
      </p:sp>
      <p:sp>
        <p:nvSpPr>
          <p:cNvPr id="1218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107440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1249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9E54879-430D-4D44-A178-84B650017CA8}" type="slidenum">
              <a:rPr lang="en-US" altLang="en-US" sz="1300" smtClean="0">
                <a:solidFill>
                  <a:srgbClr val="000000"/>
                </a:solidFill>
              </a:rPr>
              <a:pPr>
                <a:spcBef>
                  <a:spcPct val="0"/>
                </a:spcBef>
              </a:pPr>
              <a:t>77</a:t>
            </a:fld>
            <a:endParaRPr lang="en-US" altLang="en-US" sz="1300">
              <a:solidFill>
                <a:srgbClr val="000000"/>
              </a:solidFill>
            </a:endParaRPr>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003242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1280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E390DD3-E245-4F3B-B916-45DC29AD0A8D}" type="slidenum">
              <a:rPr lang="en-US" altLang="en-US" sz="1300" smtClean="0">
                <a:solidFill>
                  <a:srgbClr val="000000"/>
                </a:solidFill>
              </a:rPr>
              <a:pPr>
                <a:spcBef>
                  <a:spcPct val="0"/>
                </a:spcBef>
              </a:pPr>
              <a:t>78</a:t>
            </a:fld>
            <a:endParaRPr lang="en-US" altLang="en-US" sz="1300">
              <a:solidFill>
                <a:srgbClr val="000000"/>
              </a:solidFill>
            </a:endParaRPr>
          </a:p>
        </p:txBody>
      </p:sp>
      <p:sp>
        <p:nvSpPr>
          <p:cNvPr id="128004"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3FF859E-C0F2-4F01-AF9C-C8850298BAB6}" type="slidenum">
              <a:rPr lang="en-US" altLang="en-US">
                <a:solidFill>
                  <a:srgbClr val="000000"/>
                </a:solidFill>
              </a:rPr>
              <a:pPr algn="r" eaLnBrk="1" hangingPunct="1">
                <a:spcBef>
                  <a:spcPct val="0"/>
                </a:spcBef>
              </a:pPr>
              <a:t>78</a:t>
            </a:fld>
            <a:endParaRPr lang="en-US" altLang="en-US">
              <a:solidFill>
                <a:srgbClr val="000000"/>
              </a:solidFill>
            </a:endParaRPr>
          </a:p>
        </p:txBody>
      </p:sp>
      <p:sp>
        <p:nvSpPr>
          <p:cNvPr id="128005" name="Rectangle 2"/>
          <p:cNvSpPr>
            <a:spLocks noGrp="1" noRot="1" noChangeAspect="1" noChangeArrowheads="1" noTextEdit="1"/>
          </p:cNvSpPr>
          <p:nvPr>
            <p:ph type="sldImg"/>
          </p:nvPr>
        </p:nvSpPr>
        <p:spPr>
          <a:ln/>
        </p:spPr>
      </p:sp>
      <p:sp>
        <p:nvSpPr>
          <p:cNvPr id="1280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344075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129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E6E576C-6430-4CCE-AB66-A7B9B0EDB813}" type="slidenum">
              <a:rPr lang="en-US" altLang="en-US" sz="1300" smtClean="0">
                <a:solidFill>
                  <a:srgbClr val="000000"/>
                </a:solidFill>
              </a:rPr>
              <a:pPr>
                <a:spcBef>
                  <a:spcPct val="0"/>
                </a:spcBef>
              </a:pPr>
              <a:t>79</a:t>
            </a:fld>
            <a:endParaRPr lang="en-US" altLang="en-US" sz="1300">
              <a:solidFill>
                <a:srgbClr val="000000"/>
              </a:solidFill>
            </a:endParaRPr>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a:t>
            </a:r>
            <a:r>
              <a:rPr lang="en-US" altLang="en-US" dirty="0" err="1"/>
              <a:t>Autoflow</a:t>
            </a:r>
            <a:r>
              <a:rPr lang="en-US" altLang="en-US" dirty="0"/>
              <a:t> Control System is exclusive to Maxim Top Dry and available on all bin sizes from 18' to 36' diameter. </a:t>
            </a:r>
            <a:r>
              <a:rPr lang="en-US" altLang="en-US" dirty="0" err="1"/>
              <a:t>Autoflow</a:t>
            </a:r>
            <a:r>
              <a:rPr lang="en-US" altLang="en-US" dirty="0"/>
              <a:t> controls allow operation in automatic batch mode or continuous flow mode. In batch mode the </a:t>
            </a:r>
            <a:r>
              <a:rPr lang="en-US" altLang="en-US" dirty="0" err="1"/>
              <a:t>Autoflow</a:t>
            </a:r>
            <a:r>
              <a:rPr lang="en-US" altLang="en-US" dirty="0"/>
              <a:t> controls fill, dry and dump each batch automatically. During operation in continuous flow mode, the </a:t>
            </a:r>
            <a:r>
              <a:rPr lang="en-US" altLang="en-US" dirty="0" err="1"/>
              <a:t>dryest</a:t>
            </a:r>
            <a:r>
              <a:rPr lang="en-US" altLang="en-US" dirty="0"/>
              <a:t> one-third of the grain in the drying chamber is dumped and replaced with wet grain. The drying chamber is never completely empty and the wetter grain is always exposed to the higher temperature air. This results in higher drying rates and more consistent moisture removal throughout. </a:t>
            </a:r>
            <a:r>
              <a:rPr lang="en-US" altLang="en-US" dirty="0" err="1"/>
              <a:t>Autoflow</a:t>
            </a:r>
            <a:r>
              <a:rPr lang="en-US" altLang="en-US" dirty="0"/>
              <a:t> features automatic shutdown in the event of fill switch failure or empty wet supply, plenum high temperature protection, auger fill delay and automatic or adjustable staged starting of fans and heaters. The </a:t>
            </a:r>
            <a:r>
              <a:rPr lang="en-US" altLang="en-US" dirty="0" err="1"/>
              <a:t>Autoflow</a:t>
            </a:r>
            <a:r>
              <a:rPr lang="en-US" altLang="en-US" dirty="0"/>
              <a:t> monitors fan and heater conditions (8 total) indicating which unit to shut down in the event of a malfunction, controls multiple auger systems for installations without a wet hopper tank, and automatically closes chutes in the event of a power loss. </a:t>
            </a:r>
            <a:r>
              <a:rPr lang="en-US" altLang="en-US" dirty="0" err="1"/>
              <a:t>Autoflow</a:t>
            </a:r>
            <a:r>
              <a:rPr lang="en-US" altLang="en-US" dirty="0"/>
              <a:t> includes four sensors for grain moisture averaging (more sensors yield better accuracy), motor starters for fill systems, batch counter, reliable rotary fill switches (power </a:t>
            </a:r>
            <a:r>
              <a:rPr lang="en-US" altLang="en-US" dirty="0" err="1"/>
              <a:t>paks</a:t>
            </a:r>
            <a:r>
              <a:rPr lang="en-US" altLang="en-US" dirty="0"/>
              <a:t> mounted externally for easier service) and has a 25 memory recall to keep track of unit shutdown including dates and times. </a:t>
            </a:r>
            <a:r>
              <a:rPr lang="en-US" altLang="en-US" dirty="0" err="1"/>
              <a:t>Autoflow</a:t>
            </a:r>
            <a:r>
              <a:rPr lang="en-US" altLang="en-US" dirty="0"/>
              <a:t> control boxes can be installed in a separate location from the drying bin. This can help prevent dryer controls from being tampered with or vandalized. </a:t>
            </a:r>
            <a:r>
              <a:rPr lang="en-US" altLang="en-US" dirty="0" err="1"/>
              <a:t>Autoflow</a:t>
            </a:r>
            <a:r>
              <a:rPr lang="en-US" altLang="en-US" dirty="0"/>
              <a:t> also offers an optional "Watchdog" software package that allows all dryer operation to be monitored remotely through a personal computer. </a:t>
            </a:r>
            <a:r>
              <a:rPr lang="en-US" altLang="en-US" dirty="0" err="1"/>
              <a:t>Autoflow</a:t>
            </a:r>
            <a:r>
              <a:rPr lang="en-US" altLang="en-US" dirty="0"/>
              <a:t> is totally microprocessor based (no moving parts) and is completely driven by easily upgradeable software. </a:t>
            </a:r>
          </a:p>
          <a:p>
            <a:endParaRPr lang="en-US" altLang="en-US" dirty="0"/>
          </a:p>
          <a:p>
            <a:r>
              <a:rPr lang="en-US" altLang="en-US" dirty="0"/>
              <a:t>The </a:t>
            </a:r>
            <a:r>
              <a:rPr lang="en-US" altLang="en-US" b="1" dirty="0" err="1"/>
              <a:t>CompuDry</a:t>
            </a:r>
            <a:r>
              <a:rPr lang="en-US" altLang="en-US" b="1" dirty="0"/>
              <a:t> Command Center</a:t>
            </a:r>
            <a:r>
              <a:rPr lang="en-US" altLang="en-US" dirty="0"/>
              <a:t> constantly monitors conditions, such as grain moisture, grain temperature, plenum temperature, and controls all components of the system. You make some </a:t>
            </a:r>
            <a:r>
              <a:rPr lang="en-US" altLang="en-US" dirty="0" err="1"/>
              <a:t>intial</a:t>
            </a:r>
            <a:r>
              <a:rPr lang="en-US" altLang="en-US" dirty="0"/>
              <a:t> settings to the Command Center, concentrate on harvesting your crop, and keep grain in the bin...while the Command Center does the rest. It is designed with the operator in mind, it’s easy to use and gives you fingertip control of your entire in-bin continuous flow system. </a:t>
            </a:r>
          </a:p>
        </p:txBody>
      </p:sp>
    </p:spTree>
    <p:extLst>
      <p:ext uri="{BB962C8B-B14F-4D97-AF65-F5344CB8AC3E}">
        <p14:creationId xmlns:p14="http://schemas.microsoft.com/office/powerpoint/2010/main" val="4811496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Times New Roman" pitchFamily="18" charset="0"/>
                <a:ea typeface="+mn-ea"/>
                <a:cs typeface="+mn-cs"/>
              </a:rPr>
              <a:t>Field experiments were conducted in storage silos at Purdue to evaluate carbon dioxide sensors to monitor spoilage in grain prior to spoilage detection by traditional methods such as visual inspections and temperature cables. Carbon dioxide concentrations in the storage silo were monitored up to eight months and correlated to the presence of stored-product insects, molds and mycotoxin levels in the stored grain. The data showed that safe grain storage was observed at CO 2 concentrations of 400 to 500 ppm. Higher concentrations of CO 2 clearly showed mold spoilage or insect activity inside the grain storage silo. Carbon dioxide concentrations of 500 to 1200 ppm indicated onset of mold infection where as CO 2 concentrations of 1500 to 4000 ppm and beyond clearly indicated severe mold infection or stored-product insects infestation. The percent kernel infection was in the range of 30% for CO 2 concentrations of 500 to 1000 ppm to 90% for CO 2 concentrations of 9000 ppm. Fungal concentrations were in the range of 2.0 ×10 2 colony forming units per gram (</a:t>
            </a:r>
            <a:r>
              <a:rPr lang="en-US" sz="1000" b="0" i="0" kern="1200" dirty="0" err="1">
                <a:solidFill>
                  <a:schemeClr val="tx1"/>
                </a:solidFill>
                <a:effectLst/>
                <a:latin typeface="Times New Roman" pitchFamily="18" charset="0"/>
                <a:ea typeface="+mn-ea"/>
                <a:cs typeface="+mn-cs"/>
              </a:rPr>
              <a:t>cfu</a:t>
            </a:r>
            <a:r>
              <a:rPr lang="en-US" sz="1000" b="0" i="0" kern="1200" dirty="0">
                <a:solidFill>
                  <a:schemeClr val="tx1"/>
                </a:solidFill>
                <a:effectLst/>
                <a:latin typeface="Times New Roman" pitchFamily="18" charset="0"/>
                <a:ea typeface="+mn-ea"/>
                <a:cs typeface="+mn-cs"/>
              </a:rPr>
              <a:t>/g) at 500 ppm CO 2 concentration to 6.5 ×10 7 </a:t>
            </a:r>
            <a:r>
              <a:rPr lang="en-US" sz="1000" b="0" i="0" kern="1200" dirty="0" err="1">
                <a:solidFill>
                  <a:schemeClr val="tx1"/>
                </a:solidFill>
                <a:effectLst/>
                <a:latin typeface="Times New Roman" pitchFamily="18" charset="0"/>
                <a:ea typeface="+mn-ea"/>
                <a:cs typeface="+mn-cs"/>
              </a:rPr>
              <a:t>cfu</a:t>
            </a:r>
            <a:r>
              <a:rPr lang="en-US" sz="1000" b="0" i="0" kern="1200" dirty="0">
                <a:solidFill>
                  <a:schemeClr val="tx1"/>
                </a:solidFill>
                <a:effectLst/>
                <a:latin typeface="Times New Roman" pitchFamily="18" charset="0"/>
                <a:ea typeface="+mn-ea"/>
                <a:cs typeface="+mn-cs"/>
              </a:rPr>
              <a:t>/g at 9000 ppm CO 2 concentration. Fungi of genera Aspergillus spp., Penicillium spp., and Fusarium spp. were isolated from spoiled grain. High concentration of fungi and presence of mycotoxins (aflatoxin: 2 ppb and Deoxynivalenol (DON): 1 ppm) were correlated with high CO 2 concentration in the silos. The findings from this research will be helpful in providing more timely information regarding safe storage limits, aeration requirements and costs of spoilage mitigation measures such as turning, aerating and fumigating grain. Additionally, it will provide information on preventive stored grain quality management practices that should reduce residue levels of mycotoxins, pesticides and other foreign material in our food supply. The CO 2 monitoring technology will increase the quality and quantity of stored grain, while saving the U.S. and global grain production, handling and processing industry millions of dollars annually.</a:t>
            </a:r>
          </a:p>
          <a:p>
            <a:r>
              <a:rPr lang="en-US" sz="1200" b="0" i="0" kern="1200" dirty="0">
                <a:solidFill>
                  <a:schemeClr val="tx1"/>
                </a:solidFill>
                <a:effectLst/>
                <a:latin typeface="Times New Roman" pitchFamily="18" charset="0"/>
                <a:ea typeface="+mn-ea"/>
                <a:cs typeface="+mn-cs"/>
              </a:rPr>
              <a:t>Elevated CO2 levels in localized pockets of a grain mass are caused by insects, fungi, and grain metabolism. These hotspots may occur away from temperature cables in bins, silos, tanks and warehouses making early detection of spoilage difficult. For grain stored in ground piles or bunkers that typically do not have temperature cables, considerable economic loss may result in the absence of CO2 monitoring. The primary objective of this study was to monitor CO 2 levels for early detection of spoilage. Three large tanks and two ground piles were monitored at a commercial grain handling facility (grain elevator) in the Midwestern U.S. Each tank held approximately 12,500 t and the ground piles held approximately 40,000 and 50,000 t of maize each. Four CO2 sensors each were installed at the top (near the vents) and base (exhaust air stream of fans) of each tank. The CO 2 sensors were connected to master radios that received signals from the sensors and transmitted data wirelessly to a slave radio connected to a PC located in the office about 300 m away. For each ground pile, a sensor was installed in the air stream of several exhaust fans. The study was conducted from April - Sept 2005 in the large tanks and from January - May 2006 for the ground piles. The CO2 levels ranged from 500 ppm (0.05 %) to 5,000 ppm and higher levels of up to 2.5 % were recorded with a portable CO 2 monitor. The high CO2 levels were confirmed by the extent of spoilage which ranged from 15 to 25 % when maize was moved out from the large tanks in September 2005. CO2 monitoring of the ground piles storing newly harvested maize became an important decision-making tool for the operations manager with respect to early detection of spoilage.</a:t>
            </a:r>
            <a:endParaRPr lang="en-US" sz="1000" dirty="0"/>
          </a:p>
        </p:txBody>
      </p:sp>
      <p:sp>
        <p:nvSpPr>
          <p:cNvPr id="4" name="Header Placeholder 3"/>
          <p:cNvSpPr>
            <a:spLocks noGrp="1"/>
          </p:cNvSpPr>
          <p:nvPr>
            <p:ph type="hdr" sz="quarter"/>
          </p:nvPr>
        </p:nvSpPr>
        <p:spPr/>
        <p:txBody>
          <a:bodyPr/>
          <a:lstStyle/>
          <a:p>
            <a:pPr>
              <a:defRPr/>
            </a:pPr>
            <a:r>
              <a:rPr lang="en-US"/>
              <a:t>Sam McNeill - Grain Storage</a:t>
            </a:r>
          </a:p>
        </p:txBody>
      </p:sp>
      <p:sp>
        <p:nvSpPr>
          <p:cNvPr id="5" name="Slide Number Placeholder 4"/>
          <p:cNvSpPr>
            <a:spLocks noGrp="1"/>
          </p:cNvSpPr>
          <p:nvPr>
            <p:ph type="sldNum" sz="quarter" idx="5"/>
          </p:nvPr>
        </p:nvSpPr>
        <p:spPr/>
        <p:txBody>
          <a:bodyPr/>
          <a:lstStyle/>
          <a:p>
            <a:pPr>
              <a:defRPr/>
            </a:pPr>
            <a:fld id="{EFA630B5-FFD4-4A77-9949-DF506A67F6DE}" type="slidenum">
              <a:rPr lang="en-US" altLang="en-US" smtClean="0"/>
              <a:pPr>
                <a:defRPr/>
              </a:pPr>
              <a:t>80</a:t>
            </a:fld>
            <a:endParaRPr lang="en-US" altLang="en-US"/>
          </a:p>
        </p:txBody>
      </p:sp>
    </p:spTree>
    <p:extLst>
      <p:ext uri="{BB962C8B-B14F-4D97-AF65-F5344CB8AC3E}">
        <p14:creationId xmlns:p14="http://schemas.microsoft.com/office/powerpoint/2010/main" val="13683257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a:solidFill>
                  <a:srgbClr val="000000"/>
                </a:solidFill>
              </a:rPr>
              <a:t>Sam McNeill - Grain Storage</a:t>
            </a:r>
          </a:p>
        </p:txBody>
      </p:sp>
      <p:sp>
        <p:nvSpPr>
          <p:cNvPr id="1310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5FF2971-C993-4152-907C-B0A83CD03C0D}" type="slidenum">
              <a:rPr lang="en-US" altLang="en-US" smtClean="0">
                <a:solidFill>
                  <a:srgbClr val="000000"/>
                </a:solidFill>
              </a:rPr>
              <a:pPr>
                <a:spcBef>
                  <a:spcPct val="0"/>
                </a:spcBef>
              </a:pPr>
              <a:t>81</a:t>
            </a:fld>
            <a:endParaRPr lang="en-US" altLang="en-US">
              <a:solidFill>
                <a:srgbClr val="000000"/>
              </a:solidFill>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kern="1200" dirty="0">
                <a:solidFill>
                  <a:schemeClr val="tx1"/>
                </a:solidFill>
                <a:effectLst/>
                <a:latin typeface="Times New Roman" pitchFamily="18" charset="0"/>
                <a:ea typeface="+mn-ea"/>
                <a:cs typeface="+mn-cs"/>
              </a:rPr>
              <a:t>Here’s a partial list (12 vendors) that sell and service temperature and/or relative humidity sensors, including some very low-cost, hand-held monitors to sophisticated electronic controllers to manage fan operation based on pre-selected environmental conditions. Examples include the small digital hygrometer in the upper right that can be ordered from Amazon for ~$5; the </a:t>
            </a:r>
            <a:r>
              <a:rPr lang="en-US" sz="1000" b="0" i="0" kern="1200" dirty="0" err="1">
                <a:solidFill>
                  <a:schemeClr val="tx1"/>
                </a:solidFill>
                <a:effectLst/>
                <a:latin typeface="Times New Roman" pitchFamily="18" charset="0"/>
                <a:ea typeface="+mn-ea"/>
                <a:cs typeface="+mn-cs"/>
              </a:rPr>
              <a:t>Govee</a:t>
            </a:r>
            <a:r>
              <a:rPr lang="en-US" sz="1000" b="0" i="0" kern="1200" dirty="0">
                <a:solidFill>
                  <a:schemeClr val="tx1"/>
                </a:solidFill>
                <a:effectLst/>
                <a:latin typeface="Times New Roman" pitchFamily="18" charset="0"/>
                <a:ea typeface="+mn-ea"/>
                <a:cs typeface="+mn-cs"/>
              </a:rPr>
              <a:t> Wireless Hygrometer in the bottom left, which features a Mini Bluetooth Humidity and Temperature Sensor with Data Export for iOS Android with an alert for home, greenhouse, Hemp seed/flower storage…$20 also on Amazon.com.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dirty="0">
              <a:solidFill>
                <a:schemeClr val="tx1"/>
              </a:solidFill>
              <a:effectLst/>
              <a:latin typeface="Times New Roman" pitchFamily="18" charset="0"/>
              <a:ea typeface="+mn-ea"/>
              <a:cs typeface="+mn-cs"/>
            </a:endParaRPr>
          </a:p>
          <a:p>
            <a:endParaRPr lang="en-US" altLang="en-US" dirty="0"/>
          </a:p>
        </p:txBody>
      </p:sp>
    </p:spTree>
    <p:extLst>
      <p:ext uri="{BB962C8B-B14F-4D97-AF65-F5344CB8AC3E}">
        <p14:creationId xmlns:p14="http://schemas.microsoft.com/office/powerpoint/2010/main" val="1103405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8</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8</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altLang="en-US" dirty="0"/>
              <a:t>U.S. Agricultural dust</a:t>
            </a:r>
            <a:r>
              <a:rPr lang="en-US" altLang="en-US" baseline="0" dirty="0"/>
              <a:t> explosions –leading states from 1958 to 2020.</a:t>
            </a:r>
            <a:endParaRPr lang="en-US" altLang="en-US" dirty="0"/>
          </a:p>
        </p:txBody>
      </p:sp>
    </p:spTree>
    <p:extLst>
      <p:ext uri="{BB962C8B-B14F-4D97-AF65-F5344CB8AC3E}">
        <p14:creationId xmlns:p14="http://schemas.microsoft.com/office/powerpoint/2010/main" val="22168091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a:solidFill>
                  <a:srgbClr val="000000"/>
                </a:solidFill>
              </a:rPr>
              <a:t>Sam McNeill - Grain Storage</a:t>
            </a:r>
          </a:p>
        </p:txBody>
      </p:sp>
      <p:sp>
        <p:nvSpPr>
          <p:cNvPr id="133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39775" indent="-282575" defTabSz="927100">
              <a:spcBef>
                <a:spcPct val="30000"/>
              </a:spcBef>
              <a:defRPr sz="1200">
                <a:solidFill>
                  <a:schemeClr val="tx1"/>
                </a:solidFill>
                <a:latin typeface="Times New Roman" pitchFamily="18" charset="0"/>
              </a:defRPr>
            </a:lvl2pPr>
            <a:lvl3pPr marL="1139825" indent="-225425" defTabSz="927100">
              <a:spcBef>
                <a:spcPct val="30000"/>
              </a:spcBef>
              <a:defRPr sz="1200">
                <a:solidFill>
                  <a:schemeClr val="tx1"/>
                </a:solidFill>
                <a:latin typeface="Times New Roman" pitchFamily="18" charset="0"/>
              </a:defRPr>
            </a:lvl3pPr>
            <a:lvl4pPr marL="1597025" indent="-225425" defTabSz="927100">
              <a:spcBef>
                <a:spcPct val="30000"/>
              </a:spcBef>
              <a:defRPr sz="1200">
                <a:solidFill>
                  <a:schemeClr val="tx1"/>
                </a:solidFill>
                <a:latin typeface="Times New Roman" pitchFamily="18" charset="0"/>
              </a:defRPr>
            </a:lvl4pPr>
            <a:lvl5pPr marL="2054225" indent="-225425" defTabSz="927100">
              <a:spcBef>
                <a:spcPct val="30000"/>
              </a:spcBef>
              <a:defRPr sz="1200">
                <a:solidFill>
                  <a:schemeClr val="tx1"/>
                </a:solidFill>
                <a:latin typeface="Times New Roman" pitchFamily="18" charset="0"/>
              </a:defRPr>
            </a:lvl5pPr>
            <a:lvl6pPr marL="2511425" indent="-225425" defTabSz="927100" eaLnBrk="0" fontAlgn="base" hangingPunct="0">
              <a:spcBef>
                <a:spcPct val="30000"/>
              </a:spcBef>
              <a:spcAft>
                <a:spcPct val="0"/>
              </a:spcAft>
              <a:defRPr sz="1200">
                <a:solidFill>
                  <a:schemeClr val="tx1"/>
                </a:solidFill>
                <a:latin typeface="Times New Roman" pitchFamily="18" charset="0"/>
              </a:defRPr>
            </a:lvl6pPr>
            <a:lvl7pPr marL="2968625" indent="-225425" defTabSz="927100" eaLnBrk="0" fontAlgn="base" hangingPunct="0">
              <a:spcBef>
                <a:spcPct val="30000"/>
              </a:spcBef>
              <a:spcAft>
                <a:spcPct val="0"/>
              </a:spcAft>
              <a:defRPr sz="1200">
                <a:solidFill>
                  <a:schemeClr val="tx1"/>
                </a:solidFill>
                <a:latin typeface="Times New Roman" pitchFamily="18" charset="0"/>
              </a:defRPr>
            </a:lvl7pPr>
            <a:lvl8pPr marL="3425825" indent="-225425" defTabSz="927100" eaLnBrk="0" fontAlgn="base" hangingPunct="0">
              <a:spcBef>
                <a:spcPct val="30000"/>
              </a:spcBef>
              <a:spcAft>
                <a:spcPct val="0"/>
              </a:spcAft>
              <a:defRPr sz="1200">
                <a:solidFill>
                  <a:schemeClr val="tx1"/>
                </a:solidFill>
                <a:latin typeface="Times New Roman" pitchFamily="18" charset="0"/>
              </a:defRPr>
            </a:lvl8pPr>
            <a:lvl9pPr marL="3883025" indent="-225425"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CD581B6-A6D8-4B4A-9D90-92601D3AF6D9}" type="slidenum">
              <a:rPr lang="en-US" altLang="en-US" smtClean="0">
                <a:solidFill>
                  <a:srgbClr val="000000"/>
                </a:solidFill>
              </a:rPr>
              <a:pPr>
                <a:spcBef>
                  <a:spcPct val="0"/>
                </a:spcBef>
              </a:pPr>
              <a:t>82</a:t>
            </a:fld>
            <a:endParaRPr lang="en-US" altLang="en-US">
              <a:solidFill>
                <a:srgbClr val="000000"/>
              </a:solidFill>
            </a:endParaRPr>
          </a:p>
        </p:txBody>
      </p:sp>
      <p:sp>
        <p:nvSpPr>
          <p:cNvPr id="133124" name="Rectangle 2"/>
          <p:cNvSpPr>
            <a:spLocks noGrp="1" noRot="1" noChangeAspect="1" noChangeArrowheads="1" noTextEdit="1"/>
          </p:cNvSpPr>
          <p:nvPr>
            <p:ph type="sldImg"/>
          </p:nvPr>
        </p:nvSpPr>
        <p:spPr>
          <a:ln/>
        </p:spPr>
      </p:sp>
      <p:sp>
        <p:nvSpPr>
          <p:cNvPr id="1331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608145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B29A13-3329-4586-A5DD-174CA6F58F93}" type="slidenum">
              <a:rPr lang="en-US" altLang="en-US" sz="1300" smtClean="0"/>
              <a:pPr>
                <a:spcBef>
                  <a:spcPct val="0"/>
                </a:spcBef>
              </a:pPr>
              <a:t>83</a:t>
            </a:fld>
            <a:endParaRPr lang="en-US" altLang="en-US" sz="1300"/>
          </a:p>
        </p:txBody>
      </p:sp>
      <p:sp>
        <p:nvSpPr>
          <p:cNvPr id="9421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1E89E30-0471-40DB-89A8-5EF675E26429}" type="slidenum">
              <a:rPr lang="en-US" altLang="en-US"/>
              <a:pPr algn="r">
                <a:spcBef>
                  <a:spcPct val="0"/>
                </a:spcBef>
              </a:pPr>
              <a:t>83</a:t>
            </a:fld>
            <a:endParaRPr lang="en-US" altLang="en-US"/>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endParaRPr lang="en-US" altLang="en-US"/>
          </a:p>
        </p:txBody>
      </p:sp>
    </p:spTree>
    <p:extLst>
      <p:ext uri="{BB962C8B-B14F-4D97-AF65-F5344CB8AC3E}">
        <p14:creationId xmlns:p14="http://schemas.microsoft.com/office/powerpoint/2010/main" val="3754713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B29A13-3329-4586-A5DD-174CA6F58F93}" type="slidenum">
              <a:rPr lang="en-US" altLang="en-US" sz="1300" smtClean="0"/>
              <a:pPr>
                <a:spcBef>
                  <a:spcPct val="0"/>
                </a:spcBef>
              </a:pPr>
              <a:t>84</a:t>
            </a:fld>
            <a:endParaRPr lang="en-US" altLang="en-US" sz="1300"/>
          </a:p>
        </p:txBody>
      </p:sp>
      <p:sp>
        <p:nvSpPr>
          <p:cNvPr id="9421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1E89E30-0471-40DB-89A8-5EF675E26429}" type="slidenum">
              <a:rPr lang="en-US" altLang="en-US"/>
              <a:pPr algn="r">
                <a:spcBef>
                  <a:spcPct val="0"/>
                </a:spcBef>
              </a:pPr>
              <a:t>84</a:t>
            </a:fld>
            <a:endParaRPr lang="en-US" altLang="en-US"/>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endParaRPr lang="en-US" altLang="en-US"/>
          </a:p>
        </p:txBody>
      </p:sp>
    </p:spTree>
    <p:extLst>
      <p:ext uri="{BB962C8B-B14F-4D97-AF65-F5344CB8AC3E}">
        <p14:creationId xmlns:p14="http://schemas.microsoft.com/office/powerpoint/2010/main" val="10545225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B29A13-3329-4586-A5DD-174CA6F58F93}" type="slidenum">
              <a:rPr lang="en-US" altLang="en-US" sz="1300" smtClean="0"/>
              <a:pPr>
                <a:spcBef>
                  <a:spcPct val="0"/>
                </a:spcBef>
              </a:pPr>
              <a:t>85</a:t>
            </a:fld>
            <a:endParaRPr lang="en-US" altLang="en-US" sz="1300"/>
          </a:p>
        </p:txBody>
      </p:sp>
      <p:sp>
        <p:nvSpPr>
          <p:cNvPr id="9421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1E89E30-0471-40DB-89A8-5EF675E26429}" type="slidenum">
              <a:rPr lang="en-US" altLang="en-US"/>
              <a:pPr algn="r">
                <a:spcBef>
                  <a:spcPct val="0"/>
                </a:spcBef>
              </a:pPr>
              <a:t>85</a:t>
            </a:fld>
            <a:endParaRPr lang="en-US" altLang="en-US"/>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endParaRPr lang="en-US" altLang="en-US"/>
          </a:p>
        </p:txBody>
      </p:sp>
    </p:spTree>
    <p:extLst>
      <p:ext uri="{BB962C8B-B14F-4D97-AF65-F5344CB8AC3E}">
        <p14:creationId xmlns:p14="http://schemas.microsoft.com/office/powerpoint/2010/main" val="3673216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B29A13-3329-4586-A5DD-174CA6F58F93}" type="slidenum">
              <a:rPr lang="en-US" altLang="en-US" sz="1300" smtClean="0"/>
              <a:pPr>
                <a:spcBef>
                  <a:spcPct val="0"/>
                </a:spcBef>
              </a:pPr>
              <a:t>86</a:t>
            </a:fld>
            <a:endParaRPr lang="en-US" altLang="en-US" sz="1300"/>
          </a:p>
        </p:txBody>
      </p:sp>
      <p:sp>
        <p:nvSpPr>
          <p:cNvPr id="9421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1E89E30-0471-40DB-89A8-5EF675E26429}" type="slidenum">
              <a:rPr lang="en-US" altLang="en-US"/>
              <a:pPr algn="r">
                <a:spcBef>
                  <a:spcPct val="0"/>
                </a:spcBef>
              </a:pPr>
              <a:t>86</a:t>
            </a:fld>
            <a:endParaRPr lang="en-US" altLang="en-US"/>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endParaRPr lang="en-US" altLang="en-US"/>
          </a:p>
        </p:txBody>
      </p:sp>
    </p:spTree>
    <p:extLst>
      <p:ext uri="{BB962C8B-B14F-4D97-AF65-F5344CB8AC3E}">
        <p14:creationId xmlns:p14="http://schemas.microsoft.com/office/powerpoint/2010/main" val="12605221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B29A13-3329-4586-A5DD-174CA6F58F93}" type="slidenum">
              <a:rPr lang="en-US" altLang="en-US" sz="1300" smtClean="0"/>
              <a:pPr>
                <a:spcBef>
                  <a:spcPct val="0"/>
                </a:spcBef>
              </a:pPr>
              <a:t>87</a:t>
            </a:fld>
            <a:endParaRPr lang="en-US" altLang="en-US" sz="1300"/>
          </a:p>
        </p:txBody>
      </p:sp>
      <p:sp>
        <p:nvSpPr>
          <p:cNvPr id="9421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1E89E30-0471-40DB-89A8-5EF675E26429}" type="slidenum">
              <a:rPr lang="en-US" altLang="en-US"/>
              <a:pPr algn="r">
                <a:spcBef>
                  <a:spcPct val="0"/>
                </a:spcBef>
              </a:pPr>
              <a:t>87</a:t>
            </a:fld>
            <a:endParaRPr lang="en-US" altLang="en-US"/>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endParaRPr lang="en-US" altLang="en-US"/>
          </a:p>
        </p:txBody>
      </p:sp>
    </p:spTree>
    <p:extLst>
      <p:ext uri="{BB962C8B-B14F-4D97-AF65-F5344CB8AC3E}">
        <p14:creationId xmlns:p14="http://schemas.microsoft.com/office/powerpoint/2010/main" val="41339296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B29A13-3329-4586-A5DD-174CA6F58F93}" type="slidenum">
              <a:rPr lang="en-US" altLang="en-US" sz="1300" smtClean="0"/>
              <a:pPr>
                <a:spcBef>
                  <a:spcPct val="0"/>
                </a:spcBef>
              </a:pPr>
              <a:t>88</a:t>
            </a:fld>
            <a:endParaRPr lang="en-US" altLang="en-US" sz="1300"/>
          </a:p>
        </p:txBody>
      </p:sp>
      <p:sp>
        <p:nvSpPr>
          <p:cNvPr id="9421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2" tIns="46476" rIns="92952" bIns="46476"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1E89E30-0471-40DB-89A8-5EF675E26429}" type="slidenum">
              <a:rPr lang="en-US" altLang="en-US"/>
              <a:pPr algn="r">
                <a:spcBef>
                  <a:spcPct val="0"/>
                </a:spcBef>
              </a:pPr>
              <a:t>88</a:t>
            </a:fld>
            <a:endParaRPr lang="en-US" altLang="en-US"/>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endParaRPr lang="en-US" altLang="en-US"/>
          </a:p>
        </p:txBody>
      </p:sp>
    </p:spTree>
    <p:extLst>
      <p:ext uri="{BB962C8B-B14F-4D97-AF65-F5344CB8AC3E}">
        <p14:creationId xmlns:p14="http://schemas.microsoft.com/office/powerpoint/2010/main" val="4771756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6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AEEA7C9-373D-45DE-A4DA-708EDC056564}" type="slidenum">
              <a:rPr lang="en-US" altLang="en-US" sz="1300" smtClean="0"/>
              <a:pPr>
                <a:spcBef>
                  <a:spcPct val="0"/>
                </a:spcBef>
              </a:pPr>
              <a:t>89</a:t>
            </a:fld>
            <a:endParaRPr lang="en-US" altLang="en-US" sz="1300"/>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73355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90</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90</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endParaRPr lang="en-US" altLang="en-US"/>
          </a:p>
        </p:txBody>
      </p:sp>
    </p:spTree>
    <p:extLst>
      <p:ext uri="{BB962C8B-B14F-4D97-AF65-F5344CB8AC3E}">
        <p14:creationId xmlns:p14="http://schemas.microsoft.com/office/powerpoint/2010/main" val="34337093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91</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91</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endParaRPr lang="en-US" altLang="en-US"/>
          </a:p>
        </p:txBody>
      </p:sp>
    </p:spTree>
    <p:extLst>
      <p:ext uri="{BB962C8B-B14F-4D97-AF65-F5344CB8AC3E}">
        <p14:creationId xmlns:p14="http://schemas.microsoft.com/office/powerpoint/2010/main" val="395884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eaLnBrk="0" hangingPunct="0">
              <a:defRPr sz="5900">
                <a:solidFill>
                  <a:schemeClr val="tx1"/>
                </a:solidFill>
                <a:latin typeface="Times" pitchFamily="18" charset="0"/>
              </a:defRPr>
            </a:lvl1pPr>
            <a:lvl2pPr marL="729057" indent="-280406" defTabSz="912879" eaLnBrk="0" hangingPunct="0">
              <a:defRPr sz="5900">
                <a:solidFill>
                  <a:schemeClr val="tx1"/>
                </a:solidFill>
                <a:latin typeface="Times" pitchFamily="18" charset="0"/>
              </a:defRPr>
            </a:lvl2pPr>
            <a:lvl3pPr marL="1121626" indent="-224325" defTabSz="912879" eaLnBrk="0" hangingPunct="0">
              <a:defRPr sz="5900">
                <a:solidFill>
                  <a:schemeClr val="tx1"/>
                </a:solidFill>
                <a:latin typeface="Times" pitchFamily="18" charset="0"/>
              </a:defRPr>
            </a:lvl3pPr>
            <a:lvl4pPr marL="1570276" indent="-224325" defTabSz="912879" eaLnBrk="0" hangingPunct="0">
              <a:defRPr sz="5900">
                <a:solidFill>
                  <a:schemeClr val="tx1"/>
                </a:solidFill>
                <a:latin typeface="Times" pitchFamily="18" charset="0"/>
              </a:defRPr>
            </a:lvl4pPr>
            <a:lvl5pPr marL="2018927" indent="-224325" defTabSz="912879" eaLnBrk="0" hangingPunct="0">
              <a:defRPr sz="5900">
                <a:solidFill>
                  <a:schemeClr val="tx1"/>
                </a:solidFill>
                <a:latin typeface="Times" pitchFamily="18" charset="0"/>
              </a:defRPr>
            </a:lvl5pPr>
            <a:lvl6pPr marL="2467577" indent="-224325" defTabSz="912879" eaLnBrk="0" fontAlgn="base" hangingPunct="0">
              <a:spcBef>
                <a:spcPct val="0"/>
              </a:spcBef>
              <a:spcAft>
                <a:spcPct val="0"/>
              </a:spcAft>
              <a:defRPr sz="5900">
                <a:solidFill>
                  <a:schemeClr val="tx1"/>
                </a:solidFill>
                <a:latin typeface="Times" pitchFamily="18" charset="0"/>
              </a:defRPr>
            </a:lvl6pPr>
            <a:lvl7pPr marL="2916227" indent="-224325" defTabSz="912879" eaLnBrk="0" fontAlgn="base" hangingPunct="0">
              <a:spcBef>
                <a:spcPct val="0"/>
              </a:spcBef>
              <a:spcAft>
                <a:spcPct val="0"/>
              </a:spcAft>
              <a:defRPr sz="5900">
                <a:solidFill>
                  <a:schemeClr val="tx1"/>
                </a:solidFill>
                <a:latin typeface="Times" pitchFamily="18" charset="0"/>
              </a:defRPr>
            </a:lvl7pPr>
            <a:lvl8pPr marL="3364878" indent="-224325" defTabSz="912879" eaLnBrk="0" fontAlgn="base" hangingPunct="0">
              <a:spcBef>
                <a:spcPct val="0"/>
              </a:spcBef>
              <a:spcAft>
                <a:spcPct val="0"/>
              </a:spcAft>
              <a:defRPr sz="5900">
                <a:solidFill>
                  <a:schemeClr val="tx1"/>
                </a:solidFill>
                <a:latin typeface="Times" pitchFamily="18" charset="0"/>
              </a:defRPr>
            </a:lvl8pPr>
            <a:lvl9pPr marL="3813528" indent="-224325" defTabSz="912879" eaLnBrk="0" fontAlgn="base" hangingPunct="0">
              <a:spcBef>
                <a:spcPct val="0"/>
              </a:spcBef>
              <a:spcAft>
                <a:spcPct val="0"/>
              </a:spcAft>
              <a:defRPr sz="5900">
                <a:solidFill>
                  <a:schemeClr val="tx1"/>
                </a:solidFill>
                <a:latin typeface="Times" pitchFamily="18" charset="0"/>
              </a:defRPr>
            </a:lvl9pPr>
          </a:lstStyle>
          <a:p>
            <a:pPr eaLnBrk="1" hangingPunct="1"/>
            <a:fld id="{61BE22AE-C358-4116-95E5-AE3D9595E074}" type="slidenum">
              <a:rPr lang="en-US" altLang="en-US" sz="1200">
                <a:solidFill>
                  <a:srgbClr val="000000"/>
                </a:solidFill>
                <a:latin typeface="Arial" charset="0"/>
              </a:rPr>
              <a:pPr eaLnBrk="1" hangingPunct="1"/>
              <a:t>9</a:t>
            </a:fld>
            <a:endParaRPr lang="en-US" altLang="en-US" sz="1200">
              <a:solidFill>
                <a:srgbClr val="000000"/>
              </a:solidFill>
              <a:latin typeface="Arial" charset="0"/>
            </a:endParaRPr>
          </a:p>
        </p:txBody>
      </p:sp>
      <p:sp>
        <p:nvSpPr>
          <p:cNvPr id="29699"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31863" eaLnBrk="0" hangingPunct="0">
              <a:defRPr sz="6000">
                <a:solidFill>
                  <a:schemeClr val="tx1"/>
                </a:solidFill>
                <a:latin typeface="Times" pitchFamily="18" charset="0"/>
              </a:defRPr>
            </a:lvl1pPr>
            <a:lvl2pPr marL="742950" indent="-285750" defTabSz="931863" eaLnBrk="0" hangingPunct="0">
              <a:defRPr sz="6000">
                <a:solidFill>
                  <a:schemeClr val="tx1"/>
                </a:solidFill>
                <a:latin typeface="Times" pitchFamily="18" charset="0"/>
              </a:defRPr>
            </a:lvl2pPr>
            <a:lvl3pPr marL="1143000" indent="-228600" defTabSz="931863" eaLnBrk="0" hangingPunct="0">
              <a:defRPr sz="6000">
                <a:solidFill>
                  <a:schemeClr val="tx1"/>
                </a:solidFill>
                <a:latin typeface="Times" pitchFamily="18" charset="0"/>
              </a:defRPr>
            </a:lvl3pPr>
            <a:lvl4pPr marL="1600200" indent="-228600" defTabSz="931863" eaLnBrk="0" hangingPunct="0">
              <a:defRPr sz="6000">
                <a:solidFill>
                  <a:schemeClr val="tx1"/>
                </a:solidFill>
                <a:latin typeface="Times" pitchFamily="18" charset="0"/>
              </a:defRPr>
            </a:lvl4pPr>
            <a:lvl5pPr marL="2057400" indent="-228600" defTabSz="931863" eaLnBrk="0" hangingPunct="0">
              <a:defRPr sz="6000">
                <a:solidFill>
                  <a:schemeClr val="tx1"/>
                </a:solidFill>
                <a:latin typeface="Times" pitchFamily="18" charset="0"/>
              </a:defRPr>
            </a:lvl5pPr>
            <a:lvl6pPr marL="2514600" indent="-228600" defTabSz="931863" eaLnBrk="0" fontAlgn="base" hangingPunct="0">
              <a:spcBef>
                <a:spcPct val="0"/>
              </a:spcBef>
              <a:spcAft>
                <a:spcPct val="0"/>
              </a:spcAft>
              <a:defRPr sz="6000">
                <a:solidFill>
                  <a:schemeClr val="tx1"/>
                </a:solidFill>
                <a:latin typeface="Times" pitchFamily="18" charset="0"/>
              </a:defRPr>
            </a:lvl6pPr>
            <a:lvl7pPr marL="2971800" indent="-228600" defTabSz="931863" eaLnBrk="0" fontAlgn="base" hangingPunct="0">
              <a:spcBef>
                <a:spcPct val="0"/>
              </a:spcBef>
              <a:spcAft>
                <a:spcPct val="0"/>
              </a:spcAft>
              <a:defRPr sz="6000">
                <a:solidFill>
                  <a:schemeClr val="tx1"/>
                </a:solidFill>
                <a:latin typeface="Times" pitchFamily="18" charset="0"/>
              </a:defRPr>
            </a:lvl7pPr>
            <a:lvl8pPr marL="3429000" indent="-228600" defTabSz="931863" eaLnBrk="0" fontAlgn="base" hangingPunct="0">
              <a:spcBef>
                <a:spcPct val="0"/>
              </a:spcBef>
              <a:spcAft>
                <a:spcPct val="0"/>
              </a:spcAft>
              <a:defRPr sz="6000">
                <a:solidFill>
                  <a:schemeClr val="tx1"/>
                </a:solidFill>
                <a:latin typeface="Times" pitchFamily="18" charset="0"/>
              </a:defRPr>
            </a:lvl8pPr>
            <a:lvl9pPr marL="3886200" indent="-228600" defTabSz="931863" eaLnBrk="0" fontAlgn="base" hangingPunct="0">
              <a:spcBef>
                <a:spcPct val="0"/>
              </a:spcBef>
              <a:spcAft>
                <a:spcPct val="0"/>
              </a:spcAft>
              <a:defRPr sz="6000">
                <a:solidFill>
                  <a:schemeClr val="tx1"/>
                </a:solidFill>
                <a:latin typeface="Times" pitchFamily="18" charset="0"/>
              </a:defRPr>
            </a:lvl9pPr>
          </a:lstStyle>
          <a:p>
            <a:pPr algn="r"/>
            <a:fld id="{54FA1303-756A-4946-AC64-35EACC862FC7}" type="slidenum">
              <a:rPr lang="en-US" altLang="en-US" sz="1200">
                <a:solidFill>
                  <a:srgbClr val="000000"/>
                </a:solidFill>
                <a:latin typeface="Times New Roman" pitchFamily="18" charset="0"/>
              </a:rPr>
              <a:pPr algn="r"/>
              <a:t>9</a:t>
            </a:fld>
            <a:endParaRPr lang="en-US" altLang="en-US" sz="1200">
              <a:solidFill>
                <a:srgbClr val="000000"/>
              </a:solidFill>
              <a:latin typeface="Times New Roman" pitchFamily="18" charset="0"/>
            </a:endParaRPr>
          </a:p>
        </p:txBody>
      </p:sp>
      <p:sp>
        <p:nvSpPr>
          <p:cNvPr id="29700" name="Rectangle 2"/>
          <p:cNvSpPr>
            <a:spLocks noGrp="1" noRot="1" noChangeAspect="1" noChangeArrowheads="1" noTextEdit="1"/>
          </p:cNvSpPr>
          <p:nvPr>
            <p:ph type="sldImg"/>
          </p:nvPr>
        </p:nvSpPr>
        <p:spPr>
          <a:xfrm>
            <a:off x="1143000" y="685800"/>
            <a:ext cx="4572000" cy="3429000"/>
          </a:xfrm>
          <a:ln/>
        </p:spPr>
      </p:sp>
      <p:sp>
        <p:nvSpPr>
          <p:cNvPr id="2970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pPr eaLnBrk="1" hangingPunct="1"/>
            <a:r>
              <a:rPr lang="en-US" altLang="en-US" dirty="0"/>
              <a:t>Probable ignition</a:t>
            </a:r>
            <a:r>
              <a:rPr lang="en-US" altLang="en-US" baseline="0" dirty="0"/>
              <a:t> sources for grain dust explosions reported in 2006 to 2014.</a:t>
            </a:r>
            <a:endParaRPr lang="en-US" altLang="en-US" dirty="0"/>
          </a:p>
        </p:txBody>
      </p:sp>
    </p:spTree>
    <p:extLst>
      <p:ext uri="{BB962C8B-B14F-4D97-AF65-F5344CB8AC3E}">
        <p14:creationId xmlns:p14="http://schemas.microsoft.com/office/powerpoint/2010/main" val="24063543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92</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92</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Number of annual grain entrapment cases recorded between 2011 and 2020. (Purdue Univ.) </a:t>
            </a:r>
          </a:p>
          <a:p>
            <a:endParaRPr lang="en-US" altLang="en-US" dirty="0"/>
          </a:p>
        </p:txBody>
      </p:sp>
    </p:spTree>
    <p:extLst>
      <p:ext uri="{BB962C8B-B14F-4D97-AF65-F5344CB8AC3E}">
        <p14:creationId xmlns:p14="http://schemas.microsoft.com/office/powerpoint/2010/main" val="40013749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t>Sam McNeill - Grain Storage</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itchFamily="18" charset="0"/>
              </a:defRPr>
            </a:lvl1pPr>
            <a:lvl2pPr marL="769938" indent="-295275" defTabSz="965200">
              <a:spcBef>
                <a:spcPct val="30000"/>
              </a:spcBef>
              <a:defRPr sz="1200">
                <a:solidFill>
                  <a:schemeClr val="tx1"/>
                </a:solidFill>
                <a:latin typeface="Times New Roman" pitchFamily="18" charset="0"/>
              </a:defRPr>
            </a:lvl2pPr>
            <a:lvl3pPr marL="1185863" indent="-234950" defTabSz="965200">
              <a:spcBef>
                <a:spcPct val="30000"/>
              </a:spcBef>
              <a:defRPr sz="1200">
                <a:solidFill>
                  <a:schemeClr val="tx1"/>
                </a:solidFill>
                <a:latin typeface="Times New Roman" pitchFamily="18" charset="0"/>
              </a:defRPr>
            </a:lvl3pPr>
            <a:lvl4pPr marL="1662113" indent="-234950" defTabSz="965200">
              <a:spcBef>
                <a:spcPct val="30000"/>
              </a:spcBef>
              <a:defRPr sz="1200">
                <a:solidFill>
                  <a:schemeClr val="tx1"/>
                </a:solidFill>
                <a:latin typeface="Times New Roman" pitchFamily="18" charset="0"/>
              </a:defRPr>
            </a:lvl4pPr>
            <a:lvl5pPr marL="2136775" indent="-234950" defTabSz="965200">
              <a:spcBef>
                <a:spcPct val="30000"/>
              </a:spcBef>
              <a:defRPr sz="1200">
                <a:solidFill>
                  <a:schemeClr val="tx1"/>
                </a:solidFill>
                <a:latin typeface="Times New Roman" pitchFamily="18" charset="0"/>
              </a:defRPr>
            </a:lvl5pPr>
            <a:lvl6pPr marL="2593975" indent="-234950" defTabSz="965200" eaLnBrk="0" fontAlgn="base" hangingPunct="0">
              <a:spcBef>
                <a:spcPct val="30000"/>
              </a:spcBef>
              <a:spcAft>
                <a:spcPct val="0"/>
              </a:spcAft>
              <a:defRPr sz="1200">
                <a:solidFill>
                  <a:schemeClr val="tx1"/>
                </a:solidFill>
                <a:latin typeface="Times New Roman" pitchFamily="18" charset="0"/>
              </a:defRPr>
            </a:lvl6pPr>
            <a:lvl7pPr marL="3051175" indent="-234950" defTabSz="965200" eaLnBrk="0" fontAlgn="base" hangingPunct="0">
              <a:spcBef>
                <a:spcPct val="30000"/>
              </a:spcBef>
              <a:spcAft>
                <a:spcPct val="0"/>
              </a:spcAft>
              <a:defRPr sz="1200">
                <a:solidFill>
                  <a:schemeClr val="tx1"/>
                </a:solidFill>
                <a:latin typeface="Times New Roman" pitchFamily="18" charset="0"/>
              </a:defRPr>
            </a:lvl7pPr>
            <a:lvl8pPr marL="3508375" indent="-234950" defTabSz="965200" eaLnBrk="0" fontAlgn="base" hangingPunct="0">
              <a:spcBef>
                <a:spcPct val="30000"/>
              </a:spcBef>
              <a:spcAft>
                <a:spcPct val="0"/>
              </a:spcAft>
              <a:defRPr sz="1200">
                <a:solidFill>
                  <a:schemeClr val="tx1"/>
                </a:solidFill>
                <a:latin typeface="Times New Roman" pitchFamily="18" charset="0"/>
              </a:defRPr>
            </a:lvl8pPr>
            <a:lvl9pPr marL="3965575" indent="-234950" defTabSz="9652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59EB8B3-00F9-48D4-B049-72DD9C3B05E6}" type="slidenum">
              <a:rPr lang="en-US" altLang="en-US" sz="1300" smtClean="0"/>
              <a:pPr>
                <a:spcBef>
                  <a:spcPct val="0"/>
                </a:spcBef>
              </a:pPr>
              <a:t>93</a:t>
            </a:fld>
            <a:endParaRPr lang="en-US" altLang="en-US" sz="1300"/>
          </a:p>
        </p:txBody>
      </p:sp>
      <p:sp>
        <p:nvSpPr>
          <p:cNvPr id="130052"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defRPr/>
            </a:pPr>
            <a:fld id="{751749E4-CE3B-4055-B0BE-67ED2763BE88}" type="slidenum">
              <a:rPr lang="en-US" altLang="en-US" sz="1300" smtClean="0">
                <a:effectLst>
                  <a:outerShdw blurRad="38100" dist="38100" dir="2700000" algn="tl">
                    <a:srgbClr val="C0C0C0"/>
                  </a:outerShdw>
                </a:effectLst>
              </a:rPr>
              <a:pPr algn="r">
                <a:spcBef>
                  <a:spcPct val="0"/>
                </a:spcBef>
                <a:defRPr/>
              </a:pPr>
              <a:t>93</a:t>
            </a:fld>
            <a:endParaRPr lang="en-US" altLang="en-US" sz="1300">
              <a:effectLst>
                <a:outerShdw blurRad="38100" dist="38100" dir="2700000" algn="tl">
                  <a:srgbClr val="C0C0C0"/>
                </a:outerShdw>
              </a:effectLst>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4" tIns="47533" rIns="95064" bIns="47533"/>
          <a:lstStyle/>
          <a:p>
            <a:r>
              <a:rPr lang="en-US" sz="1800" b="0" i="0" u="none" strike="noStrike" baseline="0" dirty="0">
                <a:solidFill>
                  <a:srgbClr val="000000"/>
                </a:solidFill>
                <a:latin typeface="Times New Roman" panose="02020603050405020304" pitchFamily="18" charset="0"/>
              </a:rPr>
              <a:t>Geographic distribution of agricultural confined space cases from 1962 - 2020 (n=2181). </a:t>
            </a:r>
            <a:endParaRPr lang="en-US" altLang="en-US" dirty="0"/>
          </a:p>
        </p:txBody>
      </p:sp>
    </p:spTree>
    <p:extLst>
      <p:ext uri="{BB962C8B-B14F-4D97-AF65-F5344CB8AC3E}">
        <p14:creationId xmlns:p14="http://schemas.microsoft.com/office/powerpoint/2010/main" val="10601122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1300">
                <a:solidFill>
                  <a:srgbClr val="000000"/>
                </a:solidFill>
              </a:rPr>
              <a:t>Sam McNeill - Grain Storage</a:t>
            </a: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77EDC82-8BE4-433C-BFA7-F9AE9B7614B5}" type="slidenum">
              <a:rPr lang="en-US" altLang="en-US" sz="1300" smtClean="0">
                <a:solidFill>
                  <a:srgbClr val="000000"/>
                </a:solidFill>
              </a:rPr>
              <a:pPr>
                <a:spcBef>
                  <a:spcPct val="0"/>
                </a:spcBef>
              </a:pPr>
              <a:t>94</a:t>
            </a:fld>
            <a:endParaRPr lang="en-US" altLang="en-US" sz="1300">
              <a:solidFill>
                <a:srgbClr val="000000"/>
              </a:solidFill>
            </a:endParaRPr>
          </a:p>
        </p:txBody>
      </p:sp>
    </p:spTree>
    <p:extLst>
      <p:ext uri="{BB962C8B-B14F-4D97-AF65-F5344CB8AC3E}">
        <p14:creationId xmlns:p14="http://schemas.microsoft.com/office/powerpoint/2010/main" val="21288119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Biosystems (Biological) and/or Agricultural Engineering Departments in the Midwest…</a:t>
            </a:r>
          </a:p>
          <a:p>
            <a:r>
              <a:rPr lang="en-US" altLang="en-US" dirty="0"/>
              <a:t>Iowa State, Kansas State, North Dakota State, Oklahoma State, Purdue, Univ. of Arkansas, UKY, Minnesota, Mississippi, TN, etc.</a:t>
            </a:r>
          </a:p>
          <a:p>
            <a:endParaRPr lang="en-US" altLang="en-US" dirty="0"/>
          </a:p>
          <a:p>
            <a:endParaRPr lang="en-US" altLang="en-US" dirty="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DCCA5A5-E2E8-4CE9-8CB0-4985546A69CD}" type="slidenum">
              <a:rPr lang="en-US" altLang="en-US" smtClean="0"/>
              <a:pPr>
                <a:spcBef>
                  <a:spcPct val="0"/>
                </a:spcBef>
              </a:pPr>
              <a:t>95</a:t>
            </a:fld>
            <a:endParaRPr lang="en-US" altLang="en-US"/>
          </a:p>
        </p:txBody>
      </p:sp>
    </p:spTree>
    <p:extLst>
      <p:ext uri="{BB962C8B-B14F-4D97-AF65-F5344CB8AC3E}">
        <p14:creationId xmlns:p14="http://schemas.microsoft.com/office/powerpoint/2010/main" val="31345773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Midwest Plan Service</a:t>
            </a:r>
          </a:p>
          <a:p>
            <a:r>
              <a:rPr lang="en-US" altLang="en-US" dirty="0"/>
              <a:t>  1. Managing Dry Grain in Storage (AED-20)…2004..$5.00</a:t>
            </a:r>
          </a:p>
          <a:p>
            <a:r>
              <a:rPr lang="en-US" altLang="en-US" dirty="0"/>
              <a:t>  2. Grain Drying, Handling and Storage Handbook (MSPS-13)….2018…$74.00</a:t>
            </a:r>
          </a:p>
          <a:p>
            <a:r>
              <a:rPr lang="en-US" altLang="en-US" dirty="0"/>
              <a:t>  3. Low Temperature and Solar Grain Drying Handbook (MWPS-22)…1980…$5.00</a:t>
            </a:r>
          </a:p>
          <a:p>
            <a:r>
              <a:rPr lang="en-US" altLang="en-US" dirty="0"/>
              <a:t>  4. Dry Grain Aeration System Design (MWPS-29)…1999…$25.00</a:t>
            </a:r>
          </a:p>
          <a:p>
            <a:endParaRPr lang="en-US" altLang="en-US" dirty="0"/>
          </a:p>
          <a:p>
            <a:endParaRPr lang="en-US" altLang="en-US" dirty="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5B24BF5-9D8F-4903-BDC8-85F5B231F2A2}" type="slidenum">
              <a:rPr lang="en-US" altLang="en-US" smtClean="0"/>
              <a:pPr>
                <a:spcBef>
                  <a:spcPct val="0"/>
                </a:spcBef>
              </a:pPr>
              <a:t>96</a:t>
            </a:fld>
            <a:endParaRPr lang="en-US" altLang="en-US"/>
          </a:p>
        </p:txBody>
      </p:sp>
    </p:spTree>
    <p:extLst>
      <p:ext uri="{BB962C8B-B14F-4D97-AF65-F5344CB8AC3E}">
        <p14:creationId xmlns:p14="http://schemas.microsoft.com/office/powerpoint/2010/main" val="1607095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Contact info. Office phone number shown is direct line from main campus.</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itchFamily="18" charset="0"/>
              </a:defRPr>
            </a:lvl1pPr>
            <a:lvl2pPr marL="741363" indent="-284163" defTabSz="928688">
              <a:spcBef>
                <a:spcPct val="30000"/>
              </a:spcBef>
              <a:defRPr sz="1200">
                <a:solidFill>
                  <a:schemeClr val="tx1"/>
                </a:solidFill>
                <a:latin typeface="Times New Roman" pitchFamily="18" charset="0"/>
              </a:defRPr>
            </a:lvl2pPr>
            <a:lvl3pPr marL="1141413" indent="-227013" defTabSz="928688">
              <a:spcBef>
                <a:spcPct val="30000"/>
              </a:spcBef>
              <a:defRPr sz="1200">
                <a:solidFill>
                  <a:schemeClr val="tx1"/>
                </a:solidFill>
                <a:latin typeface="Times New Roman" pitchFamily="18" charset="0"/>
              </a:defRPr>
            </a:lvl3pPr>
            <a:lvl4pPr marL="1598613" indent="-227013" defTabSz="928688">
              <a:spcBef>
                <a:spcPct val="30000"/>
              </a:spcBef>
              <a:defRPr sz="1200">
                <a:solidFill>
                  <a:schemeClr val="tx1"/>
                </a:solidFill>
                <a:latin typeface="Times New Roman" pitchFamily="18" charset="0"/>
              </a:defRPr>
            </a:lvl4pPr>
            <a:lvl5pPr marL="2055813" indent="-227013" defTabSz="928688">
              <a:spcBef>
                <a:spcPct val="30000"/>
              </a:spcBef>
              <a:defRPr sz="1200">
                <a:solidFill>
                  <a:schemeClr val="tx1"/>
                </a:solidFill>
                <a:latin typeface="Times New Roman" pitchFamily="18" charset="0"/>
              </a:defRPr>
            </a:lvl5pPr>
            <a:lvl6pPr marL="2513013" indent="-227013" defTabSz="928688" eaLnBrk="0" fontAlgn="base" hangingPunct="0">
              <a:spcBef>
                <a:spcPct val="30000"/>
              </a:spcBef>
              <a:spcAft>
                <a:spcPct val="0"/>
              </a:spcAft>
              <a:defRPr sz="1200">
                <a:solidFill>
                  <a:schemeClr val="tx1"/>
                </a:solidFill>
                <a:latin typeface="Times New Roman" pitchFamily="18" charset="0"/>
              </a:defRPr>
            </a:lvl6pPr>
            <a:lvl7pPr marL="2970213" indent="-227013" defTabSz="928688" eaLnBrk="0" fontAlgn="base" hangingPunct="0">
              <a:spcBef>
                <a:spcPct val="30000"/>
              </a:spcBef>
              <a:spcAft>
                <a:spcPct val="0"/>
              </a:spcAft>
              <a:defRPr sz="1200">
                <a:solidFill>
                  <a:schemeClr val="tx1"/>
                </a:solidFill>
                <a:latin typeface="Times New Roman" pitchFamily="18" charset="0"/>
              </a:defRPr>
            </a:lvl7pPr>
            <a:lvl8pPr marL="3427413" indent="-227013" defTabSz="928688" eaLnBrk="0" fontAlgn="base" hangingPunct="0">
              <a:spcBef>
                <a:spcPct val="30000"/>
              </a:spcBef>
              <a:spcAft>
                <a:spcPct val="0"/>
              </a:spcAft>
              <a:defRPr sz="1200">
                <a:solidFill>
                  <a:schemeClr val="tx1"/>
                </a:solidFill>
                <a:latin typeface="Times New Roman" pitchFamily="18" charset="0"/>
              </a:defRPr>
            </a:lvl8pPr>
            <a:lvl9pPr marL="3884613" indent="-227013"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16186DDF-6595-4FB8-BA71-D4F276BFEC87}" type="slidenum">
              <a:rPr lang="en-US" altLang="en-US" smtClean="0"/>
              <a:pPr>
                <a:spcBef>
                  <a:spcPct val="0"/>
                </a:spcBef>
              </a:pPr>
              <a:t>97</a:t>
            </a:fld>
            <a:endParaRPr lang="en-US" altLang="en-US"/>
          </a:p>
        </p:txBody>
      </p:sp>
    </p:spTree>
    <p:extLst>
      <p:ext uri="{BB962C8B-B14F-4D97-AF65-F5344CB8AC3E}">
        <p14:creationId xmlns:p14="http://schemas.microsoft.com/office/powerpoint/2010/main" val="936754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emorialHal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seeblue-tag28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76800" y="5829300"/>
            <a:ext cx="2590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UK logo wordmark 100%286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228600"/>
            <a:ext cx="20574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762000" y="6621463"/>
            <a:ext cx="34290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altLang="en-US" sz="1000" i="1">
                <a:solidFill>
                  <a:srgbClr val="FFFFFF"/>
                </a:solidFill>
                <a:latin typeface="Garamond" pitchFamily="18" charset="0"/>
              </a:rPr>
              <a:t>An Equal Opportunity University</a:t>
            </a:r>
            <a:endParaRPr lang="en-US" altLang="en-US" sz="1800">
              <a:solidFill>
                <a:srgbClr val="000000"/>
              </a:solidFill>
              <a:latin typeface="Arial" pitchFamily="34" charset="0"/>
            </a:endParaRPr>
          </a:p>
        </p:txBody>
      </p:sp>
      <p:sp>
        <p:nvSpPr>
          <p:cNvPr id="8194" name="Rectangle 2"/>
          <p:cNvSpPr>
            <a:spLocks noGrp="1" noChangeArrowheads="1"/>
          </p:cNvSpPr>
          <p:nvPr>
            <p:ph type="ctrTitle"/>
          </p:nvPr>
        </p:nvSpPr>
        <p:spPr>
          <a:xfrm>
            <a:off x="3581400" y="990601"/>
            <a:ext cx="5181600" cy="2609851"/>
          </a:xfrm>
        </p:spPr>
        <p:txBody>
          <a:bodyPr/>
          <a:lstStyle>
            <a:lvl1pPr>
              <a:defRPr>
                <a:latin typeface="+mn-lt"/>
              </a:defRPr>
            </a:lvl1pPr>
          </a:lstStyle>
          <a:p>
            <a:pPr lvl="0"/>
            <a:r>
              <a:rPr lang="en-US" noProof="0"/>
              <a:t>Click to edit Master title style</a:t>
            </a:r>
            <a:endParaRPr lang="en-US" noProof="0" dirty="0"/>
          </a:p>
        </p:txBody>
      </p:sp>
      <p:sp>
        <p:nvSpPr>
          <p:cNvPr id="8195" name="Rectangle 3"/>
          <p:cNvSpPr>
            <a:spLocks noGrp="1" noChangeArrowheads="1"/>
          </p:cNvSpPr>
          <p:nvPr>
            <p:ph type="subTitle" idx="1"/>
          </p:nvPr>
        </p:nvSpPr>
        <p:spPr>
          <a:xfrm>
            <a:off x="4114800" y="3886200"/>
            <a:ext cx="4267200" cy="1752600"/>
          </a:xfrm>
        </p:spPr>
        <p:txBody>
          <a:bodyPr/>
          <a:lstStyle>
            <a:lvl1pPr marL="0" indent="0" algn="ctr">
              <a:buFontTx/>
              <a:buNone/>
              <a:defRPr>
                <a:latin typeface="+mn-lt"/>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61668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838200" y="1905000"/>
            <a:ext cx="3810000" cy="4114800"/>
          </a:xfrm>
          <a:prstGeom prst="rect">
            <a:avLst/>
          </a:prstGeom>
        </p:spPr>
        <p:txBody>
          <a:bodyPr/>
          <a:lstStyle/>
          <a:p>
            <a:pPr lvl="0"/>
            <a:endParaRPr lang="en-US" noProof="0"/>
          </a:p>
        </p:txBody>
      </p:sp>
      <p:sp>
        <p:nvSpPr>
          <p:cNvPr id="4" name="Text Placeholder 3"/>
          <p:cNvSpPr>
            <a:spLocks noGrp="1"/>
          </p:cNvSpPr>
          <p:nvPr>
            <p:ph type="body" sz="half" idx="2"/>
          </p:nvPr>
        </p:nvSpPr>
        <p:spPr>
          <a:xfrm>
            <a:off x="4800600" y="19050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lgn="l">
              <a:defRPr>
                <a:effectLst>
                  <a:outerShdw blurRad="38100" dist="38100" dir="2700000" algn="tl">
                    <a:srgbClr val="000000">
                      <a:alpha val="43137"/>
                    </a:srgbClr>
                  </a:outerShdw>
                </a:effectLst>
                <a:latin typeface="Tahoma" pitchFamily="34"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1800">
                <a:solidFill>
                  <a:prstClr val="black"/>
                </a:solidFill>
                <a:effectLst/>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effectLst>
                  <a:outerShdw blurRad="38100" dist="38100" dir="2700000" algn="tl">
                    <a:srgbClr val="C0C0C0"/>
                  </a:outerShdw>
                </a:effectLst>
                <a:latin typeface="Tahoma" pitchFamily="34" charset="0"/>
              </a:defRPr>
            </a:lvl1pPr>
          </a:lstStyle>
          <a:p>
            <a:pPr>
              <a:defRPr/>
            </a:pPr>
            <a:fld id="{F90ED4F4-F4F9-4FA6-A798-8EE24BE85EA0}" type="slidenum">
              <a:rPr lang="en-US" altLang="en-US"/>
              <a:pPr>
                <a:defRPr/>
              </a:pPr>
              <a:t>‹#›</a:t>
            </a:fld>
            <a:endParaRPr lang="en-US" altLang="en-US"/>
          </a:p>
        </p:txBody>
      </p:sp>
    </p:spTree>
    <p:extLst>
      <p:ext uri="{BB962C8B-B14F-4D97-AF65-F5344CB8AC3E}">
        <p14:creationId xmlns:p14="http://schemas.microsoft.com/office/powerpoint/2010/main" val="182665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838200" y="19050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905000"/>
            <a:ext cx="3810000" cy="4114800"/>
          </a:xfrm>
          <a:prstGeom prst="rect">
            <a:avLst/>
          </a:prstGeom>
        </p:spPr>
        <p:txBody>
          <a:bodyPr rtlCol="0">
            <a:normAutofit/>
          </a:bodyPr>
          <a:lstStyle/>
          <a:p>
            <a:pPr lvl="0"/>
            <a:endParaRPr lang="en-US" noProof="0"/>
          </a:p>
        </p:txBody>
      </p:sp>
      <p:sp>
        <p:nvSpPr>
          <p:cNvPr id="5" name="Rectangle 1089"/>
          <p:cNvSpPr>
            <a:spLocks noGrp="1" noChangeArrowheads="1"/>
          </p:cNvSpPr>
          <p:nvPr>
            <p:ph type="dt" sz="half" idx="10"/>
          </p:nvPr>
        </p:nvSpPr>
        <p:spPr/>
        <p:txBody>
          <a:bodyPr/>
          <a:lstStyle>
            <a:lvl1pPr algn="l">
              <a:defRPr>
                <a:effectLst>
                  <a:outerShdw blurRad="38100" dist="38100" dir="2700000" algn="tl">
                    <a:srgbClr val="000000">
                      <a:alpha val="43137"/>
                    </a:srgbClr>
                  </a:outerShdw>
                </a:effectLst>
                <a:latin typeface="Tahoma" pitchFamily="34" charset="0"/>
                <a:cs typeface="+mn-cs"/>
              </a:defRPr>
            </a:lvl1pPr>
          </a:lstStyle>
          <a:p>
            <a:pPr>
              <a:defRPr/>
            </a:pPr>
            <a:endParaRPr lang="en-US"/>
          </a:p>
        </p:txBody>
      </p:sp>
      <p:sp>
        <p:nvSpPr>
          <p:cNvPr id="6" name="Rectangle 1090"/>
          <p:cNvSpPr>
            <a:spLocks noGrp="1" noChangeArrowheads="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sz="1800">
                <a:solidFill>
                  <a:prstClr val="black"/>
                </a:solidFill>
                <a:effectLst/>
                <a:latin typeface="+mn-lt"/>
                <a:cs typeface="Arial" charset="0"/>
              </a:defRPr>
            </a:lvl1pPr>
          </a:lstStyle>
          <a:p>
            <a:pPr>
              <a:defRPr/>
            </a:pPr>
            <a:endParaRPr lang="en-US"/>
          </a:p>
        </p:txBody>
      </p:sp>
      <p:sp>
        <p:nvSpPr>
          <p:cNvPr id="7" name="Rectangle 1091"/>
          <p:cNvSpPr>
            <a:spLocks noGrp="1" noChangeArrowheads="1"/>
          </p:cNvSpPr>
          <p:nvPr>
            <p:ph type="sldNum" sz="quarter" idx="12"/>
          </p:nvPr>
        </p:nvSpPr>
        <p:spPr/>
        <p:txBody>
          <a:bodyPr/>
          <a:lstStyle>
            <a:lvl1pPr>
              <a:defRPr>
                <a:effectLst>
                  <a:outerShdw blurRad="38100" dist="38100" dir="2700000" algn="tl">
                    <a:srgbClr val="C0C0C0"/>
                  </a:outerShdw>
                </a:effectLst>
                <a:latin typeface="Tahoma" pitchFamily="34" charset="0"/>
              </a:defRPr>
            </a:lvl1pPr>
          </a:lstStyle>
          <a:p>
            <a:pPr>
              <a:defRPr/>
            </a:pPr>
            <a:fld id="{48BEC00E-97CF-46E4-A834-607EBCBB3CBA}" type="slidenum">
              <a:rPr lang="en-US" altLang="en-US"/>
              <a:pPr>
                <a:defRPr/>
              </a:pPr>
              <a:t>‹#›</a:t>
            </a:fld>
            <a:endParaRPr lang="en-US" altLang="en-US"/>
          </a:p>
        </p:txBody>
      </p:sp>
    </p:spTree>
    <p:extLst>
      <p:ext uri="{BB962C8B-B14F-4D97-AF65-F5344CB8AC3E}">
        <p14:creationId xmlns:p14="http://schemas.microsoft.com/office/powerpoint/2010/main" val="2213464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lgn="l">
              <a:defRPr>
                <a:effectLst>
                  <a:outerShdw blurRad="38100" dist="38100" dir="2700000" algn="tl">
                    <a:srgbClr val="000000">
                      <a:alpha val="43137"/>
                    </a:srgbClr>
                  </a:outerShdw>
                </a:effectLst>
                <a:latin typeface="Tahoma" pitchFamily="34" charset="0"/>
                <a:cs typeface="+mn-cs"/>
              </a:defRPr>
            </a:lvl1pPr>
          </a:lstStyle>
          <a:p>
            <a:pPr>
              <a:defRPr/>
            </a:pPr>
            <a:endParaRPr lang="en-US"/>
          </a:p>
        </p:txBody>
      </p:sp>
      <p:sp>
        <p:nvSpPr>
          <p:cNvPr id="4" name="Footer Placeholder 4"/>
          <p:cNvSpPr>
            <a:spLocks noGrp="1"/>
          </p:cNvSpPr>
          <p:nvPr>
            <p:ph type="ftr" sz="quarter" idx="11"/>
          </p:nvPr>
        </p:nvSpPr>
        <p:spPr>
          <a:xfrm>
            <a:off x="3124200" y="6356350"/>
            <a:ext cx="2895600" cy="366713"/>
          </a:xfrm>
          <a:prstGeom prst="rect">
            <a:avLst/>
          </a:prstGeom>
        </p:spPr>
        <p:txBody>
          <a:bodyPr/>
          <a:lstStyle>
            <a:lvl1pPr eaLnBrk="1" hangingPunct="1">
              <a:defRPr sz="1800">
                <a:solidFill>
                  <a:prstClr val="black"/>
                </a:solidFill>
                <a:effectLst/>
                <a:latin typeface="Arial" charset="0"/>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Tahoma" pitchFamily="34" charset="0"/>
              </a:defRPr>
            </a:lvl1pPr>
          </a:lstStyle>
          <a:p>
            <a:pPr>
              <a:defRPr/>
            </a:pPr>
            <a:fld id="{DF9AAB9F-82CE-441C-A917-1D44787CBF9C}" type="slidenum">
              <a:rPr lang="en-US" altLang="en-US"/>
              <a:pPr>
                <a:defRPr/>
              </a:pPr>
              <a:t>‹#›</a:t>
            </a:fld>
            <a:endParaRPr lang="en-US" altLang="en-US"/>
          </a:p>
        </p:txBody>
      </p:sp>
    </p:spTree>
    <p:extLst>
      <p:ext uri="{BB962C8B-B14F-4D97-AF65-F5344CB8AC3E}">
        <p14:creationId xmlns:p14="http://schemas.microsoft.com/office/powerpoint/2010/main" val="119790024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0" y="6197600"/>
            <a:ext cx="9144000" cy="6604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756275" y="6288088"/>
            <a:ext cx="3360738" cy="533400"/>
          </a:xfrm>
          <a:prstGeom prst="rect">
            <a:avLst/>
          </a:prstGeom>
          <a:effectLst>
            <a:outerShdw blurRad="63500" sx="102000" sy="102000" algn="ctr" rotWithShape="0">
              <a:prstClr val="black">
                <a:alpha val="40000"/>
              </a:prstClr>
            </a:outerShdw>
          </a:effectLst>
        </p:spPr>
      </p:pic>
      <p:sp>
        <p:nvSpPr>
          <p:cNvPr id="6" name="Freeform 5"/>
          <p:cNvSpPr/>
          <p:nvPr userDrawn="1"/>
        </p:nvSpPr>
        <p:spPr>
          <a:xfrm>
            <a:off x="0" y="6196013"/>
            <a:ext cx="6096000" cy="661987"/>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10267 w 6097798"/>
              <a:gd name="connsiteY0" fmla="*/ 863600 h 863600"/>
              <a:gd name="connsiteX1" fmla="*/ 3744066 w 6097798"/>
              <a:gd name="connsiteY1" fmla="*/ 863600 h 863600"/>
              <a:gd name="connsiteX2" fmla="*/ 6097798 w 6097798"/>
              <a:gd name="connsiteY2" fmla="*/ 0 h 863600"/>
              <a:gd name="connsiteX3" fmla="*/ 2451 w 6097798"/>
              <a:gd name="connsiteY3" fmla="*/ 3387 h 863600"/>
              <a:gd name="connsiteX4" fmla="*/ 10267 w 6097798"/>
              <a:gd name="connsiteY4" fmla="*/ 863600 h 863600"/>
              <a:gd name="connsiteX0" fmla="*/ 7526 w 6102872"/>
              <a:gd name="connsiteY0" fmla="*/ 863600 h 863600"/>
              <a:gd name="connsiteX1" fmla="*/ 3749140 w 6102872"/>
              <a:gd name="connsiteY1" fmla="*/ 863600 h 863600"/>
              <a:gd name="connsiteX2" fmla="*/ 6102872 w 6102872"/>
              <a:gd name="connsiteY2" fmla="*/ 0 h 863600"/>
              <a:gd name="connsiteX3" fmla="*/ 7525 w 6102872"/>
              <a:gd name="connsiteY3" fmla="*/ 3387 h 863600"/>
              <a:gd name="connsiteX4" fmla="*/ 7526 w 6102872"/>
              <a:gd name="connsiteY4" fmla="*/ 863600 h 863600"/>
              <a:gd name="connsiteX0" fmla="*/ 1 w 6095347"/>
              <a:gd name="connsiteY0" fmla="*/ 863600 h 863600"/>
              <a:gd name="connsiteX1" fmla="*/ 3741615 w 6095347"/>
              <a:gd name="connsiteY1" fmla="*/ 863600 h 863600"/>
              <a:gd name="connsiteX2" fmla="*/ 6095347 w 6095347"/>
              <a:gd name="connsiteY2" fmla="*/ 0 h 863600"/>
              <a:gd name="connsiteX3" fmla="*/ 0 w 6095347"/>
              <a:gd name="connsiteY3" fmla="*/ 3387 h 863600"/>
              <a:gd name="connsiteX4" fmla="*/ 1 w 6095347"/>
              <a:gd name="connsiteY4" fmla="*/ 863600 h 863600"/>
              <a:gd name="connsiteX0" fmla="*/ 1 w 6095347"/>
              <a:gd name="connsiteY0" fmla="*/ 870924 h 870924"/>
              <a:gd name="connsiteX1" fmla="*/ 3741615 w 6095347"/>
              <a:gd name="connsiteY1" fmla="*/ 870924 h 870924"/>
              <a:gd name="connsiteX2" fmla="*/ 6095347 w 6095347"/>
              <a:gd name="connsiteY2" fmla="*/ 7324 h 870924"/>
              <a:gd name="connsiteX3" fmla="*/ 0 w 6095347"/>
              <a:gd name="connsiteY3" fmla="*/ 0 h 870924"/>
              <a:gd name="connsiteX4" fmla="*/ 1 w 6095347"/>
              <a:gd name="connsiteY4" fmla="*/ 870924 h 870924"/>
              <a:gd name="connsiteX0" fmla="*/ 1 w 6095347"/>
              <a:gd name="connsiteY0" fmla="*/ 863600 h 863600"/>
              <a:gd name="connsiteX1" fmla="*/ 3741615 w 6095347"/>
              <a:gd name="connsiteY1" fmla="*/ 863600 h 863600"/>
              <a:gd name="connsiteX2" fmla="*/ 6095347 w 6095347"/>
              <a:gd name="connsiteY2" fmla="*/ 0 h 863600"/>
              <a:gd name="connsiteX3" fmla="*/ 0 w 6095347"/>
              <a:gd name="connsiteY3" fmla="*/ 3387 h 863600"/>
              <a:gd name="connsiteX4" fmla="*/ 1 w 6095347"/>
              <a:gd name="connsiteY4" fmla="*/ 863600 h 863600"/>
              <a:gd name="connsiteX0" fmla="*/ 1 w 6095347"/>
              <a:gd name="connsiteY0" fmla="*/ 865569 h 865569"/>
              <a:gd name="connsiteX1" fmla="*/ 3741615 w 6095347"/>
              <a:gd name="connsiteY1" fmla="*/ 865569 h 865569"/>
              <a:gd name="connsiteX2" fmla="*/ 6095347 w 6095347"/>
              <a:gd name="connsiteY2" fmla="*/ 1969 h 865569"/>
              <a:gd name="connsiteX3" fmla="*/ 0 w 6095347"/>
              <a:gd name="connsiteY3" fmla="*/ 0 h 865569"/>
              <a:gd name="connsiteX4" fmla="*/ 1 w 6095347"/>
              <a:gd name="connsiteY4" fmla="*/ 865569 h 86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347" h="865569">
                <a:moveTo>
                  <a:pt x="1" y="865569"/>
                </a:moveTo>
                <a:lnTo>
                  <a:pt x="3741615" y="865569"/>
                </a:lnTo>
                <a:lnTo>
                  <a:pt x="6095347" y="1969"/>
                </a:lnTo>
                <a:lnTo>
                  <a:pt x="0" y="0"/>
                </a:lnTo>
                <a:cubicBezTo>
                  <a:pt x="0" y="338667"/>
                  <a:pt x="2605" y="408369"/>
                  <a:pt x="1" y="865569"/>
                </a:cubicBezTo>
                <a:close/>
              </a:path>
            </a:pathLst>
          </a:cu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cxnSp>
        <p:nvCxnSpPr>
          <p:cNvPr id="7" name="Straight Connector 6"/>
          <p:cNvCxnSpPr/>
          <p:nvPr userDrawn="1"/>
        </p:nvCxnSpPr>
        <p:spPr>
          <a:xfrm>
            <a:off x="-9525" y="6196013"/>
            <a:ext cx="9144000" cy="1587"/>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612637"/>
            <a:ext cx="7772400" cy="1470025"/>
          </a:xfrm>
        </p:spPr>
        <p:txBody>
          <a:bodyPr>
            <a:normAutofit/>
          </a:bodyPr>
          <a:lstStyle>
            <a:lvl1pPr>
              <a:defRPr sz="4000">
                <a:solidFill>
                  <a:sysClr val="windowText" lastClr="000000"/>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dirty="0"/>
              <a:t>Click to edit Master subtitle style</a:t>
            </a:r>
          </a:p>
        </p:txBody>
      </p:sp>
    </p:spTree>
    <p:extLst>
      <p:ext uri="{BB962C8B-B14F-4D97-AF65-F5344CB8AC3E}">
        <p14:creationId xmlns:p14="http://schemas.microsoft.com/office/powerpoint/2010/main" val="1070956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1693863" y="6337300"/>
            <a:ext cx="7450137" cy="5207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 name="Freeform 4"/>
          <p:cNvSpPr/>
          <p:nvPr userDrawn="1"/>
        </p:nvSpPr>
        <p:spPr>
          <a:xfrm>
            <a:off x="3175" y="6326188"/>
            <a:ext cx="6796088" cy="527050"/>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7526 w 6095057"/>
              <a:gd name="connsiteY0" fmla="*/ 863600 h 872066"/>
              <a:gd name="connsiteX1" fmla="*/ 1988725 w 6095057"/>
              <a:gd name="connsiteY1" fmla="*/ 872066 h 872066"/>
              <a:gd name="connsiteX2" fmla="*/ 6095057 w 6095057"/>
              <a:gd name="connsiteY2" fmla="*/ 0 h 872066"/>
              <a:gd name="connsiteX3" fmla="*/ 7525 w 6095057"/>
              <a:gd name="connsiteY3" fmla="*/ 8467 h 872066"/>
              <a:gd name="connsiteX4" fmla="*/ 7526 w 6095057"/>
              <a:gd name="connsiteY4" fmla="*/ 863600 h 872066"/>
              <a:gd name="connsiteX0" fmla="*/ 7526 w 7898457"/>
              <a:gd name="connsiteY0" fmla="*/ 855134 h 863600"/>
              <a:gd name="connsiteX1" fmla="*/ 1988725 w 7898457"/>
              <a:gd name="connsiteY1" fmla="*/ 863600 h 863600"/>
              <a:gd name="connsiteX2" fmla="*/ 7898457 w 7898457"/>
              <a:gd name="connsiteY2" fmla="*/ 0 h 863600"/>
              <a:gd name="connsiteX3" fmla="*/ 7525 w 7898457"/>
              <a:gd name="connsiteY3" fmla="*/ 1 h 863600"/>
              <a:gd name="connsiteX4" fmla="*/ 7526 w 7898457"/>
              <a:gd name="connsiteY4" fmla="*/ 855134 h 863600"/>
              <a:gd name="connsiteX0" fmla="*/ 7526 w 6797790"/>
              <a:gd name="connsiteY0" fmla="*/ 855133 h 863599"/>
              <a:gd name="connsiteX1" fmla="*/ 1988725 w 6797790"/>
              <a:gd name="connsiteY1" fmla="*/ 863599 h 863599"/>
              <a:gd name="connsiteX2" fmla="*/ 6797790 w 6797790"/>
              <a:gd name="connsiteY2" fmla="*/ 338665 h 863599"/>
              <a:gd name="connsiteX3" fmla="*/ 7525 w 6797790"/>
              <a:gd name="connsiteY3" fmla="*/ 0 h 863599"/>
              <a:gd name="connsiteX4" fmla="*/ 7526 w 6797790"/>
              <a:gd name="connsiteY4" fmla="*/ 855133 h 863599"/>
              <a:gd name="connsiteX0" fmla="*/ 7526 w 6797790"/>
              <a:gd name="connsiteY0" fmla="*/ 516468 h 524934"/>
              <a:gd name="connsiteX1" fmla="*/ 1988725 w 6797790"/>
              <a:gd name="connsiteY1" fmla="*/ 524934 h 524934"/>
              <a:gd name="connsiteX2" fmla="*/ 6797790 w 6797790"/>
              <a:gd name="connsiteY2" fmla="*/ 0 h 524934"/>
              <a:gd name="connsiteX3" fmla="*/ 7525 w 6797790"/>
              <a:gd name="connsiteY3" fmla="*/ 8469 h 524934"/>
              <a:gd name="connsiteX4" fmla="*/ 7526 w 6797790"/>
              <a:gd name="connsiteY4" fmla="*/ 516468 h 524934"/>
              <a:gd name="connsiteX0" fmla="*/ 7526 w 6797790"/>
              <a:gd name="connsiteY0" fmla="*/ 507999 h 516465"/>
              <a:gd name="connsiteX1" fmla="*/ 1988725 w 6797790"/>
              <a:gd name="connsiteY1" fmla="*/ 516465 h 516465"/>
              <a:gd name="connsiteX2" fmla="*/ 6797790 w 6797790"/>
              <a:gd name="connsiteY2" fmla="*/ 11628 h 516465"/>
              <a:gd name="connsiteX3" fmla="*/ 7525 w 6797790"/>
              <a:gd name="connsiteY3" fmla="*/ 0 h 516465"/>
              <a:gd name="connsiteX4" fmla="*/ 7526 w 6797790"/>
              <a:gd name="connsiteY4" fmla="*/ 507999 h 516465"/>
              <a:gd name="connsiteX0" fmla="*/ 9093 w 6799357"/>
              <a:gd name="connsiteY0" fmla="*/ 497950 h 506416"/>
              <a:gd name="connsiteX1" fmla="*/ 1990292 w 6799357"/>
              <a:gd name="connsiteY1" fmla="*/ 506416 h 506416"/>
              <a:gd name="connsiteX2" fmla="*/ 6799357 w 6799357"/>
              <a:gd name="connsiteY2" fmla="*/ 1579 h 506416"/>
              <a:gd name="connsiteX3" fmla="*/ 4068 w 6799357"/>
              <a:gd name="connsiteY3" fmla="*/ 0 h 506416"/>
              <a:gd name="connsiteX4" fmla="*/ 9093 w 6799357"/>
              <a:gd name="connsiteY4" fmla="*/ 497950 h 506416"/>
              <a:gd name="connsiteX0" fmla="*/ 9093 w 6799357"/>
              <a:gd name="connsiteY0" fmla="*/ 496371 h 504837"/>
              <a:gd name="connsiteX1" fmla="*/ 1990292 w 6799357"/>
              <a:gd name="connsiteY1" fmla="*/ 504837 h 504837"/>
              <a:gd name="connsiteX2" fmla="*/ 6799357 w 6799357"/>
              <a:gd name="connsiteY2" fmla="*/ 0 h 504837"/>
              <a:gd name="connsiteX3" fmla="*/ 4068 w 6799357"/>
              <a:gd name="connsiteY3" fmla="*/ 8469 h 504837"/>
              <a:gd name="connsiteX4" fmla="*/ 9093 w 6799357"/>
              <a:gd name="connsiteY4" fmla="*/ 496371 h 504837"/>
              <a:gd name="connsiteX0" fmla="*/ 9093 w 6799357"/>
              <a:gd name="connsiteY0" fmla="*/ 491347 h 499813"/>
              <a:gd name="connsiteX1" fmla="*/ 1990292 w 6799357"/>
              <a:gd name="connsiteY1" fmla="*/ 499813 h 499813"/>
              <a:gd name="connsiteX2" fmla="*/ 6799357 w 6799357"/>
              <a:gd name="connsiteY2" fmla="*/ 0 h 499813"/>
              <a:gd name="connsiteX3" fmla="*/ 4068 w 6799357"/>
              <a:gd name="connsiteY3" fmla="*/ 3445 h 499813"/>
              <a:gd name="connsiteX4" fmla="*/ 9093 w 6799357"/>
              <a:gd name="connsiteY4" fmla="*/ 491347 h 499813"/>
              <a:gd name="connsiteX0" fmla="*/ 9093 w 6799357"/>
              <a:gd name="connsiteY0" fmla="*/ 502975 h 511441"/>
              <a:gd name="connsiteX1" fmla="*/ 1990292 w 6799357"/>
              <a:gd name="connsiteY1" fmla="*/ 511441 h 511441"/>
              <a:gd name="connsiteX2" fmla="*/ 6799357 w 6799357"/>
              <a:gd name="connsiteY2" fmla="*/ 11628 h 511441"/>
              <a:gd name="connsiteX3" fmla="*/ 4068 w 6799357"/>
              <a:gd name="connsiteY3" fmla="*/ 0 h 511441"/>
              <a:gd name="connsiteX4" fmla="*/ 9093 w 6799357"/>
              <a:gd name="connsiteY4" fmla="*/ 502975 h 511441"/>
              <a:gd name="connsiteX0" fmla="*/ 9093 w 6799357"/>
              <a:gd name="connsiteY0" fmla="*/ 502975 h 511441"/>
              <a:gd name="connsiteX1" fmla="*/ 1990292 w 6799357"/>
              <a:gd name="connsiteY1" fmla="*/ 511441 h 511441"/>
              <a:gd name="connsiteX2" fmla="*/ 6799357 w 6799357"/>
              <a:gd name="connsiteY2" fmla="*/ 6604 h 511441"/>
              <a:gd name="connsiteX3" fmla="*/ 4068 w 6799357"/>
              <a:gd name="connsiteY3" fmla="*/ 0 h 511441"/>
              <a:gd name="connsiteX4" fmla="*/ 9093 w 6799357"/>
              <a:gd name="connsiteY4" fmla="*/ 502975 h 511441"/>
              <a:gd name="connsiteX0" fmla="*/ 5025 w 6795289"/>
              <a:gd name="connsiteY0" fmla="*/ 502975 h 511441"/>
              <a:gd name="connsiteX1" fmla="*/ 1986224 w 6795289"/>
              <a:gd name="connsiteY1" fmla="*/ 511441 h 511441"/>
              <a:gd name="connsiteX2" fmla="*/ 6795289 w 6795289"/>
              <a:gd name="connsiteY2" fmla="*/ 6604 h 511441"/>
              <a:gd name="connsiteX3" fmla="*/ 0 w 6795289"/>
              <a:gd name="connsiteY3" fmla="*/ 0 h 511441"/>
              <a:gd name="connsiteX4" fmla="*/ 5025 w 6795289"/>
              <a:gd name="connsiteY4" fmla="*/ 502975 h 511441"/>
              <a:gd name="connsiteX0" fmla="*/ 5025 w 6795289"/>
              <a:gd name="connsiteY0" fmla="*/ 502975 h 511441"/>
              <a:gd name="connsiteX1" fmla="*/ 1986224 w 6795289"/>
              <a:gd name="connsiteY1" fmla="*/ 511441 h 511441"/>
              <a:gd name="connsiteX2" fmla="*/ 6795289 w 6795289"/>
              <a:gd name="connsiteY2" fmla="*/ 1580 h 511441"/>
              <a:gd name="connsiteX3" fmla="*/ 0 w 6795289"/>
              <a:gd name="connsiteY3" fmla="*/ 0 h 511441"/>
              <a:gd name="connsiteX4" fmla="*/ 5025 w 6795289"/>
              <a:gd name="connsiteY4" fmla="*/ 502975 h 511441"/>
              <a:gd name="connsiteX0" fmla="*/ 5025 w 6795289"/>
              <a:gd name="connsiteY0" fmla="*/ 506420 h 514886"/>
              <a:gd name="connsiteX1" fmla="*/ 1986224 w 6795289"/>
              <a:gd name="connsiteY1" fmla="*/ 514886 h 514886"/>
              <a:gd name="connsiteX2" fmla="*/ 6795289 w 6795289"/>
              <a:gd name="connsiteY2" fmla="*/ 0 h 514886"/>
              <a:gd name="connsiteX3" fmla="*/ 0 w 6795289"/>
              <a:gd name="connsiteY3" fmla="*/ 3445 h 514886"/>
              <a:gd name="connsiteX4" fmla="*/ 5025 w 6795289"/>
              <a:gd name="connsiteY4" fmla="*/ 506420 h 514886"/>
              <a:gd name="connsiteX0" fmla="*/ 827 w 6796115"/>
              <a:gd name="connsiteY0" fmla="*/ 516468 h 516468"/>
              <a:gd name="connsiteX1" fmla="*/ 1987050 w 6796115"/>
              <a:gd name="connsiteY1" fmla="*/ 514886 h 516468"/>
              <a:gd name="connsiteX2" fmla="*/ 6796115 w 6796115"/>
              <a:gd name="connsiteY2" fmla="*/ 0 h 516468"/>
              <a:gd name="connsiteX3" fmla="*/ 826 w 6796115"/>
              <a:gd name="connsiteY3" fmla="*/ 3445 h 516468"/>
              <a:gd name="connsiteX4" fmla="*/ 827 w 6796115"/>
              <a:gd name="connsiteY4" fmla="*/ 516468 h 516468"/>
              <a:gd name="connsiteX0" fmla="*/ 827 w 6796115"/>
              <a:gd name="connsiteY0" fmla="*/ 516468 h 524934"/>
              <a:gd name="connsiteX1" fmla="*/ 1982025 w 6796115"/>
              <a:gd name="connsiteY1" fmla="*/ 524934 h 524934"/>
              <a:gd name="connsiteX2" fmla="*/ 6796115 w 6796115"/>
              <a:gd name="connsiteY2" fmla="*/ 0 h 524934"/>
              <a:gd name="connsiteX3" fmla="*/ 826 w 6796115"/>
              <a:gd name="connsiteY3" fmla="*/ 3445 h 524934"/>
              <a:gd name="connsiteX4" fmla="*/ 827 w 6796115"/>
              <a:gd name="connsiteY4" fmla="*/ 516468 h 524934"/>
              <a:gd name="connsiteX0" fmla="*/ 827 w 6796115"/>
              <a:gd name="connsiteY0" fmla="*/ 526517 h 526517"/>
              <a:gd name="connsiteX1" fmla="*/ 1982025 w 6796115"/>
              <a:gd name="connsiteY1" fmla="*/ 524934 h 526517"/>
              <a:gd name="connsiteX2" fmla="*/ 6796115 w 6796115"/>
              <a:gd name="connsiteY2" fmla="*/ 0 h 526517"/>
              <a:gd name="connsiteX3" fmla="*/ 826 w 6796115"/>
              <a:gd name="connsiteY3" fmla="*/ 3445 h 526517"/>
              <a:gd name="connsiteX4" fmla="*/ 827 w 6796115"/>
              <a:gd name="connsiteY4" fmla="*/ 526517 h 5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115" h="526517">
                <a:moveTo>
                  <a:pt x="827" y="526517"/>
                </a:moveTo>
                <a:lnTo>
                  <a:pt x="1982025" y="524934"/>
                </a:lnTo>
                <a:lnTo>
                  <a:pt x="6796115" y="0"/>
                </a:lnTo>
                <a:lnTo>
                  <a:pt x="826" y="3445"/>
                </a:lnTo>
                <a:cubicBezTo>
                  <a:pt x="826" y="342112"/>
                  <a:pt x="-1034" y="69317"/>
                  <a:pt x="827" y="526517"/>
                </a:cubicBezTo>
                <a:close/>
              </a:path>
            </a:pathLst>
          </a:cu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442075" y="6415088"/>
            <a:ext cx="2701925" cy="43497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893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ectangle 4"/>
          <p:cNvSpPr/>
          <p:nvPr userDrawn="1"/>
        </p:nvSpPr>
        <p:spPr>
          <a:xfrm>
            <a:off x="1693863" y="6337300"/>
            <a:ext cx="7450137" cy="5207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Freeform 5"/>
          <p:cNvSpPr/>
          <p:nvPr userDrawn="1"/>
        </p:nvSpPr>
        <p:spPr>
          <a:xfrm>
            <a:off x="3175" y="6326188"/>
            <a:ext cx="6796088" cy="527050"/>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7526 w 6095057"/>
              <a:gd name="connsiteY0" fmla="*/ 863600 h 872066"/>
              <a:gd name="connsiteX1" fmla="*/ 1988725 w 6095057"/>
              <a:gd name="connsiteY1" fmla="*/ 872066 h 872066"/>
              <a:gd name="connsiteX2" fmla="*/ 6095057 w 6095057"/>
              <a:gd name="connsiteY2" fmla="*/ 0 h 872066"/>
              <a:gd name="connsiteX3" fmla="*/ 7525 w 6095057"/>
              <a:gd name="connsiteY3" fmla="*/ 8467 h 872066"/>
              <a:gd name="connsiteX4" fmla="*/ 7526 w 6095057"/>
              <a:gd name="connsiteY4" fmla="*/ 863600 h 872066"/>
              <a:gd name="connsiteX0" fmla="*/ 7526 w 7898457"/>
              <a:gd name="connsiteY0" fmla="*/ 855134 h 863600"/>
              <a:gd name="connsiteX1" fmla="*/ 1988725 w 7898457"/>
              <a:gd name="connsiteY1" fmla="*/ 863600 h 863600"/>
              <a:gd name="connsiteX2" fmla="*/ 7898457 w 7898457"/>
              <a:gd name="connsiteY2" fmla="*/ 0 h 863600"/>
              <a:gd name="connsiteX3" fmla="*/ 7525 w 7898457"/>
              <a:gd name="connsiteY3" fmla="*/ 1 h 863600"/>
              <a:gd name="connsiteX4" fmla="*/ 7526 w 7898457"/>
              <a:gd name="connsiteY4" fmla="*/ 855134 h 863600"/>
              <a:gd name="connsiteX0" fmla="*/ 7526 w 6797790"/>
              <a:gd name="connsiteY0" fmla="*/ 855133 h 863599"/>
              <a:gd name="connsiteX1" fmla="*/ 1988725 w 6797790"/>
              <a:gd name="connsiteY1" fmla="*/ 863599 h 863599"/>
              <a:gd name="connsiteX2" fmla="*/ 6797790 w 6797790"/>
              <a:gd name="connsiteY2" fmla="*/ 338665 h 863599"/>
              <a:gd name="connsiteX3" fmla="*/ 7525 w 6797790"/>
              <a:gd name="connsiteY3" fmla="*/ 0 h 863599"/>
              <a:gd name="connsiteX4" fmla="*/ 7526 w 6797790"/>
              <a:gd name="connsiteY4" fmla="*/ 855133 h 863599"/>
              <a:gd name="connsiteX0" fmla="*/ 7526 w 6797790"/>
              <a:gd name="connsiteY0" fmla="*/ 516468 h 524934"/>
              <a:gd name="connsiteX1" fmla="*/ 1988725 w 6797790"/>
              <a:gd name="connsiteY1" fmla="*/ 524934 h 524934"/>
              <a:gd name="connsiteX2" fmla="*/ 6797790 w 6797790"/>
              <a:gd name="connsiteY2" fmla="*/ 0 h 524934"/>
              <a:gd name="connsiteX3" fmla="*/ 7525 w 6797790"/>
              <a:gd name="connsiteY3" fmla="*/ 8469 h 524934"/>
              <a:gd name="connsiteX4" fmla="*/ 7526 w 6797790"/>
              <a:gd name="connsiteY4" fmla="*/ 516468 h 524934"/>
              <a:gd name="connsiteX0" fmla="*/ 7526 w 6797790"/>
              <a:gd name="connsiteY0" fmla="*/ 507999 h 516465"/>
              <a:gd name="connsiteX1" fmla="*/ 1988725 w 6797790"/>
              <a:gd name="connsiteY1" fmla="*/ 516465 h 516465"/>
              <a:gd name="connsiteX2" fmla="*/ 6797790 w 6797790"/>
              <a:gd name="connsiteY2" fmla="*/ 11628 h 516465"/>
              <a:gd name="connsiteX3" fmla="*/ 7525 w 6797790"/>
              <a:gd name="connsiteY3" fmla="*/ 0 h 516465"/>
              <a:gd name="connsiteX4" fmla="*/ 7526 w 6797790"/>
              <a:gd name="connsiteY4" fmla="*/ 507999 h 516465"/>
              <a:gd name="connsiteX0" fmla="*/ 9093 w 6799357"/>
              <a:gd name="connsiteY0" fmla="*/ 497950 h 506416"/>
              <a:gd name="connsiteX1" fmla="*/ 1990292 w 6799357"/>
              <a:gd name="connsiteY1" fmla="*/ 506416 h 506416"/>
              <a:gd name="connsiteX2" fmla="*/ 6799357 w 6799357"/>
              <a:gd name="connsiteY2" fmla="*/ 1579 h 506416"/>
              <a:gd name="connsiteX3" fmla="*/ 4068 w 6799357"/>
              <a:gd name="connsiteY3" fmla="*/ 0 h 506416"/>
              <a:gd name="connsiteX4" fmla="*/ 9093 w 6799357"/>
              <a:gd name="connsiteY4" fmla="*/ 497950 h 506416"/>
              <a:gd name="connsiteX0" fmla="*/ 9093 w 6799357"/>
              <a:gd name="connsiteY0" fmla="*/ 496371 h 504837"/>
              <a:gd name="connsiteX1" fmla="*/ 1990292 w 6799357"/>
              <a:gd name="connsiteY1" fmla="*/ 504837 h 504837"/>
              <a:gd name="connsiteX2" fmla="*/ 6799357 w 6799357"/>
              <a:gd name="connsiteY2" fmla="*/ 0 h 504837"/>
              <a:gd name="connsiteX3" fmla="*/ 4068 w 6799357"/>
              <a:gd name="connsiteY3" fmla="*/ 8469 h 504837"/>
              <a:gd name="connsiteX4" fmla="*/ 9093 w 6799357"/>
              <a:gd name="connsiteY4" fmla="*/ 496371 h 504837"/>
              <a:gd name="connsiteX0" fmla="*/ 9093 w 6799357"/>
              <a:gd name="connsiteY0" fmla="*/ 491347 h 499813"/>
              <a:gd name="connsiteX1" fmla="*/ 1990292 w 6799357"/>
              <a:gd name="connsiteY1" fmla="*/ 499813 h 499813"/>
              <a:gd name="connsiteX2" fmla="*/ 6799357 w 6799357"/>
              <a:gd name="connsiteY2" fmla="*/ 0 h 499813"/>
              <a:gd name="connsiteX3" fmla="*/ 4068 w 6799357"/>
              <a:gd name="connsiteY3" fmla="*/ 3445 h 499813"/>
              <a:gd name="connsiteX4" fmla="*/ 9093 w 6799357"/>
              <a:gd name="connsiteY4" fmla="*/ 491347 h 499813"/>
              <a:gd name="connsiteX0" fmla="*/ 9093 w 6799357"/>
              <a:gd name="connsiteY0" fmla="*/ 502975 h 511441"/>
              <a:gd name="connsiteX1" fmla="*/ 1990292 w 6799357"/>
              <a:gd name="connsiteY1" fmla="*/ 511441 h 511441"/>
              <a:gd name="connsiteX2" fmla="*/ 6799357 w 6799357"/>
              <a:gd name="connsiteY2" fmla="*/ 11628 h 511441"/>
              <a:gd name="connsiteX3" fmla="*/ 4068 w 6799357"/>
              <a:gd name="connsiteY3" fmla="*/ 0 h 511441"/>
              <a:gd name="connsiteX4" fmla="*/ 9093 w 6799357"/>
              <a:gd name="connsiteY4" fmla="*/ 502975 h 511441"/>
              <a:gd name="connsiteX0" fmla="*/ 9093 w 6799357"/>
              <a:gd name="connsiteY0" fmla="*/ 502975 h 511441"/>
              <a:gd name="connsiteX1" fmla="*/ 1990292 w 6799357"/>
              <a:gd name="connsiteY1" fmla="*/ 511441 h 511441"/>
              <a:gd name="connsiteX2" fmla="*/ 6799357 w 6799357"/>
              <a:gd name="connsiteY2" fmla="*/ 6604 h 511441"/>
              <a:gd name="connsiteX3" fmla="*/ 4068 w 6799357"/>
              <a:gd name="connsiteY3" fmla="*/ 0 h 511441"/>
              <a:gd name="connsiteX4" fmla="*/ 9093 w 6799357"/>
              <a:gd name="connsiteY4" fmla="*/ 502975 h 511441"/>
              <a:gd name="connsiteX0" fmla="*/ 5025 w 6795289"/>
              <a:gd name="connsiteY0" fmla="*/ 502975 h 511441"/>
              <a:gd name="connsiteX1" fmla="*/ 1986224 w 6795289"/>
              <a:gd name="connsiteY1" fmla="*/ 511441 h 511441"/>
              <a:gd name="connsiteX2" fmla="*/ 6795289 w 6795289"/>
              <a:gd name="connsiteY2" fmla="*/ 6604 h 511441"/>
              <a:gd name="connsiteX3" fmla="*/ 0 w 6795289"/>
              <a:gd name="connsiteY3" fmla="*/ 0 h 511441"/>
              <a:gd name="connsiteX4" fmla="*/ 5025 w 6795289"/>
              <a:gd name="connsiteY4" fmla="*/ 502975 h 511441"/>
              <a:gd name="connsiteX0" fmla="*/ 5025 w 6795289"/>
              <a:gd name="connsiteY0" fmla="*/ 502975 h 511441"/>
              <a:gd name="connsiteX1" fmla="*/ 1986224 w 6795289"/>
              <a:gd name="connsiteY1" fmla="*/ 511441 h 511441"/>
              <a:gd name="connsiteX2" fmla="*/ 6795289 w 6795289"/>
              <a:gd name="connsiteY2" fmla="*/ 1580 h 511441"/>
              <a:gd name="connsiteX3" fmla="*/ 0 w 6795289"/>
              <a:gd name="connsiteY3" fmla="*/ 0 h 511441"/>
              <a:gd name="connsiteX4" fmla="*/ 5025 w 6795289"/>
              <a:gd name="connsiteY4" fmla="*/ 502975 h 511441"/>
              <a:gd name="connsiteX0" fmla="*/ 5025 w 6795289"/>
              <a:gd name="connsiteY0" fmla="*/ 506420 h 514886"/>
              <a:gd name="connsiteX1" fmla="*/ 1986224 w 6795289"/>
              <a:gd name="connsiteY1" fmla="*/ 514886 h 514886"/>
              <a:gd name="connsiteX2" fmla="*/ 6795289 w 6795289"/>
              <a:gd name="connsiteY2" fmla="*/ 0 h 514886"/>
              <a:gd name="connsiteX3" fmla="*/ 0 w 6795289"/>
              <a:gd name="connsiteY3" fmla="*/ 3445 h 514886"/>
              <a:gd name="connsiteX4" fmla="*/ 5025 w 6795289"/>
              <a:gd name="connsiteY4" fmla="*/ 506420 h 514886"/>
              <a:gd name="connsiteX0" fmla="*/ 827 w 6796115"/>
              <a:gd name="connsiteY0" fmla="*/ 516468 h 516468"/>
              <a:gd name="connsiteX1" fmla="*/ 1987050 w 6796115"/>
              <a:gd name="connsiteY1" fmla="*/ 514886 h 516468"/>
              <a:gd name="connsiteX2" fmla="*/ 6796115 w 6796115"/>
              <a:gd name="connsiteY2" fmla="*/ 0 h 516468"/>
              <a:gd name="connsiteX3" fmla="*/ 826 w 6796115"/>
              <a:gd name="connsiteY3" fmla="*/ 3445 h 516468"/>
              <a:gd name="connsiteX4" fmla="*/ 827 w 6796115"/>
              <a:gd name="connsiteY4" fmla="*/ 516468 h 516468"/>
              <a:gd name="connsiteX0" fmla="*/ 827 w 6796115"/>
              <a:gd name="connsiteY0" fmla="*/ 516468 h 524934"/>
              <a:gd name="connsiteX1" fmla="*/ 1982025 w 6796115"/>
              <a:gd name="connsiteY1" fmla="*/ 524934 h 524934"/>
              <a:gd name="connsiteX2" fmla="*/ 6796115 w 6796115"/>
              <a:gd name="connsiteY2" fmla="*/ 0 h 524934"/>
              <a:gd name="connsiteX3" fmla="*/ 826 w 6796115"/>
              <a:gd name="connsiteY3" fmla="*/ 3445 h 524934"/>
              <a:gd name="connsiteX4" fmla="*/ 827 w 6796115"/>
              <a:gd name="connsiteY4" fmla="*/ 516468 h 524934"/>
              <a:gd name="connsiteX0" fmla="*/ 827 w 6796115"/>
              <a:gd name="connsiteY0" fmla="*/ 526517 h 526517"/>
              <a:gd name="connsiteX1" fmla="*/ 1982025 w 6796115"/>
              <a:gd name="connsiteY1" fmla="*/ 524934 h 526517"/>
              <a:gd name="connsiteX2" fmla="*/ 6796115 w 6796115"/>
              <a:gd name="connsiteY2" fmla="*/ 0 h 526517"/>
              <a:gd name="connsiteX3" fmla="*/ 826 w 6796115"/>
              <a:gd name="connsiteY3" fmla="*/ 3445 h 526517"/>
              <a:gd name="connsiteX4" fmla="*/ 827 w 6796115"/>
              <a:gd name="connsiteY4" fmla="*/ 526517 h 5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115" h="526517">
                <a:moveTo>
                  <a:pt x="827" y="526517"/>
                </a:moveTo>
                <a:lnTo>
                  <a:pt x="1982025" y="524934"/>
                </a:lnTo>
                <a:lnTo>
                  <a:pt x="6796115" y="0"/>
                </a:lnTo>
                <a:lnTo>
                  <a:pt x="826" y="3445"/>
                </a:lnTo>
                <a:cubicBezTo>
                  <a:pt x="826" y="342112"/>
                  <a:pt x="-1034" y="69317"/>
                  <a:pt x="827" y="526517"/>
                </a:cubicBezTo>
                <a:close/>
              </a:path>
            </a:pathLst>
          </a:cu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442075" y="6415088"/>
            <a:ext cx="2701925" cy="43497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3417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7" name="Rectangle 6"/>
          <p:cNvSpPr/>
          <p:nvPr userDrawn="1"/>
        </p:nvSpPr>
        <p:spPr>
          <a:xfrm>
            <a:off x="1693863" y="6337300"/>
            <a:ext cx="7450137" cy="5207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8" name="Freeform 7"/>
          <p:cNvSpPr/>
          <p:nvPr userDrawn="1"/>
        </p:nvSpPr>
        <p:spPr>
          <a:xfrm>
            <a:off x="3175" y="6326188"/>
            <a:ext cx="6796088" cy="527050"/>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7526 w 6095057"/>
              <a:gd name="connsiteY0" fmla="*/ 863600 h 872066"/>
              <a:gd name="connsiteX1" fmla="*/ 1988725 w 6095057"/>
              <a:gd name="connsiteY1" fmla="*/ 872066 h 872066"/>
              <a:gd name="connsiteX2" fmla="*/ 6095057 w 6095057"/>
              <a:gd name="connsiteY2" fmla="*/ 0 h 872066"/>
              <a:gd name="connsiteX3" fmla="*/ 7525 w 6095057"/>
              <a:gd name="connsiteY3" fmla="*/ 8467 h 872066"/>
              <a:gd name="connsiteX4" fmla="*/ 7526 w 6095057"/>
              <a:gd name="connsiteY4" fmla="*/ 863600 h 872066"/>
              <a:gd name="connsiteX0" fmla="*/ 7526 w 7898457"/>
              <a:gd name="connsiteY0" fmla="*/ 855134 h 863600"/>
              <a:gd name="connsiteX1" fmla="*/ 1988725 w 7898457"/>
              <a:gd name="connsiteY1" fmla="*/ 863600 h 863600"/>
              <a:gd name="connsiteX2" fmla="*/ 7898457 w 7898457"/>
              <a:gd name="connsiteY2" fmla="*/ 0 h 863600"/>
              <a:gd name="connsiteX3" fmla="*/ 7525 w 7898457"/>
              <a:gd name="connsiteY3" fmla="*/ 1 h 863600"/>
              <a:gd name="connsiteX4" fmla="*/ 7526 w 7898457"/>
              <a:gd name="connsiteY4" fmla="*/ 855134 h 863600"/>
              <a:gd name="connsiteX0" fmla="*/ 7526 w 6797790"/>
              <a:gd name="connsiteY0" fmla="*/ 855133 h 863599"/>
              <a:gd name="connsiteX1" fmla="*/ 1988725 w 6797790"/>
              <a:gd name="connsiteY1" fmla="*/ 863599 h 863599"/>
              <a:gd name="connsiteX2" fmla="*/ 6797790 w 6797790"/>
              <a:gd name="connsiteY2" fmla="*/ 338665 h 863599"/>
              <a:gd name="connsiteX3" fmla="*/ 7525 w 6797790"/>
              <a:gd name="connsiteY3" fmla="*/ 0 h 863599"/>
              <a:gd name="connsiteX4" fmla="*/ 7526 w 6797790"/>
              <a:gd name="connsiteY4" fmla="*/ 855133 h 863599"/>
              <a:gd name="connsiteX0" fmla="*/ 7526 w 6797790"/>
              <a:gd name="connsiteY0" fmla="*/ 516468 h 524934"/>
              <a:gd name="connsiteX1" fmla="*/ 1988725 w 6797790"/>
              <a:gd name="connsiteY1" fmla="*/ 524934 h 524934"/>
              <a:gd name="connsiteX2" fmla="*/ 6797790 w 6797790"/>
              <a:gd name="connsiteY2" fmla="*/ 0 h 524934"/>
              <a:gd name="connsiteX3" fmla="*/ 7525 w 6797790"/>
              <a:gd name="connsiteY3" fmla="*/ 8469 h 524934"/>
              <a:gd name="connsiteX4" fmla="*/ 7526 w 6797790"/>
              <a:gd name="connsiteY4" fmla="*/ 516468 h 524934"/>
              <a:gd name="connsiteX0" fmla="*/ 7526 w 6797790"/>
              <a:gd name="connsiteY0" fmla="*/ 507999 h 516465"/>
              <a:gd name="connsiteX1" fmla="*/ 1988725 w 6797790"/>
              <a:gd name="connsiteY1" fmla="*/ 516465 h 516465"/>
              <a:gd name="connsiteX2" fmla="*/ 6797790 w 6797790"/>
              <a:gd name="connsiteY2" fmla="*/ 11628 h 516465"/>
              <a:gd name="connsiteX3" fmla="*/ 7525 w 6797790"/>
              <a:gd name="connsiteY3" fmla="*/ 0 h 516465"/>
              <a:gd name="connsiteX4" fmla="*/ 7526 w 6797790"/>
              <a:gd name="connsiteY4" fmla="*/ 507999 h 516465"/>
              <a:gd name="connsiteX0" fmla="*/ 9093 w 6799357"/>
              <a:gd name="connsiteY0" fmla="*/ 497950 h 506416"/>
              <a:gd name="connsiteX1" fmla="*/ 1990292 w 6799357"/>
              <a:gd name="connsiteY1" fmla="*/ 506416 h 506416"/>
              <a:gd name="connsiteX2" fmla="*/ 6799357 w 6799357"/>
              <a:gd name="connsiteY2" fmla="*/ 1579 h 506416"/>
              <a:gd name="connsiteX3" fmla="*/ 4068 w 6799357"/>
              <a:gd name="connsiteY3" fmla="*/ 0 h 506416"/>
              <a:gd name="connsiteX4" fmla="*/ 9093 w 6799357"/>
              <a:gd name="connsiteY4" fmla="*/ 497950 h 506416"/>
              <a:gd name="connsiteX0" fmla="*/ 9093 w 6799357"/>
              <a:gd name="connsiteY0" fmla="*/ 496371 h 504837"/>
              <a:gd name="connsiteX1" fmla="*/ 1990292 w 6799357"/>
              <a:gd name="connsiteY1" fmla="*/ 504837 h 504837"/>
              <a:gd name="connsiteX2" fmla="*/ 6799357 w 6799357"/>
              <a:gd name="connsiteY2" fmla="*/ 0 h 504837"/>
              <a:gd name="connsiteX3" fmla="*/ 4068 w 6799357"/>
              <a:gd name="connsiteY3" fmla="*/ 8469 h 504837"/>
              <a:gd name="connsiteX4" fmla="*/ 9093 w 6799357"/>
              <a:gd name="connsiteY4" fmla="*/ 496371 h 504837"/>
              <a:gd name="connsiteX0" fmla="*/ 9093 w 6799357"/>
              <a:gd name="connsiteY0" fmla="*/ 491347 h 499813"/>
              <a:gd name="connsiteX1" fmla="*/ 1990292 w 6799357"/>
              <a:gd name="connsiteY1" fmla="*/ 499813 h 499813"/>
              <a:gd name="connsiteX2" fmla="*/ 6799357 w 6799357"/>
              <a:gd name="connsiteY2" fmla="*/ 0 h 499813"/>
              <a:gd name="connsiteX3" fmla="*/ 4068 w 6799357"/>
              <a:gd name="connsiteY3" fmla="*/ 3445 h 499813"/>
              <a:gd name="connsiteX4" fmla="*/ 9093 w 6799357"/>
              <a:gd name="connsiteY4" fmla="*/ 491347 h 499813"/>
              <a:gd name="connsiteX0" fmla="*/ 9093 w 6799357"/>
              <a:gd name="connsiteY0" fmla="*/ 502975 h 511441"/>
              <a:gd name="connsiteX1" fmla="*/ 1990292 w 6799357"/>
              <a:gd name="connsiteY1" fmla="*/ 511441 h 511441"/>
              <a:gd name="connsiteX2" fmla="*/ 6799357 w 6799357"/>
              <a:gd name="connsiteY2" fmla="*/ 11628 h 511441"/>
              <a:gd name="connsiteX3" fmla="*/ 4068 w 6799357"/>
              <a:gd name="connsiteY3" fmla="*/ 0 h 511441"/>
              <a:gd name="connsiteX4" fmla="*/ 9093 w 6799357"/>
              <a:gd name="connsiteY4" fmla="*/ 502975 h 511441"/>
              <a:gd name="connsiteX0" fmla="*/ 9093 w 6799357"/>
              <a:gd name="connsiteY0" fmla="*/ 502975 h 511441"/>
              <a:gd name="connsiteX1" fmla="*/ 1990292 w 6799357"/>
              <a:gd name="connsiteY1" fmla="*/ 511441 h 511441"/>
              <a:gd name="connsiteX2" fmla="*/ 6799357 w 6799357"/>
              <a:gd name="connsiteY2" fmla="*/ 6604 h 511441"/>
              <a:gd name="connsiteX3" fmla="*/ 4068 w 6799357"/>
              <a:gd name="connsiteY3" fmla="*/ 0 h 511441"/>
              <a:gd name="connsiteX4" fmla="*/ 9093 w 6799357"/>
              <a:gd name="connsiteY4" fmla="*/ 502975 h 511441"/>
              <a:gd name="connsiteX0" fmla="*/ 5025 w 6795289"/>
              <a:gd name="connsiteY0" fmla="*/ 502975 h 511441"/>
              <a:gd name="connsiteX1" fmla="*/ 1986224 w 6795289"/>
              <a:gd name="connsiteY1" fmla="*/ 511441 h 511441"/>
              <a:gd name="connsiteX2" fmla="*/ 6795289 w 6795289"/>
              <a:gd name="connsiteY2" fmla="*/ 6604 h 511441"/>
              <a:gd name="connsiteX3" fmla="*/ 0 w 6795289"/>
              <a:gd name="connsiteY3" fmla="*/ 0 h 511441"/>
              <a:gd name="connsiteX4" fmla="*/ 5025 w 6795289"/>
              <a:gd name="connsiteY4" fmla="*/ 502975 h 511441"/>
              <a:gd name="connsiteX0" fmla="*/ 5025 w 6795289"/>
              <a:gd name="connsiteY0" fmla="*/ 502975 h 511441"/>
              <a:gd name="connsiteX1" fmla="*/ 1986224 w 6795289"/>
              <a:gd name="connsiteY1" fmla="*/ 511441 h 511441"/>
              <a:gd name="connsiteX2" fmla="*/ 6795289 w 6795289"/>
              <a:gd name="connsiteY2" fmla="*/ 1580 h 511441"/>
              <a:gd name="connsiteX3" fmla="*/ 0 w 6795289"/>
              <a:gd name="connsiteY3" fmla="*/ 0 h 511441"/>
              <a:gd name="connsiteX4" fmla="*/ 5025 w 6795289"/>
              <a:gd name="connsiteY4" fmla="*/ 502975 h 511441"/>
              <a:gd name="connsiteX0" fmla="*/ 5025 w 6795289"/>
              <a:gd name="connsiteY0" fmla="*/ 506420 h 514886"/>
              <a:gd name="connsiteX1" fmla="*/ 1986224 w 6795289"/>
              <a:gd name="connsiteY1" fmla="*/ 514886 h 514886"/>
              <a:gd name="connsiteX2" fmla="*/ 6795289 w 6795289"/>
              <a:gd name="connsiteY2" fmla="*/ 0 h 514886"/>
              <a:gd name="connsiteX3" fmla="*/ 0 w 6795289"/>
              <a:gd name="connsiteY3" fmla="*/ 3445 h 514886"/>
              <a:gd name="connsiteX4" fmla="*/ 5025 w 6795289"/>
              <a:gd name="connsiteY4" fmla="*/ 506420 h 514886"/>
              <a:gd name="connsiteX0" fmla="*/ 827 w 6796115"/>
              <a:gd name="connsiteY0" fmla="*/ 516468 h 516468"/>
              <a:gd name="connsiteX1" fmla="*/ 1987050 w 6796115"/>
              <a:gd name="connsiteY1" fmla="*/ 514886 h 516468"/>
              <a:gd name="connsiteX2" fmla="*/ 6796115 w 6796115"/>
              <a:gd name="connsiteY2" fmla="*/ 0 h 516468"/>
              <a:gd name="connsiteX3" fmla="*/ 826 w 6796115"/>
              <a:gd name="connsiteY3" fmla="*/ 3445 h 516468"/>
              <a:gd name="connsiteX4" fmla="*/ 827 w 6796115"/>
              <a:gd name="connsiteY4" fmla="*/ 516468 h 516468"/>
              <a:gd name="connsiteX0" fmla="*/ 827 w 6796115"/>
              <a:gd name="connsiteY0" fmla="*/ 516468 h 524934"/>
              <a:gd name="connsiteX1" fmla="*/ 1982025 w 6796115"/>
              <a:gd name="connsiteY1" fmla="*/ 524934 h 524934"/>
              <a:gd name="connsiteX2" fmla="*/ 6796115 w 6796115"/>
              <a:gd name="connsiteY2" fmla="*/ 0 h 524934"/>
              <a:gd name="connsiteX3" fmla="*/ 826 w 6796115"/>
              <a:gd name="connsiteY3" fmla="*/ 3445 h 524934"/>
              <a:gd name="connsiteX4" fmla="*/ 827 w 6796115"/>
              <a:gd name="connsiteY4" fmla="*/ 516468 h 524934"/>
              <a:gd name="connsiteX0" fmla="*/ 827 w 6796115"/>
              <a:gd name="connsiteY0" fmla="*/ 526517 h 526517"/>
              <a:gd name="connsiteX1" fmla="*/ 1982025 w 6796115"/>
              <a:gd name="connsiteY1" fmla="*/ 524934 h 526517"/>
              <a:gd name="connsiteX2" fmla="*/ 6796115 w 6796115"/>
              <a:gd name="connsiteY2" fmla="*/ 0 h 526517"/>
              <a:gd name="connsiteX3" fmla="*/ 826 w 6796115"/>
              <a:gd name="connsiteY3" fmla="*/ 3445 h 526517"/>
              <a:gd name="connsiteX4" fmla="*/ 827 w 6796115"/>
              <a:gd name="connsiteY4" fmla="*/ 526517 h 5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115" h="526517">
                <a:moveTo>
                  <a:pt x="827" y="526517"/>
                </a:moveTo>
                <a:lnTo>
                  <a:pt x="1982025" y="524934"/>
                </a:lnTo>
                <a:lnTo>
                  <a:pt x="6796115" y="0"/>
                </a:lnTo>
                <a:lnTo>
                  <a:pt x="826" y="3445"/>
                </a:lnTo>
                <a:cubicBezTo>
                  <a:pt x="826" y="342112"/>
                  <a:pt x="-1034" y="69317"/>
                  <a:pt x="827" y="526517"/>
                </a:cubicBezTo>
                <a:close/>
              </a:path>
            </a:pathLst>
          </a:cu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442075" y="6415088"/>
            <a:ext cx="2701925" cy="43497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3873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3" name="Rectangle 2"/>
          <p:cNvSpPr/>
          <p:nvPr userDrawn="1"/>
        </p:nvSpPr>
        <p:spPr>
          <a:xfrm>
            <a:off x="1693863" y="6337300"/>
            <a:ext cx="7450137" cy="5207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 name="Freeform 3"/>
          <p:cNvSpPr/>
          <p:nvPr userDrawn="1"/>
        </p:nvSpPr>
        <p:spPr>
          <a:xfrm>
            <a:off x="3175" y="6326188"/>
            <a:ext cx="6796088" cy="527050"/>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7526 w 6095057"/>
              <a:gd name="connsiteY0" fmla="*/ 863600 h 872066"/>
              <a:gd name="connsiteX1" fmla="*/ 1988725 w 6095057"/>
              <a:gd name="connsiteY1" fmla="*/ 872066 h 872066"/>
              <a:gd name="connsiteX2" fmla="*/ 6095057 w 6095057"/>
              <a:gd name="connsiteY2" fmla="*/ 0 h 872066"/>
              <a:gd name="connsiteX3" fmla="*/ 7525 w 6095057"/>
              <a:gd name="connsiteY3" fmla="*/ 8467 h 872066"/>
              <a:gd name="connsiteX4" fmla="*/ 7526 w 6095057"/>
              <a:gd name="connsiteY4" fmla="*/ 863600 h 872066"/>
              <a:gd name="connsiteX0" fmla="*/ 7526 w 7898457"/>
              <a:gd name="connsiteY0" fmla="*/ 855134 h 863600"/>
              <a:gd name="connsiteX1" fmla="*/ 1988725 w 7898457"/>
              <a:gd name="connsiteY1" fmla="*/ 863600 h 863600"/>
              <a:gd name="connsiteX2" fmla="*/ 7898457 w 7898457"/>
              <a:gd name="connsiteY2" fmla="*/ 0 h 863600"/>
              <a:gd name="connsiteX3" fmla="*/ 7525 w 7898457"/>
              <a:gd name="connsiteY3" fmla="*/ 1 h 863600"/>
              <a:gd name="connsiteX4" fmla="*/ 7526 w 7898457"/>
              <a:gd name="connsiteY4" fmla="*/ 855134 h 863600"/>
              <a:gd name="connsiteX0" fmla="*/ 7526 w 6797790"/>
              <a:gd name="connsiteY0" fmla="*/ 855133 h 863599"/>
              <a:gd name="connsiteX1" fmla="*/ 1988725 w 6797790"/>
              <a:gd name="connsiteY1" fmla="*/ 863599 h 863599"/>
              <a:gd name="connsiteX2" fmla="*/ 6797790 w 6797790"/>
              <a:gd name="connsiteY2" fmla="*/ 338665 h 863599"/>
              <a:gd name="connsiteX3" fmla="*/ 7525 w 6797790"/>
              <a:gd name="connsiteY3" fmla="*/ 0 h 863599"/>
              <a:gd name="connsiteX4" fmla="*/ 7526 w 6797790"/>
              <a:gd name="connsiteY4" fmla="*/ 855133 h 863599"/>
              <a:gd name="connsiteX0" fmla="*/ 7526 w 6797790"/>
              <a:gd name="connsiteY0" fmla="*/ 516468 h 524934"/>
              <a:gd name="connsiteX1" fmla="*/ 1988725 w 6797790"/>
              <a:gd name="connsiteY1" fmla="*/ 524934 h 524934"/>
              <a:gd name="connsiteX2" fmla="*/ 6797790 w 6797790"/>
              <a:gd name="connsiteY2" fmla="*/ 0 h 524934"/>
              <a:gd name="connsiteX3" fmla="*/ 7525 w 6797790"/>
              <a:gd name="connsiteY3" fmla="*/ 8469 h 524934"/>
              <a:gd name="connsiteX4" fmla="*/ 7526 w 6797790"/>
              <a:gd name="connsiteY4" fmla="*/ 516468 h 524934"/>
              <a:gd name="connsiteX0" fmla="*/ 7526 w 6797790"/>
              <a:gd name="connsiteY0" fmla="*/ 507999 h 516465"/>
              <a:gd name="connsiteX1" fmla="*/ 1988725 w 6797790"/>
              <a:gd name="connsiteY1" fmla="*/ 516465 h 516465"/>
              <a:gd name="connsiteX2" fmla="*/ 6797790 w 6797790"/>
              <a:gd name="connsiteY2" fmla="*/ 11628 h 516465"/>
              <a:gd name="connsiteX3" fmla="*/ 7525 w 6797790"/>
              <a:gd name="connsiteY3" fmla="*/ 0 h 516465"/>
              <a:gd name="connsiteX4" fmla="*/ 7526 w 6797790"/>
              <a:gd name="connsiteY4" fmla="*/ 507999 h 516465"/>
              <a:gd name="connsiteX0" fmla="*/ 9093 w 6799357"/>
              <a:gd name="connsiteY0" fmla="*/ 497950 h 506416"/>
              <a:gd name="connsiteX1" fmla="*/ 1990292 w 6799357"/>
              <a:gd name="connsiteY1" fmla="*/ 506416 h 506416"/>
              <a:gd name="connsiteX2" fmla="*/ 6799357 w 6799357"/>
              <a:gd name="connsiteY2" fmla="*/ 1579 h 506416"/>
              <a:gd name="connsiteX3" fmla="*/ 4068 w 6799357"/>
              <a:gd name="connsiteY3" fmla="*/ 0 h 506416"/>
              <a:gd name="connsiteX4" fmla="*/ 9093 w 6799357"/>
              <a:gd name="connsiteY4" fmla="*/ 497950 h 506416"/>
              <a:gd name="connsiteX0" fmla="*/ 9093 w 6799357"/>
              <a:gd name="connsiteY0" fmla="*/ 496371 h 504837"/>
              <a:gd name="connsiteX1" fmla="*/ 1990292 w 6799357"/>
              <a:gd name="connsiteY1" fmla="*/ 504837 h 504837"/>
              <a:gd name="connsiteX2" fmla="*/ 6799357 w 6799357"/>
              <a:gd name="connsiteY2" fmla="*/ 0 h 504837"/>
              <a:gd name="connsiteX3" fmla="*/ 4068 w 6799357"/>
              <a:gd name="connsiteY3" fmla="*/ 8469 h 504837"/>
              <a:gd name="connsiteX4" fmla="*/ 9093 w 6799357"/>
              <a:gd name="connsiteY4" fmla="*/ 496371 h 504837"/>
              <a:gd name="connsiteX0" fmla="*/ 9093 w 6799357"/>
              <a:gd name="connsiteY0" fmla="*/ 491347 h 499813"/>
              <a:gd name="connsiteX1" fmla="*/ 1990292 w 6799357"/>
              <a:gd name="connsiteY1" fmla="*/ 499813 h 499813"/>
              <a:gd name="connsiteX2" fmla="*/ 6799357 w 6799357"/>
              <a:gd name="connsiteY2" fmla="*/ 0 h 499813"/>
              <a:gd name="connsiteX3" fmla="*/ 4068 w 6799357"/>
              <a:gd name="connsiteY3" fmla="*/ 3445 h 499813"/>
              <a:gd name="connsiteX4" fmla="*/ 9093 w 6799357"/>
              <a:gd name="connsiteY4" fmla="*/ 491347 h 499813"/>
              <a:gd name="connsiteX0" fmla="*/ 9093 w 6799357"/>
              <a:gd name="connsiteY0" fmla="*/ 502975 h 511441"/>
              <a:gd name="connsiteX1" fmla="*/ 1990292 w 6799357"/>
              <a:gd name="connsiteY1" fmla="*/ 511441 h 511441"/>
              <a:gd name="connsiteX2" fmla="*/ 6799357 w 6799357"/>
              <a:gd name="connsiteY2" fmla="*/ 11628 h 511441"/>
              <a:gd name="connsiteX3" fmla="*/ 4068 w 6799357"/>
              <a:gd name="connsiteY3" fmla="*/ 0 h 511441"/>
              <a:gd name="connsiteX4" fmla="*/ 9093 w 6799357"/>
              <a:gd name="connsiteY4" fmla="*/ 502975 h 511441"/>
              <a:gd name="connsiteX0" fmla="*/ 9093 w 6799357"/>
              <a:gd name="connsiteY0" fmla="*/ 502975 h 511441"/>
              <a:gd name="connsiteX1" fmla="*/ 1990292 w 6799357"/>
              <a:gd name="connsiteY1" fmla="*/ 511441 h 511441"/>
              <a:gd name="connsiteX2" fmla="*/ 6799357 w 6799357"/>
              <a:gd name="connsiteY2" fmla="*/ 6604 h 511441"/>
              <a:gd name="connsiteX3" fmla="*/ 4068 w 6799357"/>
              <a:gd name="connsiteY3" fmla="*/ 0 h 511441"/>
              <a:gd name="connsiteX4" fmla="*/ 9093 w 6799357"/>
              <a:gd name="connsiteY4" fmla="*/ 502975 h 511441"/>
              <a:gd name="connsiteX0" fmla="*/ 5025 w 6795289"/>
              <a:gd name="connsiteY0" fmla="*/ 502975 h 511441"/>
              <a:gd name="connsiteX1" fmla="*/ 1986224 w 6795289"/>
              <a:gd name="connsiteY1" fmla="*/ 511441 h 511441"/>
              <a:gd name="connsiteX2" fmla="*/ 6795289 w 6795289"/>
              <a:gd name="connsiteY2" fmla="*/ 6604 h 511441"/>
              <a:gd name="connsiteX3" fmla="*/ 0 w 6795289"/>
              <a:gd name="connsiteY3" fmla="*/ 0 h 511441"/>
              <a:gd name="connsiteX4" fmla="*/ 5025 w 6795289"/>
              <a:gd name="connsiteY4" fmla="*/ 502975 h 511441"/>
              <a:gd name="connsiteX0" fmla="*/ 5025 w 6795289"/>
              <a:gd name="connsiteY0" fmla="*/ 502975 h 511441"/>
              <a:gd name="connsiteX1" fmla="*/ 1986224 w 6795289"/>
              <a:gd name="connsiteY1" fmla="*/ 511441 h 511441"/>
              <a:gd name="connsiteX2" fmla="*/ 6795289 w 6795289"/>
              <a:gd name="connsiteY2" fmla="*/ 1580 h 511441"/>
              <a:gd name="connsiteX3" fmla="*/ 0 w 6795289"/>
              <a:gd name="connsiteY3" fmla="*/ 0 h 511441"/>
              <a:gd name="connsiteX4" fmla="*/ 5025 w 6795289"/>
              <a:gd name="connsiteY4" fmla="*/ 502975 h 511441"/>
              <a:gd name="connsiteX0" fmla="*/ 5025 w 6795289"/>
              <a:gd name="connsiteY0" fmla="*/ 506420 h 514886"/>
              <a:gd name="connsiteX1" fmla="*/ 1986224 w 6795289"/>
              <a:gd name="connsiteY1" fmla="*/ 514886 h 514886"/>
              <a:gd name="connsiteX2" fmla="*/ 6795289 w 6795289"/>
              <a:gd name="connsiteY2" fmla="*/ 0 h 514886"/>
              <a:gd name="connsiteX3" fmla="*/ 0 w 6795289"/>
              <a:gd name="connsiteY3" fmla="*/ 3445 h 514886"/>
              <a:gd name="connsiteX4" fmla="*/ 5025 w 6795289"/>
              <a:gd name="connsiteY4" fmla="*/ 506420 h 514886"/>
              <a:gd name="connsiteX0" fmla="*/ 827 w 6796115"/>
              <a:gd name="connsiteY0" fmla="*/ 516468 h 516468"/>
              <a:gd name="connsiteX1" fmla="*/ 1987050 w 6796115"/>
              <a:gd name="connsiteY1" fmla="*/ 514886 h 516468"/>
              <a:gd name="connsiteX2" fmla="*/ 6796115 w 6796115"/>
              <a:gd name="connsiteY2" fmla="*/ 0 h 516468"/>
              <a:gd name="connsiteX3" fmla="*/ 826 w 6796115"/>
              <a:gd name="connsiteY3" fmla="*/ 3445 h 516468"/>
              <a:gd name="connsiteX4" fmla="*/ 827 w 6796115"/>
              <a:gd name="connsiteY4" fmla="*/ 516468 h 516468"/>
              <a:gd name="connsiteX0" fmla="*/ 827 w 6796115"/>
              <a:gd name="connsiteY0" fmla="*/ 516468 h 524934"/>
              <a:gd name="connsiteX1" fmla="*/ 1982025 w 6796115"/>
              <a:gd name="connsiteY1" fmla="*/ 524934 h 524934"/>
              <a:gd name="connsiteX2" fmla="*/ 6796115 w 6796115"/>
              <a:gd name="connsiteY2" fmla="*/ 0 h 524934"/>
              <a:gd name="connsiteX3" fmla="*/ 826 w 6796115"/>
              <a:gd name="connsiteY3" fmla="*/ 3445 h 524934"/>
              <a:gd name="connsiteX4" fmla="*/ 827 w 6796115"/>
              <a:gd name="connsiteY4" fmla="*/ 516468 h 524934"/>
              <a:gd name="connsiteX0" fmla="*/ 827 w 6796115"/>
              <a:gd name="connsiteY0" fmla="*/ 526517 h 526517"/>
              <a:gd name="connsiteX1" fmla="*/ 1982025 w 6796115"/>
              <a:gd name="connsiteY1" fmla="*/ 524934 h 526517"/>
              <a:gd name="connsiteX2" fmla="*/ 6796115 w 6796115"/>
              <a:gd name="connsiteY2" fmla="*/ 0 h 526517"/>
              <a:gd name="connsiteX3" fmla="*/ 826 w 6796115"/>
              <a:gd name="connsiteY3" fmla="*/ 3445 h 526517"/>
              <a:gd name="connsiteX4" fmla="*/ 827 w 6796115"/>
              <a:gd name="connsiteY4" fmla="*/ 526517 h 5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115" h="526517">
                <a:moveTo>
                  <a:pt x="827" y="526517"/>
                </a:moveTo>
                <a:lnTo>
                  <a:pt x="1982025" y="524934"/>
                </a:lnTo>
                <a:lnTo>
                  <a:pt x="6796115" y="0"/>
                </a:lnTo>
                <a:lnTo>
                  <a:pt x="826" y="3445"/>
                </a:lnTo>
                <a:cubicBezTo>
                  <a:pt x="826" y="342112"/>
                  <a:pt x="-1034" y="69317"/>
                  <a:pt x="827" y="526517"/>
                </a:cubicBezTo>
                <a:close/>
              </a:path>
            </a:pathLst>
          </a:cu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442075" y="6415088"/>
            <a:ext cx="2701925" cy="43497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657645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p:cNvSpPr/>
          <p:nvPr userDrawn="1"/>
        </p:nvSpPr>
        <p:spPr>
          <a:xfrm>
            <a:off x="1693863" y="6337300"/>
            <a:ext cx="7450137" cy="5207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3" name="Freeform 2"/>
          <p:cNvSpPr/>
          <p:nvPr userDrawn="1"/>
        </p:nvSpPr>
        <p:spPr>
          <a:xfrm>
            <a:off x="3175" y="6326188"/>
            <a:ext cx="6796088" cy="527050"/>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7526 w 6095057"/>
              <a:gd name="connsiteY0" fmla="*/ 863600 h 872066"/>
              <a:gd name="connsiteX1" fmla="*/ 1988725 w 6095057"/>
              <a:gd name="connsiteY1" fmla="*/ 872066 h 872066"/>
              <a:gd name="connsiteX2" fmla="*/ 6095057 w 6095057"/>
              <a:gd name="connsiteY2" fmla="*/ 0 h 872066"/>
              <a:gd name="connsiteX3" fmla="*/ 7525 w 6095057"/>
              <a:gd name="connsiteY3" fmla="*/ 8467 h 872066"/>
              <a:gd name="connsiteX4" fmla="*/ 7526 w 6095057"/>
              <a:gd name="connsiteY4" fmla="*/ 863600 h 872066"/>
              <a:gd name="connsiteX0" fmla="*/ 7526 w 7898457"/>
              <a:gd name="connsiteY0" fmla="*/ 855134 h 863600"/>
              <a:gd name="connsiteX1" fmla="*/ 1988725 w 7898457"/>
              <a:gd name="connsiteY1" fmla="*/ 863600 h 863600"/>
              <a:gd name="connsiteX2" fmla="*/ 7898457 w 7898457"/>
              <a:gd name="connsiteY2" fmla="*/ 0 h 863600"/>
              <a:gd name="connsiteX3" fmla="*/ 7525 w 7898457"/>
              <a:gd name="connsiteY3" fmla="*/ 1 h 863600"/>
              <a:gd name="connsiteX4" fmla="*/ 7526 w 7898457"/>
              <a:gd name="connsiteY4" fmla="*/ 855134 h 863600"/>
              <a:gd name="connsiteX0" fmla="*/ 7526 w 6797790"/>
              <a:gd name="connsiteY0" fmla="*/ 855133 h 863599"/>
              <a:gd name="connsiteX1" fmla="*/ 1988725 w 6797790"/>
              <a:gd name="connsiteY1" fmla="*/ 863599 h 863599"/>
              <a:gd name="connsiteX2" fmla="*/ 6797790 w 6797790"/>
              <a:gd name="connsiteY2" fmla="*/ 338665 h 863599"/>
              <a:gd name="connsiteX3" fmla="*/ 7525 w 6797790"/>
              <a:gd name="connsiteY3" fmla="*/ 0 h 863599"/>
              <a:gd name="connsiteX4" fmla="*/ 7526 w 6797790"/>
              <a:gd name="connsiteY4" fmla="*/ 855133 h 863599"/>
              <a:gd name="connsiteX0" fmla="*/ 7526 w 6797790"/>
              <a:gd name="connsiteY0" fmla="*/ 516468 h 524934"/>
              <a:gd name="connsiteX1" fmla="*/ 1988725 w 6797790"/>
              <a:gd name="connsiteY1" fmla="*/ 524934 h 524934"/>
              <a:gd name="connsiteX2" fmla="*/ 6797790 w 6797790"/>
              <a:gd name="connsiteY2" fmla="*/ 0 h 524934"/>
              <a:gd name="connsiteX3" fmla="*/ 7525 w 6797790"/>
              <a:gd name="connsiteY3" fmla="*/ 8469 h 524934"/>
              <a:gd name="connsiteX4" fmla="*/ 7526 w 6797790"/>
              <a:gd name="connsiteY4" fmla="*/ 516468 h 524934"/>
              <a:gd name="connsiteX0" fmla="*/ 7526 w 6797790"/>
              <a:gd name="connsiteY0" fmla="*/ 507999 h 516465"/>
              <a:gd name="connsiteX1" fmla="*/ 1988725 w 6797790"/>
              <a:gd name="connsiteY1" fmla="*/ 516465 h 516465"/>
              <a:gd name="connsiteX2" fmla="*/ 6797790 w 6797790"/>
              <a:gd name="connsiteY2" fmla="*/ 11628 h 516465"/>
              <a:gd name="connsiteX3" fmla="*/ 7525 w 6797790"/>
              <a:gd name="connsiteY3" fmla="*/ 0 h 516465"/>
              <a:gd name="connsiteX4" fmla="*/ 7526 w 6797790"/>
              <a:gd name="connsiteY4" fmla="*/ 507999 h 516465"/>
              <a:gd name="connsiteX0" fmla="*/ 9093 w 6799357"/>
              <a:gd name="connsiteY0" fmla="*/ 497950 h 506416"/>
              <a:gd name="connsiteX1" fmla="*/ 1990292 w 6799357"/>
              <a:gd name="connsiteY1" fmla="*/ 506416 h 506416"/>
              <a:gd name="connsiteX2" fmla="*/ 6799357 w 6799357"/>
              <a:gd name="connsiteY2" fmla="*/ 1579 h 506416"/>
              <a:gd name="connsiteX3" fmla="*/ 4068 w 6799357"/>
              <a:gd name="connsiteY3" fmla="*/ 0 h 506416"/>
              <a:gd name="connsiteX4" fmla="*/ 9093 w 6799357"/>
              <a:gd name="connsiteY4" fmla="*/ 497950 h 506416"/>
              <a:gd name="connsiteX0" fmla="*/ 9093 w 6799357"/>
              <a:gd name="connsiteY0" fmla="*/ 496371 h 504837"/>
              <a:gd name="connsiteX1" fmla="*/ 1990292 w 6799357"/>
              <a:gd name="connsiteY1" fmla="*/ 504837 h 504837"/>
              <a:gd name="connsiteX2" fmla="*/ 6799357 w 6799357"/>
              <a:gd name="connsiteY2" fmla="*/ 0 h 504837"/>
              <a:gd name="connsiteX3" fmla="*/ 4068 w 6799357"/>
              <a:gd name="connsiteY3" fmla="*/ 8469 h 504837"/>
              <a:gd name="connsiteX4" fmla="*/ 9093 w 6799357"/>
              <a:gd name="connsiteY4" fmla="*/ 496371 h 504837"/>
              <a:gd name="connsiteX0" fmla="*/ 9093 w 6799357"/>
              <a:gd name="connsiteY0" fmla="*/ 491347 h 499813"/>
              <a:gd name="connsiteX1" fmla="*/ 1990292 w 6799357"/>
              <a:gd name="connsiteY1" fmla="*/ 499813 h 499813"/>
              <a:gd name="connsiteX2" fmla="*/ 6799357 w 6799357"/>
              <a:gd name="connsiteY2" fmla="*/ 0 h 499813"/>
              <a:gd name="connsiteX3" fmla="*/ 4068 w 6799357"/>
              <a:gd name="connsiteY3" fmla="*/ 3445 h 499813"/>
              <a:gd name="connsiteX4" fmla="*/ 9093 w 6799357"/>
              <a:gd name="connsiteY4" fmla="*/ 491347 h 499813"/>
              <a:gd name="connsiteX0" fmla="*/ 9093 w 6799357"/>
              <a:gd name="connsiteY0" fmla="*/ 502975 h 511441"/>
              <a:gd name="connsiteX1" fmla="*/ 1990292 w 6799357"/>
              <a:gd name="connsiteY1" fmla="*/ 511441 h 511441"/>
              <a:gd name="connsiteX2" fmla="*/ 6799357 w 6799357"/>
              <a:gd name="connsiteY2" fmla="*/ 11628 h 511441"/>
              <a:gd name="connsiteX3" fmla="*/ 4068 w 6799357"/>
              <a:gd name="connsiteY3" fmla="*/ 0 h 511441"/>
              <a:gd name="connsiteX4" fmla="*/ 9093 w 6799357"/>
              <a:gd name="connsiteY4" fmla="*/ 502975 h 511441"/>
              <a:gd name="connsiteX0" fmla="*/ 9093 w 6799357"/>
              <a:gd name="connsiteY0" fmla="*/ 502975 h 511441"/>
              <a:gd name="connsiteX1" fmla="*/ 1990292 w 6799357"/>
              <a:gd name="connsiteY1" fmla="*/ 511441 h 511441"/>
              <a:gd name="connsiteX2" fmla="*/ 6799357 w 6799357"/>
              <a:gd name="connsiteY2" fmla="*/ 6604 h 511441"/>
              <a:gd name="connsiteX3" fmla="*/ 4068 w 6799357"/>
              <a:gd name="connsiteY3" fmla="*/ 0 h 511441"/>
              <a:gd name="connsiteX4" fmla="*/ 9093 w 6799357"/>
              <a:gd name="connsiteY4" fmla="*/ 502975 h 511441"/>
              <a:gd name="connsiteX0" fmla="*/ 5025 w 6795289"/>
              <a:gd name="connsiteY0" fmla="*/ 502975 h 511441"/>
              <a:gd name="connsiteX1" fmla="*/ 1986224 w 6795289"/>
              <a:gd name="connsiteY1" fmla="*/ 511441 h 511441"/>
              <a:gd name="connsiteX2" fmla="*/ 6795289 w 6795289"/>
              <a:gd name="connsiteY2" fmla="*/ 6604 h 511441"/>
              <a:gd name="connsiteX3" fmla="*/ 0 w 6795289"/>
              <a:gd name="connsiteY3" fmla="*/ 0 h 511441"/>
              <a:gd name="connsiteX4" fmla="*/ 5025 w 6795289"/>
              <a:gd name="connsiteY4" fmla="*/ 502975 h 511441"/>
              <a:gd name="connsiteX0" fmla="*/ 5025 w 6795289"/>
              <a:gd name="connsiteY0" fmla="*/ 502975 h 511441"/>
              <a:gd name="connsiteX1" fmla="*/ 1986224 w 6795289"/>
              <a:gd name="connsiteY1" fmla="*/ 511441 h 511441"/>
              <a:gd name="connsiteX2" fmla="*/ 6795289 w 6795289"/>
              <a:gd name="connsiteY2" fmla="*/ 1580 h 511441"/>
              <a:gd name="connsiteX3" fmla="*/ 0 w 6795289"/>
              <a:gd name="connsiteY3" fmla="*/ 0 h 511441"/>
              <a:gd name="connsiteX4" fmla="*/ 5025 w 6795289"/>
              <a:gd name="connsiteY4" fmla="*/ 502975 h 511441"/>
              <a:gd name="connsiteX0" fmla="*/ 5025 w 6795289"/>
              <a:gd name="connsiteY0" fmla="*/ 506420 h 514886"/>
              <a:gd name="connsiteX1" fmla="*/ 1986224 w 6795289"/>
              <a:gd name="connsiteY1" fmla="*/ 514886 h 514886"/>
              <a:gd name="connsiteX2" fmla="*/ 6795289 w 6795289"/>
              <a:gd name="connsiteY2" fmla="*/ 0 h 514886"/>
              <a:gd name="connsiteX3" fmla="*/ 0 w 6795289"/>
              <a:gd name="connsiteY3" fmla="*/ 3445 h 514886"/>
              <a:gd name="connsiteX4" fmla="*/ 5025 w 6795289"/>
              <a:gd name="connsiteY4" fmla="*/ 506420 h 514886"/>
              <a:gd name="connsiteX0" fmla="*/ 827 w 6796115"/>
              <a:gd name="connsiteY0" fmla="*/ 516468 h 516468"/>
              <a:gd name="connsiteX1" fmla="*/ 1987050 w 6796115"/>
              <a:gd name="connsiteY1" fmla="*/ 514886 h 516468"/>
              <a:gd name="connsiteX2" fmla="*/ 6796115 w 6796115"/>
              <a:gd name="connsiteY2" fmla="*/ 0 h 516468"/>
              <a:gd name="connsiteX3" fmla="*/ 826 w 6796115"/>
              <a:gd name="connsiteY3" fmla="*/ 3445 h 516468"/>
              <a:gd name="connsiteX4" fmla="*/ 827 w 6796115"/>
              <a:gd name="connsiteY4" fmla="*/ 516468 h 516468"/>
              <a:gd name="connsiteX0" fmla="*/ 827 w 6796115"/>
              <a:gd name="connsiteY0" fmla="*/ 516468 h 524934"/>
              <a:gd name="connsiteX1" fmla="*/ 1982025 w 6796115"/>
              <a:gd name="connsiteY1" fmla="*/ 524934 h 524934"/>
              <a:gd name="connsiteX2" fmla="*/ 6796115 w 6796115"/>
              <a:gd name="connsiteY2" fmla="*/ 0 h 524934"/>
              <a:gd name="connsiteX3" fmla="*/ 826 w 6796115"/>
              <a:gd name="connsiteY3" fmla="*/ 3445 h 524934"/>
              <a:gd name="connsiteX4" fmla="*/ 827 w 6796115"/>
              <a:gd name="connsiteY4" fmla="*/ 516468 h 524934"/>
              <a:gd name="connsiteX0" fmla="*/ 827 w 6796115"/>
              <a:gd name="connsiteY0" fmla="*/ 526517 h 526517"/>
              <a:gd name="connsiteX1" fmla="*/ 1982025 w 6796115"/>
              <a:gd name="connsiteY1" fmla="*/ 524934 h 526517"/>
              <a:gd name="connsiteX2" fmla="*/ 6796115 w 6796115"/>
              <a:gd name="connsiteY2" fmla="*/ 0 h 526517"/>
              <a:gd name="connsiteX3" fmla="*/ 826 w 6796115"/>
              <a:gd name="connsiteY3" fmla="*/ 3445 h 526517"/>
              <a:gd name="connsiteX4" fmla="*/ 827 w 6796115"/>
              <a:gd name="connsiteY4" fmla="*/ 526517 h 5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115" h="526517">
                <a:moveTo>
                  <a:pt x="827" y="526517"/>
                </a:moveTo>
                <a:lnTo>
                  <a:pt x="1982025" y="524934"/>
                </a:lnTo>
                <a:lnTo>
                  <a:pt x="6796115" y="0"/>
                </a:lnTo>
                <a:lnTo>
                  <a:pt x="826" y="3445"/>
                </a:lnTo>
                <a:cubicBezTo>
                  <a:pt x="826" y="342112"/>
                  <a:pt x="-1034" y="69317"/>
                  <a:pt x="827" y="526517"/>
                </a:cubicBezTo>
                <a:close/>
              </a:path>
            </a:pathLst>
          </a:cu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442075" y="6415088"/>
            <a:ext cx="2701925" cy="4349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647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5" name="Rectangle 4"/>
          <p:cNvSpPr/>
          <p:nvPr userDrawn="1"/>
        </p:nvSpPr>
        <p:spPr>
          <a:xfrm>
            <a:off x="1693863" y="6337300"/>
            <a:ext cx="7450137" cy="5207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Freeform 5"/>
          <p:cNvSpPr/>
          <p:nvPr userDrawn="1"/>
        </p:nvSpPr>
        <p:spPr>
          <a:xfrm>
            <a:off x="3175" y="6326188"/>
            <a:ext cx="6796088" cy="527050"/>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7526 w 6095057"/>
              <a:gd name="connsiteY0" fmla="*/ 863600 h 872066"/>
              <a:gd name="connsiteX1" fmla="*/ 1988725 w 6095057"/>
              <a:gd name="connsiteY1" fmla="*/ 872066 h 872066"/>
              <a:gd name="connsiteX2" fmla="*/ 6095057 w 6095057"/>
              <a:gd name="connsiteY2" fmla="*/ 0 h 872066"/>
              <a:gd name="connsiteX3" fmla="*/ 7525 w 6095057"/>
              <a:gd name="connsiteY3" fmla="*/ 8467 h 872066"/>
              <a:gd name="connsiteX4" fmla="*/ 7526 w 6095057"/>
              <a:gd name="connsiteY4" fmla="*/ 863600 h 872066"/>
              <a:gd name="connsiteX0" fmla="*/ 7526 w 7898457"/>
              <a:gd name="connsiteY0" fmla="*/ 855134 h 863600"/>
              <a:gd name="connsiteX1" fmla="*/ 1988725 w 7898457"/>
              <a:gd name="connsiteY1" fmla="*/ 863600 h 863600"/>
              <a:gd name="connsiteX2" fmla="*/ 7898457 w 7898457"/>
              <a:gd name="connsiteY2" fmla="*/ 0 h 863600"/>
              <a:gd name="connsiteX3" fmla="*/ 7525 w 7898457"/>
              <a:gd name="connsiteY3" fmla="*/ 1 h 863600"/>
              <a:gd name="connsiteX4" fmla="*/ 7526 w 7898457"/>
              <a:gd name="connsiteY4" fmla="*/ 855134 h 863600"/>
              <a:gd name="connsiteX0" fmla="*/ 7526 w 6797790"/>
              <a:gd name="connsiteY0" fmla="*/ 855133 h 863599"/>
              <a:gd name="connsiteX1" fmla="*/ 1988725 w 6797790"/>
              <a:gd name="connsiteY1" fmla="*/ 863599 h 863599"/>
              <a:gd name="connsiteX2" fmla="*/ 6797790 w 6797790"/>
              <a:gd name="connsiteY2" fmla="*/ 338665 h 863599"/>
              <a:gd name="connsiteX3" fmla="*/ 7525 w 6797790"/>
              <a:gd name="connsiteY3" fmla="*/ 0 h 863599"/>
              <a:gd name="connsiteX4" fmla="*/ 7526 w 6797790"/>
              <a:gd name="connsiteY4" fmla="*/ 855133 h 863599"/>
              <a:gd name="connsiteX0" fmla="*/ 7526 w 6797790"/>
              <a:gd name="connsiteY0" fmla="*/ 516468 h 524934"/>
              <a:gd name="connsiteX1" fmla="*/ 1988725 w 6797790"/>
              <a:gd name="connsiteY1" fmla="*/ 524934 h 524934"/>
              <a:gd name="connsiteX2" fmla="*/ 6797790 w 6797790"/>
              <a:gd name="connsiteY2" fmla="*/ 0 h 524934"/>
              <a:gd name="connsiteX3" fmla="*/ 7525 w 6797790"/>
              <a:gd name="connsiteY3" fmla="*/ 8469 h 524934"/>
              <a:gd name="connsiteX4" fmla="*/ 7526 w 6797790"/>
              <a:gd name="connsiteY4" fmla="*/ 516468 h 524934"/>
              <a:gd name="connsiteX0" fmla="*/ 7526 w 6797790"/>
              <a:gd name="connsiteY0" fmla="*/ 507999 h 516465"/>
              <a:gd name="connsiteX1" fmla="*/ 1988725 w 6797790"/>
              <a:gd name="connsiteY1" fmla="*/ 516465 h 516465"/>
              <a:gd name="connsiteX2" fmla="*/ 6797790 w 6797790"/>
              <a:gd name="connsiteY2" fmla="*/ 11628 h 516465"/>
              <a:gd name="connsiteX3" fmla="*/ 7525 w 6797790"/>
              <a:gd name="connsiteY3" fmla="*/ 0 h 516465"/>
              <a:gd name="connsiteX4" fmla="*/ 7526 w 6797790"/>
              <a:gd name="connsiteY4" fmla="*/ 507999 h 516465"/>
              <a:gd name="connsiteX0" fmla="*/ 9093 w 6799357"/>
              <a:gd name="connsiteY0" fmla="*/ 497950 h 506416"/>
              <a:gd name="connsiteX1" fmla="*/ 1990292 w 6799357"/>
              <a:gd name="connsiteY1" fmla="*/ 506416 h 506416"/>
              <a:gd name="connsiteX2" fmla="*/ 6799357 w 6799357"/>
              <a:gd name="connsiteY2" fmla="*/ 1579 h 506416"/>
              <a:gd name="connsiteX3" fmla="*/ 4068 w 6799357"/>
              <a:gd name="connsiteY3" fmla="*/ 0 h 506416"/>
              <a:gd name="connsiteX4" fmla="*/ 9093 w 6799357"/>
              <a:gd name="connsiteY4" fmla="*/ 497950 h 506416"/>
              <a:gd name="connsiteX0" fmla="*/ 9093 w 6799357"/>
              <a:gd name="connsiteY0" fmla="*/ 496371 h 504837"/>
              <a:gd name="connsiteX1" fmla="*/ 1990292 w 6799357"/>
              <a:gd name="connsiteY1" fmla="*/ 504837 h 504837"/>
              <a:gd name="connsiteX2" fmla="*/ 6799357 w 6799357"/>
              <a:gd name="connsiteY2" fmla="*/ 0 h 504837"/>
              <a:gd name="connsiteX3" fmla="*/ 4068 w 6799357"/>
              <a:gd name="connsiteY3" fmla="*/ 8469 h 504837"/>
              <a:gd name="connsiteX4" fmla="*/ 9093 w 6799357"/>
              <a:gd name="connsiteY4" fmla="*/ 496371 h 504837"/>
              <a:gd name="connsiteX0" fmla="*/ 9093 w 6799357"/>
              <a:gd name="connsiteY0" fmla="*/ 491347 h 499813"/>
              <a:gd name="connsiteX1" fmla="*/ 1990292 w 6799357"/>
              <a:gd name="connsiteY1" fmla="*/ 499813 h 499813"/>
              <a:gd name="connsiteX2" fmla="*/ 6799357 w 6799357"/>
              <a:gd name="connsiteY2" fmla="*/ 0 h 499813"/>
              <a:gd name="connsiteX3" fmla="*/ 4068 w 6799357"/>
              <a:gd name="connsiteY3" fmla="*/ 3445 h 499813"/>
              <a:gd name="connsiteX4" fmla="*/ 9093 w 6799357"/>
              <a:gd name="connsiteY4" fmla="*/ 491347 h 499813"/>
              <a:gd name="connsiteX0" fmla="*/ 9093 w 6799357"/>
              <a:gd name="connsiteY0" fmla="*/ 502975 h 511441"/>
              <a:gd name="connsiteX1" fmla="*/ 1990292 w 6799357"/>
              <a:gd name="connsiteY1" fmla="*/ 511441 h 511441"/>
              <a:gd name="connsiteX2" fmla="*/ 6799357 w 6799357"/>
              <a:gd name="connsiteY2" fmla="*/ 11628 h 511441"/>
              <a:gd name="connsiteX3" fmla="*/ 4068 w 6799357"/>
              <a:gd name="connsiteY3" fmla="*/ 0 h 511441"/>
              <a:gd name="connsiteX4" fmla="*/ 9093 w 6799357"/>
              <a:gd name="connsiteY4" fmla="*/ 502975 h 511441"/>
              <a:gd name="connsiteX0" fmla="*/ 9093 w 6799357"/>
              <a:gd name="connsiteY0" fmla="*/ 502975 h 511441"/>
              <a:gd name="connsiteX1" fmla="*/ 1990292 w 6799357"/>
              <a:gd name="connsiteY1" fmla="*/ 511441 h 511441"/>
              <a:gd name="connsiteX2" fmla="*/ 6799357 w 6799357"/>
              <a:gd name="connsiteY2" fmla="*/ 6604 h 511441"/>
              <a:gd name="connsiteX3" fmla="*/ 4068 w 6799357"/>
              <a:gd name="connsiteY3" fmla="*/ 0 h 511441"/>
              <a:gd name="connsiteX4" fmla="*/ 9093 w 6799357"/>
              <a:gd name="connsiteY4" fmla="*/ 502975 h 511441"/>
              <a:gd name="connsiteX0" fmla="*/ 5025 w 6795289"/>
              <a:gd name="connsiteY0" fmla="*/ 502975 h 511441"/>
              <a:gd name="connsiteX1" fmla="*/ 1986224 w 6795289"/>
              <a:gd name="connsiteY1" fmla="*/ 511441 h 511441"/>
              <a:gd name="connsiteX2" fmla="*/ 6795289 w 6795289"/>
              <a:gd name="connsiteY2" fmla="*/ 6604 h 511441"/>
              <a:gd name="connsiteX3" fmla="*/ 0 w 6795289"/>
              <a:gd name="connsiteY3" fmla="*/ 0 h 511441"/>
              <a:gd name="connsiteX4" fmla="*/ 5025 w 6795289"/>
              <a:gd name="connsiteY4" fmla="*/ 502975 h 511441"/>
              <a:gd name="connsiteX0" fmla="*/ 5025 w 6795289"/>
              <a:gd name="connsiteY0" fmla="*/ 502975 h 511441"/>
              <a:gd name="connsiteX1" fmla="*/ 1986224 w 6795289"/>
              <a:gd name="connsiteY1" fmla="*/ 511441 h 511441"/>
              <a:gd name="connsiteX2" fmla="*/ 6795289 w 6795289"/>
              <a:gd name="connsiteY2" fmla="*/ 1580 h 511441"/>
              <a:gd name="connsiteX3" fmla="*/ 0 w 6795289"/>
              <a:gd name="connsiteY3" fmla="*/ 0 h 511441"/>
              <a:gd name="connsiteX4" fmla="*/ 5025 w 6795289"/>
              <a:gd name="connsiteY4" fmla="*/ 502975 h 511441"/>
              <a:gd name="connsiteX0" fmla="*/ 5025 w 6795289"/>
              <a:gd name="connsiteY0" fmla="*/ 506420 h 514886"/>
              <a:gd name="connsiteX1" fmla="*/ 1986224 w 6795289"/>
              <a:gd name="connsiteY1" fmla="*/ 514886 h 514886"/>
              <a:gd name="connsiteX2" fmla="*/ 6795289 w 6795289"/>
              <a:gd name="connsiteY2" fmla="*/ 0 h 514886"/>
              <a:gd name="connsiteX3" fmla="*/ 0 w 6795289"/>
              <a:gd name="connsiteY3" fmla="*/ 3445 h 514886"/>
              <a:gd name="connsiteX4" fmla="*/ 5025 w 6795289"/>
              <a:gd name="connsiteY4" fmla="*/ 506420 h 514886"/>
              <a:gd name="connsiteX0" fmla="*/ 827 w 6796115"/>
              <a:gd name="connsiteY0" fmla="*/ 516468 h 516468"/>
              <a:gd name="connsiteX1" fmla="*/ 1987050 w 6796115"/>
              <a:gd name="connsiteY1" fmla="*/ 514886 h 516468"/>
              <a:gd name="connsiteX2" fmla="*/ 6796115 w 6796115"/>
              <a:gd name="connsiteY2" fmla="*/ 0 h 516468"/>
              <a:gd name="connsiteX3" fmla="*/ 826 w 6796115"/>
              <a:gd name="connsiteY3" fmla="*/ 3445 h 516468"/>
              <a:gd name="connsiteX4" fmla="*/ 827 w 6796115"/>
              <a:gd name="connsiteY4" fmla="*/ 516468 h 516468"/>
              <a:gd name="connsiteX0" fmla="*/ 827 w 6796115"/>
              <a:gd name="connsiteY0" fmla="*/ 516468 h 524934"/>
              <a:gd name="connsiteX1" fmla="*/ 1982025 w 6796115"/>
              <a:gd name="connsiteY1" fmla="*/ 524934 h 524934"/>
              <a:gd name="connsiteX2" fmla="*/ 6796115 w 6796115"/>
              <a:gd name="connsiteY2" fmla="*/ 0 h 524934"/>
              <a:gd name="connsiteX3" fmla="*/ 826 w 6796115"/>
              <a:gd name="connsiteY3" fmla="*/ 3445 h 524934"/>
              <a:gd name="connsiteX4" fmla="*/ 827 w 6796115"/>
              <a:gd name="connsiteY4" fmla="*/ 516468 h 524934"/>
              <a:gd name="connsiteX0" fmla="*/ 827 w 6796115"/>
              <a:gd name="connsiteY0" fmla="*/ 526517 h 526517"/>
              <a:gd name="connsiteX1" fmla="*/ 1982025 w 6796115"/>
              <a:gd name="connsiteY1" fmla="*/ 524934 h 526517"/>
              <a:gd name="connsiteX2" fmla="*/ 6796115 w 6796115"/>
              <a:gd name="connsiteY2" fmla="*/ 0 h 526517"/>
              <a:gd name="connsiteX3" fmla="*/ 826 w 6796115"/>
              <a:gd name="connsiteY3" fmla="*/ 3445 h 526517"/>
              <a:gd name="connsiteX4" fmla="*/ 827 w 6796115"/>
              <a:gd name="connsiteY4" fmla="*/ 526517 h 5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115" h="526517">
                <a:moveTo>
                  <a:pt x="827" y="526517"/>
                </a:moveTo>
                <a:lnTo>
                  <a:pt x="1982025" y="524934"/>
                </a:lnTo>
                <a:lnTo>
                  <a:pt x="6796115" y="0"/>
                </a:lnTo>
                <a:lnTo>
                  <a:pt x="826" y="3445"/>
                </a:lnTo>
                <a:cubicBezTo>
                  <a:pt x="826" y="342112"/>
                  <a:pt x="-1034" y="69317"/>
                  <a:pt x="827" y="526517"/>
                </a:cubicBezTo>
                <a:close/>
              </a:path>
            </a:pathLst>
          </a:cu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442075" y="6415088"/>
            <a:ext cx="2701925" cy="43497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5160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6400800"/>
            <a:ext cx="9144000" cy="0"/>
          </a:xfrm>
          <a:prstGeom prst="line">
            <a:avLst/>
          </a:prstGeom>
          <a:noFill/>
          <a:ln w="12700">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5" name="Line 11"/>
          <p:cNvSpPr>
            <a:spLocks noChangeShapeType="1"/>
          </p:cNvSpPr>
          <p:nvPr/>
        </p:nvSpPr>
        <p:spPr bwMode="auto">
          <a:xfrm>
            <a:off x="0" y="1143000"/>
            <a:ext cx="9144000" cy="0"/>
          </a:xfrm>
          <a:prstGeom prst="line">
            <a:avLst/>
          </a:prstGeom>
          <a:noFill/>
          <a:ln w="28575" cmpd="dbl">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792788"/>
            <a:ext cx="1554163"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08000" y="0"/>
            <a:ext cx="8229600" cy="1143000"/>
          </a:xfrm>
        </p:spPr>
        <p:txBody>
          <a:bodyPr/>
          <a:lstStyle>
            <a:lvl1pPr>
              <a:defRPr>
                <a:solidFill>
                  <a:schemeClr val="tx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6943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5" name="Rectangle 4"/>
          <p:cNvSpPr/>
          <p:nvPr userDrawn="1"/>
        </p:nvSpPr>
        <p:spPr>
          <a:xfrm>
            <a:off x="1693863" y="6337300"/>
            <a:ext cx="7450137" cy="520700"/>
          </a:xfrm>
          <a:prstGeom prst="rect">
            <a:avLst/>
          </a:prstGeom>
          <a:solidFill>
            <a:srgbClr val="0032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Freeform 5"/>
          <p:cNvSpPr/>
          <p:nvPr userDrawn="1"/>
        </p:nvSpPr>
        <p:spPr>
          <a:xfrm>
            <a:off x="3175" y="6326188"/>
            <a:ext cx="6796088" cy="527050"/>
          </a:xfrm>
          <a:custGeom>
            <a:avLst/>
            <a:gdLst>
              <a:gd name="connsiteX0" fmla="*/ 8467 w 5935133"/>
              <a:gd name="connsiteY0" fmla="*/ 482600 h 482600"/>
              <a:gd name="connsiteX1" fmla="*/ 5935133 w 5935133"/>
              <a:gd name="connsiteY1" fmla="*/ 25400 h 482600"/>
              <a:gd name="connsiteX2" fmla="*/ 0 w 5935133"/>
              <a:gd name="connsiteY2" fmla="*/ 0 h 482600"/>
              <a:gd name="connsiteX3" fmla="*/ 8467 w 5935133"/>
              <a:gd name="connsiteY3" fmla="*/ 482600 h 482600"/>
              <a:gd name="connsiteX0" fmla="*/ 1701801 w 7628467"/>
              <a:gd name="connsiteY0" fmla="*/ 482600 h 482600"/>
              <a:gd name="connsiteX1" fmla="*/ 7628467 w 7628467"/>
              <a:gd name="connsiteY1" fmla="*/ 25400 h 482600"/>
              <a:gd name="connsiteX2" fmla="*/ 0 w 7628467"/>
              <a:gd name="connsiteY2" fmla="*/ 0 h 482600"/>
              <a:gd name="connsiteX3" fmla="*/ 1701801 w 7628467"/>
              <a:gd name="connsiteY3" fmla="*/ 482600 h 482600"/>
              <a:gd name="connsiteX0" fmla="*/ 17018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1701801 w 7628467"/>
              <a:gd name="connsiteY4" fmla="*/ 482600 h 482600"/>
              <a:gd name="connsiteX0" fmla="*/ 1701801 w 7628467"/>
              <a:gd name="connsiteY0" fmla="*/ 482600 h 482759"/>
              <a:gd name="connsiteX1" fmla="*/ 1693334 w 7628467"/>
              <a:gd name="connsiteY1" fmla="*/ 482600 h 482759"/>
              <a:gd name="connsiteX2" fmla="*/ 7628467 w 7628467"/>
              <a:gd name="connsiteY2" fmla="*/ 25400 h 482759"/>
              <a:gd name="connsiteX3" fmla="*/ 0 w 7628467"/>
              <a:gd name="connsiteY3" fmla="*/ 0 h 482759"/>
              <a:gd name="connsiteX4" fmla="*/ 1701801 w 7628467"/>
              <a:gd name="connsiteY4" fmla="*/ 482600 h 482759"/>
              <a:gd name="connsiteX0" fmla="*/ 668549 w 8271615"/>
              <a:gd name="connsiteY0" fmla="*/ 482600 h 482759"/>
              <a:gd name="connsiteX1" fmla="*/ 2336482 w 8271615"/>
              <a:gd name="connsiteY1" fmla="*/ 482600 h 482759"/>
              <a:gd name="connsiteX2" fmla="*/ 8271615 w 8271615"/>
              <a:gd name="connsiteY2" fmla="*/ 25400 h 482759"/>
              <a:gd name="connsiteX3" fmla="*/ 643148 w 8271615"/>
              <a:gd name="connsiteY3" fmla="*/ 0 h 482759"/>
              <a:gd name="connsiteX4" fmla="*/ 668549 w 8271615"/>
              <a:gd name="connsiteY4" fmla="*/ 482600 h 482759"/>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25401 w 7628467"/>
              <a:gd name="connsiteY0" fmla="*/ 482600 h 482600"/>
              <a:gd name="connsiteX1" fmla="*/ 1693334 w 7628467"/>
              <a:gd name="connsiteY1" fmla="*/ 482600 h 482600"/>
              <a:gd name="connsiteX2" fmla="*/ 7628467 w 7628467"/>
              <a:gd name="connsiteY2" fmla="*/ 25400 h 482600"/>
              <a:gd name="connsiteX3" fmla="*/ 0 w 7628467"/>
              <a:gd name="connsiteY3" fmla="*/ 0 h 482600"/>
              <a:gd name="connsiteX4" fmla="*/ 25401 w 7628467"/>
              <a:gd name="connsiteY4" fmla="*/ 482600 h 482600"/>
              <a:gd name="connsiteX0" fmla="*/ 5963 w 7609029"/>
              <a:gd name="connsiteY0" fmla="*/ 482600 h 482600"/>
              <a:gd name="connsiteX1" fmla="*/ 1673896 w 7609029"/>
              <a:gd name="connsiteY1" fmla="*/ 482600 h 482600"/>
              <a:gd name="connsiteX2" fmla="*/ 7609029 w 7609029"/>
              <a:gd name="connsiteY2" fmla="*/ 25400 h 482600"/>
              <a:gd name="connsiteX3" fmla="*/ 5962 w 7609029"/>
              <a:gd name="connsiteY3" fmla="*/ 0 h 482600"/>
              <a:gd name="connsiteX4" fmla="*/ 5963 w 7609029"/>
              <a:gd name="connsiteY4" fmla="*/ 482600 h 482600"/>
              <a:gd name="connsiteX0" fmla="*/ 7526 w 7610592"/>
              <a:gd name="connsiteY0" fmla="*/ 482600 h 482600"/>
              <a:gd name="connsiteX1" fmla="*/ 1675459 w 7610592"/>
              <a:gd name="connsiteY1" fmla="*/ 482600 h 482600"/>
              <a:gd name="connsiteX2" fmla="*/ 7610592 w 7610592"/>
              <a:gd name="connsiteY2" fmla="*/ 25400 h 482600"/>
              <a:gd name="connsiteX3" fmla="*/ 7525 w 7610592"/>
              <a:gd name="connsiteY3" fmla="*/ 0 h 482600"/>
              <a:gd name="connsiteX4" fmla="*/ 7526 w 7610592"/>
              <a:gd name="connsiteY4" fmla="*/ 482600 h 482600"/>
              <a:gd name="connsiteX0" fmla="*/ 7526 w 7678325"/>
              <a:gd name="connsiteY0" fmla="*/ 863600 h 863600"/>
              <a:gd name="connsiteX1" fmla="*/ 1675459 w 7678325"/>
              <a:gd name="connsiteY1" fmla="*/ 863600 h 863600"/>
              <a:gd name="connsiteX2" fmla="*/ 7678325 w 7678325"/>
              <a:gd name="connsiteY2" fmla="*/ 0 h 863600"/>
              <a:gd name="connsiteX3" fmla="*/ 7525 w 7678325"/>
              <a:gd name="connsiteY3" fmla="*/ 381000 h 863600"/>
              <a:gd name="connsiteX4" fmla="*/ 7526 w 7678325"/>
              <a:gd name="connsiteY4" fmla="*/ 863600 h 863600"/>
              <a:gd name="connsiteX0" fmla="*/ 5822 w 7676621"/>
              <a:gd name="connsiteY0" fmla="*/ 863600 h 863600"/>
              <a:gd name="connsiteX1" fmla="*/ 1673755 w 7676621"/>
              <a:gd name="connsiteY1" fmla="*/ 863600 h 863600"/>
              <a:gd name="connsiteX2" fmla="*/ 7676621 w 7676621"/>
              <a:gd name="connsiteY2" fmla="*/ 0 h 863600"/>
              <a:gd name="connsiteX3" fmla="*/ 14287 w 7676621"/>
              <a:gd name="connsiteY3" fmla="*/ 8467 h 863600"/>
              <a:gd name="connsiteX4" fmla="*/ 5822 w 7676621"/>
              <a:gd name="connsiteY4" fmla="*/ 863600 h 863600"/>
              <a:gd name="connsiteX0" fmla="*/ 5822 w 8243887"/>
              <a:gd name="connsiteY0" fmla="*/ 855133 h 855133"/>
              <a:gd name="connsiteX1" fmla="*/ 1673755 w 8243887"/>
              <a:gd name="connsiteY1" fmla="*/ 855133 h 855133"/>
              <a:gd name="connsiteX2" fmla="*/ 8243887 w 8243887"/>
              <a:gd name="connsiteY2" fmla="*/ 0 h 855133"/>
              <a:gd name="connsiteX3" fmla="*/ 14287 w 8243887"/>
              <a:gd name="connsiteY3" fmla="*/ 0 h 855133"/>
              <a:gd name="connsiteX4" fmla="*/ 5822 w 8243887"/>
              <a:gd name="connsiteY4" fmla="*/ 855133 h 855133"/>
              <a:gd name="connsiteX0" fmla="*/ 5822 w 8455553"/>
              <a:gd name="connsiteY0" fmla="*/ 855133 h 855133"/>
              <a:gd name="connsiteX1" fmla="*/ 1673755 w 8455553"/>
              <a:gd name="connsiteY1" fmla="*/ 855133 h 855133"/>
              <a:gd name="connsiteX2" fmla="*/ 8455553 w 8455553"/>
              <a:gd name="connsiteY2" fmla="*/ 8467 h 855133"/>
              <a:gd name="connsiteX3" fmla="*/ 14287 w 8455553"/>
              <a:gd name="connsiteY3" fmla="*/ 0 h 855133"/>
              <a:gd name="connsiteX4" fmla="*/ 5822 w 8455553"/>
              <a:gd name="connsiteY4" fmla="*/ 855133 h 855133"/>
              <a:gd name="connsiteX0" fmla="*/ 5822 w 8684153"/>
              <a:gd name="connsiteY0" fmla="*/ 863600 h 863600"/>
              <a:gd name="connsiteX1" fmla="*/ 1673755 w 8684153"/>
              <a:gd name="connsiteY1" fmla="*/ 863600 h 863600"/>
              <a:gd name="connsiteX2" fmla="*/ 8684153 w 8684153"/>
              <a:gd name="connsiteY2" fmla="*/ 0 h 863600"/>
              <a:gd name="connsiteX3" fmla="*/ 14287 w 8684153"/>
              <a:gd name="connsiteY3" fmla="*/ 8467 h 863600"/>
              <a:gd name="connsiteX4" fmla="*/ 5822 w 8684153"/>
              <a:gd name="connsiteY4" fmla="*/ 863600 h 863600"/>
              <a:gd name="connsiteX0" fmla="*/ 5822 w 8802686"/>
              <a:gd name="connsiteY0" fmla="*/ 855133 h 855133"/>
              <a:gd name="connsiteX1" fmla="*/ 1673755 w 8802686"/>
              <a:gd name="connsiteY1" fmla="*/ 855133 h 855133"/>
              <a:gd name="connsiteX2" fmla="*/ 8802686 w 8802686"/>
              <a:gd name="connsiteY2" fmla="*/ 33867 h 855133"/>
              <a:gd name="connsiteX3" fmla="*/ 14287 w 8802686"/>
              <a:gd name="connsiteY3" fmla="*/ 0 h 855133"/>
              <a:gd name="connsiteX4" fmla="*/ 5822 w 8802686"/>
              <a:gd name="connsiteY4" fmla="*/ 855133 h 855133"/>
              <a:gd name="connsiteX0" fmla="*/ 5822 w 8599486"/>
              <a:gd name="connsiteY0" fmla="*/ 855133 h 855133"/>
              <a:gd name="connsiteX1" fmla="*/ 1673755 w 8599486"/>
              <a:gd name="connsiteY1" fmla="*/ 855133 h 855133"/>
              <a:gd name="connsiteX2" fmla="*/ 8599486 w 8599486"/>
              <a:gd name="connsiteY2" fmla="*/ 8467 h 855133"/>
              <a:gd name="connsiteX3" fmla="*/ 14287 w 8599486"/>
              <a:gd name="connsiteY3" fmla="*/ 0 h 855133"/>
              <a:gd name="connsiteX4" fmla="*/ 5822 w 8599486"/>
              <a:gd name="connsiteY4" fmla="*/ 855133 h 855133"/>
              <a:gd name="connsiteX0" fmla="*/ 5822 w 6008686"/>
              <a:gd name="connsiteY0" fmla="*/ 855133 h 855133"/>
              <a:gd name="connsiteX1" fmla="*/ 1673755 w 6008686"/>
              <a:gd name="connsiteY1" fmla="*/ 855133 h 855133"/>
              <a:gd name="connsiteX2" fmla="*/ 6008686 w 6008686"/>
              <a:gd name="connsiteY2" fmla="*/ 8467 h 855133"/>
              <a:gd name="connsiteX3" fmla="*/ 14287 w 6008686"/>
              <a:gd name="connsiteY3" fmla="*/ 0 h 855133"/>
              <a:gd name="connsiteX4" fmla="*/ 5822 w 6008686"/>
              <a:gd name="connsiteY4" fmla="*/ 855133 h 855133"/>
              <a:gd name="connsiteX0" fmla="*/ 5822 w 6093353"/>
              <a:gd name="connsiteY0" fmla="*/ 863600 h 863600"/>
              <a:gd name="connsiteX1" fmla="*/ 1673755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5822 w 6093353"/>
              <a:gd name="connsiteY0" fmla="*/ 863600 h 863600"/>
              <a:gd name="connsiteX1" fmla="*/ 3739621 w 6093353"/>
              <a:gd name="connsiteY1" fmla="*/ 863600 h 863600"/>
              <a:gd name="connsiteX2" fmla="*/ 6093353 w 6093353"/>
              <a:gd name="connsiteY2" fmla="*/ 0 h 863600"/>
              <a:gd name="connsiteX3" fmla="*/ 14287 w 6093353"/>
              <a:gd name="connsiteY3" fmla="*/ 8467 h 863600"/>
              <a:gd name="connsiteX4" fmla="*/ 5822 w 6093353"/>
              <a:gd name="connsiteY4" fmla="*/ 863600 h 863600"/>
              <a:gd name="connsiteX0" fmla="*/ 7526 w 6095057"/>
              <a:gd name="connsiteY0" fmla="*/ 863600 h 863600"/>
              <a:gd name="connsiteX1" fmla="*/ 3741325 w 6095057"/>
              <a:gd name="connsiteY1" fmla="*/ 863600 h 863600"/>
              <a:gd name="connsiteX2" fmla="*/ 6095057 w 6095057"/>
              <a:gd name="connsiteY2" fmla="*/ 0 h 863600"/>
              <a:gd name="connsiteX3" fmla="*/ 7525 w 6095057"/>
              <a:gd name="connsiteY3" fmla="*/ 8467 h 863600"/>
              <a:gd name="connsiteX4" fmla="*/ 7526 w 6095057"/>
              <a:gd name="connsiteY4" fmla="*/ 863600 h 863600"/>
              <a:gd name="connsiteX0" fmla="*/ 7526 w 6095057"/>
              <a:gd name="connsiteY0" fmla="*/ 863600 h 872066"/>
              <a:gd name="connsiteX1" fmla="*/ 1988725 w 6095057"/>
              <a:gd name="connsiteY1" fmla="*/ 872066 h 872066"/>
              <a:gd name="connsiteX2" fmla="*/ 6095057 w 6095057"/>
              <a:gd name="connsiteY2" fmla="*/ 0 h 872066"/>
              <a:gd name="connsiteX3" fmla="*/ 7525 w 6095057"/>
              <a:gd name="connsiteY3" fmla="*/ 8467 h 872066"/>
              <a:gd name="connsiteX4" fmla="*/ 7526 w 6095057"/>
              <a:gd name="connsiteY4" fmla="*/ 863600 h 872066"/>
              <a:gd name="connsiteX0" fmla="*/ 7526 w 7898457"/>
              <a:gd name="connsiteY0" fmla="*/ 855134 h 863600"/>
              <a:gd name="connsiteX1" fmla="*/ 1988725 w 7898457"/>
              <a:gd name="connsiteY1" fmla="*/ 863600 h 863600"/>
              <a:gd name="connsiteX2" fmla="*/ 7898457 w 7898457"/>
              <a:gd name="connsiteY2" fmla="*/ 0 h 863600"/>
              <a:gd name="connsiteX3" fmla="*/ 7525 w 7898457"/>
              <a:gd name="connsiteY3" fmla="*/ 1 h 863600"/>
              <a:gd name="connsiteX4" fmla="*/ 7526 w 7898457"/>
              <a:gd name="connsiteY4" fmla="*/ 855134 h 863600"/>
              <a:gd name="connsiteX0" fmla="*/ 7526 w 6797790"/>
              <a:gd name="connsiteY0" fmla="*/ 855133 h 863599"/>
              <a:gd name="connsiteX1" fmla="*/ 1988725 w 6797790"/>
              <a:gd name="connsiteY1" fmla="*/ 863599 h 863599"/>
              <a:gd name="connsiteX2" fmla="*/ 6797790 w 6797790"/>
              <a:gd name="connsiteY2" fmla="*/ 338665 h 863599"/>
              <a:gd name="connsiteX3" fmla="*/ 7525 w 6797790"/>
              <a:gd name="connsiteY3" fmla="*/ 0 h 863599"/>
              <a:gd name="connsiteX4" fmla="*/ 7526 w 6797790"/>
              <a:gd name="connsiteY4" fmla="*/ 855133 h 863599"/>
              <a:gd name="connsiteX0" fmla="*/ 7526 w 6797790"/>
              <a:gd name="connsiteY0" fmla="*/ 516468 h 524934"/>
              <a:gd name="connsiteX1" fmla="*/ 1988725 w 6797790"/>
              <a:gd name="connsiteY1" fmla="*/ 524934 h 524934"/>
              <a:gd name="connsiteX2" fmla="*/ 6797790 w 6797790"/>
              <a:gd name="connsiteY2" fmla="*/ 0 h 524934"/>
              <a:gd name="connsiteX3" fmla="*/ 7525 w 6797790"/>
              <a:gd name="connsiteY3" fmla="*/ 8469 h 524934"/>
              <a:gd name="connsiteX4" fmla="*/ 7526 w 6797790"/>
              <a:gd name="connsiteY4" fmla="*/ 516468 h 524934"/>
              <a:gd name="connsiteX0" fmla="*/ 7526 w 6797790"/>
              <a:gd name="connsiteY0" fmla="*/ 507999 h 516465"/>
              <a:gd name="connsiteX1" fmla="*/ 1988725 w 6797790"/>
              <a:gd name="connsiteY1" fmla="*/ 516465 h 516465"/>
              <a:gd name="connsiteX2" fmla="*/ 6797790 w 6797790"/>
              <a:gd name="connsiteY2" fmla="*/ 11628 h 516465"/>
              <a:gd name="connsiteX3" fmla="*/ 7525 w 6797790"/>
              <a:gd name="connsiteY3" fmla="*/ 0 h 516465"/>
              <a:gd name="connsiteX4" fmla="*/ 7526 w 6797790"/>
              <a:gd name="connsiteY4" fmla="*/ 507999 h 516465"/>
              <a:gd name="connsiteX0" fmla="*/ 9093 w 6799357"/>
              <a:gd name="connsiteY0" fmla="*/ 497950 h 506416"/>
              <a:gd name="connsiteX1" fmla="*/ 1990292 w 6799357"/>
              <a:gd name="connsiteY1" fmla="*/ 506416 h 506416"/>
              <a:gd name="connsiteX2" fmla="*/ 6799357 w 6799357"/>
              <a:gd name="connsiteY2" fmla="*/ 1579 h 506416"/>
              <a:gd name="connsiteX3" fmla="*/ 4068 w 6799357"/>
              <a:gd name="connsiteY3" fmla="*/ 0 h 506416"/>
              <a:gd name="connsiteX4" fmla="*/ 9093 w 6799357"/>
              <a:gd name="connsiteY4" fmla="*/ 497950 h 506416"/>
              <a:gd name="connsiteX0" fmla="*/ 9093 w 6799357"/>
              <a:gd name="connsiteY0" fmla="*/ 496371 h 504837"/>
              <a:gd name="connsiteX1" fmla="*/ 1990292 w 6799357"/>
              <a:gd name="connsiteY1" fmla="*/ 504837 h 504837"/>
              <a:gd name="connsiteX2" fmla="*/ 6799357 w 6799357"/>
              <a:gd name="connsiteY2" fmla="*/ 0 h 504837"/>
              <a:gd name="connsiteX3" fmla="*/ 4068 w 6799357"/>
              <a:gd name="connsiteY3" fmla="*/ 8469 h 504837"/>
              <a:gd name="connsiteX4" fmla="*/ 9093 w 6799357"/>
              <a:gd name="connsiteY4" fmla="*/ 496371 h 504837"/>
              <a:gd name="connsiteX0" fmla="*/ 9093 w 6799357"/>
              <a:gd name="connsiteY0" fmla="*/ 491347 h 499813"/>
              <a:gd name="connsiteX1" fmla="*/ 1990292 w 6799357"/>
              <a:gd name="connsiteY1" fmla="*/ 499813 h 499813"/>
              <a:gd name="connsiteX2" fmla="*/ 6799357 w 6799357"/>
              <a:gd name="connsiteY2" fmla="*/ 0 h 499813"/>
              <a:gd name="connsiteX3" fmla="*/ 4068 w 6799357"/>
              <a:gd name="connsiteY3" fmla="*/ 3445 h 499813"/>
              <a:gd name="connsiteX4" fmla="*/ 9093 w 6799357"/>
              <a:gd name="connsiteY4" fmla="*/ 491347 h 499813"/>
              <a:gd name="connsiteX0" fmla="*/ 9093 w 6799357"/>
              <a:gd name="connsiteY0" fmla="*/ 502975 h 511441"/>
              <a:gd name="connsiteX1" fmla="*/ 1990292 w 6799357"/>
              <a:gd name="connsiteY1" fmla="*/ 511441 h 511441"/>
              <a:gd name="connsiteX2" fmla="*/ 6799357 w 6799357"/>
              <a:gd name="connsiteY2" fmla="*/ 11628 h 511441"/>
              <a:gd name="connsiteX3" fmla="*/ 4068 w 6799357"/>
              <a:gd name="connsiteY3" fmla="*/ 0 h 511441"/>
              <a:gd name="connsiteX4" fmla="*/ 9093 w 6799357"/>
              <a:gd name="connsiteY4" fmla="*/ 502975 h 511441"/>
              <a:gd name="connsiteX0" fmla="*/ 9093 w 6799357"/>
              <a:gd name="connsiteY0" fmla="*/ 502975 h 511441"/>
              <a:gd name="connsiteX1" fmla="*/ 1990292 w 6799357"/>
              <a:gd name="connsiteY1" fmla="*/ 511441 h 511441"/>
              <a:gd name="connsiteX2" fmla="*/ 6799357 w 6799357"/>
              <a:gd name="connsiteY2" fmla="*/ 6604 h 511441"/>
              <a:gd name="connsiteX3" fmla="*/ 4068 w 6799357"/>
              <a:gd name="connsiteY3" fmla="*/ 0 h 511441"/>
              <a:gd name="connsiteX4" fmla="*/ 9093 w 6799357"/>
              <a:gd name="connsiteY4" fmla="*/ 502975 h 511441"/>
              <a:gd name="connsiteX0" fmla="*/ 5025 w 6795289"/>
              <a:gd name="connsiteY0" fmla="*/ 502975 h 511441"/>
              <a:gd name="connsiteX1" fmla="*/ 1986224 w 6795289"/>
              <a:gd name="connsiteY1" fmla="*/ 511441 h 511441"/>
              <a:gd name="connsiteX2" fmla="*/ 6795289 w 6795289"/>
              <a:gd name="connsiteY2" fmla="*/ 6604 h 511441"/>
              <a:gd name="connsiteX3" fmla="*/ 0 w 6795289"/>
              <a:gd name="connsiteY3" fmla="*/ 0 h 511441"/>
              <a:gd name="connsiteX4" fmla="*/ 5025 w 6795289"/>
              <a:gd name="connsiteY4" fmla="*/ 502975 h 511441"/>
              <a:gd name="connsiteX0" fmla="*/ 5025 w 6795289"/>
              <a:gd name="connsiteY0" fmla="*/ 502975 h 511441"/>
              <a:gd name="connsiteX1" fmla="*/ 1986224 w 6795289"/>
              <a:gd name="connsiteY1" fmla="*/ 511441 h 511441"/>
              <a:gd name="connsiteX2" fmla="*/ 6795289 w 6795289"/>
              <a:gd name="connsiteY2" fmla="*/ 1580 h 511441"/>
              <a:gd name="connsiteX3" fmla="*/ 0 w 6795289"/>
              <a:gd name="connsiteY3" fmla="*/ 0 h 511441"/>
              <a:gd name="connsiteX4" fmla="*/ 5025 w 6795289"/>
              <a:gd name="connsiteY4" fmla="*/ 502975 h 511441"/>
              <a:gd name="connsiteX0" fmla="*/ 5025 w 6795289"/>
              <a:gd name="connsiteY0" fmla="*/ 506420 h 514886"/>
              <a:gd name="connsiteX1" fmla="*/ 1986224 w 6795289"/>
              <a:gd name="connsiteY1" fmla="*/ 514886 h 514886"/>
              <a:gd name="connsiteX2" fmla="*/ 6795289 w 6795289"/>
              <a:gd name="connsiteY2" fmla="*/ 0 h 514886"/>
              <a:gd name="connsiteX3" fmla="*/ 0 w 6795289"/>
              <a:gd name="connsiteY3" fmla="*/ 3445 h 514886"/>
              <a:gd name="connsiteX4" fmla="*/ 5025 w 6795289"/>
              <a:gd name="connsiteY4" fmla="*/ 506420 h 514886"/>
              <a:gd name="connsiteX0" fmla="*/ 827 w 6796115"/>
              <a:gd name="connsiteY0" fmla="*/ 516468 h 516468"/>
              <a:gd name="connsiteX1" fmla="*/ 1987050 w 6796115"/>
              <a:gd name="connsiteY1" fmla="*/ 514886 h 516468"/>
              <a:gd name="connsiteX2" fmla="*/ 6796115 w 6796115"/>
              <a:gd name="connsiteY2" fmla="*/ 0 h 516468"/>
              <a:gd name="connsiteX3" fmla="*/ 826 w 6796115"/>
              <a:gd name="connsiteY3" fmla="*/ 3445 h 516468"/>
              <a:gd name="connsiteX4" fmla="*/ 827 w 6796115"/>
              <a:gd name="connsiteY4" fmla="*/ 516468 h 516468"/>
              <a:gd name="connsiteX0" fmla="*/ 827 w 6796115"/>
              <a:gd name="connsiteY0" fmla="*/ 516468 h 524934"/>
              <a:gd name="connsiteX1" fmla="*/ 1982025 w 6796115"/>
              <a:gd name="connsiteY1" fmla="*/ 524934 h 524934"/>
              <a:gd name="connsiteX2" fmla="*/ 6796115 w 6796115"/>
              <a:gd name="connsiteY2" fmla="*/ 0 h 524934"/>
              <a:gd name="connsiteX3" fmla="*/ 826 w 6796115"/>
              <a:gd name="connsiteY3" fmla="*/ 3445 h 524934"/>
              <a:gd name="connsiteX4" fmla="*/ 827 w 6796115"/>
              <a:gd name="connsiteY4" fmla="*/ 516468 h 524934"/>
              <a:gd name="connsiteX0" fmla="*/ 827 w 6796115"/>
              <a:gd name="connsiteY0" fmla="*/ 526517 h 526517"/>
              <a:gd name="connsiteX1" fmla="*/ 1982025 w 6796115"/>
              <a:gd name="connsiteY1" fmla="*/ 524934 h 526517"/>
              <a:gd name="connsiteX2" fmla="*/ 6796115 w 6796115"/>
              <a:gd name="connsiteY2" fmla="*/ 0 h 526517"/>
              <a:gd name="connsiteX3" fmla="*/ 826 w 6796115"/>
              <a:gd name="connsiteY3" fmla="*/ 3445 h 526517"/>
              <a:gd name="connsiteX4" fmla="*/ 827 w 6796115"/>
              <a:gd name="connsiteY4" fmla="*/ 526517 h 5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115" h="526517">
                <a:moveTo>
                  <a:pt x="827" y="526517"/>
                </a:moveTo>
                <a:lnTo>
                  <a:pt x="1982025" y="524934"/>
                </a:lnTo>
                <a:lnTo>
                  <a:pt x="6796115" y="0"/>
                </a:lnTo>
                <a:lnTo>
                  <a:pt x="826" y="3445"/>
                </a:lnTo>
                <a:cubicBezTo>
                  <a:pt x="826" y="342112"/>
                  <a:pt x="-1034" y="69317"/>
                  <a:pt x="827" y="526517"/>
                </a:cubicBezTo>
                <a:close/>
              </a:path>
            </a:pathLst>
          </a:cu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442075" y="6415088"/>
            <a:ext cx="2701925" cy="43497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2195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7" descr="MemorialHal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seeblue-tag28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76800" y="5829300"/>
            <a:ext cx="2590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UK logo wordmark 100%286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228600"/>
            <a:ext cx="20574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762000" y="6621463"/>
            <a:ext cx="34290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defTabSz="457200" eaLnBrk="1" fontAlgn="auto" hangingPunct="1">
              <a:spcBef>
                <a:spcPts val="0"/>
              </a:spcBef>
              <a:spcAft>
                <a:spcPts val="0"/>
              </a:spcAft>
              <a:defRPr/>
            </a:pPr>
            <a:r>
              <a:rPr lang="en-US" altLang="en-US" sz="1000" i="1">
                <a:solidFill>
                  <a:srgbClr val="FFFFFF"/>
                </a:solidFill>
                <a:latin typeface="Garamond" pitchFamily="18" charset="0"/>
              </a:rPr>
              <a:t>An Equal Opportunity University</a:t>
            </a:r>
            <a:endParaRPr lang="en-US" altLang="en-US" sz="1800">
              <a:solidFill>
                <a:srgbClr val="000000"/>
              </a:solidFill>
              <a:latin typeface="Arial" pitchFamily="34" charset="0"/>
            </a:endParaRPr>
          </a:p>
        </p:txBody>
      </p:sp>
      <p:sp>
        <p:nvSpPr>
          <p:cNvPr id="8194" name="Rectangle 2"/>
          <p:cNvSpPr>
            <a:spLocks noGrp="1" noChangeArrowheads="1"/>
          </p:cNvSpPr>
          <p:nvPr>
            <p:ph type="ctrTitle"/>
          </p:nvPr>
        </p:nvSpPr>
        <p:spPr>
          <a:xfrm>
            <a:off x="3581400" y="990601"/>
            <a:ext cx="5181600" cy="2609851"/>
          </a:xfrm>
        </p:spPr>
        <p:txBody>
          <a:bodyPr/>
          <a:lstStyle>
            <a:lvl1pPr>
              <a:defRPr>
                <a:latin typeface="+mn-lt"/>
              </a:defRPr>
            </a:lvl1pPr>
          </a:lstStyle>
          <a:p>
            <a:pPr lvl="0"/>
            <a:r>
              <a:rPr lang="en-US" noProof="0"/>
              <a:t>Click to edit Master title style</a:t>
            </a:r>
            <a:endParaRPr lang="en-US" noProof="0" dirty="0"/>
          </a:p>
        </p:txBody>
      </p:sp>
      <p:sp>
        <p:nvSpPr>
          <p:cNvPr id="8195" name="Rectangle 3"/>
          <p:cNvSpPr>
            <a:spLocks noGrp="1" noChangeArrowheads="1"/>
          </p:cNvSpPr>
          <p:nvPr>
            <p:ph type="subTitle" idx="1"/>
          </p:nvPr>
        </p:nvSpPr>
        <p:spPr>
          <a:xfrm>
            <a:off x="4114800" y="3886200"/>
            <a:ext cx="4267200" cy="1752600"/>
          </a:xfrm>
        </p:spPr>
        <p:txBody>
          <a:bodyPr/>
          <a:lstStyle>
            <a:lvl1pPr marL="0" indent="0" algn="ctr">
              <a:buFontTx/>
              <a:buNone/>
              <a:defRPr>
                <a:latin typeface="+mn-lt"/>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164053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Line 11"/>
          <p:cNvSpPr>
            <a:spLocks noChangeShapeType="1"/>
          </p:cNvSpPr>
          <p:nvPr/>
        </p:nvSpPr>
        <p:spPr bwMode="auto">
          <a:xfrm>
            <a:off x="0" y="6400800"/>
            <a:ext cx="9144000" cy="0"/>
          </a:xfrm>
          <a:prstGeom prst="line">
            <a:avLst/>
          </a:prstGeom>
          <a:noFill/>
          <a:ln w="12700">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 name="Line 11"/>
          <p:cNvSpPr>
            <a:spLocks noChangeShapeType="1"/>
          </p:cNvSpPr>
          <p:nvPr/>
        </p:nvSpPr>
        <p:spPr bwMode="auto">
          <a:xfrm>
            <a:off x="0" y="1143000"/>
            <a:ext cx="9144000" cy="0"/>
          </a:xfrm>
          <a:prstGeom prst="line">
            <a:avLst/>
          </a:prstGeom>
          <a:noFill/>
          <a:ln w="28575" cmpd="dbl">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792788"/>
            <a:ext cx="1554163"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7"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29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Line 11"/>
          <p:cNvSpPr>
            <a:spLocks noChangeShapeType="1"/>
          </p:cNvSpPr>
          <p:nvPr/>
        </p:nvSpPr>
        <p:spPr bwMode="auto">
          <a:xfrm>
            <a:off x="0" y="6400800"/>
            <a:ext cx="9144000" cy="0"/>
          </a:xfrm>
          <a:prstGeom prst="line">
            <a:avLst/>
          </a:prstGeom>
          <a:noFill/>
          <a:ln w="12700">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792788"/>
            <a:ext cx="1554163"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92111"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111"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5377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4" name="Line 11"/>
          <p:cNvSpPr>
            <a:spLocks noChangeShapeType="1"/>
          </p:cNvSpPr>
          <p:nvPr/>
        </p:nvSpPr>
        <p:spPr bwMode="auto">
          <a:xfrm>
            <a:off x="0" y="6400800"/>
            <a:ext cx="9144000" cy="0"/>
          </a:xfrm>
          <a:prstGeom prst="line">
            <a:avLst/>
          </a:prstGeom>
          <a:noFill/>
          <a:ln w="12700">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792788"/>
            <a:ext cx="1554163"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11"/>
          <p:cNvSpPr>
            <a:spLocks noChangeShapeType="1"/>
          </p:cNvSpPr>
          <p:nvPr/>
        </p:nvSpPr>
        <p:spPr bwMode="auto">
          <a:xfrm>
            <a:off x="0" y="1143000"/>
            <a:ext cx="9144000" cy="0"/>
          </a:xfrm>
          <a:prstGeom prst="line">
            <a:avLst/>
          </a:prstGeom>
          <a:noFill/>
          <a:ln w="28575" cmpd="dbl">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762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5"/>
            <a:ext cx="8229600" cy="4525963"/>
          </a:xfrm>
        </p:spPr>
        <p:txBody>
          <a:bodyPr>
            <a:normAutofit/>
          </a:bodyPr>
          <a:lstStyle/>
          <a:p>
            <a:pPr lvl="0"/>
            <a:r>
              <a:rPr lang="en-US" noProof="0"/>
              <a:t>Click icon to add table</a:t>
            </a:r>
          </a:p>
        </p:txBody>
      </p:sp>
    </p:spTree>
    <p:extLst>
      <p:ext uri="{BB962C8B-B14F-4D97-AF65-F5344CB8AC3E}">
        <p14:creationId xmlns:p14="http://schemas.microsoft.com/office/powerpoint/2010/main" val="237651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ull Picture">
    <p:spTree>
      <p:nvGrpSpPr>
        <p:cNvPr id="1" name=""/>
        <p:cNvGrpSpPr/>
        <p:nvPr/>
      </p:nvGrpSpPr>
      <p:grpSpPr>
        <a:xfrm>
          <a:off x="0" y="0"/>
          <a:ext cx="0" cy="0"/>
          <a:chOff x="0" y="0"/>
          <a:chExt cx="0" cy="0"/>
        </a:xfrm>
      </p:grpSpPr>
      <p:sp>
        <p:nvSpPr>
          <p:cNvPr id="3" name="Line 11"/>
          <p:cNvSpPr>
            <a:spLocks noChangeShapeType="1"/>
          </p:cNvSpPr>
          <p:nvPr/>
        </p:nvSpPr>
        <p:spPr bwMode="auto">
          <a:xfrm>
            <a:off x="0" y="6400800"/>
            <a:ext cx="9144000" cy="0"/>
          </a:xfrm>
          <a:prstGeom prst="line">
            <a:avLst/>
          </a:prstGeom>
          <a:noFill/>
          <a:ln w="12700">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792788"/>
            <a:ext cx="1554163"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icture Placeholder 2"/>
          <p:cNvSpPr>
            <a:spLocks noGrp="1"/>
          </p:cNvSpPr>
          <p:nvPr>
            <p:ph type="pic" idx="1"/>
          </p:nvPr>
        </p:nvSpPr>
        <p:spPr>
          <a:xfrm>
            <a:off x="2" y="0"/>
            <a:ext cx="9143999" cy="68580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109980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5" name="Line 11"/>
          <p:cNvSpPr>
            <a:spLocks noChangeShapeType="1"/>
          </p:cNvSpPr>
          <p:nvPr/>
        </p:nvSpPr>
        <p:spPr bwMode="auto">
          <a:xfrm>
            <a:off x="0" y="6400800"/>
            <a:ext cx="9144000" cy="0"/>
          </a:xfrm>
          <a:prstGeom prst="line">
            <a:avLst/>
          </a:prstGeom>
          <a:noFill/>
          <a:ln w="12700">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792788"/>
            <a:ext cx="1554163"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11"/>
          <p:cNvSpPr>
            <a:spLocks noChangeShapeType="1"/>
          </p:cNvSpPr>
          <p:nvPr/>
        </p:nvSpPr>
        <p:spPr bwMode="auto">
          <a:xfrm>
            <a:off x="0" y="1143000"/>
            <a:ext cx="9144000" cy="0"/>
          </a:xfrm>
          <a:prstGeom prst="line">
            <a:avLst/>
          </a:prstGeom>
          <a:noFill/>
          <a:ln w="28575" cmpd="dbl">
            <a:solidFill>
              <a:srgbClr val="005DAB"/>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effectLst>
                  <a:outerShdw blurRad="38100" dist="38100" dir="2700000" algn="tl">
                    <a:srgbClr val="000000">
                      <a:alpha val="43137"/>
                    </a:srgbClr>
                  </a:outerShdw>
                </a:effectLst>
                <a:latin typeface="Tahoma" pitchFamily="34" charset="0"/>
                <a:cs typeface="+mn-cs"/>
              </a:defRPr>
            </a:lvl1pPr>
          </a:lstStyle>
          <a:p>
            <a:pPr>
              <a:defRPr/>
            </a:pPr>
            <a:fld id="{B4BB6E8D-EFA0-4C62-85FB-EEF6C1787662}" type="datetimeFigureOut">
              <a:rPr lang="en-US"/>
              <a:pPr>
                <a:defRPr/>
              </a:pPr>
              <a:t>5/18/2022</a:t>
            </a:fld>
            <a:endParaRPr lang="en-US" dirty="0"/>
          </a:p>
        </p:txBody>
      </p:sp>
      <p:sp>
        <p:nvSpPr>
          <p:cNvPr id="5" name="Slide Number Placeholder 5"/>
          <p:cNvSpPr>
            <a:spLocks noGrp="1"/>
          </p:cNvSpPr>
          <p:nvPr>
            <p:ph type="sldNum" sz="quarter" idx="11"/>
          </p:nvPr>
        </p:nvSpPr>
        <p:spPr/>
        <p:txBody>
          <a:bodyPr/>
          <a:lstStyle>
            <a:lvl1pPr>
              <a:defRPr>
                <a:effectLst>
                  <a:outerShdw blurRad="38100" dist="38100" dir="2700000" algn="tl">
                    <a:srgbClr val="C0C0C0"/>
                  </a:outerShdw>
                </a:effectLst>
                <a:latin typeface="Tahoma" pitchFamily="34" charset="0"/>
              </a:defRPr>
            </a:lvl1pPr>
          </a:lstStyle>
          <a:p>
            <a:pPr>
              <a:defRPr/>
            </a:pPr>
            <a:fld id="{F67E76E4-D24E-482D-AADE-74DCD940E933}" type="slidenum">
              <a:rPr lang="en-US" altLang="en-US"/>
              <a:pPr>
                <a:defRPr/>
              </a:pPr>
              <a:t>‹#›</a:t>
            </a:fld>
            <a:endParaRPr lang="en-US" altLang="en-US"/>
          </a:p>
        </p:txBody>
      </p:sp>
    </p:spTree>
    <p:extLst>
      <p:ext uri="{BB962C8B-B14F-4D97-AF65-F5344CB8AC3E}">
        <p14:creationId xmlns:p14="http://schemas.microsoft.com/office/powerpoint/2010/main" val="368573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l">
              <a:defRPr>
                <a:effectLst>
                  <a:outerShdw blurRad="38100" dist="38100" dir="2700000" algn="tl">
                    <a:srgbClr val="000000">
                      <a:alpha val="43137"/>
                    </a:srgbClr>
                  </a:outerShdw>
                </a:effectLst>
                <a:latin typeface="Tahoma" pitchFamily="34" charset="0"/>
                <a:cs typeface="+mn-cs"/>
              </a:defRPr>
            </a:lvl1pPr>
          </a:lstStyle>
          <a:p>
            <a:pPr>
              <a:defRPr/>
            </a:pPr>
            <a:endParaRPr lang="en-US"/>
          </a:p>
        </p:txBody>
      </p:sp>
      <p:sp>
        <p:nvSpPr>
          <p:cNvPr id="3" name="Footer Placeholder 4"/>
          <p:cNvSpPr>
            <a:spLocks noGrp="1"/>
          </p:cNvSpPr>
          <p:nvPr>
            <p:ph type="ftr" sz="quarter" idx="11"/>
          </p:nvPr>
        </p:nvSpPr>
        <p:spPr>
          <a:xfrm>
            <a:off x="3124200" y="6356350"/>
            <a:ext cx="2895600" cy="366713"/>
          </a:xfrm>
          <a:prstGeom prst="rect">
            <a:avLst/>
          </a:prstGeom>
        </p:spPr>
        <p:txBody>
          <a:bodyPr/>
          <a:lstStyle>
            <a:lvl1pPr eaLnBrk="1" hangingPunct="1">
              <a:defRPr sz="1800">
                <a:solidFill>
                  <a:prstClr val="black"/>
                </a:solidFill>
                <a:effectLst/>
                <a:latin typeface="Arial" charset="0"/>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Tahoma" pitchFamily="34" charset="0"/>
              </a:defRPr>
            </a:lvl1pPr>
          </a:lstStyle>
          <a:p>
            <a:pPr>
              <a:defRPr/>
            </a:pPr>
            <a:fld id="{0A3403BE-F109-4182-84A8-05828DF84A64}" type="slidenum">
              <a:rPr lang="en-US" altLang="en-US"/>
              <a:pPr>
                <a:defRPr/>
              </a:pPr>
              <a:t>‹#›</a:t>
            </a:fld>
            <a:endParaRPr lang="en-US" altLang="en-US"/>
          </a:p>
        </p:txBody>
      </p:sp>
    </p:spTree>
    <p:extLst>
      <p:ext uri="{BB962C8B-B14F-4D97-AF65-F5344CB8AC3E}">
        <p14:creationId xmlns:p14="http://schemas.microsoft.com/office/powerpoint/2010/main" val="298394316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9"/>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TextBox 1"/>
          <p:cNvSpPr txBox="1">
            <a:spLocks noChangeArrowheads="1"/>
          </p:cNvSpPr>
          <p:nvPr/>
        </p:nvSpPr>
        <p:spPr bwMode="auto">
          <a:xfrm>
            <a:off x="2879725" y="6400800"/>
            <a:ext cx="624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altLang="en-US" sz="2000">
                <a:solidFill>
                  <a:srgbClr val="005DAB"/>
                </a:solidFill>
                <a:latin typeface="Century Gothic" pitchFamily="34" charset="0"/>
              </a:rPr>
              <a:t>              Biosystems and Agricultural Engineering</a:t>
            </a:r>
          </a:p>
        </p:txBody>
      </p:sp>
    </p:spTree>
  </p:cSld>
  <p:clrMap bg1="lt1" tx1="dk1" bg2="lt2" tx2="dk2" accent1="accent1" accent2="accent2" accent3="accent3" accent4="accent4" accent5="accent5" accent6="accent6" hlink="hlink" folHlink="folHlink"/>
  <p:sldLayoutIdLst>
    <p:sldLayoutId id="2147485346" r:id="rId1"/>
    <p:sldLayoutId id="2147485347" r:id="rId2"/>
    <p:sldLayoutId id="2147485348" r:id="rId3"/>
    <p:sldLayoutId id="2147485349" r:id="rId4"/>
    <p:sldLayoutId id="2147485350" r:id="rId5"/>
    <p:sldLayoutId id="2147485351" r:id="rId6"/>
    <p:sldLayoutId id="2147485352" r:id="rId7"/>
  </p:sldLayoutIdLst>
  <p:txStyles>
    <p:titleStyle>
      <a:lvl1pPr algn="l" rtl="0" eaLnBrk="0" fontAlgn="base" hangingPunct="0">
        <a:spcBef>
          <a:spcPct val="0"/>
        </a:spcBef>
        <a:spcAft>
          <a:spcPct val="0"/>
        </a:spcAft>
        <a:defRPr sz="3200" b="1">
          <a:solidFill>
            <a:schemeClr val="tx2"/>
          </a:solidFill>
          <a:latin typeface="+mn-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SzPct val="123000"/>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Courier New" pitchFamily="49" charset="0"/>
        <a:buChar char="o"/>
        <a:defRPr sz="2000">
          <a:solidFill>
            <a:schemeClr val="tx1"/>
          </a:solidFill>
          <a:latin typeface="+mn-lt"/>
        </a:defRPr>
      </a:lvl4pPr>
      <a:lvl5pPr marL="2057400" indent="-228600" algn="l" rtl="0" eaLnBrk="0" fontAlgn="base" hangingPunct="0">
        <a:spcBef>
          <a:spcPct val="20000"/>
        </a:spcBef>
        <a:spcAft>
          <a:spcPct val="0"/>
        </a:spcAft>
        <a:buFont typeface="Technic"/>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162800" y="6492875"/>
            <a:ext cx="990600" cy="365125"/>
          </a:xfrm>
          <a:prstGeom prst="rect">
            <a:avLst/>
          </a:prstGeom>
        </p:spPr>
        <p:txBody>
          <a:bodyPr vert="horz" lIns="91440" tIns="45720" rIns="91440" bIns="45720" rtlCol="0" anchor="ctr"/>
          <a:lstStyle>
            <a:lvl1pPr algn="r" eaLnBrk="1" hangingPunct="1">
              <a:defRPr sz="1000">
                <a:solidFill>
                  <a:prstClr val="black">
                    <a:tint val="75000"/>
                  </a:prstClr>
                </a:solidFill>
                <a:effectLst/>
                <a:latin typeface="Arial" charset="0"/>
                <a:cs typeface="Arial" charset="0"/>
              </a:defRPr>
            </a:lvl1pPr>
          </a:lstStyle>
          <a:p>
            <a:pPr>
              <a:defRPr/>
            </a:pPr>
            <a:fld id="{87D53549-EDBC-46C9-9AB0-3C74C0DDC20E}" type="datetimeFigureOut">
              <a:rPr lang="en-US"/>
              <a:pPr>
                <a:defRPr/>
              </a:pPr>
              <a:t>5/18/2022</a:t>
            </a:fld>
            <a:endParaRPr lang="en-US" dirty="0"/>
          </a:p>
        </p:txBody>
      </p:sp>
      <p:sp>
        <p:nvSpPr>
          <p:cNvPr id="6" name="Slide Number Placeholder 5"/>
          <p:cNvSpPr>
            <a:spLocks noGrp="1"/>
          </p:cNvSpPr>
          <p:nvPr>
            <p:ph type="sldNum" sz="quarter" idx="4"/>
          </p:nvPr>
        </p:nvSpPr>
        <p:spPr>
          <a:xfrm>
            <a:off x="37338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a:solidFill>
                  <a:srgbClr val="898989"/>
                </a:solidFill>
                <a:latin typeface="Arial" pitchFamily="34" charset="0"/>
                <a:cs typeface="Arial" pitchFamily="34" charset="0"/>
              </a:defRPr>
            </a:lvl1pPr>
          </a:lstStyle>
          <a:p>
            <a:pPr>
              <a:defRPr/>
            </a:pPr>
            <a:fld id="{745A67E7-5712-48BA-98CC-3A196D2C34B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Lst>
  <p:txStyles>
    <p:titleStyle>
      <a:lvl1pPr algn="ctr" defTabSz="457200" rtl="0" eaLnBrk="0" fontAlgn="base" hangingPunct="0">
        <a:spcBef>
          <a:spcPct val="0"/>
        </a:spcBef>
        <a:spcAft>
          <a:spcPct val="0"/>
        </a:spcAft>
        <a:defRPr sz="4400" b="1" kern="1200">
          <a:solidFill>
            <a:schemeClr val="tx1"/>
          </a:solidFill>
          <a:latin typeface="Avenir Next Regular"/>
          <a:ea typeface="Avenir Next Regular"/>
          <a:cs typeface="Avenir Next Regular"/>
        </a:defRPr>
      </a:lvl1pPr>
      <a:lvl2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2pPr>
      <a:lvl3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3pPr>
      <a:lvl4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4pPr>
      <a:lvl5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5pPr>
      <a:lvl6pPr marL="457200" algn="ctr" defTabSz="457200" rtl="0" fontAlgn="base">
        <a:spcBef>
          <a:spcPct val="0"/>
        </a:spcBef>
        <a:spcAft>
          <a:spcPct val="0"/>
        </a:spcAft>
        <a:defRPr sz="4400" b="1">
          <a:solidFill>
            <a:schemeClr val="tx1"/>
          </a:solidFill>
          <a:latin typeface="Avenir Next Regular"/>
          <a:ea typeface="Avenir Next Regular"/>
          <a:cs typeface="Avenir Next Regular"/>
        </a:defRPr>
      </a:lvl6pPr>
      <a:lvl7pPr marL="914400" algn="ctr" defTabSz="457200" rtl="0" fontAlgn="base">
        <a:spcBef>
          <a:spcPct val="0"/>
        </a:spcBef>
        <a:spcAft>
          <a:spcPct val="0"/>
        </a:spcAft>
        <a:defRPr sz="4400" b="1">
          <a:solidFill>
            <a:schemeClr val="tx1"/>
          </a:solidFill>
          <a:latin typeface="Avenir Next Regular"/>
          <a:ea typeface="Avenir Next Regular"/>
          <a:cs typeface="Avenir Next Regular"/>
        </a:defRPr>
      </a:lvl7pPr>
      <a:lvl8pPr marL="1371600" algn="ctr" defTabSz="457200" rtl="0" fontAlgn="base">
        <a:spcBef>
          <a:spcPct val="0"/>
        </a:spcBef>
        <a:spcAft>
          <a:spcPct val="0"/>
        </a:spcAft>
        <a:defRPr sz="4400" b="1">
          <a:solidFill>
            <a:schemeClr val="tx1"/>
          </a:solidFill>
          <a:latin typeface="Avenir Next Regular"/>
          <a:ea typeface="Avenir Next Regular"/>
          <a:cs typeface="Avenir Next Regular"/>
        </a:defRPr>
      </a:lvl8pPr>
      <a:lvl9pPr marL="1828800" algn="ctr" defTabSz="457200" rtl="0" fontAlgn="base">
        <a:spcBef>
          <a:spcPct val="0"/>
        </a:spcBef>
        <a:spcAft>
          <a:spcPct val="0"/>
        </a:spcAft>
        <a:defRPr sz="4400" b="1">
          <a:solidFill>
            <a:schemeClr val="tx1"/>
          </a:solidFill>
          <a:latin typeface="Avenir Next Regular"/>
          <a:ea typeface="Avenir Next Regular"/>
          <a:cs typeface="Avenir Next Regular"/>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ercury Display"/>
          <a:ea typeface="Mercury Display"/>
          <a:cs typeface="Mercury Display"/>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ercury Display"/>
          <a:ea typeface="Mercury Display"/>
          <a:cs typeface="Mercury Display"/>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ercury Display"/>
          <a:ea typeface="Mercury Display"/>
          <a:cs typeface="Mercury Display"/>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ercury Display"/>
          <a:ea typeface="Mercury Display"/>
          <a:cs typeface="Mercury Display"/>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ercury Display"/>
          <a:ea typeface="Mercury Display"/>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kansasphotos.com/wp/wp-content/uploads/2009/11/Dumping_the_Grain_4232kp.jpg" TargetMode="External"/><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5.jpeg"/><Relationship Id="rId10" Type="http://schemas.openxmlformats.org/officeDocument/2006/relationships/image" Target="../media/image33.png"/><Relationship Id="rId4" Type="http://schemas.openxmlformats.org/officeDocument/2006/relationships/image" Target="../media/image28.jpe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5.jpe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hyperlink" Target="http://www.gemplers.com/product/0313195-1/Kasco-K80S-T8-Pesticide-Helmet-Battery-powered" TargetMode="External"/><Relationship Id="rId7" Type="http://schemas.openxmlformats.org/officeDocument/2006/relationships/hyperlink" Target="http://www.gemplers.com/product/127567/GVP-7000-Series-Full-face-Powered-Air-Purifying-Respirator-System"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hyperlink" Target="http://www.gemplers.com/product/127565/GVP-Powered-Air-Purifying-Respirator-System-w-Tyvek-Hood" TargetMode="External"/><Relationship Id="rId4" Type="http://schemas.openxmlformats.org/officeDocument/2006/relationships/image" Target="../media/image58.jpeg"/><Relationship Id="rId9"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hyperlink" Target="https://nasdonline.org/" TargetMode="External"/><Relationship Id="rId7" Type="http://schemas.openxmlformats.org/officeDocument/2006/relationships/hyperlink" Target="https://www.oardc.ohio-state.edu/nc213/"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hyperlink" Target="http://www.mwps.org/" TargetMode="External"/><Relationship Id="rId5" Type="http://schemas.openxmlformats.org/officeDocument/2006/relationships/hyperlink" Target="http://www.asabe.org/" TargetMode="External"/><Relationship Id="rId4" Type="http://schemas.openxmlformats.org/officeDocument/2006/relationships/hyperlink" Target="http://www.bls.gov/" TargetMode="External"/><Relationship Id="rId9"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90.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95.jpe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96.wmf"/><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97.emf"/><Relationship Id="rId4"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12.jpeg"/><Relationship Id="rId4" Type="http://schemas.openxmlformats.org/officeDocument/2006/relationships/chart" Target="../charts/chart1.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99.jpe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101.pn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106.jpeg"/><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14.xml"/><Relationship Id="rId5" Type="http://schemas.openxmlformats.org/officeDocument/2006/relationships/image" Target="../media/image108.jpeg"/><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110.jpeg"/><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14.xml"/><Relationship Id="rId5" Type="http://schemas.openxmlformats.org/officeDocument/2006/relationships/image" Target="../media/image112.jpeg"/><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14.jpeg"/></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116.png"/><Relationship Id="rId4" Type="http://schemas.openxmlformats.org/officeDocument/2006/relationships/oleObject" Target="../embeddings/oleObject2.bin"/></Relationships>
</file>

<file path=ppt/slides/_rels/slide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118.jpeg"/></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120.jpeg"/></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79.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emf"/></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4.jpeg"/><Relationship Id="rId2" Type="http://schemas.openxmlformats.org/officeDocument/2006/relationships/notesSlide" Target="../notesSlides/notesSlide78.xml"/><Relationship Id="rId1" Type="http://schemas.openxmlformats.org/officeDocument/2006/relationships/slideLayout" Target="../slideLayouts/slideLayout18.xml"/><Relationship Id="rId6" Type="http://schemas.openxmlformats.org/officeDocument/2006/relationships/hyperlink" Target="https://www.grainpro.com/grainpro-co2-analyzer" TargetMode="External"/><Relationship Id="rId5" Type="http://schemas.openxmlformats.org/officeDocument/2006/relationships/image" Target="../media/image98.jpeg"/><Relationship Id="rId4" Type="http://schemas.openxmlformats.org/officeDocument/2006/relationships/image" Target="../media/image133.jpeg"/></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image" Target="../media/image98.jpeg"/><Relationship Id="rId5" Type="http://schemas.openxmlformats.org/officeDocument/2006/relationships/image" Target="../media/image137.jpeg"/><Relationship Id="rId4" Type="http://schemas.openxmlformats.org/officeDocument/2006/relationships/image" Target="../media/image136.jpeg"/></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18.xml"/><Relationship Id="rId5" Type="http://schemas.openxmlformats.org/officeDocument/2006/relationships/image" Target="../media/image140.jpeg"/><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142.jpg"/></Relationships>
</file>

<file path=ppt/slides/_rels/slide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144.jpeg"/><Relationship Id="rId4" Type="http://schemas.openxmlformats.org/officeDocument/2006/relationships/image" Target="../media/image143.jpeg"/></Relationships>
</file>

<file path=ppt/slides/_rels/slide8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4.xml"/><Relationship Id="rId1" Type="http://schemas.openxmlformats.org/officeDocument/2006/relationships/slideLayout" Target="../slideLayouts/slideLayout18.xml"/><Relationship Id="rId5" Type="http://schemas.openxmlformats.org/officeDocument/2006/relationships/image" Target="../media/image146.jpg"/><Relationship Id="rId4" Type="http://schemas.openxmlformats.org/officeDocument/2006/relationships/image" Target="../media/image145.jpg"/></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147.jpg"/></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6.xml"/><Relationship Id="rId1" Type="http://schemas.openxmlformats.org/officeDocument/2006/relationships/slideLayout" Target="../slideLayouts/slideLayout18.xml"/><Relationship Id="rId5" Type="http://schemas.openxmlformats.org/officeDocument/2006/relationships/image" Target="../media/image149.png"/><Relationship Id="rId4" Type="http://schemas.openxmlformats.org/officeDocument/2006/relationships/image" Target="../media/image141.jpeg"/></Relationships>
</file>

<file path=ppt/slides/_rels/slide89.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41.jpeg"/><Relationship Id="rId2" Type="http://schemas.openxmlformats.org/officeDocument/2006/relationships/notesSlide" Target="../notesSlides/notesSlide87.xml"/><Relationship Id="rId1" Type="http://schemas.openxmlformats.org/officeDocument/2006/relationships/slideLayout" Target="../slideLayouts/slideLayout1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emf"/></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18.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8.xml"/><Relationship Id="rId4" Type="http://schemas.openxmlformats.org/officeDocument/2006/relationships/image" Target="../media/image157.jpeg"/></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18.xml"/><Relationship Id="rId4" Type="http://schemas.openxmlformats.org/officeDocument/2006/relationships/image" Target="../media/image158.png"/></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image" Target="../media/image160.jpeg"/></Relationships>
</file>

<file path=ppt/slides/_rels/slide95.xml.rels><?xml version="1.0" encoding="UTF-8" standalone="yes"?>
<Relationships xmlns="http://schemas.openxmlformats.org/package/2006/relationships"><Relationship Id="rId8" Type="http://schemas.openxmlformats.org/officeDocument/2006/relationships/hyperlink" Target="http://www.bae.uky.edu/ext/Grain_Storage/" TargetMode="External"/><Relationship Id="rId3" Type="http://schemas.openxmlformats.org/officeDocument/2006/relationships/hyperlink" Target="http://www.iowagrain.org/" TargetMode="External"/><Relationship Id="rId7" Type="http://schemas.openxmlformats.org/officeDocument/2006/relationships/hyperlink" Target="https://bio-ag-engineering.uark.edu/" TargetMode="External"/><Relationship Id="rId2" Type="http://schemas.openxmlformats.org/officeDocument/2006/relationships/notesSlide" Target="../notesSlides/notesSlide93.xml"/><Relationship Id="rId1" Type="http://schemas.openxmlformats.org/officeDocument/2006/relationships/slideLayout" Target="../slideLayouts/slideLayout14.xml"/><Relationship Id="rId6" Type="http://schemas.openxmlformats.org/officeDocument/2006/relationships/hyperlink" Target="http://www.grainnet.com/" TargetMode="External"/><Relationship Id="rId5" Type="http://schemas.openxmlformats.org/officeDocument/2006/relationships/hyperlink" Target="http://www.ag.ndsu.edu/graindrying" TargetMode="External"/><Relationship Id="rId10" Type="http://schemas.openxmlformats.org/officeDocument/2006/relationships/image" Target="../media/image85.jpeg"/><Relationship Id="rId4" Type="http://schemas.openxmlformats.org/officeDocument/2006/relationships/hyperlink" Target="http://www.grains.k-state.edu/" TargetMode="External"/><Relationship Id="rId9" Type="http://schemas.openxmlformats.org/officeDocument/2006/relationships/hyperlink" Target="https://bess.tennessee.edu/"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www.geaps.org/" TargetMode="External"/><Relationship Id="rId3" Type="http://schemas.openxmlformats.org/officeDocument/2006/relationships/hyperlink" Target="http://www.asabe.org/" TargetMode="External"/><Relationship Id="rId7" Type="http://schemas.openxmlformats.org/officeDocument/2006/relationships/hyperlink" Target="http://www.ars.usda.gov/" TargetMode="External"/><Relationship Id="rId12" Type="http://schemas.openxmlformats.org/officeDocument/2006/relationships/image" Target="../media/image161.jpeg"/><Relationship Id="rId2" Type="http://schemas.openxmlformats.org/officeDocument/2006/relationships/notesSlide" Target="../notesSlides/notesSlide94.xml"/><Relationship Id="rId1" Type="http://schemas.openxmlformats.org/officeDocument/2006/relationships/slideLayout" Target="../slideLayouts/slideLayout14.xml"/><Relationship Id="rId6" Type="http://schemas.openxmlformats.org/officeDocument/2006/relationships/hyperlink" Target="https://www.oardc.ohio-state.edu/nc213/" TargetMode="External"/><Relationship Id="rId11" Type="http://schemas.openxmlformats.org/officeDocument/2006/relationships/image" Target="../media/image85.jpeg"/><Relationship Id="rId5" Type="http://schemas.openxmlformats.org/officeDocument/2006/relationships/hyperlink" Target="http://www.mwps.org/" TargetMode="External"/><Relationship Id="rId10" Type="http://schemas.openxmlformats.org/officeDocument/2006/relationships/hyperlink" Target="http://www.grainnet.com/" TargetMode="External"/><Relationship Id="rId4" Type="http://schemas.openxmlformats.org/officeDocument/2006/relationships/hyperlink" Target="https://elibrary.asabe.org/" TargetMode="External"/><Relationship Id="rId9" Type="http://schemas.openxmlformats.org/officeDocument/2006/relationships/hyperlink" Target="http://www.grainsafety.org/"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4.xml"/><Relationship Id="rId1" Type="http://schemas.openxmlformats.org/officeDocument/2006/relationships/tags" Target="../tags/tag4.xml"/><Relationship Id="rId5" Type="http://schemas.openxmlformats.org/officeDocument/2006/relationships/image" Target="../media/image85.jpeg"/><Relationship Id="rId4" Type="http://schemas.openxmlformats.org/officeDocument/2006/relationships/hyperlink" Target="http://www.uky.edu/ba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ctrTitle"/>
          </p:nvPr>
        </p:nvSpPr>
        <p:spPr>
          <a:xfrm>
            <a:off x="3128963" y="-188849"/>
            <a:ext cx="5634037" cy="2740025"/>
          </a:xfrm>
        </p:spPr>
        <p:txBody>
          <a:bodyPr rtlCol="0">
            <a:normAutofit/>
          </a:bodyPr>
          <a:lstStyle/>
          <a:p>
            <a:pPr algn="r" eaLnBrk="1" fontAlgn="auto" hangingPunct="1">
              <a:spcAft>
                <a:spcPts val="0"/>
              </a:spcAft>
              <a:defRPr/>
            </a:pPr>
            <a:r>
              <a:rPr lang="en-US" altLang="en-US" sz="3600" dirty="0">
                <a:solidFill>
                  <a:srgbClr val="0000FF"/>
                </a:solidFill>
                <a:ea typeface="+mj-ea"/>
              </a:rPr>
              <a:t>Grain Safety Training</a:t>
            </a:r>
            <a:br>
              <a:rPr lang="en-US" altLang="en-US" sz="3600" dirty="0">
                <a:solidFill>
                  <a:srgbClr val="0000FF"/>
                </a:solidFill>
                <a:ea typeface="+mj-ea"/>
              </a:rPr>
            </a:br>
            <a:br>
              <a:rPr lang="en-US" altLang="en-US" sz="3600" dirty="0">
                <a:solidFill>
                  <a:srgbClr val="0000FF"/>
                </a:solidFill>
                <a:ea typeface="+mj-ea"/>
              </a:rPr>
            </a:br>
            <a:r>
              <a:rPr lang="en-US" altLang="en-US" sz="3600" dirty="0">
                <a:solidFill>
                  <a:srgbClr val="0000FF"/>
                </a:solidFill>
                <a:ea typeface="+mj-ea"/>
              </a:rPr>
              <a:t>Beam Institute Employees</a:t>
            </a:r>
            <a:br>
              <a:rPr lang="en-US" altLang="en-US" sz="1200" dirty="0">
                <a:solidFill>
                  <a:srgbClr val="0000FF"/>
                </a:solidFill>
                <a:ea typeface="+mj-ea"/>
              </a:rPr>
            </a:br>
            <a:r>
              <a:rPr lang="en-US" altLang="en-US" sz="2800" dirty="0">
                <a:solidFill>
                  <a:srgbClr val="0000FF"/>
                </a:solidFill>
                <a:ea typeface="+mj-ea"/>
              </a:rPr>
              <a:t>Aug. 19, 2021</a:t>
            </a:r>
          </a:p>
        </p:txBody>
      </p:sp>
      <p:sp>
        <p:nvSpPr>
          <p:cNvPr id="3" name="Subtitle 2"/>
          <p:cNvSpPr>
            <a:spLocks noGrp="1"/>
          </p:cNvSpPr>
          <p:nvPr>
            <p:ph type="subTitle" idx="1"/>
          </p:nvPr>
        </p:nvSpPr>
        <p:spPr>
          <a:xfrm>
            <a:off x="1447800" y="2667000"/>
            <a:ext cx="7315200" cy="3276600"/>
          </a:xfrm>
        </p:spPr>
        <p:txBody>
          <a:bodyPr rtlCol="0">
            <a:normAutofit lnSpcReduction="10000"/>
          </a:bodyPr>
          <a:lstStyle/>
          <a:p>
            <a:pPr algn="r" eaLnBrk="1" fontAlgn="auto" hangingPunct="1">
              <a:lnSpc>
                <a:spcPct val="120000"/>
              </a:lnSpc>
              <a:spcAft>
                <a:spcPts val="0"/>
              </a:spcAft>
              <a:defRPr/>
            </a:pPr>
            <a:r>
              <a:rPr lang="en-US" sz="2400" b="1" dirty="0">
                <a:ea typeface="+mn-ea"/>
              </a:rPr>
              <a:t>Sam McNeill, PE</a:t>
            </a:r>
            <a:br>
              <a:rPr lang="en-US" sz="2400" b="1" dirty="0">
                <a:ea typeface="+mn-ea"/>
              </a:rPr>
            </a:br>
            <a:r>
              <a:rPr lang="en-US" sz="2400" b="1" dirty="0">
                <a:ea typeface="+mn-ea"/>
              </a:rPr>
              <a:t>Extension Agricultural Engineer</a:t>
            </a:r>
          </a:p>
          <a:p>
            <a:pPr algn="r" eaLnBrk="1" fontAlgn="auto" hangingPunct="1">
              <a:lnSpc>
                <a:spcPct val="120000"/>
              </a:lnSpc>
              <a:spcAft>
                <a:spcPts val="0"/>
              </a:spcAft>
              <a:defRPr/>
            </a:pPr>
            <a:r>
              <a:rPr lang="en-US" sz="2400" b="1" dirty="0">
                <a:ea typeface="+mn-ea"/>
              </a:rPr>
              <a:t>Biosystems &amp; Ag. Engineering</a:t>
            </a:r>
            <a:br>
              <a:rPr lang="en-US" sz="2400" b="1" dirty="0">
                <a:ea typeface="+mn-ea"/>
              </a:rPr>
            </a:br>
            <a:r>
              <a:rPr lang="en-US" sz="2400" b="1" dirty="0">
                <a:ea typeface="+mn-ea"/>
              </a:rPr>
              <a:t>UKREC – Princeton, KY</a:t>
            </a:r>
          </a:p>
          <a:p>
            <a:pPr algn="r" eaLnBrk="1" fontAlgn="auto" hangingPunct="1">
              <a:lnSpc>
                <a:spcPct val="120000"/>
              </a:lnSpc>
              <a:spcAft>
                <a:spcPts val="0"/>
              </a:spcAft>
              <a:defRPr/>
            </a:pPr>
            <a:r>
              <a:rPr lang="en-US" sz="2400" b="1" dirty="0">
                <a:ea typeface="+mn-ea"/>
              </a:rPr>
              <a:t>270-365-7541 x 21326</a:t>
            </a:r>
          </a:p>
          <a:p>
            <a:pPr algn="r" eaLnBrk="1" fontAlgn="auto" hangingPunct="1">
              <a:lnSpc>
                <a:spcPct val="120000"/>
              </a:lnSpc>
              <a:spcAft>
                <a:spcPts val="0"/>
              </a:spcAft>
              <a:defRPr/>
            </a:pPr>
            <a:r>
              <a:rPr lang="en-US" sz="2400" b="1" dirty="0">
                <a:ea typeface="+mn-ea"/>
              </a:rPr>
              <a:t>sam.mcneill@uky.edu</a:t>
            </a:r>
          </a:p>
          <a:p>
            <a:pPr algn="r" eaLnBrk="1" fontAlgn="auto" hangingPunct="1">
              <a:lnSpc>
                <a:spcPct val="120000"/>
              </a:lnSpc>
              <a:spcAft>
                <a:spcPts val="0"/>
              </a:spcAft>
              <a:defRPr/>
            </a:pPr>
            <a:r>
              <a:rPr lang="en-US" sz="2400" b="1" dirty="0">
                <a:ea typeface="+mn-ea"/>
              </a:rPr>
              <a:t>www.uky.edu/bae</a:t>
            </a:r>
          </a:p>
          <a:p>
            <a:pPr algn="r" eaLnBrk="1" fontAlgn="auto" hangingPunct="1">
              <a:lnSpc>
                <a:spcPct val="160000"/>
              </a:lnSpc>
              <a:spcAft>
                <a:spcPts val="0"/>
              </a:spcAft>
              <a:defRPr/>
            </a:pPr>
            <a:endParaRPr lang="en-US" dirty="0">
              <a:ea typeface="+mn-ea"/>
            </a:endParaRPr>
          </a:p>
          <a:p>
            <a:pPr algn="r" eaLnBrk="1" fontAlgn="auto" hangingPunct="1">
              <a:lnSpc>
                <a:spcPct val="160000"/>
              </a:lnSpc>
              <a:spcAft>
                <a:spcPts val="0"/>
              </a:spcAft>
              <a:defRPr/>
            </a:pPr>
            <a:endParaRPr lang="en-US" dirty="0">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Tm="52252"/>
    </mc:Choice>
    <mc:Fallback xmlns="">
      <p:transition spd="slow" advTm="522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907444" y="195390"/>
            <a:ext cx="7583487" cy="533400"/>
          </a:xfrm>
        </p:spPr>
        <p:txBody>
          <a:bodyPr anchor="b">
            <a:normAutofit fontScale="90000"/>
          </a:bodyPr>
          <a:lstStyle/>
          <a:p>
            <a:pPr defTabSz="914608" eaLnBrk="1" hangingPunct="1">
              <a:defRPr/>
            </a:pP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Non-fatal Injuries &amp; Illnesses in 2019</a:t>
            </a:r>
          </a:p>
        </p:txBody>
      </p:sp>
      <p:sp>
        <p:nvSpPr>
          <p:cNvPr id="6" name="TextBox 5"/>
          <p:cNvSpPr txBox="1"/>
          <p:nvPr/>
        </p:nvSpPr>
        <p:spPr>
          <a:xfrm>
            <a:off x="609600" y="5708662"/>
            <a:ext cx="6285695" cy="523220"/>
          </a:xfrm>
          <a:prstGeom prst="rect">
            <a:avLst/>
          </a:prstGeom>
          <a:noFill/>
        </p:spPr>
        <p:txBody>
          <a:bodyPr wrap="none" rtlCol="0">
            <a:spAutoFit/>
          </a:bodyPr>
          <a:lstStyle/>
          <a:p>
            <a:endParaRPr lang="en-US" sz="800" b="1" dirty="0"/>
          </a:p>
          <a:p>
            <a:r>
              <a:rPr lang="en-US" sz="2000" b="1" dirty="0"/>
              <a:t>Source: US Bureau of Labor Statistics (bls.gov)</a:t>
            </a:r>
          </a:p>
        </p:txBody>
      </p:sp>
      <p:grpSp>
        <p:nvGrpSpPr>
          <p:cNvPr id="7" name="Group 9"/>
          <p:cNvGrpSpPr>
            <a:grpSpLocks/>
          </p:cNvGrpSpPr>
          <p:nvPr/>
        </p:nvGrpSpPr>
        <p:grpSpPr bwMode="auto">
          <a:xfrm>
            <a:off x="364155" y="887728"/>
            <a:ext cx="8475045" cy="179071"/>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7" name="Rectangle 16">
            <a:extLst>
              <a:ext uri="{FF2B5EF4-FFF2-40B4-BE49-F238E27FC236}">
                <a16:creationId xmlns:a16="http://schemas.microsoft.com/office/drawing/2014/main" id="{DC675B0E-189B-4004-B415-843C785D41FD}"/>
              </a:ext>
            </a:extLst>
          </p:cNvPr>
          <p:cNvSpPr/>
          <p:nvPr/>
        </p:nvSpPr>
        <p:spPr>
          <a:xfrm>
            <a:off x="454124" y="3886200"/>
            <a:ext cx="8187007" cy="228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05EEF4-3749-4E55-9122-95167F887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0" y="1371600"/>
            <a:ext cx="8281852" cy="3048000"/>
          </a:xfrm>
          <a:prstGeom prst="rect">
            <a:avLst/>
          </a:prstGeom>
        </p:spPr>
      </p:pic>
    </p:spTree>
    <p:extLst>
      <p:ext uri="{BB962C8B-B14F-4D97-AF65-F5344CB8AC3E}">
        <p14:creationId xmlns:p14="http://schemas.microsoft.com/office/powerpoint/2010/main" val="1870563478"/>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780257" y="195390"/>
            <a:ext cx="7583487" cy="533400"/>
          </a:xfrm>
        </p:spPr>
        <p:txBody>
          <a:bodyPr anchor="b">
            <a:normAutofit fontScale="90000"/>
          </a:bodyPr>
          <a:lstStyle/>
          <a:p>
            <a:pPr defTabSz="914608" eaLnBrk="1" hangingPunct="1">
              <a:defRPr/>
            </a:pP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US Fatalities from 1970 – 2013</a:t>
            </a:r>
          </a:p>
        </p:txBody>
      </p:sp>
      <p:grpSp>
        <p:nvGrpSpPr>
          <p:cNvPr id="7" name="Group 9"/>
          <p:cNvGrpSpPr>
            <a:grpSpLocks/>
          </p:cNvGrpSpPr>
          <p:nvPr/>
        </p:nvGrpSpPr>
        <p:grpSpPr bwMode="auto">
          <a:xfrm>
            <a:off x="457200" y="847308"/>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2050" name="Picture 2" descr="Labor law highlights, 1915–2015 : Monthly Labor Review: U.S. Bureau of Labor  Statis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65" y="1198252"/>
            <a:ext cx="7932071" cy="505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732061"/>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907444" y="195390"/>
            <a:ext cx="7583487" cy="533400"/>
          </a:xfrm>
        </p:spPr>
        <p:txBody>
          <a:bodyPr anchor="b">
            <a:normAutofit fontScale="90000"/>
          </a:bodyPr>
          <a:lstStyle/>
          <a:p>
            <a:pPr defTabSz="914608" eaLnBrk="1" hangingPunct="1">
              <a:defRPr/>
            </a:pP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Non-fatal Injuries &amp; Illnesses in 2019</a:t>
            </a:r>
          </a:p>
        </p:txBody>
      </p:sp>
      <p:sp>
        <p:nvSpPr>
          <p:cNvPr id="6" name="TextBox 5"/>
          <p:cNvSpPr txBox="1"/>
          <p:nvPr/>
        </p:nvSpPr>
        <p:spPr>
          <a:xfrm>
            <a:off x="609600" y="5708662"/>
            <a:ext cx="6285695" cy="523220"/>
          </a:xfrm>
          <a:prstGeom prst="rect">
            <a:avLst/>
          </a:prstGeom>
          <a:noFill/>
        </p:spPr>
        <p:txBody>
          <a:bodyPr wrap="none" rtlCol="0">
            <a:spAutoFit/>
          </a:bodyPr>
          <a:lstStyle/>
          <a:p>
            <a:endParaRPr lang="en-US" sz="800" b="1" dirty="0"/>
          </a:p>
          <a:p>
            <a:r>
              <a:rPr lang="en-US" sz="2000" b="1" dirty="0"/>
              <a:t>Source: US Bureau of Labor Statistics (bls.gov)</a:t>
            </a:r>
          </a:p>
        </p:txBody>
      </p:sp>
      <p:grpSp>
        <p:nvGrpSpPr>
          <p:cNvPr id="7" name="Group 9"/>
          <p:cNvGrpSpPr>
            <a:grpSpLocks/>
          </p:cNvGrpSpPr>
          <p:nvPr/>
        </p:nvGrpSpPr>
        <p:grpSpPr bwMode="auto">
          <a:xfrm>
            <a:off x="364155" y="887728"/>
            <a:ext cx="8475045" cy="179071"/>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4" name="Picture 3">
            <a:extLst>
              <a:ext uri="{FF2B5EF4-FFF2-40B4-BE49-F238E27FC236}">
                <a16:creationId xmlns:a16="http://schemas.microsoft.com/office/drawing/2014/main" id="{B5E84D49-1ED9-4EB2-8623-DC6CFD153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8" y="0"/>
            <a:ext cx="9102902" cy="6858000"/>
          </a:xfrm>
          <a:prstGeom prst="rect">
            <a:avLst/>
          </a:prstGeom>
        </p:spPr>
      </p:pic>
    </p:spTree>
    <p:extLst>
      <p:ext uri="{BB962C8B-B14F-4D97-AF65-F5344CB8AC3E}">
        <p14:creationId xmlns:p14="http://schemas.microsoft.com/office/powerpoint/2010/main" val="1851002201"/>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2C015-3723-4E2F-88CD-3DCB2659C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564"/>
            <a:ext cx="9144000" cy="6724436"/>
          </a:xfrm>
          <a:prstGeom prst="rect">
            <a:avLst/>
          </a:prstGeom>
        </p:spPr>
      </p:pic>
      <p:sp>
        <p:nvSpPr>
          <p:cNvPr id="6" name="TextBox 5"/>
          <p:cNvSpPr txBox="1"/>
          <p:nvPr/>
        </p:nvSpPr>
        <p:spPr>
          <a:xfrm>
            <a:off x="1429153" y="6334780"/>
            <a:ext cx="6285695" cy="523220"/>
          </a:xfrm>
          <a:prstGeom prst="rect">
            <a:avLst/>
          </a:prstGeom>
          <a:noFill/>
        </p:spPr>
        <p:txBody>
          <a:bodyPr wrap="none" rtlCol="0">
            <a:spAutoFit/>
          </a:bodyPr>
          <a:lstStyle/>
          <a:p>
            <a:endParaRPr lang="en-US" sz="800" b="1" dirty="0"/>
          </a:p>
          <a:p>
            <a:r>
              <a:rPr lang="en-US" sz="2000" b="1" dirty="0"/>
              <a:t>Source: US Bureau of Labor Statistics (bls.gov)</a:t>
            </a:r>
          </a:p>
        </p:txBody>
      </p:sp>
      <p:sp>
        <p:nvSpPr>
          <p:cNvPr id="15" name="Oval 14">
            <a:extLst>
              <a:ext uri="{FF2B5EF4-FFF2-40B4-BE49-F238E27FC236}">
                <a16:creationId xmlns:a16="http://schemas.microsoft.com/office/drawing/2014/main" id="{EBD589BC-CB75-4882-8CAD-C0C118E85F13}"/>
              </a:ext>
            </a:extLst>
          </p:cNvPr>
          <p:cNvSpPr/>
          <p:nvPr/>
        </p:nvSpPr>
        <p:spPr>
          <a:xfrm rot="20674351">
            <a:off x="5669830" y="3046956"/>
            <a:ext cx="1101816" cy="38252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2874118607"/>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9153" y="6334780"/>
            <a:ext cx="6285695" cy="523220"/>
          </a:xfrm>
          <a:prstGeom prst="rect">
            <a:avLst/>
          </a:prstGeom>
          <a:noFill/>
        </p:spPr>
        <p:txBody>
          <a:bodyPr wrap="none" rtlCol="0">
            <a:spAutoFit/>
          </a:bodyPr>
          <a:lstStyle/>
          <a:p>
            <a:endParaRPr lang="en-US" sz="800" b="1" dirty="0"/>
          </a:p>
          <a:p>
            <a:r>
              <a:rPr lang="en-US" sz="2000" b="1" dirty="0"/>
              <a:t>Source: US Bureau of Labor Statistics (bls.gov)</a:t>
            </a:r>
          </a:p>
        </p:txBody>
      </p:sp>
      <p:pic>
        <p:nvPicPr>
          <p:cNvPr id="4" name="Picture 3">
            <a:extLst>
              <a:ext uri="{FF2B5EF4-FFF2-40B4-BE49-F238E27FC236}">
                <a16:creationId xmlns:a16="http://schemas.microsoft.com/office/drawing/2014/main" id="{24D21F5F-E8E7-4F76-AFFE-189259E5D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24" y="0"/>
            <a:ext cx="8734476" cy="6858000"/>
          </a:xfrm>
          <a:prstGeom prst="rect">
            <a:avLst/>
          </a:prstGeom>
        </p:spPr>
      </p:pic>
      <p:graphicFrame>
        <p:nvGraphicFramePr>
          <p:cNvPr id="7" name="Table 7">
            <a:extLst>
              <a:ext uri="{FF2B5EF4-FFF2-40B4-BE49-F238E27FC236}">
                <a16:creationId xmlns:a16="http://schemas.microsoft.com/office/drawing/2014/main" id="{4917A136-B08B-485A-8391-BE453F415D02}"/>
              </a:ext>
            </a:extLst>
          </p:cNvPr>
          <p:cNvGraphicFramePr>
            <a:graphicFrameLocks noGrp="1"/>
          </p:cNvGraphicFramePr>
          <p:nvPr>
            <p:extLst>
              <p:ext uri="{D42A27DB-BD31-4B8C-83A1-F6EECF244321}">
                <p14:modId xmlns:p14="http://schemas.microsoft.com/office/powerpoint/2010/main" val="3214771822"/>
              </p:ext>
            </p:extLst>
          </p:nvPr>
        </p:nvGraphicFramePr>
        <p:xfrm>
          <a:off x="6629400" y="5483870"/>
          <a:ext cx="1886353" cy="111252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3274759911"/>
                    </a:ext>
                  </a:extLst>
                </a:gridCol>
                <a:gridCol w="1048153">
                  <a:extLst>
                    <a:ext uri="{9D8B030D-6E8A-4147-A177-3AD203B41FA5}">
                      <a16:colId xmlns:a16="http://schemas.microsoft.com/office/drawing/2014/main" val="780388714"/>
                    </a:ext>
                  </a:extLst>
                </a:gridCol>
              </a:tblGrid>
              <a:tr h="370840">
                <a:tc gridSpan="2">
                  <a:txBody>
                    <a:bodyPr/>
                    <a:lstStyle/>
                    <a:p>
                      <a:pPr algn="ctr"/>
                      <a:r>
                        <a:rPr lang="en-US" dirty="0"/>
                        <a:t>Kentucky cases</a:t>
                      </a:r>
                    </a:p>
                  </a:txBody>
                  <a:tcPr/>
                </a:tc>
                <a:tc hMerge="1">
                  <a:txBody>
                    <a:bodyPr/>
                    <a:lstStyle/>
                    <a:p>
                      <a:endParaRPr lang="en-US" dirty="0"/>
                    </a:p>
                  </a:txBody>
                  <a:tcPr/>
                </a:tc>
                <a:extLst>
                  <a:ext uri="{0D108BD9-81ED-4DB2-BD59-A6C34878D82A}">
                    <a16:rowId xmlns:a16="http://schemas.microsoft.com/office/drawing/2014/main" val="2135310775"/>
                  </a:ext>
                </a:extLst>
              </a:tr>
              <a:tr h="370840">
                <a:tc>
                  <a:txBody>
                    <a:bodyPr/>
                    <a:lstStyle/>
                    <a:p>
                      <a:r>
                        <a:rPr lang="en-US" dirty="0"/>
                        <a:t>2018</a:t>
                      </a:r>
                    </a:p>
                  </a:txBody>
                  <a:tcPr/>
                </a:tc>
                <a:tc>
                  <a:txBody>
                    <a:bodyPr/>
                    <a:lstStyle/>
                    <a:p>
                      <a:r>
                        <a:rPr lang="en-US" dirty="0"/>
                        <a:t>83</a:t>
                      </a:r>
                    </a:p>
                  </a:txBody>
                  <a:tcPr/>
                </a:tc>
                <a:extLst>
                  <a:ext uri="{0D108BD9-81ED-4DB2-BD59-A6C34878D82A}">
                    <a16:rowId xmlns:a16="http://schemas.microsoft.com/office/drawing/2014/main" val="1015230019"/>
                  </a:ext>
                </a:extLst>
              </a:tr>
              <a:tr h="370840">
                <a:tc>
                  <a:txBody>
                    <a:bodyPr/>
                    <a:lstStyle/>
                    <a:p>
                      <a:r>
                        <a:rPr lang="en-US" dirty="0"/>
                        <a:t>2019</a:t>
                      </a:r>
                    </a:p>
                  </a:txBody>
                  <a:tcPr/>
                </a:tc>
                <a:tc>
                  <a:txBody>
                    <a:bodyPr/>
                    <a:lstStyle/>
                    <a:p>
                      <a:r>
                        <a:rPr lang="en-US" dirty="0"/>
                        <a:t>78</a:t>
                      </a:r>
                    </a:p>
                  </a:txBody>
                  <a:tcPr/>
                </a:tc>
                <a:extLst>
                  <a:ext uri="{0D108BD9-81ED-4DB2-BD59-A6C34878D82A}">
                    <a16:rowId xmlns:a16="http://schemas.microsoft.com/office/drawing/2014/main" val="3498952060"/>
                  </a:ext>
                </a:extLst>
              </a:tr>
            </a:tbl>
          </a:graphicData>
        </a:graphic>
      </p:graphicFrame>
    </p:spTree>
    <p:extLst>
      <p:ext uri="{BB962C8B-B14F-4D97-AF65-F5344CB8AC3E}">
        <p14:creationId xmlns:p14="http://schemas.microsoft.com/office/powerpoint/2010/main" val="322297953"/>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9658A-B280-4041-B8F9-A5185A2C7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790"/>
            <a:ext cx="9144000" cy="6654210"/>
          </a:xfrm>
          <a:prstGeom prst="rect">
            <a:avLst/>
          </a:prstGeom>
        </p:spPr>
      </p:pic>
      <p:sp>
        <p:nvSpPr>
          <p:cNvPr id="6" name="TextBox 5"/>
          <p:cNvSpPr txBox="1"/>
          <p:nvPr/>
        </p:nvSpPr>
        <p:spPr>
          <a:xfrm>
            <a:off x="4114800" y="6248400"/>
            <a:ext cx="5295095" cy="430887"/>
          </a:xfrm>
          <a:prstGeom prst="rect">
            <a:avLst/>
          </a:prstGeom>
          <a:noFill/>
        </p:spPr>
        <p:txBody>
          <a:bodyPr wrap="square" rtlCol="0">
            <a:spAutoFit/>
          </a:bodyPr>
          <a:lstStyle/>
          <a:p>
            <a:endParaRPr lang="en-US" sz="800" b="1" dirty="0"/>
          </a:p>
          <a:p>
            <a:r>
              <a:rPr lang="en-US" sz="1400" b="1" dirty="0"/>
              <a:t>Source: US Bureau of Labor Statistics (bls.gov)</a:t>
            </a:r>
          </a:p>
        </p:txBody>
      </p:sp>
      <p:sp>
        <p:nvSpPr>
          <p:cNvPr id="5" name="Oval 4">
            <a:extLst>
              <a:ext uri="{FF2B5EF4-FFF2-40B4-BE49-F238E27FC236}">
                <a16:creationId xmlns:a16="http://schemas.microsoft.com/office/drawing/2014/main" id="{C96C1294-B477-4AD1-9128-FE29D89E7F9D}"/>
              </a:ext>
            </a:extLst>
          </p:cNvPr>
          <p:cNvSpPr/>
          <p:nvPr/>
        </p:nvSpPr>
        <p:spPr>
          <a:xfrm>
            <a:off x="5943600" y="3200400"/>
            <a:ext cx="1600200" cy="43088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cxnSp>
        <p:nvCxnSpPr>
          <p:cNvPr id="8" name="Straight Arrow Connector 7">
            <a:extLst>
              <a:ext uri="{FF2B5EF4-FFF2-40B4-BE49-F238E27FC236}">
                <a16:creationId xmlns:a16="http://schemas.microsoft.com/office/drawing/2014/main" id="{C0C86185-0D15-45B7-B50E-683CF31DD3BD}"/>
              </a:ext>
            </a:extLst>
          </p:cNvPr>
          <p:cNvCxnSpPr>
            <a:cxnSpLocks/>
          </p:cNvCxnSpPr>
          <p:nvPr/>
        </p:nvCxnSpPr>
        <p:spPr>
          <a:xfrm flipH="1" flipV="1">
            <a:off x="3962400" y="1930696"/>
            <a:ext cx="1981200" cy="14851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76CD6A8-E88E-4D8B-8BC4-B4AD9301ABD7}"/>
              </a:ext>
            </a:extLst>
          </p:cNvPr>
          <p:cNvCxnSpPr>
            <a:cxnSpLocks/>
            <a:stCxn id="5" idx="2"/>
          </p:cNvCxnSpPr>
          <p:nvPr/>
        </p:nvCxnSpPr>
        <p:spPr>
          <a:xfrm flipH="1" flipV="1">
            <a:off x="3695700" y="2489348"/>
            <a:ext cx="2247900" cy="9264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1CBEEAD-A4C4-49C0-926F-727F20D07C26}"/>
              </a:ext>
            </a:extLst>
          </p:cNvPr>
          <p:cNvCxnSpPr>
            <a:cxnSpLocks/>
          </p:cNvCxnSpPr>
          <p:nvPr/>
        </p:nvCxnSpPr>
        <p:spPr>
          <a:xfrm flipH="1">
            <a:off x="3810000" y="3429000"/>
            <a:ext cx="2133600" cy="1015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11046"/>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dirty="0">
                <a:solidFill>
                  <a:srgbClr val="0000FF"/>
                </a:solidFill>
                <a:effectLst>
                  <a:outerShdw blurRad="38100" dist="38100" dir="2700000" algn="tl">
                    <a:srgbClr val="000000"/>
                  </a:outerShdw>
                </a:effectLst>
              </a:rPr>
              <a:t>Grain Dust in Working Areas</a:t>
            </a:r>
            <a:endParaRPr lang="en-US" dirty="0">
              <a:solidFill>
                <a:srgbClr val="0000FF"/>
              </a:solidFill>
            </a:endParaRPr>
          </a:p>
        </p:txBody>
      </p:sp>
      <p:grpSp>
        <p:nvGrpSpPr>
          <p:cNvPr id="3" name="Group 20"/>
          <p:cNvGrpSpPr>
            <a:grpSpLocks/>
          </p:cNvGrpSpPr>
          <p:nvPr/>
        </p:nvGrpSpPr>
        <p:grpSpPr bwMode="auto">
          <a:xfrm>
            <a:off x="838200" y="1143000"/>
            <a:ext cx="80010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5" name="Rectangle 14"/>
          <p:cNvSpPr/>
          <p:nvPr/>
        </p:nvSpPr>
        <p:spPr>
          <a:xfrm>
            <a:off x="1227667" y="5715000"/>
            <a:ext cx="3078087" cy="400110"/>
          </a:xfrm>
          <a:prstGeom prst="rect">
            <a:avLst/>
          </a:prstGeom>
        </p:spPr>
        <p:txBody>
          <a:bodyPr wrap="none">
            <a:spAutoFit/>
          </a:bodyPr>
          <a:lstStyle/>
          <a:p>
            <a:r>
              <a:rPr lang="en-US" sz="2000" b="1" dirty="0">
                <a:solidFill>
                  <a:prstClr val="black"/>
                </a:solidFill>
              </a:rPr>
              <a:t>Receiving bagged grain</a:t>
            </a:r>
          </a:p>
        </p:txBody>
      </p:sp>
      <p:pic>
        <p:nvPicPr>
          <p:cNvPr id="1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6667" y="1676400"/>
            <a:ext cx="3725333" cy="3962400"/>
          </a:xfrm>
          <a:prstGeom prst="rect">
            <a:avLst/>
          </a:prstGeom>
          <a:noFill/>
          <a:ln w="9525">
            <a:noFill/>
            <a:miter lim="800000"/>
            <a:headEnd/>
            <a:tailEnd/>
          </a:ln>
          <a:effectLst/>
        </p:spPr>
      </p:pic>
      <p:pic>
        <p:nvPicPr>
          <p:cNvPr id="1027" name="Picture 3" descr="G:\PA29004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00600" y="1981200"/>
            <a:ext cx="3759200" cy="3505200"/>
          </a:xfrm>
          <a:prstGeom prst="rect">
            <a:avLst/>
          </a:prstGeom>
          <a:noFill/>
        </p:spPr>
      </p:pic>
      <p:sp>
        <p:nvSpPr>
          <p:cNvPr id="19" name="Rectangle 18"/>
          <p:cNvSpPr/>
          <p:nvPr/>
        </p:nvSpPr>
        <p:spPr>
          <a:xfrm>
            <a:off x="5400494" y="5715000"/>
            <a:ext cx="2448106" cy="400110"/>
          </a:xfrm>
          <a:prstGeom prst="rect">
            <a:avLst/>
          </a:prstGeom>
        </p:spPr>
        <p:txBody>
          <a:bodyPr wrap="none">
            <a:spAutoFit/>
          </a:bodyPr>
          <a:lstStyle/>
          <a:p>
            <a:r>
              <a:rPr lang="en-US" sz="2000" b="1" dirty="0">
                <a:solidFill>
                  <a:prstClr val="black"/>
                </a:solidFill>
              </a:rPr>
              <a:t>Rice milling house</a:t>
            </a:r>
          </a:p>
        </p:txBody>
      </p:sp>
    </p:spTree>
    <p:extLst>
      <p:ext uri="{BB962C8B-B14F-4D97-AF65-F5344CB8AC3E}">
        <p14:creationId xmlns:p14="http://schemas.microsoft.com/office/powerpoint/2010/main" val="1574213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4191000" y="4648200"/>
            <a:ext cx="16002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ounded Rectangle 25"/>
          <p:cNvSpPr/>
          <p:nvPr/>
        </p:nvSpPr>
        <p:spPr>
          <a:xfrm>
            <a:off x="7391400" y="4724400"/>
            <a:ext cx="12954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76200"/>
            <a:ext cx="8229600" cy="1143000"/>
          </a:xfrm>
        </p:spPr>
        <p:txBody>
          <a:bodyPr/>
          <a:lstStyle/>
          <a:p>
            <a:pPr>
              <a:defRPr/>
            </a:pPr>
            <a:r>
              <a:rPr lang="en-US" b="1" dirty="0">
                <a:solidFill>
                  <a:srgbClr val="0000FF"/>
                </a:solidFill>
                <a:effectLst>
                  <a:outerShdw blurRad="38100" dist="38100" dir="2700000" algn="tl">
                    <a:srgbClr val="000000"/>
                  </a:outerShdw>
                </a:effectLst>
              </a:rPr>
              <a:t>Personal Protection Equipment</a:t>
            </a:r>
            <a:endParaRPr lang="en-US" dirty="0">
              <a:solidFill>
                <a:srgbClr val="0000FF"/>
              </a:solidFill>
            </a:endParaRPr>
          </a:p>
        </p:txBody>
      </p:sp>
      <p:pic>
        <p:nvPicPr>
          <p:cNvPr id="8195" name="Picture 2" descr="Dumping the Grain at Dunlap Elevator">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 y="1752600"/>
            <a:ext cx="3276600" cy="3733800"/>
          </a:xfrm>
          <a:prstGeom prst="rect">
            <a:avLst/>
          </a:prstGeom>
          <a:noFill/>
          <a:ln w="31750">
            <a:solidFill>
              <a:schemeClr val="tx1">
                <a:lumMod val="95000"/>
                <a:lumOff val="5000"/>
              </a:schemeClr>
            </a:solidFill>
            <a:miter lim="800000"/>
            <a:headEnd/>
            <a:tailEnd/>
          </a:ln>
        </p:spPr>
      </p:pic>
      <p:grpSp>
        <p:nvGrpSpPr>
          <p:cNvPr id="3" name="Group 20"/>
          <p:cNvGrpSpPr>
            <a:grpSpLocks/>
          </p:cNvGrpSpPr>
          <p:nvPr/>
        </p:nvGrpSpPr>
        <p:grpSpPr bwMode="auto">
          <a:xfrm>
            <a:off x="609600" y="1143000"/>
            <a:ext cx="8001000" cy="152400"/>
            <a:chOff x="528" y="960"/>
            <a:chExt cx="4368" cy="134"/>
          </a:xfrm>
        </p:grpSpPr>
        <p:pic>
          <p:nvPicPr>
            <p:cNvPr id="5" name="Picture 2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2" name="Content Placeholder 2" descr="Rectangle: Click to edit Master text styles&#10;Second level&#10;Third level&#10;Fourth level&#10;Fifth level"/>
          <p:cNvSpPr>
            <a:spLocks noGrp="1"/>
          </p:cNvSpPr>
          <p:nvPr>
            <p:ph idx="1"/>
          </p:nvPr>
        </p:nvSpPr>
        <p:spPr>
          <a:xfrm>
            <a:off x="4191000" y="1981200"/>
            <a:ext cx="4191000" cy="2667000"/>
          </a:xfrm>
        </p:spPr>
        <p:txBody>
          <a:bodyPr>
            <a:normAutofit/>
          </a:bodyPr>
          <a:lstStyle/>
          <a:p>
            <a:pPr>
              <a:buNone/>
            </a:pPr>
            <a:r>
              <a:rPr lang="en-US" sz="3600" dirty="0"/>
              <a:t>Grain dust</a:t>
            </a:r>
          </a:p>
          <a:p>
            <a:pPr lvl="1">
              <a:buFont typeface="Arial" pitchFamily="34" charset="0"/>
              <a:buChar char="•"/>
            </a:pPr>
            <a:r>
              <a:rPr lang="en-US" sz="3600" dirty="0"/>
              <a:t> Lung protection</a:t>
            </a:r>
          </a:p>
          <a:p>
            <a:pPr lvl="1">
              <a:buFont typeface="Arial" pitchFamily="34" charset="0"/>
              <a:buChar char="•"/>
            </a:pPr>
            <a:r>
              <a:rPr lang="en-US" sz="3600" dirty="0"/>
              <a:t> Eye protection</a:t>
            </a:r>
          </a:p>
          <a:p>
            <a:pPr lvl="1">
              <a:buFont typeface="Arial" pitchFamily="34" charset="0"/>
              <a:buChar char="•"/>
            </a:pPr>
            <a:r>
              <a:rPr lang="en-US" sz="3600" dirty="0"/>
              <a:t> Ear protection</a:t>
            </a:r>
          </a:p>
          <a:p>
            <a:pPr lvl="1">
              <a:buNone/>
            </a:pPr>
            <a:endParaRPr lang="en-US" dirty="0"/>
          </a:p>
        </p:txBody>
      </p:sp>
      <p:sp>
        <p:nvSpPr>
          <p:cNvPr id="13" name="Rectangle 12"/>
          <p:cNvSpPr/>
          <p:nvPr/>
        </p:nvSpPr>
        <p:spPr>
          <a:xfrm>
            <a:off x="1447800" y="1981200"/>
            <a:ext cx="1494320" cy="400110"/>
          </a:xfrm>
          <a:prstGeom prst="rect">
            <a:avLst/>
          </a:prstGeom>
        </p:spPr>
        <p:txBody>
          <a:bodyPr wrap="none">
            <a:spAutoFit/>
          </a:bodyPr>
          <a:lstStyle/>
          <a:p>
            <a:r>
              <a:rPr lang="en-US" sz="2000" b="1" dirty="0">
                <a:solidFill>
                  <a:prstClr val="black"/>
                </a:solidFill>
              </a:rPr>
              <a:t>Grain Dust</a:t>
            </a:r>
          </a:p>
        </p:txBody>
      </p:sp>
      <p:pic>
        <p:nvPicPr>
          <p:cNvPr id="430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648200"/>
            <a:ext cx="971550" cy="1190625"/>
          </a:xfrm>
          <a:prstGeom prst="rect">
            <a:avLst/>
          </a:prstGeom>
          <a:noFill/>
          <a:ln w="9525">
            <a:noFill/>
            <a:miter lim="800000"/>
            <a:headEnd/>
            <a:tailEnd/>
          </a:ln>
        </p:spPr>
      </p:pic>
      <p:pic>
        <p:nvPicPr>
          <p:cNvPr id="430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6250" y="4800600"/>
            <a:ext cx="1428750" cy="857250"/>
          </a:xfrm>
          <a:prstGeom prst="rect">
            <a:avLst/>
          </a:prstGeom>
          <a:noFill/>
          <a:ln w="9525">
            <a:noFill/>
            <a:miter lim="800000"/>
            <a:headEnd/>
            <a:tailEnd/>
          </a:ln>
        </p:spPr>
      </p:pic>
      <p:pic>
        <p:nvPicPr>
          <p:cNvPr id="4301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7600" y="4876800"/>
            <a:ext cx="1190625" cy="981075"/>
          </a:xfrm>
          <a:prstGeom prst="rect">
            <a:avLst/>
          </a:prstGeom>
          <a:noFill/>
          <a:ln w="9525">
            <a:noFill/>
            <a:miter lim="800000"/>
            <a:headEnd/>
            <a:tailEnd/>
          </a:ln>
        </p:spPr>
      </p:pic>
      <p:pic>
        <p:nvPicPr>
          <p:cNvPr id="4301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2200" y="1371600"/>
            <a:ext cx="1428750" cy="1295400"/>
          </a:xfrm>
          <a:prstGeom prst="rect">
            <a:avLst/>
          </a:prstGeom>
          <a:noFill/>
          <a:ln w="9525">
            <a:noFill/>
            <a:miter lim="800000"/>
            <a:headEnd/>
            <a:tailEnd/>
          </a:ln>
        </p:spPr>
      </p:pic>
      <p:pic>
        <p:nvPicPr>
          <p:cNvPr id="4301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6200" y="1400175"/>
            <a:ext cx="1133475" cy="1190625"/>
          </a:xfrm>
          <a:prstGeom prst="rect">
            <a:avLst/>
          </a:prstGeom>
          <a:noFill/>
          <a:ln w="9525">
            <a:noFill/>
            <a:miter lim="800000"/>
            <a:headEnd/>
            <a:tailEnd/>
          </a:ln>
        </p:spPr>
      </p:pic>
      <p:grpSp>
        <p:nvGrpSpPr>
          <p:cNvPr id="25" name="Group 24"/>
          <p:cNvGrpSpPr/>
          <p:nvPr/>
        </p:nvGrpSpPr>
        <p:grpSpPr>
          <a:xfrm>
            <a:off x="6248400" y="1295400"/>
            <a:ext cx="1371600" cy="1447800"/>
            <a:chOff x="6400800" y="1447800"/>
            <a:chExt cx="1066800" cy="1143000"/>
          </a:xfrm>
        </p:grpSpPr>
        <p:sp>
          <p:nvSpPr>
            <p:cNvPr id="19" name="Oval 18"/>
            <p:cNvSpPr/>
            <p:nvPr/>
          </p:nvSpPr>
          <p:spPr>
            <a:xfrm>
              <a:off x="6400800" y="1447800"/>
              <a:ext cx="1066800" cy="1143000"/>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p:nvPr/>
          </p:nvCxnSpPr>
          <p:spPr>
            <a:xfrm rot="5400000">
              <a:off x="6524509" y="1708921"/>
              <a:ext cx="823209" cy="605772"/>
            </a:xfrm>
            <a:prstGeom prst="line">
              <a:avLst/>
            </a:prstGeom>
            <a:ln w="127000">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7720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500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b="1" dirty="0">
                <a:solidFill>
                  <a:srgbClr val="0000FF"/>
                </a:solidFill>
                <a:effectLst>
                  <a:outerShdw blurRad="38100" dist="38100" dir="2700000" algn="tl">
                    <a:srgbClr val="000000"/>
                  </a:outerShdw>
                </a:effectLst>
              </a:rPr>
              <a:t>Protect </a:t>
            </a:r>
            <a:r>
              <a:rPr lang="en-US" dirty="0">
                <a:solidFill>
                  <a:srgbClr val="0000FF"/>
                </a:solidFill>
                <a:effectLst>
                  <a:outerShdw blurRad="38100" dist="38100" dir="2700000" algn="tl">
                    <a:srgbClr val="000000"/>
                  </a:outerShdw>
                </a:effectLst>
              </a:rPr>
              <a:t>Lungs from </a:t>
            </a:r>
            <a:r>
              <a:rPr lang="en-US" b="1" dirty="0">
                <a:solidFill>
                  <a:srgbClr val="0000FF"/>
                </a:solidFill>
                <a:effectLst>
                  <a:outerShdw blurRad="38100" dist="38100" dir="2700000" algn="tl">
                    <a:srgbClr val="000000"/>
                  </a:outerShdw>
                </a:effectLst>
              </a:rPr>
              <a:t>Grain Dust</a:t>
            </a:r>
            <a:endParaRPr lang="en-US" dirty="0">
              <a:solidFill>
                <a:srgbClr val="0000FF"/>
              </a:solidFill>
            </a:endParaRPr>
          </a:p>
        </p:txBody>
      </p:sp>
      <p:sp>
        <p:nvSpPr>
          <p:cNvPr id="10243" name="Content Placeholder 2" descr="Rectangle: Click to edit Master text styles&#10;Second level&#10;Third level&#10;Fourth level&#10;Fifth level"/>
          <p:cNvSpPr>
            <a:spLocks noGrp="1"/>
          </p:cNvSpPr>
          <p:nvPr>
            <p:ph idx="1"/>
          </p:nvPr>
        </p:nvSpPr>
        <p:spPr>
          <a:xfrm>
            <a:off x="838200" y="1752600"/>
            <a:ext cx="4191000" cy="4648200"/>
          </a:xfrm>
        </p:spPr>
        <p:txBody>
          <a:bodyPr>
            <a:normAutofit fontScale="92500" lnSpcReduction="10000"/>
          </a:bodyPr>
          <a:lstStyle/>
          <a:p>
            <a:r>
              <a:rPr lang="en-US" dirty="0"/>
              <a:t>Disposable masks </a:t>
            </a:r>
            <a:br>
              <a:rPr lang="en-US" dirty="0"/>
            </a:br>
            <a:r>
              <a:rPr lang="en-US" dirty="0"/>
              <a:t>(N-95) offer minimal protection</a:t>
            </a:r>
          </a:p>
          <a:p>
            <a:r>
              <a:rPr lang="en-US" dirty="0"/>
              <a:t>Silicone or rubber respirators offer better protection</a:t>
            </a:r>
          </a:p>
          <a:p>
            <a:r>
              <a:rPr lang="en-US" dirty="0"/>
              <a:t>A self-contained breathing apparatus (SCBA) is required for fumigation</a:t>
            </a:r>
          </a:p>
        </p:txBody>
      </p:sp>
      <p:pic>
        <p:nvPicPr>
          <p:cNvPr id="10244" name="Picture 2" descr="http://www.hse.gov.uk/copd/images/speciallight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813" y="1828800"/>
            <a:ext cx="3405187" cy="3868738"/>
          </a:xfrm>
          <a:prstGeom prst="rect">
            <a:avLst/>
          </a:prstGeom>
          <a:noFill/>
          <a:ln w="9525">
            <a:noFill/>
            <a:miter lim="800000"/>
            <a:headEnd/>
            <a:tailEnd/>
          </a:ln>
        </p:spPr>
      </p:pic>
      <p:grpSp>
        <p:nvGrpSpPr>
          <p:cNvPr id="3" name="Group 20"/>
          <p:cNvGrpSpPr>
            <a:grpSpLocks/>
          </p:cNvGrpSpPr>
          <p:nvPr/>
        </p:nvGrpSpPr>
        <p:grpSpPr bwMode="auto">
          <a:xfrm>
            <a:off x="838200" y="1143000"/>
            <a:ext cx="8001000" cy="152400"/>
            <a:chOff x="528" y="960"/>
            <a:chExt cx="4368" cy="134"/>
          </a:xfrm>
        </p:grpSpPr>
        <p:pic>
          <p:nvPicPr>
            <p:cNvPr id="6" name="Picture 21"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7" name="Picture 22"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8" name="Picture 23"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9" name="Picture 24"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0" name="Picture 25"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1" name="Picture 26"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2" name="Picture 27"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3425529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a:solidFill>
                  <a:srgbClr val="0000FF"/>
                </a:solidFill>
                <a:effectLst>
                  <a:outerShdw blurRad="38100" dist="38100" dir="2700000" algn="tl">
                    <a:srgbClr val="000000"/>
                  </a:outerShdw>
                </a:effectLst>
              </a:rPr>
              <a:t>PPE Options for Lung Protection</a:t>
            </a:r>
            <a:endParaRPr lang="en-US" dirty="0">
              <a:solidFill>
                <a:srgbClr val="0000FF"/>
              </a:solidFill>
            </a:endParaRPr>
          </a:p>
        </p:txBody>
      </p:sp>
      <p:sp>
        <p:nvSpPr>
          <p:cNvPr id="10243" name="Content Placeholder 2" descr="Rectangle: Click to edit Master text styles&#10;Second level&#10;Third level&#10;Fourth level&#10;Fifth level"/>
          <p:cNvSpPr>
            <a:spLocks noGrp="1"/>
          </p:cNvSpPr>
          <p:nvPr>
            <p:ph idx="1"/>
          </p:nvPr>
        </p:nvSpPr>
        <p:spPr>
          <a:xfrm>
            <a:off x="4343400" y="1524000"/>
            <a:ext cx="4648200" cy="4648200"/>
          </a:xfrm>
        </p:spPr>
        <p:txBody>
          <a:bodyPr>
            <a:normAutofit/>
          </a:bodyPr>
          <a:lstStyle/>
          <a:p>
            <a:r>
              <a:rPr lang="en-US" dirty="0"/>
              <a:t>Masks with two straps fit better ($2-4)</a:t>
            </a:r>
          </a:p>
          <a:p>
            <a:r>
              <a:rPr lang="en-US" dirty="0"/>
              <a:t>Multi-purpose single filter mask for dust, mist and fumes </a:t>
            </a:r>
          </a:p>
          <a:p>
            <a:r>
              <a:rPr lang="en-US" dirty="0"/>
              <a:t>Multi-purpose twin filter masks provide more surface area (~$30-70)</a:t>
            </a:r>
          </a:p>
        </p:txBody>
      </p:sp>
      <p:grpSp>
        <p:nvGrpSpPr>
          <p:cNvPr id="3" name="Group 20"/>
          <p:cNvGrpSpPr>
            <a:grpSpLocks/>
          </p:cNvGrpSpPr>
          <p:nvPr/>
        </p:nvGrpSpPr>
        <p:grpSpPr bwMode="auto">
          <a:xfrm>
            <a:off x="838200" y="1143000"/>
            <a:ext cx="8001000" cy="152400"/>
            <a:chOff x="528" y="960"/>
            <a:chExt cx="4368" cy="134"/>
          </a:xfrm>
        </p:grpSpPr>
        <p:pic>
          <p:nvPicPr>
            <p:cNvPr id="6"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7"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8"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9"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0"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1"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2"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4403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43200" y="2819400"/>
            <a:ext cx="1573213" cy="1647582"/>
          </a:xfrm>
          <a:prstGeom prst="rect">
            <a:avLst/>
          </a:prstGeom>
          <a:noFill/>
          <a:ln w="9525">
            <a:noFill/>
            <a:miter lim="800000"/>
            <a:headEnd/>
            <a:tailEnd/>
          </a:ln>
        </p:spPr>
      </p:pic>
      <p:pic>
        <p:nvPicPr>
          <p:cNvPr id="4403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3400" y="4800600"/>
            <a:ext cx="1704975" cy="1134583"/>
          </a:xfrm>
          <a:prstGeom prst="rect">
            <a:avLst/>
          </a:prstGeom>
          <a:noFill/>
          <a:ln w="9525">
            <a:noFill/>
            <a:miter lim="800000"/>
            <a:headEnd/>
            <a:tailEnd/>
          </a:ln>
        </p:spPr>
      </p:pic>
      <p:pic>
        <p:nvPicPr>
          <p:cNvPr id="44037"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9600" y="1447800"/>
            <a:ext cx="1600200" cy="1516990"/>
          </a:xfrm>
          <a:prstGeom prst="rect">
            <a:avLst/>
          </a:prstGeom>
          <a:noFill/>
          <a:ln w="9525">
            <a:noFill/>
            <a:miter lim="800000"/>
            <a:headEnd/>
            <a:tailEnd/>
          </a:ln>
        </p:spPr>
      </p:pic>
      <p:pic>
        <p:nvPicPr>
          <p:cNvPr id="4403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1676400"/>
            <a:ext cx="1746250" cy="1047750"/>
          </a:xfrm>
          <a:prstGeom prst="rect">
            <a:avLst/>
          </a:prstGeom>
          <a:noFill/>
          <a:ln w="9525">
            <a:noFill/>
            <a:miter lim="800000"/>
            <a:headEnd/>
            <a:tailEnd/>
          </a:ln>
        </p:spPr>
      </p:pic>
      <p:pic>
        <p:nvPicPr>
          <p:cNvPr id="44040"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362200" y="4876800"/>
            <a:ext cx="2147888" cy="1366838"/>
          </a:xfrm>
          <a:prstGeom prst="rect">
            <a:avLst/>
          </a:prstGeom>
          <a:noFill/>
          <a:ln w="9525">
            <a:noFill/>
            <a:miter lim="800000"/>
            <a:headEnd/>
            <a:tailEnd/>
          </a:ln>
        </p:spPr>
      </p:pic>
      <p:pic>
        <p:nvPicPr>
          <p:cNvPr id="44041"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1000" y="2819400"/>
            <a:ext cx="2245179" cy="1676400"/>
          </a:xfrm>
          <a:prstGeom prst="rect">
            <a:avLst/>
          </a:prstGeom>
          <a:noFill/>
          <a:ln w="9525">
            <a:noFill/>
            <a:miter lim="800000"/>
            <a:headEnd/>
            <a:tailEnd/>
          </a:ln>
        </p:spPr>
      </p:pic>
    </p:spTree>
    <p:extLst>
      <p:ext uri="{BB962C8B-B14F-4D97-AF65-F5344CB8AC3E}">
        <p14:creationId xmlns:p14="http://schemas.microsoft.com/office/powerpoint/2010/main" val="372296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471CFC-43F1-42B0-A600-E124446AB9B2}"/>
              </a:ext>
            </a:extLst>
          </p:cNvPr>
          <p:cNvSpPr txBox="1">
            <a:spLocks/>
          </p:cNvSpPr>
          <p:nvPr/>
        </p:nvSpPr>
        <p:spPr bwMode="auto">
          <a:xfrm>
            <a:off x="407988" y="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3600" b="1" kern="1200">
                <a:solidFill>
                  <a:schemeClr val="tx1"/>
                </a:solidFill>
                <a:latin typeface="Avenir Next Regular"/>
                <a:ea typeface="Avenir Next Regular"/>
                <a:cs typeface="Avenir Next Regular"/>
              </a:defRPr>
            </a:lvl1pPr>
            <a:lvl2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2pPr>
            <a:lvl3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3pPr>
            <a:lvl4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4pPr>
            <a:lvl5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5pPr>
            <a:lvl6pPr marL="457200" algn="ctr" defTabSz="457200" rtl="0" fontAlgn="base">
              <a:spcBef>
                <a:spcPct val="0"/>
              </a:spcBef>
              <a:spcAft>
                <a:spcPct val="0"/>
              </a:spcAft>
              <a:defRPr sz="4400" b="1">
                <a:solidFill>
                  <a:schemeClr val="tx1"/>
                </a:solidFill>
                <a:latin typeface="Avenir Next Regular"/>
                <a:ea typeface="Avenir Next Regular"/>
                <a:cs typeface="Avenir Next Regular"/>
              </a:defRPr>
            </a:lvl6pPr>
            <a:lvl7pPr marL="914400" algn="ctr" defTabSz="457200" rtl="0" fontAlgn="base">
              <a:spcBef>
                <a:spcPct val="0"/>
              </a:spcBef>
              <a:spcAft>
                <a:spcPct val="0"/>
              </a:spcAft>
              <a:defRPr sz="4400" b="1">
                <a:solidFill>
                  <a:schemeClr val="tx1"/>
                </a:solidFill>
                <a:latin typeface="Avenir Next Regular"/>
                <a:ea typeface="Avenir Next Regular"/>
                <a:cs typeface="Avenir Next Regular"/>
              </a:defRPr>
            </a:lvl7pPr>
            <a:lvl8pPr marL="1371600" algn="ctr" defTabSz="457200" rtl="0" fontAlgn="base">
              <a:spcBef>
                <a:spcPct val="0"/>
              </a:spcBef>
              <a:spcAft>
                <a:spcPct val="0"/>
              </a:spcAft>
              <a:defRPr sz="4400" b="1">
                <a:solidFill>
                  <a:schemeClr val="tx1"/>
                </a:solidFill>
                <a:latin typeface="Avenir Next Regular"/>
                <a:ea typeface="Avenir Next Regular"/>
                <a:cs typeface="Avenir Next Regular"/>
              </a:defRPr>
            </a:lvl8pPr>
            <a:lvl9pPr marL="1828800" algn="ctr" defTabSz="457200" rtl="0" fontAlgn="base">
              <a:spcBef>
                <a:spcPct val="0"/>
              </a:spcBef>
              <a:spcAft>
                <a:spcPct val="0"/>
              </a:spcAft>
              <a:defRPr sz="4400" b="1">
                <a:solidFill>
                  <a:schemeClr val="tx1"/>
                </a:solidFill>
                <a:latin typeface="Avenir Next Regular"/>
                <a:ea typeface="Avenir Next Regular"/>
                <a:cs typeface="Avenir Next Regular"/>
              </a:defRPr>
            </a:lvl9p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UK @ Princeton, KY</a:t>
            </a:r>
          </a:p>
        </p:txBody>
      </p:sp>
      <p:grpSp>
        <p:nvGrpSpPr>
          <p:cNvPr id="7" name="Group 102">
            <a:extLst>
              <a:ext uri="{FF2B5EF4-FFF2-40B4-BE49-F238E27FC236}">
                <a16:creationId xmlns:a16="http://schemas.microsoft.com/office/drawing/2014/main" id="{3C3FE363-84CA-474B-BCF0-09828BEEDCF7}"/>
              </a:ext>
            </a:extLst>
          </p:cNvPr>
          <p:cNvGrpSpPr>
            <a:grpSpLocks/>
          </p:cNvGrpSpPr>
          <p:nvPr/>
        </p:nvGrpSpPr>
        <p:grpSpPr bwMode="auto">
          <a:xfrm>
            <a:off x="304800" y="838200"/>
            <a:ext cx="8524282" cy="152400"/>
            <a:chOff x="528" y="960"/>
            <a:chExt cx="4368" cy="134"/>
          </a:xfrm>
        </p:grpSpPr>
        <p:pic>
          <p:nvPicPr>
            <p:cNvPr id="8" name="Picture 103" descr="graincol">
              <a:extLst>
                <a:ext uri="{FF2B5EF4-FFF2-40B4-BE49-F238E27FC236}">
                  <a16:creationId xmlns:a16="http://schemas.microsoft.com/office/drawing/2014/main" id="{A613D0E5-3522-4900-A0FD-41EF5610368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4" descr="graincol">
              <a:extLst>
                <a:ext uri="{FF2B5EF4-FFF2-40B4-BE49-F238E27FC236}">
                  <a16:creationId xmlns:a16="http://schemas.microsoft.com/office/drawing/2014/main" id="{F9C72820-9709-48CC-95B8-86DD2ECF62D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5" descr="graincol">
              <a:extLst>
                <a:ext uri="{FF2B5EF4-FFF2-40B4-BE49-F238E27FC236}">
                  <a16:creationId xmlns:a16="http://schemas.microsoft.com/office/drawing/2014/main" id="{BCA1C618-2C70-4A92-B819-AEF9CBB0C2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6" descr="graincol">
              <a:extLst>
                <a:ext uri="{FF2B5EF4-FFF2-40B4-BE49-F238E27FC236}">
                  <a16:creationId xmlns:a16="http://schemas.microsoft.com/office/drawing/2014/main" id="{F8FDF69C-964A-441D-BD24-58C6A0EF653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7" descr="graincol">
              <a:extLst>
                <a:ext uri="{FF2B5EF4-FFF2-40B4-BE49-F238E27FC236}">
                  <a16:creationId xmlns:a16="http://schemas.microsoft.com/office/drawing/2014/main" id="{802A34AF-236E-4B1F-938A-5B0EAA890C8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8" descr="graincol">
              <a:extLst>
                <a:ext uri="{FF2B5EF4-FFF2-40B4-BE49-F238E27FC236}">
                  <a16:creationId xmlns:a16="http://schemas.microsoft.com/office/drawing/2014/main" id="{364D69DC-20B5-4F02-AD8E-24EFB04D693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9" descr="graincol">
              <a:extLst>
                <a:ext uri="{FF2B5EF4-FFF2-40B4-BE49-F238E27FC236}">
                  <a16:creationId xmlns:a16="http://schemas.microsoft.com/office/drawing/2014/main" id="{CDD90A77-E962-4C6F-8CCB-7D223A39F49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Amazon.com : Kentucky County Map (36&amp;quot; W x 21.6&amp;quot; H) - Paper : Office Products">
            <a:extLst>
              <a:ext uri="{FF2B5EF4-FFF2-40B4-BE49-F238E27FC236}">
                <a16:creationId xmlns:a16="http://schemas.microsoft.com/office/drawing/2014/main" id="{FB0DA0F6-202A-43DB-8FD7-A50AEACF1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0B4DF21-D447-458E-9338-800AF0A6C4EC}"/>
              </a:ext>
            </a:extLst>
          </p:cNvPr>
          <p:cNvSpPr/>
          <p:nvPr/>
        </p:nvSpPr>
        <p:spPr>
          <a:xfrm>
            <a:off x="5905500" y="3035300"/>
            <a:ext cx="609600" cy="4572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6C4AD2-AF00-4929-8C47-50B4F3686B62}"/>
              </a:ext>
            </a:extLst>
          </p:cNvPr>
          <p:cNvSpPr/>
          <p:nvPr/>
        </p:nvSpPr>
        <p:spPr>
          <a:xfrm>
            <a:off x="1905000" y="4102100"/>
            <a:ext cx="609600" cy="4572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83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Putting on a Respirator</a:t>
            </a:r>
            <a:endParaRPr lang="en-US" dirty="0">
              <a:solidFill>
                <a:srgbClr val="0000FF"/>
              </a:solidFill>
            </a:endParaRPr>
          </a:p>
        </p:txBody>
      </p:sp>
      <p:pic>
        <p:nvPicPr>
          <p:cNvPr id="11267" name="Picture 2" descr="Steps for donning your respi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862137"/>
            <a:ext cx="3171825" cy="4543425"/>
          </a:xfrm>
          <a:prstGeom prst="rect">
            <a:avLst/>
          </a:prstGeom>
          <a:noFill/>
          <a:ln w="9525">
            <a:noFill/>
            <a:miter lim="800000"/>
            <a:headEnd/>
            <a:tailEnd/>
          </a:ln>
        </p:spPr>
      </p:pic>
      <p:pic>
        <p:nvPicPr>
          <p:cNvPr id="11268" name="Picture 4" descr="Steps for donning your respira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862137"/>
            <a:ext cx="3171825" cy="4543425"/>
          </a:xfrm>
          <a:prstGeom prst="rect">
            <a:avLst/>
          </a:prstGeom>
          <a:noFill/>
          <a:ln w="9525">
            <a:noFill/>
            <a:miter lim="800000"/>
            <a:headEnd/>
            <a:tailEnd/>
          </a:ln>
        </p:spPr>
      </p:pic>
      <p:sp>
        <p:nvSpPr>
          <p:cNvPr id="6" name="TextBox 5"/>
          <p:cNvSpPr txBox="1"/>
          <p:nvPr/>
        </p:nvSpPr>
        <p:spPr>
          <a:xfrm>
            <a:off x="2068512" y="1366838"/>
            <a:ext cx="1055688" cy="461962"/>
          </a:xfrm>
          <a:prstGeom prst="rect">
            <a:avLst/>
          </a:prstGeom>
          <a:noFill/>
        </p:spPr>
        <p:txBody>
          <a:bodyPr wrap="none">
            <a:spAutoFit/>
          </a:bodyPr>
          <a:lstStyle/>
          <a:p>
            <a:pPr>
              <a:defRPr/>
            </a:pPr>
            <a:r>
              <a:rPr lang="en-US" dirty="0">
                <a:solidFill>
                  <a:prstClr val="black"/>
                </a:solidFill>
              </a:rPr>
              <a:t>Step 1</a:t>
            </a:r>
          </a:p>
        </p:txBody>
      </p:sp>
      <p:sp>
        <p:nvSpPr>
          <p:cNvPr id="7" name="TextBox 6"/>
          <p:cNvSpPr txBox="1"/>
          <p:nvPr/>
        </p:nvSpPr>
        <p:spPr>
          <a:xfrm>
            <a:off x="6030913" y="1443037"/>
            <a:ext cx="1055687" cy="461963"/>
          </a:xfrm>
          <a:prstGeom prst="rect">
            <a:avLst/>
          </a:prstGeom>
          <a:noFill/>
        </p:spPr>
        <p:txBody>
          <a:bodyPr wrap="none">
            <a:spAutoFit/>
          </a:bodyPr>
          <a:lstStyle/>
          <a:p>
            <a:pPr>
              <a:defRPr/>
            </a:pPr>
            <a:r>
              <a:rPr lang="en-US" dirty="0">
                <a:solidFill>
                  <a:prstClr val="black"/>
                </a:solidFill>
              </a:rPr>
              <a:t>Step 2</a:t>
            </a:r>
          </a:p>
        </p:txBody>
      </p:sp>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281042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Putting on a Respirator</a:t>
            </a:r>
            <a:endParaRPr lang="en-US" dirty="0">
              <a:solidFill>
                <a:srgbClr val="0000FF"/>
              </a:solidFill>
            </a:endParaRPr>
          </a:p>
        </p:txBody>
      </p:sp>
      <p:sp>
        <p:nvSpPr>
          <p:cNvPr id="6" name="TextBox 5"/>
          <p:cNvSpPr txBox="1"/>
          <p:nvPr/>
        </p:nvSpPr>
        <p:spPr>
          <a:xfrm>
            <a:off x="2057400" y="1366838"/>
            <a:ext cx="1055688" cy="461962"/>
          </a:xfrm>
          <a:prstGeom prst="rect">
            <a:avLst/>
          </a:prstGeom>
          <a:noFill/>
        </p:spPr>
        <p:txBody>
          <a:bodyPr wrap="none">
            <a:spAutoFit/>
          </a:bodyPr>
          <a:lstStyle/>
          <a:p>
            <a:pPr>
              <a:defRPr/>
            </a:pPr>
            <a:r>
              <a:rPr lang="en-US" dirty="0">
                <a:solidFill>
                  <a:prstClr val="black"/>
                </a:solidFill>
              </a:rPr>
              <a:t>Step 3</a:t>
            </a:r>
          </a:p>
        </p:txBody>
      </p:sp>
      <p:sp>
        <p:nvSpPr>
          <p:cNvPr id="7" name="TextBox 6"/>
          <p:cNvSpPr txBox="1"/>
          <p:nvPr/>
        </p:nvSpPr>
        <p:spPr>
          <a:xfrm>
            <a:off x="5983288" y="1366837"/>
            <a:ext cx="1055687" cy="461963"/>
          </a:xfrm>
          <a:prstGeom prst="rect">
            <a:avLst/>
          </a:prstGeom>
          <a:noFill/>
        </p:spPr>
        <p:txBody>
          <a:bodyPr wrap="none">
            <a:spAutoFit/>
          </a:bodyPr>
          <a:lstStyle/>
          <a:p>
            <a:pPr>
              <a:defRPr/>
            </a:pPr>
            <a:r>
              <a:rPr lang="en-US" dirty="0">
                <a:solidFill>
                  <a:prstClr val="black"/>
                </a:solidFill>
              </a:rPr>
              <a:t>Step 4</a:t>
            </a:r>
          </a:p>
        </p:txBody>
      </p:sp>
      <p:pic>
        <p:nvPicPr>
          <p:cNvPr id="12293" name="Picture 2" descr="Steps for donning your respi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750" y="1781175"/>
            <a:ext cx="3171825" cy="4543425"/>
          </a:xfrm>
          <a:prstGeom prst="rect">
            <a:avLst/>
          </a:prstGeom>
          <a:noFill/>
          <a:ln w="9525">
            <a:noFill/>
            <a:miter lim="800000"/>
            <a:headEnd/>
            <a:tailEnd/>
          </a:ln>
        </p:spPr>
      </p:pic>
      <p:pic>
        <p:nvPicPr>
          <p:cNvPr id="12294" name="Picture 4" descr="Steps for donning your respira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1575" y="1752600"/>
            <a:ext cx="3171825" cy="4543425"/>
          </a:xfrm>
          <a:prstGeom prst="rect">
            <a:avLst/>
          </a:prstGeom>
          <a:noFill/>
          <a:ln w="9525">
            <a:noFill/>
            <a:miter lim="800000"/>
            <a:headEnd/>
            <a:tailEnd/>
          </a:ln>
        </p:spPr>
      </p:pic>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2008052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Putting on a Respirator</a:t>
            </a:r>
            <a:endParaRPr lang="en-US" dirty="0">
              <a:solidFill>
                <a:srgbClr val="0000FF"/>
              </a:solidFill>
            </a:endParaRPr>
          </a:p>
        </p:txBody>
      </p:sp>
      <p:sp>
        <p:nvSpPr>
          <p:cNvPr id="6" name="TextBox 5"/>
          <p:cNvSpPr txBox="1"/>
          <p:nvPr/>
        </p:nvSpPr>
        <p:spPr>
          <a:xfrm>
            <a:off x="1981200" y="1371600"/>
            <a:ext cx="1055688" cy="461962"/>
          </a:xfrm>
          <a:prstGeom prst="rect">
            <a:avLst/>
          </a:prstGeom>
          <a:noFill/>
        </p:spPr>
        <p:txBody>
          <a:bodyPr wrap="none">
            <a:spAutoFit/>
          </a:bodyPr>
          <a:lstStyle/>
          <a:p>
            <a:pPr>
              <a:defRPr/>
            </a:pPr>
            <a:r>
              <a:rPr lang="en-US" dirty="0">
                <a:solidFill>
                  <a:prstClr val="black"/>
                </a:solidFill>
              </a:rPr>
              <a:t>Step 5</a:t>
            </a:r>
          </a:p>
        </p:txBody>
      </p:sp>
      <p:sp>
        <p:nvSpPr>
          <p:cNvPr id="7" name="TextBox 6"/>
          <p:cNvSpPr txBox="1"/>
          <p:nvPr/>
        </p:nvSpPr>
        <p:spPr>
          <a:xfrm>
            <a:off x="6030913" y="1376362"/>
            <a:ext cx="1055687" cy="461963"/>
          </a:xfrm>
          <a:prstGeom prst="rect">
            <a:avLst/>
          </a:prstGeom>
          <a:noFill/>
        </p:spPr>
        <p:txBody>
          <a:bodyPr wrap="none">
            <a:spAutoFit/>
          </a:bodyPr>
          <a:lstStyle/>
          <a:p>
            <a:pPr>
              <a:defRPr/>
            </a:pPr>
            <a:r>
              <a:rPr lang="en-US" dirty="0">
                <a:solidFill>
                  <a:prstClr val="black"/>
                </a:solidFill>
              </a:rPr>
              <a:t>Step 6</a:t>
            </a:r>
          </a:p>
        </p:txBody>
      </p:sp>
      <p:pic>
        <p:nvPicPr>
          <p:cNvPr id="13317" name="Picture 2" descr="Steps for donning your respi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85937"/>
            <a:ext cx="3171825" cy="4543425"/>
          </a:xfrm>
          <a:prstGeom prst="rect">
            <a:avLst/>
          </a:prstGeom>
          <a:noFill/>
          <a:ln w="9525">
            <a:noFill/>
            <a:miter lim="800000"/>
            <a:headEnd/>
            <a:tailEnd/>
          </a:ln>
        </p:spPr>
      </p:pic>
      <p:pic>
        <p:nvPicPr>
          <p:cNvPr id="13318" name="Picture 4" descr="Steps for donning your respira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785937"/>
            <a:ext cx="3171825" cy="4543425"/>
          </a:xfrm>
          <a:prstGeom prst="rect">
            <a:avLst/>
          </a:prstGeom>
          <a:noFill/>
          <a:ln w="9525">
            <a:noFill/>
            <a:miter lim="800000"/>
            <a:headEnd/>
            <a:tailEnd/>
          </a:ln>
        </p:spPr>
      </p:pic>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2089476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Putting on a Half-mask</a:t>
            </a:r>
            <a:endParaRPr lang="en-US" dirty="0">
              <a:solidFill>
                <a:srgbClr val="0000FF"/>
              </a:solidFill>
            </a:endParaRPr>
          </a:p>
        </p:txBody>
      </p:sp>
      <p:sp>
        <p:nvSpPr>
          <p:cNvPr id="6" name="TextBox 5"/>
          <p:cNvSpPr txBox="1"/>
          <p:nvPr/>
        </p:nvSpPr>
        <p:spPr>
          <a:xfrm>
            <a:off x="1981200" y="1371600"/>
            <a:ext cx="1055688" cy="461962"/>
          </a:xfrm>
          <a:prstGeom prst="rect">
            <a:avLst/>
          </a:prstGeom>
          <a:noFill/>
        </p:spPr>
        <p:txBody>
          <a:bodyPr wrap="none">
            <a:spAutoFit/>
          </a:bodyPr>
          <a:lstStyle/>
          <a:p>
            <a:pPr>
              <a:defRPr/>
            </a:pPr>
            <a:r>
              <a:rPr lang="en-US" dirty="0">
                <a:solidFill>
                  <a:prstClr val="black"/>
                </a:solidFill>
              </a:rPr>
              <a:t>Step 1</a:t>
            </a:r>
          </a:p>
        </p:txBody>
      </p:sp>
      <p:sp>
        <p:nvSpPr>
          <p:cNvPr id="7" name="TextBox 6"/>
          <p:cNvSpPr txBox="1"/>
          <p:nvPr/>
        </p:nvSpPr>
        <p:spPr>
          <a:xfrm>
            <a:off x="6030913" y="1376362"/>
            <a:ext cx="1055687" cy="461963"/>
          </a:xfrm>
          <a:prstGeom prst="rect">
            <a:avLst/>
          </a:prstGeom>
          <a:noFill/>
        </p:spPr>
        <p:txBody>
          <a:bodyPr wrap="none">
            <a:spAutoFit/>
          </a:bodyPr>
          <a:lstStyle/>
          <a:p>
            <a:pPr>
              <a:defRPr/>
            </a:pPr>
            <a:r>
              <a:rPr lang="en-US" dirty="0">
                <a:solidFill>
                  <a:prstClr val="black"/>
                </a:solidFill>
              </a:rPr>
              <a:t>Step 2</a:t>
            </a:r>
          </a:p>
        </p:txBody>
      </p:sp>
      <p:pic>
        <p:nvPicPr>
          <p:cNvPr id="14341" name="Picture 2" descr="Steps for donning your respi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75" y="1785937"/>
            <a:ext cx="3171825" cy="4543425"/>
          </a:xfrm>
          <a:prstGeom prst="rect">
            <a:avLst/>
          </a:prstGeom>
          <a:noFill/>
          <a:ln w="9525">
            <a:noFill/>
            <a:miter lim="800000"/>
            <a:headEnd/>
            <a:tailEnd/>
          </a:ln>
        </p:spPr>
      </p:pic>
      <p:pic>
        <p:nvPicPr>
          <p:cNvPr id="14342" name="Picture 4" descr="Steps for donning your respira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175" y="1785937"/>
            <a:ext cx="3171825" cy="4543425"/>
          </a:xfrm>
          <a:prstGeom prst="rect">
            <a:avLst/>
          </a:prstGeom>
          <a:noFill/>
          <a:ln w="9525">
            <a:noFill/>
            <a:miter lim="800000"/>
            <a:headEnd/>
            <a:tailEnd/>
          </a:ln>
        </p:spPr>
      </p:pic>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229974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Putting on a Half-mask</a:t>
            </a:r>
            <a:endParaRPr lang="en-US" dirty="0">
              <a:solidFill>
                <a:srgbClr val="0000FF"/>
              </a:solidFill>
            </a:endParaRPr>
          </a:p>
        </p:txBody>
      </p:sp>
      <p:sp>
        <p:nvSpPr>
          <p:cNvPr id="6" name="TextBox 5"/>
          <p:cNvSpPr txBox="1"/>
          <p:nvPr/>
        </p:nvSpPr>
        <p:spPr>
          <a:xfrm>
            <a:off x="2220913" y="1362075"/>
            <a:ext cx="1055687" cy="461962"/>
          </a:xfrm>
          <a:prstGeom prst="rect">
            <a:avLst/>
          </a:prstGeom>
          <a:noFill/>
        </p:spPr>
        <p:txBody>
          <a:bodyPr wrap="none">
            <a:spAutoFit/>
          </a:bodyPr>
          <a:lstStyle/>
          <a:p>
            <a:pPr>
              <a:defRPr/>
            </a:pPr>
            <a:r>
              <a:rPr lang="en-US" dirty="0">
                <a:solidFill>
                  <a:prstClr val="black"/>
                </a:solidFill>
              </a:rPr>
              <a:t>Step 3</a:t>
            </a:r>
          </a:p>
        </p:txBody>
      </p:sp>
      <p:sp>
        <p:nvSpPr>
          <p:cNvPr id="7" name="TextBox 6"/>
          <p:cNvSpPr txBox="1"/>
          <p:nvPr/>
        </p:nvSpPr>
        <p:spPr>
          <a:xfrm>
            <a:off x="5867400" y="1366837"/>
            <a:ext cx="1055688" cy="461963"/>
          </a:xfrm>
          <a:prstGeom prst="rect">
            <a:avLst/>
          </a:prstGeom>
          <a:noFill/>
        </p:spPr>
        <p:txBody>
          <a:bodyPr wrap="none">
            <a:spAutoFit/>
          </a:bodyPr>
          <a:lstStyle/>
          <a:p>
            <a:pPr>
              <a:defRPr/>
            </a:pPr>
            <a:r>
              <a:rPr lang="en-US" dirty="0">
                <a:solidFill>
                  <a:prstClr val="black"/>
                </a:solidFill>
              </a:rPr>
              <a:t>Step 4</a:t>
            </a:r>
          </a:p>
        </p:txBody>
      </p:sp>
      <p:pic>
        <p:nvPicPr>
          <p:cNvPr id="15365" name="Picture 2" descr="Steps for donning your respi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1575" y="1785937"/>
            <a:ext cx="3171825" cy="4543425"/>
          </a:xfrm>
          <a:prstGeom prst="rect">
            <a:avLst/>
          </a:prstGeom>
          <a:noFill/>
          <a:ln w="9525">
            <a:noFill/>
            <a:miter lim="800000"/>
            <a:headEnd/>
            <a:tailEnd/>
          </a:ln>
        </p:spPr>
      </p:pic>
      <p:pic>
        <p:nvPicPr>
          <p:cNvPr id="15366" name="Picture 4" descr="Steps for donning your respira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757362"/>
            <a:ext cx="3171825" cy="4543425"/>
          </a:xfrm>
          <a:prstGeom prst="rect">
            <a:avLst/>
          </a:prstGeom>
          <a:noFill/>
          <a:ln w="9525">
            <a:noFill/>
            <a:miter lim="800000"/>
            <a:headEnd/>
            <a:tailEnd/>
          </a:ln>
        </p:spPr>
      </p:pic>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585660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Full Face Respirators</a:t>
            </a:r>
            <a:endParaRPr lang="en-US" dirty="0">
              <a:solidFill>
                <a:srgbClr val="0000FF"/>
              </a:solidFill>
            </a:endParaRPr>
          </a:p>
        </p:txBody>
      </p:sp>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3074" name="Picture 2" descr="3M Full-Face Respirators">
            <a:extLst>
              <a:ext uri="{FF2B5EF4-FFF2-40B4-BE49-F238E27FC236}">
                <a16:creationId xmlns:a16="http://schemas.microsoft.com/office/drawing/2014/main" id="{24BAB971-BEF2-4A60-8073-64E64CF54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65" y="1402422"/>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SA Full-Face Respirators">
            <a:extLst>
              <a:ext uri="{FF2B5EF4-FFF2-40B4-BE49-F238E27FC236}">
                <a16:creationId xmlns:a16="http://schemas.microsoft.com/office/drawing/2014/main" id="{C24EA6DD-AEB2-44D3-BB47-C25294D49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581" y="1685185"/>
            <a:ext cx="2460437" cy="24604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cott by 3M Full-Face Respirators">
            <a:extLst>
              <a:ext uri="{FF2B5EF4-FFF2-40B4-BE49-F238E27FC236}">
                <a16:creationId xmlns:a16="http://schemas.microsoft.com/office/drawing/2014/main" id="{8158EC27-96D1-46DF-A4E6-19783FF20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798" y="1685184"/>
            <a:ext cx="2460437" cy="2460437"/>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descr="Rectangle: Click to edit Master text styles&#10;Second level&#10;Third level&#10;Fourth level&#10;Fifth level">
            <a:extLst>
              <a:ext uri="{FF2B5EF4-FFF2-40B4-BE49-F238E27FC236}">
                <a16:creationId xmlns:a16="http://schemas.microsoft.com/office/drawing/2014/main" id="{155554D7-93FE-49DF-94BA-C0C38921C927}"/>
              </a:ext>
            </a:extLst>
          </p:cNvPr>
          <p:cNvSpPr>
            <a:spLocks noGrp="1"/>
          </p:cNvSpPr>
          <p:nvPr>
            <p:ph idx="1"/>
          </p:nvPr>
        </p:nvSpPr>
        <p:spPr>
          <a:xfrm>
            <a:off x="990600" y="4283689"/>
            <a:ext cx="7391400" cy="1830388"/>
          </a:xfrm>
        </p:spPr>
        <p:txBody>
          <a:bodyPr/>
          <a:lstStyle/>
          <a:p>
            <a:pPr>
              <a:buClr>
                <a:srgbClr val="0000FF"/>
              </a:buClr>
            </a:pPr>
            <a:r>
              <a:rPr lang="en-US" sz="2800" dirty="0"/>
              <a:t>Cover entire face to provide breathable air and protect eyes from irritation</a:t>
            </a:r>
          </a:p>
          <a:p>
            <a:pPr>
              <a:buClr>
                <a:srgbClr val="0000FF"/>
              </a:buClr>
            </a:pPr>
            <a:r>
              <a:rPr lang="en-US" sz="2800" dirty="0"/>
              <a:t>Filters priced separately/match hazard</a:t>
            </a:r>
          </a:p>
          <a:p>
            <a:pPr>
              <a:buClr>
                <a:srgbClr val="0000FF"/>
              </a:buClr>
            </a:pPr>
            <a:r>
              <a:rPr lang="en-US" sz="2800" dirty="0"/>
              <a:t>Prices range from $200 to $500 + filters</a:t>
            </a:r>
          </a:p>
        </p:txBody>
      </p:sp>
    </p:spTree>
    <p:extLst>
      <p:ext uri="{BB962C8B-B14F-4D97-AF65-F5344CB8AC3E}">
        <p14:creationId xmlns:p14="http://schemas.microsoft.com/office/powerpoint/2010/main" val="1296337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Full Face Gas Masks (CBRN)</a:t>
            </a:r>
            <a:endParaRPr lang="en-US" dirty="0">
              <a:solidFill>
                <a:srgbClr val="0000FF"/>
              </a:solidFill>
            </a:endParaRPr>
          </a:p>
        </p:txBody>
      </p:sp>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9" name="Content Placeholder 2" descr="Rectangle: Click to edit Master text styles&#10;Second level&#10;Third level&#10;Fourth level&#10;Fifth level">
            <a:extLst>
              <a:ext uri="{FF2B5EF4-FFF2-40B4-BE49-F238E27FC236}">
                <a16:creationId xmlns:a16="http://schemas.microsoft.com/office/drawing/2014/main" id="{155554D7-93FE-49DF-94BA-C0C38921C927}"/>
              </a:ext>
            </a:extLst>
          </p:cNvPr>
          <p:cNvSpPr>
            <a:spLocks noGrp="1"/>
          </p:cNvSpPr>
          <p:nvPr>
            <p:ph idx="1"/>
          </p:nvPr>
        </p:nvSpPr>
        <p:spPr>
          <a:xfrm>
            <a:off x="729465" y="4597846"/>
            <a:ext cx="8012742" cy="1830388"/>
          </a:xfrm>
        </p:spPr>
        <p:txBody>
          <a:bodyPr/>
          <a:lstStyle/>
          <a:p>
            <a:pPr>
              <a:buClr>
                <a:srgbClr val="0000FF"/>
              </a:buClr>
            </a:pPr>
            <a:r>
              <a:rPr lang="en-US" sz="2800" dirty="0"/>
              <a:t>Cover entire face to protect workers from chemical, biological, radiological and nuclear hazards</a:t>
            </a:r>
          </a:p>
          <a:p>
            <a:pPr>
              <a:buClr>
                <a:srgbClr val="0000FF"/>
              </a:buClr>
            </a:pPr>
            <a:r>
              <a:rPr lang="en-US" sz="2800" dirty="0"/>
              <a:t>Prices range from $250 - $500 + canisters ($450)</a:t>
            </a:r>
          </a:p>
        </p:txBody>
      </p:sp>
      <p:pic>
        <p:nvPicPr>
          <p:cNvPr id="5" name="Picture 4">
            <a:extLst>
              <a:ext uri="{FF2B5EF4-FFF2-40B4-BE49-F238E27FC236}">
                <a16:creationId xmlns:a16="http://schemas.microsoft.com/office/drawing/2014/main" id="{A498BE1E-6538-497A-B951-C4B9E6924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495968"/>
            <a:ext cx="2907342" cy="2901310"/>
          </a:xfrm>
          <a:prstGeom prst="rect">
            <a:avLst/>
          </a:prstGeom>
        </p:spPr>
      </p:pic>
      <p:pic>
        <p:nvPicPr>
          <p:cNvPr id="7" name="Picture 6">
            <a:extLst>
              <a:ext uri="{FF2B5EF4-FFF2-40B4-BE49-F238E27FC236}">
                <a16:creationId xmlns:a16="http://schemas.microsoft.com/office/drawing/2014/main" id="{AC3DD0DA-246F-4CFD-9D41-87D09A7EF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99" y="1435997"/>
            <a:ext cx="2526342" cy="3205983"/>
          </a:xfrm>
          <a:prstGeom prst="rect">
            <a:avLst/>
          </a:prstGeom>
        </p:spPr>
      </p:pic>
      <p:pic>
        <p:nvPicPr>
          <p:cNvPr id="16" name="Picture 15">
            <a:extLst>
              <a:ext uri="{FF2B5EF4-FFF2-40B4-BE49-F238E27FC236}">
                <a16:creationId xmlns:a16="http://schemas.microsoft.com/office/drawing/2014/main" id="{92ACE4DB-5B79-4FB6-9D4C-D3F1C0A92C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1527" y="1391383"/>
            <a:ext cx="2768545" cy="3295209"/>
          </a:xfrm>
          <a:prstGeom prst="rect">
            <a:avLst/>
          </a:prstGeom>
        </p:spPr>
      </p:pic>
    </p:spTree>
    <p:extLst>
      <p:ext uri="{BB962C8B-B14F-4D97-AF65-F5344CB8AC3E}">
        <p14:creationId xmlns:p14="http://schemas.microsoft.com/office/powerpoint/2010/main" val="3943472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p:spPr>
        <p:txBody>
          <a:bodyPr/>
          <a:lstStyle/>
          <a:p>
            <a:pPr>
              <a:defRPr/>
            </a:pPr>
            <a:r>
              <a:rPr lang="en-US" b="1" dirty="0">
                <a:solidFill>
                  <a:srgbClr val="0000FF"/>
                </a:solidFill>
                <a:effectLst>
                  <a:outerShdw blurRad="38100" dist="38100" dir="2700000" algn="tl">
                    <a:srgbClr val="000000"/>
                  </a:outerShdw>
                </a:effectLst>
              </a:rPr>
              <a:t>Multi-gas Detectors</a:t>
            </a:r>
            <a:endParaRPr lang="en-US" dirty="0">
              <a:solidFill>
                <a:srgbClr val="0000FF"/>
              </a:solidFill>
            </a:endParaRPr>
          </a:p>
        </p:txBody>
      </p:sp>
      <p:grpSp>
        <p:nvGrpSpPr>
          <p:cNvPr id="3" name="Group 20"/>
          <p:cNvGrpSpPr>
            <a:grpSpLocks/>
          </p:cNvGrpSpPr>
          <p:nvPr/>
        </p:nvGrpSpPr>
        <p:grpSpPr bwMode="auto">
          <a:xfrm>
            <a:off x="838200" y="1143000"/>
            <a:ext cx="8001000" cy="152400"/>
            <a:chOff x="528" y="960"/>
            <a:chExt cx="4368" cy="134"/>
          </a:xfrm>
        </p:grpSpPr>
        <p:pic>
          <p:nvPicPr>
            <p:cNvPr id="9"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0"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1"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2"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3"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4"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5"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9" name="Content Placeholder 2" descr="Rectangle: Click to edit Master text styles&#10;Second level&#10;Third level&#10;Fourth level&#10;Fifth level">
            <a:extLst>
              <a:ext uri="{FF2B5EF4-FFF2-40B4-BE49-F238E27FC236}">
                <a16:creationId xmlns:a16="http://schemas.microsoft.com/office/drawing/2014/main" id="{155554D7-93FE-49DF-94BA-C0C38921C927}"/>
              </a:ext>
            </a:extLst>
          </p:cNvPr>
          <p:cNvSpPr>
            <a:spLocks noGrp="1"/>
          </p:cNvSpPr>
          <p:nvPr>
            <p:ph idx="1"/>
          </p:nvPr>
        </p:nvSpPr>
        <p:spPr>
          <a:xfrm>
            <a:off x="2911011" y="1504846"/>
            <a:ext cx="5486400" cy="4285277"/>
          </a:xfrm>
        </p:spPr>
        <p:txBody>
          <a:bodyPr/>
          <a:lstStyle/>
          <a:p>
            <a:pPr>
              <a:buClr>
                <a:srgbClr val="0000FF"/>
              </a:buClr>
            </a:pPr>
            <a:r>
              <a:rPr lang="en-US" sz="2800" dirty="0"/>
              <a:t>Hand-held, battery operated </a:t>
            </a:r>
          </a:p>
          <a:p>
            <a:pPr>
              <a:buClr>
                <a:srgbClr val="0000FF"/>
              </a:buClr>
            </a:pPr>
            <a:r>
              <a:rPr lang="en-US" sz="2800" dirty="0"/>
              <a:t>Measures oxygen, carbon monoxide, methane, hydrogen and hydrogen </a:t>
            </a:r>
          </a:p>
          <a:p>
            <a:pPr>
              <a:buClr>
                <a:srgbClr val="0000FF"/>
              </a:buClr>
            </a:pPr>
            <a:r>
              <a:rPr lang="en-US" sz="2800" dirty="0"/>
              <a:t>Prices range from $700 to $1000</a:t>
            </a:r>
            <a:br>
              <a:rPr lang="en-US" sz="1600" dirty="0"/>
            </a:br>
            <a:endParaRPr lang="en-US" sz="2800" dirty="0"/>
          </a:p>
        </p:txBody>
      </p:sp>
      <p:pic>
        <p:nvPicPr>
          <p:cNvPr id="5" name="Picture 4">
            <a:extLst>
              <a:ext uri="{FF2B5EF4-FFF2-40B4-BE49-F238E27FC236}">
                <a16:creationId xmlns:a16="http://schemas.microsoft.com/office/drawing/2014/main" id="{EC080B9F-5B56-49AA-907F-D0B5C9DF3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91" y="1467174"/>
            <a:ext cx="2295131" cy="3752850"/>
          </a:xfrm>
          <a:prstGeom prst="rect">
            <a:avLst/>
          </a:prstGeom>
        </p:spPr>
      </p:pic>
    </p:spTree>
    <p:extLst>
      <p:ext uri="{BB962C8B-B14F-4D97-AF65-F5344CB8AC3E}">
        <p14:creationId xmlns:p14="http://schemas.microsoft.com/office/powerpoint/2010/main" val="2668438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dirty="0">
                <a:solidFill>
                  <a:srgbClr val="0000FF"/>
                </a:solidFill>
                <a:effectLst>
                  <a:outerShdw blurRad="38100" dist="38100" dir="2700000" algn="tl">
                    <a:srgbClr val="000000"/>
                  </a:outerShdw>
                </a:effectLst>
              </a:rPr>
              <a:t>Powered Air Purifying Respirators (PAPR)</a:t>
            </a:r>
            <a:endParaRPr lang="en-US" dirty="0">
              <a:solidFill>
                <a:srgbClr val="0000FF"/>
              </a:solidFill>
            </a:endParaRPr>
          </a:p>
        </p:txBody>
      </p:sp>
      <p:sp>
        <p:nvSpPr>
          <p:cNvPr id="16387" name="Content Placeholder 2" descr="Rectangle: Click to edit Master text styles&#10;Second level&#10;Third level&#10;Fourth level&#10;Fifth level"/>
          <p:cNvSpPr>
            <a:spLocks noGrp="1"/>
          </p:cNvSpPr>
          <p:nvPr>
            <p:ph idx="1"/>
          </p:nvPr>
        </p:nvSpPr>
        <p:spPr>
          <a:xfrm>
            <a:off x="838200" y="1447800"/>
            <a:ext cx="7391400" cy="1830388"/>
          </a:xfrm>
        </p:spPr>
        <p:txBody>
          <a:bodyPr/>
          <a:lstStyle/>
          <a:p>
            <a:pPr>
              <a:buClr>
                <a:srgbClr val="0000FF"/>
              </a:buClr>
            </a:pPr>
            <a:r>
              <a:rPr lang="en-US" dirty="0"/>
              <a:t>Intermediate protection</a:t>
            </a:r>
          </a:p>
          <a:p>
            <a:pPr>
              <a:buClr>
                <a:srgbClr val="0000FF"/>
              </a:buClr>
            </a:pPr>
            <a:r>
              <a:rPr lang="en-US" dirty="0"/>
              <a:t>Filters air with or without helmet</a:t>
            </a:r>
          </a:p>
          <a:p>
            <a:pPr>
              <a:buClr>
                <a:srgbClr val="0000FF"/>
              </a:buClr>
            </a:pPr>
            <a:r>
              <a:rPr lang="en-US" dirty="0"/>
              <a:t>Prices range from $700 to $1300 + filters</a:t>
            </a:r>
          </a:p>
        </p:txBody>
      </p:sp>
      <p:pic>
        <p:nvPicPr>
          <p:cNvPr id="16388" name="Picture 12" descr="Kasco K80S T8 Pesticide Helmet  Battery-powere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414712"/>
            <a:ext cx="2295525" cy="2833688"/>
          </a:xfrm>
          <a:prstGeom prst="rect">
            <a:avLst/>
          </a:prstGeom>
          <a:noFill/>
          <a:ln w="9525">
            <a:noFill/>
            <a:miter lim="800000"/>
            <a:headEnd/>
            <a:tailEnd/>
          </a:ln>
        </p:spPr>
      </p:pic>
      <p:pic>
        <p:nvPicPr>
          <p:cNvPr id="16389" name="Picture 14" descr="GVP Powered Air Purifying Respirator System w/Tyvek® Hood">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8663" y="3579812"/>
            <a:ext cx="2370137" cy="2632075"/>
          </a:xfrm>
          <a:prstGeom prst="rect">
            <a:avLst/>
          </a:prstGeom>
          <a:noFill/>
          <a:ln w="9525">
            <a:noFill/>
            <a:miter lim="800000"/>
            <a:headEnd/>
            <a:tailEnd/>
          </a:ln>
        </p:spPr>
      </p:pic>
      <p:pic>
        <p:nvPicPr>
          <p:cNvPr id="16390" name="Picture 16" descr="GVP 7000 Series Full-face Powered Air Purifying Respirator System">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6438" y="3979862"/>
            <a:ext cx="2976562" cy="2232025"/>
          </a:xfrm>
          <a:prstGeom prst="rect">
            <a:avLst/>
          </a:prstGeom>
          <a:noFill/>
          <a:ln w="9525">
            <a:noFill/>
            <a:miter lim="800000"/>
            <a:headEnd/>
            <a:tailEnd/>
          </a:ln>
        </p:spPr>
      </p:pic>
      <p:grpSp>
        <p:nvGrpSpPr>
          <p:cNvPr id="3" name="Group 20"/>
          <p:cNvGrpSpPr>
            <a:grpSpLocks/>
          </p:cNvGrpSpPr>
          <p:nvPr/>
        </p:nvGrpSpPr>
        <p:grpSpPr bwMode="auto">
          <a:xfrm>
            <a:off x="571500" y="1143000"/>
            <a:ext cx="8001000" cy="152400"/>
            <a:chOff x="528" y="960"/>
            <a:chExt cx="4368" cy="134"/>
          </a:xfrm>
        </p:grpSpPr>
        <p:pic>
          <p:nvPicPr>
            <p:cNvPr id="8" name="Picture 21" descr="grainco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22" descr="grainco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23" descr="grainco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24" descr="grainco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25" descr="grainco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26" descr="grainco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27" descr="graincol"/>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1495909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defRPr/>
            </a:pPr>
            <a:r>
              <a:rPr lang="en-US" b="1" dirty="0">
                <a:solidFill>
                  <a:srgbClr val="0000FF"/>
                </a:solidFill>
                <a:effectLst>
                  <a:outerShdw blurRad="38100" dist="38100" dir="2700000" algn="tl">
                    <a:srgbClr val="000000"/>
                  </a:outerShdw>
                </a:effectLst>
              </a:rPr>
              <a:t>Self Contained Breathing Apparatus</a:t>
            </a:r>
            <a:endParaRPr lang="en-US" dirty="0">
              <a:solidFill>
                <a:srgbClr val="0000FF"/>
              </a:solidFill>
            </a:endParaRPr>
          </a:p>
        </p:txBody>
      </p:sp>
      <p:sp>
        <p:nvSpPr>
          <p:cNvPr id="17411" name="Content Placeholder 2" descr="Rectangle: Click to edit Master text styles&#10;Second level&#10;Third level&#10;Fourth level&#10;Fifth level"/>
          <p:cNvSpPr>
            <a:spLocks noGrp="1"/>
          </p:cNvSpPr>
          <p:nvPr>
            <p:ph idx="1"/>
          </p:nvPr>
        </p:nvSpPr>
        <p:spPr>
          <a:xfrm>
            <a:off x="457200" y="1828800"/>
            <a:ext cx="3886200" cy="4114800"/>
          </a:xfrm>
        </p:spPr>
        <p:txBody>
          <a:bodyPr/>
          <a:lstStyle/>
          <a:p>
            <a:pPr>
              <a:buClr>
                <a:srgbClr val="0000FF"/>
              </a:buClr>
            </a:pPr>
            <a:r>
              <a:rPr lang="en-US" dirty="0"/>
              <a:t>Fumigation requires a Self-Contained Breathing Apparatus (SCBA) for maximum protection</a:t>
            </a:r>
          </a:p>
          <a:p>
            <a:pPr>
              <a:buClr>
                <a:srgbClr val="0000FF"/>
              </a:buClr>
            </a:pPr>
            <a:r>
              <a:rPr lang="en-US" dirty="0"/>
              <a:t>Price ~$2500</a:t>
            </a:r>
          </a:p>
        </p:txBody>
      </p:sp>
      <p:pic>
        <p:nvPicPr>
          <p:cNvPr id="17412" name="Picture 2" descr="http://www.gemplers.com/img/self-contained-breathing-678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9241" y="1600200"/>
            <a:ext cx="4279900" cy="4572000"/>
          </a:xfrm>
          <a:prstGeom prst="rect">
            <a:avLst/>
          </a:prstGeom>
          <a:noFill/>
          <a:ln w="9525">
            <a:noFill/>
            <a:miter lim="800000"/>
            <a:headEnd/>
            <a:tailEnd/>
          </a:ln>
        </p:spPr>
      </p:pic>
      <p:grpSp>
        <p:nvGrpSpPr>
          <p:cNvPr id="3" name="Group 20"/>
          <p:cNvGrpSpPr>
            <a:grpSpLocks/>
          </p:cNvGrpSpPr>
          <p:nvPr/>
        </p:nvGrpSpPr>
        <p:grpSpPr bwMode="auto">
          <a:xfrm>
            <a:off x="609600" y="1143000"/>
            <a:ext cx="8001000" cy="152400"/>
            <a:chOff x="528" y="960"/>
            <a:chExt cx="4368" cy="134"/>
          </a:xfrm>
        </p:grpSpPr>
        <p:pic>
          <p:nvPicPr>
            <p:cNvPr id="6" name="Picture 21"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7" name="Picture 22"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8" name="Picture 23"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9" name="Picture 24"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0" name="Picture 25"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1" name="Picture 26"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2" name="Picture 27"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96717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highway&#10;&#10;Description automatically generated">
            <a:extLst>
              <a:ext uri="{FF2B5EF4-FFF2-40B4-BE49-F238E27FC236}">
                <a16:creationId xmlns:a16="http://schemas.microsoft.com/office/drawing/2014/main" id="{97EBFC59-0CBF-43D3-BB51-57F1D60ED744}"/>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304800" y="1143000"/>
            <a:ext cx="8524283" cy="5181600"/>
          </a:xfrm>
        </p:spPr>
      </p:pic>
      <p:sp>
        <p:nvSpPr>
          <p:cNvPr id="6" name="Title 1">
            <a:extLst>
              <a:ext uri="{FF2B5EF4-FFF2-40B4-BE49-F238E27FC236}">
                <a16:creationId xmlns:a16="http://schemas.microsoft.com/office/drawing/2014/main" id="{68471CFC-43F1-42B0-A600-E124446AB9B2}"/>
              </a:ext>
            </a:extLst>
          </p:cNvPr>
          <p:cNvSpPr txBox="1">
            <a:spLocks/>
          </p:cNvSpPr>
          <p:nvPr/>
        </p:nvSpPr>
        <p:spPr bwMode="auto">
          <a:xfrm>
            <a:off x="407988" y="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3600" b="1" kern="1200">
                <a:solidFill>
                  <a:schemeClr val="tx1"/>
                </a:solidFill>
                <a:latin typeface="Avenir Next Regular"/>
                <a:ea typeface="Avenir Next Regular"/>
                <a:cs typeface="Avenir Next Regular"/>
              </a:defRPr>
            </a:lvl1pPr>
            <a:lvl2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2pPr>
            <a:lvl3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3pPr>
            <a:lvl4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4pPr>
            <a:lvl5pPr algn="ctr" defTabSz="457200" rtl="0" eaLnBrk="0" fontAlgn="base" hangingPunct="0">
              <a:spcBef>
                <a:spcPct val="0"/>
              </a:spcBef>
              <a:spcAft>
                <a:spcPct val="0"/>
              </a:spcAft>
              <a:defRPr sz="4400" b="1">
                <a:solidFill>
                  <a:schemeClr val="tx1"/>
                </a:solidFill>
                <a:latin typeface="Avenir Next Regular"/>
                <a:ea typeface="Avenir Next Regular"/>
                <a:cs typeface="Avenir Next Regular"/>
              </a:defRPr>
            </a:lvl5pPr>
            <a:lvl6pPr marL="457200" algn="ctr" defTabSz="457200" rtl="0" fontAlgn="base">
              <a:spcBef>
                <a:spcPct val="0"/>
              </a:spcBef>
              <a:spcAft>
                <a:spcPct val="0"/>
              </a:spcAft>
              <a:defRPr sz="4400" b="1">
                <a:solidFill>
                  <a:schemeClr val="tx1"/>
                </a:solidFill>
                <a:latin typeface="Avenir Next Regular"/>
                <a:ea typeface="Avenir Next Regular"/>
                <a:cs typeface="Avenir Next Regular"/>
              </a:defRPr>
            </a:lvl6pPr>
            <a:lvl7pPr marL="914400" algn="ctr" defTabSz="457200" rtl="0" fontAlgn="base">
              <a:spcBef>
                <a:spcPct val="0"/>
              </a:spcBef>
              <a:spcAft>
                <a:spcPct val="0"/>
              </a:spcAft>
              <a:defRPr sz="4400" b="1">
                <a:solidFill>
                  <a:schemeClr val="tx1"/>
                </a:solidFill>
                <a:latin typeface="Avenir Next Regular"/>
                <a:ea typeface="Avenir Next Regular"/>
                <a:cs typeface="Avenir Next Regular"/>
              </a:defRPr>
            </a:lvl7pPr>
            <a:lvl8pPr marL="1371600" algn="ctr" defTabSz="457200" rtl="0" fontAlgn="base">
              <a:spcBef>
                <a:spcPct val="0"/>
              </a:spcBef>
              <a:spcAft>
                <a:spcPct val="0"/>
              </a:spcAft>
              <a:defRPr sz="4400" b="1">
                <a:solidFill>
                  <a:schemeClr val="tx1"/>
                </a:solidFill>
                <a:latin typeface="Avenir Next Regular"/>
                <a:ea typeface="Avenir Next Regular"/>
                <a:cs typeface="Avenir Next Regular"/>
              </a:defRPr>
            </a:lvl8pPr>
            <a:lvl9pPr marL="1828800" algn="ctr" defTabSz="457200" rtl="0" fontAlgn="base">
              <a:spcBef>
                <a:spcPct val="0"/>
              </a:spcBef>
              <a:spcAft>
                <a:spcPct val="0"/>
              </a:spcAft>
              <a:defRPr sz="4400" b="1">
                <a:solidFill>
                  <a:schemeClr val="tx1"/>
                </a:solidFill>
                <a:latin typeface="Avenir Next Regular"/>
                <a:ea typeface="Avenir Next Regular"/>
                <a:cs typeface="Avenir Next Regular"/>
              </a:defRPr>
            </a:lvl9p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UKREC @ Princeton, KY</a:t>
            </a:r>
          </a:p>
        </p:txBody>
      </p:sp>
      <p:grpSp>
        <p:nvGrpSpPr>
          <p:cNvPr id="7" name="Group 102">
            <a:extLst>
              <a:ext uri="{FF2B5EF4-FFF2-40B4-BE49-F238E27FC236}">
                <a16:creationId xmlns:a16="http://schemas.microsoft.com/office/drawing/2014/main" id="{3C3FE363-84CA-474B-BCF0-09828BEEDCF7}"/>
              </a:ext>
            </a:extLst>
          </p:cNvPr>
          <p:cNvGrpSpPr>
            <a:grpSpLocks/>
          </p:cNvGrpSpPr>
          <p:nvPr/>
        </p:nvGrpSpPr>
        <p:grpSpPr bwMode="auto">
          <a:xfrm>
            <a:off x="304800" y="838200"/>
            <a:ext cx="8524282" cy="152400"/>
            <a:chOff x="528" y="960"/>
            <a:chExt cx="4368" cy="134"/>
          </a:xfrm>
        </p:grpSpPr>
        <p:pic>
          <p:nvPicPr>
            <p:cNvPr id="8" name="Picture 103" descr="graincol">
              <a:extLst>
                <a:ext uri="{FF2B5EF4-FFF2-40B4-BE49-F238E27FC236}">
                  <a16:creationId xmlns:a16="http://schemas.microsoft.com/office/drawing/2014/main" id="{A613D0E5-3522-4900-A0FD-41EF5610368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4" descr="graincol">
              <a:extLst>
                <a:ext uri="{FF2B5EF4-FFF2-40B4-BE49-F238E27FC236}">
                  <a16:creationId xmlns:a16="http://schemas.microsoft.com/office/drawing/2014/main" id="{F9C72820-9709-48CC-95B8-86DD2ECF62D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5" descr="graincol">
              <a:extLst>
                <a:ext uri="{FF2B5EF4-FFF2-40B4-BE49-F238E27FC236}">
                  <a16:creationId xmlns:a16="http://schemas.microsoft.com/office/drawing/2014/main" id="{BCA1C618-2C70-4A92-B819-AEF9CBB0C2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6" descr="graincol">
              <a:extLst>
                <a:ext uri="{FF2B5EF4-FFF2-40B4-BE49-F238E27FC236}">
                  <a16:creationId xmlns:a16="http://schemas.microsoft.com/office/drawing/2014/main" id="{F8FDF69C-964A-441D-BD24-58C6A0EF653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7" descr="graincol">
              <a:extLst>
                <a:ext uri="{FF2B5EF4-FFF2-40B4-BE49-F238E27FC236}">
                  <a16:creationId xmlns:a16="http://schemas.microsoft.com/office/drawing/2014/main" id="{802A34AF-236E-4B1F-938A-5B0EAA890C8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8" descr="graincol">
              <a:extLst>
                <a:ext uri="{FF2B5EF4-FFF2-40B4-BE49-F238E27FC236}">
                  <a16:creationId xmlns:a16="http://schemas.microsoft.com/office/drawing/2014/main" id="{364D69DC-20B5-4F02-AD8E-24EFB04D693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9" descr="graincol">
              <a:extLst>
                <a:ext uri="{FF2B5EF4-FFF2-40B4-BE49-F238E27FC236}">
                  <a16:creationId xmlns:a16="http://schemas.microsoft.com/office/drawing/2014/main" id="{CDD90A77-E962-4C6F-8CCB-7D223A39F49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4787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95" y="0"/>
            <a:ext cx="8229600" cy="1143000"/>
          </a:xfrm>
        </p:spPr>
        <p:txBody>
          <a:bodyPr>
            <a:normAutofit/>
          </a:bodyPr>
          <a:lstStyle/>
          <a:p>
            <a:pPr>
              <a:defRPr/>
            </a:pPr>
            <a:r>
              <a:rPr lang="en-US" b="1" dirty="0">
                <a:solidFill>
                  <a:srgbClr val="0000FF"/>
                </a:solidFill>
                <a:effectLst>
                  <a:outerShdw blurRad="38100" dist="38100" dir="2700000" algn="tl">
                    <a:srgbClr val="000000"/>
                  </a:outerShdw>
                </a:effectLst>
              </a:rPr>
              <a:t>OSHA Requirements for Respirators</a:t>
            </a:r>
            <a:endParaRPr lang="en-US" dirty="0">
              <a:solidFill>
                <a:srgbClr val="0000FF"/>
              </a:solidFill>
            </a:endParaRPr>
          </a:p>
        </p:txBody>
      </p:sp>
      <p:sp>
        <p:nvSpPr>
          <p:cNvPr id="17411" name="Content Placeholder 2" descr="Rectangle: Click to edit Master text styles&#10;Second level&#10;Third level&#10;Fourth level&#10;Fifth level"/>
          <p:cNvSpPr>
            <a:spLocks noGrp="1"/>
          </p:cNvSpPr>
          <p:nvPr>
            <p:ph idx="1"/>
          </p:nvPr>
        </p:nvSpPr>
        <p:spPr>
          <a:xfrm>
            <a:off x="2743200" y="4114800"/>
            <a:ext cx="5638800" cy="2133600"/>
          </a:xfrm>
        </p:spPr>
        <p:txBody>
          <a:bodyPr/>
          <a:lstStyle/>
          <a:p>
            <a:pPr>
              <a:buClr>
                <a:srgbClr val="0000FF"/>
              </a:buClr>
            </a:pPr>
            <a:r>
              <a:rPr lang="en-US" dirty="0"/>
              <a:t>Training</a:t>
            </a:r>
          </a:p>
          <a:p>
            <a:pPr>
              <a:buClr>
                <a:srgbClr val="0000FF"/>
              </a:buClr>
            </a:pPr>
            <a:r>
              <a:rPr lang="en-US" dirty="0"/>
              <a:t>Fit test</a:t>
            </a:r>
          </a:p>
          <a:p>
            <a:pPr>
              <a:buClr>
                <a:srgbClr val="0000FF"/>
              </a:buClr>
            </a:pPr>
            <a:r>
              <a:rPr lang="en-US" dirty="0"/>
              <a:t>Medical evaluation</a:t>
            </a:r>
          </a:p>
        </p:txBody>
      </p:sp>
      <p:grpSp>
        <p:nvGrpSpPr>
          <p:cNvPr id="3" name="Group 20"/>
          <p:cNvGrpSpPr>
            <a:grpSpLocks/>
          </p:cNvGrpSpPr>
          <p:nvPr/>
        </p:nvGrpSpPr>
        <p:grpSpPr bwMode="auto">
          <a:xfrm>
            <a:off x="54795" y="990600"/>
            <a:ext cx="8991600" cy="152400"/>
            <a:chOff x="528" y="960"/>
            <a:chExt cx="4368" cy="134"/>
          </a:xfrm>
        </p:grpSpPr>
        <p:pic>
          <p:nvPicPr>
            <p:cNvPr id="6"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7"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8"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9"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0"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1"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2"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5" name="Picture 4">
            <a:extLst>
              <a:ext uri="{FF2B5EF4-FFF2-40B4-BE49-F238E27FC236}">
                <a16:creationId xmlns:a16="http://schemas.microsoft.com/office/drawing/2014/main" id="{10C3EBFF-DC40-4DCB-ABCD-FB79267BA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4942"/>
            <a:ext cx="9101191" cy="2547916"/>
          </a:xfrm>
          <a:prstGeom prst="rect">
            <a:avLst/>
          </a:prstGeom>
        </p:spPr>
      </p:pic>
    </p:spTree>
    <p:extLst>
      <p:ext uri="{BB962C8B-B14F-4D97-AF65-F5344CB8AC3E}">
        <p14:creationId xmlns:p14="http://schemas.microsoft.com/office/powerpoint/2010/main" val="71104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1143000"/>
          </a:xfrm>
        </p:spPr>
        <p:txBody>
          <a:bodyPr>
            <a:normAutofit/>
          </a:bodyPr>
          <a:lstStyle/>
          <a:p>
            <a:pPr>
              <a:defRPr/>
            </a:pPr>
            <a:r>
              <a:rPr lang="en-US" b="1" dirty="0">
                <a:solidFill>
                  <a:srgbClr val="0000FF"/>
                </a:solidFill>
                <a:effectLst>
                  <a:outerShdw blurRad="38100" dist="38100" dir="2700000" algn="tl">
                    <a:srgbClr val="000000"/>
                  </a:outerShdw>
                </a:effectLst>
              </a:rPr>
              <a:t>Warning Signs Indicate Application</a:t>
            </a:r>
            <a:endParaRPr lang="en-US" dirty="0">
              <a:solidFill>
                <a:srgbClr val="0000FF"/>
              </a:solidFill>
            </a:endParaRPr>
          </a:p>
        </p:txBody>
      </p:sp>
      <p:grpSp>
        <p:nvGrpSpPr>
          <p:cNvPr id="3" name="Group 20"/>
          <p:cNvGrpSpPr>
            <a:grpSpLocks/>
          </p:cNvGrpSpPr>
          <p:nvPr/>
        </p:nvGrpSpPr>
        <p:grpSpPr bwMode="auto">
          <a:xfrm>
            <a:off x="342900" y="1066800"/>
            <a:ext cx="8382000" cy="152400"/>
            <a:chOff x="528" y="960"/>
            <a:chExt cx="4368" cy="134"/>
          </a:xfrm>
        </p:grpSpPr>
        <p:pic>
          <p:nvPicPr>
            <p:cNvPr id="6"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7"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8"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9"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0"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1"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2"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1524000"/>
            <a:ext cx="2819399" cy="2058161"/>
          </a:xfrm>
          <a:prstGeom prst="rect">
            <a:avLst/>
          </a:prstGeom>
          <a:noFill/>
          <a:ln w="9525">
            <a:noFill/>
            <a:miter lim="800000"/>
            <a:headEnd/>
            <a:tailEnd/>
          </a:ln>
          <a:effectLst/>
        </p:spPr>
      </p:pic>
      <p:pic>
        <p:nvPicPr>
          <p:cNvPr id="1026"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10213" y="1524000"/>
            <a:ext cx="1838325" cy="208597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3074" y="3810000"/>
            <a:ext cx="2381250" cy="2381250"/>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8750" y="4126468"/>
            <a:ext cx="2381250" cy="1724025"/>
          </a:xfrm>
          <a:prstGeom prst="rect">
            <a:avLst/>
          </a:prstGeom>
          <a:noFill/>
          <a:ln w="9525">
            <a:noFill/>
            <a:miter lim="800000"/>
            <a:headEnd/>
            <a:tailEnd/>
          </a:ln>
        </p:spPr>
      </p:pic>
      <p:sp>
        <p:nvSpPr>
          <p:cNvPr id="15" name="TextBox 14"/>
          <p:cNvSpPr txBox="1"/>
          <p:nvPr/>
        </p:nvSpPr>
        <p:spPr>
          <a:xfrm>
            <a:off x="5464730" y="5879068"/>
            <a:ext cx="2155270" cy="369332"/>
          </a:xfrm>
          <a:prstGeom prst="rect">
            <a:avLst/>
          </a:prstGeom>
          <a:noFill/>
        </p:spPr>
        <p:txBody>
          <a:bodyPr wrap="none" rtlCol="0">
            <a:spAutoFit/>
          </a:bodyPr>
          <a:lstStyle/>
          <a:p>
            <a:r>
              <a:rPr lang="en-US" b="1" dirty="0">
                <a:solidFill>
                  <a:prstClr val="black"/>
                </a:solidFill>
              </a:rPr>
              <a:t>Lock out / Tag out</a:t>
            </a:r>
          </a:p>
        </p:txBody>
      </p:sp>
    </p:spTree>
    <p:extLst>
      <p:ext uri="{BB962C8B-B14F-4D97-AF65-F5344CB8AC3E}">
        <p14:creationId xmlns:p14="http://schemas.microsoft.com/office/powerpoint/2010/main" val="2106000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14400"/>
          </a:xfrm>
        </p:spPr>
        <p:txBody>
          <a:bodyPr/>
          <a:lstStyle/>
          <a:p>
            <a:pPr>
              <a:defRPr/>
            </a:pPr>
            <a:r>
              <a:rPr lang="en-US" sz="4000" b="1" dirty="0">
                <a:solidFill>
                  <a:srgbClr val="0000FF"/>
                </a:solidFill>
                <a:effectLst>
                  <a:outerShdw blurRad="38100" dist="38100" dir="2700000" algn="tl">
                    <a:srgbClr val="000000"/>
                  </a:outerShdw>
                </a:effectLst>
              </a:rPr>
              <a:t>Research – example studies</a:t>
            </a:r>
            <a:endParaRPr lang="en-US" sz="4000" dirty="0">
              <a:solidFill>
                <a:srgbClr val="0000FF"/>
              </a:solidFill>
            </a:endParaRPr>
          </a:p>
        </p:txBody>
      </p:sp>
      <p:sp>
        <p:nvSpPr>
          <p:cNvPr id="27651" name="Content Placeholder 2" descr="Rectangle: Click to edit Master text styles&#10;Second level&#10;Third level&#10;Fourth level&#10;Fifth level"/>
          <p:cNvSpPr>
            <a:spLocks noGrp="1"/>
          </p:cNvSpPr>
          <p:nvPr>
            <p:ph idx="1"/>
          </p:nvPr>
        </p:nvSpPr>
        <p:spPr>
          <a:xfrm>
            <a:off x="685800" y="1600200"/>
            <a:ext cx="8077200" cy="4648200"/>
          </a:xfrm>
        </p:spPr>
        <p:txBody>
          <a:bodyPr/>
          <a:lstStyle/>
          <a:p>
            <a:pPr>
              <a:buClr>
                <a:srgbClr val="0000FF"/>
              </a:buClr>
            </a:pPr>
            <a:r>
              <a:rPr lang="en-US" dirty="0"/>
              <a:t>Dust induced lung diseases</a:t>
            </a:r>
          </a:p>
          <a:p>
            <a:pPr>
              <a:buClr>
                <a:srgbClr val="0000FF"/>
              </a:buClr>
            </a:pPr>
            <a:r>
              <a:rPr lang="en-US" dirty="0"/>
              <a:t>Respiratory health status of 3098 Canadian grain workers</a:t>
            </a:r>
          </a:p>
          <a:p>
            <a:pPr>
              <a:buClr>
                <a:srgbClr val="0000FF"/>
              </a:buClr>
            </a:pPr>
            <a:r>
              <a:rPr lang="en-US" dirty="0"/>
              <a:t>Effects of grain dust on lungs prior to and following exposure to dust control</a:t>
            </a:r>
          </a:p>
          <a:p>
            <a:pPr>
              <a:buClr>
                <a:srgbClr val="0000FF"/>
              </a:buClr>
            </a:pPr>
            <a:r>
              <a:rPr lang="en-US" dirty="0"/>
              <a:t>Predictors of respiratory stress in grain workers</a:t>
            </a:r>
          </a:p>
          <a:p>
            <a:pPr>
              <a:buClr>
                <a:srgbClr val="0000FF"/>
              </a:buClr>
            </a:pPr>
            <a:r>
              <a:rPr lang="en-US" dirty="0"/>
              <a:t>Effective of edible oil to control grain dust</a:t>
            </a:r>
          </a:p>
          <a:p>
            <a:endParaRPr lang="en-US" dirty="0"/>
          </a:p>
        </p:txBody>
      </p:sp>
      <p:grpSp>
        <p:nvGrpSpPr>
          <p:cNvPr id="3" name="Group 20"/>
          <p:cNvGrpSpPr>
            <a:grpSpLocks/>
          </p:cNvGrpSpPr>
          <p:nvPr/>
        </p:nvGrpSpPr>
        <p:grpSpPr bwMode="auto">
          <a:xfrm>
            <a:off x="609600" y="1143000"/>
            <a:ext cx="80010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2150820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5188" y="1143000"/>
            <a:ext cx="7364412" cy="5562600"/>
          </a:xfrm>
          <a:prstGeom prst="rect">
            <a:avLst/>
          </a:prstGeom>
          <a:noFill/>
          <a:ln w="9525">
            <a:noFill/>
            <a:miter lim="800000"/>
            <a:headEnd/>
            <a:tailEnd/>
          </a:ln>
        </p:spPr>
      </p:pic>
      <p:sp>
        <p:nvSpPr>
          <p:cNvPr id="5" name="Title 1"/>
          <p:cNvSpPr txBox="1">
            <a:spLocks/>
          </p:cNvSpPr>
          <p:nvPr/>
        </p:nvSpPr>
        <p:spPr bwMode="auto">
          <a:xfrm>
            <a:off x="609600" y="152400"/>
            <a:ext cx="7772400" cy="838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a:solidFill>
                  <a:prstClr val="black"/>
                </a:solidFill>
                <a:latin typeface="Calibri"/>
              </a:rPr>
              <a:t>Safety Equipment Suppliers</a:t>
            </a:r>
            <a:endParaRPr lang="en-US" sz="4400" dirty="0">
              <a:solidFill>
                <a:prstClr val="black"/>
              </a:solidFill>
              <a:latin typeface="Calibri"/>
            </a:endParaRPr>
          </a:p>
        </p:txBody>
      </p:sp>
    </p:spTree>
    <p:extLst>
      <p:ext uri="{BB962C8B-B14F-4D97-AF65-F5344CB8AC3E}">
        <p14:creationId xmlns:p14="http://schemas.microsoft.com/office/powerpoint/2010/main" val="2364523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55"/>
            <a:ext cx="8382000" cy="762000"/>
          </a:xfrm>
        </p:spPr>
        <p:txBody>
          <a:bodyPr/>
          <a:lstStyle/>
          <a:p>
            <a:pPr>
              <a:defRPr/>
            </a:pPr>
            <a:r>
              <a:rPr lang="en-US" sz="4000" b="1" dirty="0">
                <a:solidFill>
                  <a:srgbClr val="0000FF"/>
                </a:solidFill>
                <a:effectLst>
                  <a:outerShdw blurRad="38100" dist="38100" dir="2700000" algn="tl">
                    <a:srgbClr val="000000"/>
                  </a:outerShdw>
                </a:effectLst>
              </a:rPr>
              <a:t>Confined Spaces</a:t>
            </a:r>
            <a:endParaRPr lang="en-US" sz="4000" dirty="0">
              <a:solidFill>
                <a:srgbClr val="0000FF"/>
              </a:solidFill>
            </a:endParaRPr>
          </a:p>
        </p:txBody>
      </p:sp>
      <p:grpSp>
        <p:nvGrpSpPr>
          <p:cNvPr id="3" name="Group 20"/>
          <p:cNvGrpSpPr>
            <a:grpSpLocks/>
          </p:cNvGrpSpPr>
          <p:nvPr/>
        </p:nvGrpSpPr>
        <p:grpSpPr bwMode="auto">
          <a:xfrm>
            <a:off x="647700" y="914400"/>
            <a:ext cx="80010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4" name="Content Placeholder 2" descr="Rectangle: Click to edit Master text styles&#10;Second level&#10;Third level&#10;Fourth level&#10;Fifth level">
            <a:extLst>
              <a:ext uri="{FF2B5EF4-FFF2-40B4-BE49-F238E27FC236}">
                <a16:creationId xmlns:a16="http://schemas.microsoft.com/office/drawing/2014/main" id="{B27C9A6B-A8DF-4C1E-8F1F-C424BD790A69}"/>
              </a:ext>
            </a:extLst>
          </p:cNvPr>
          <p:cNvSpPr>
            <a:spLocks noGrp="1"/>
          </p:cNvSpPr>
          <p:nvPr>
            <p:ph idx="1"/>
          </p:nvPr>
        </p:nvSpPr>
        <p:spPr>
          <a:xfrm>
            <a:off x="755151" y="1295400"/>
            <a:ext cx="7810500" cy="4114800"/>
          </a:xfrm>
        </p:spPr>
        <p:txBody>
          <a:bodyPr/>
          <a:lstStyle/>
          <a:p>
            <a:pPr>
              <a:buClr>
                <a:srgbClr val="0000FF"/>
              </a:buClr>
            </a:pPr>
            <a:r>
              <a:rPr lang="en-US" dirty="0"/>
              <a:t>Definition: Any space with a small entry/exit area that is large enough to work in but not designed for continuous occupancy.</a:t>
            </a:r>
          </a:p>
          <a:p>
            <a:pPr>
              <a:buClr>
                <a:srgbClr val="0000FF"/>
              </a:buClr>
            </a:pPr>
            <a:r>
              <a:rPr lang="en-US" dirty="0"/>
              <a:t>Some examples…</a:t>
            </a:r>
          </a:p>
          <a:p>
            <a:pPr lvl="1">
              <a:buClr>
                <a:srgbClr val="0000FF"/>
              </a:buClr>
            </a:pPr>
            <a:r>
              <a:rPr lang="en-US" dirty="0"/>
              <a:t>Grain storage bins/tanks</a:t>
            </a:r>
          </a:p>
          <a:p>
            <a:pPr lvl="1">
              <a:buClr>
                <a:srgbClr val="0000FF"/>
              </a:buClr>
            </a:pPr>
            <a:r>
              <a:rPr lang="en-US" dirty="0"/>
              <a:t>Dump pits</a:t>
            </a:r>
          </a:p>
          <a:p>
            <a:pPr lvl="1">
              <a:buClr>
                <a:srgbClr val="0000FF"/>
              </a:buClr>
            </a:pPr>
            <a:r>
              <a:rPr lang="en-US" dirty="0"/>
              <a:t>Liquid storage tanks</a:t>
            </a:r>
          </a:p>
          <a:p>
            <a:pPr lvl="1">
              <a:buClr>
                <a:srgbClr val="0000FF"/>
              </a:buClr>
            </a:pPr>
            <a:r>
              <a:rPr lang="en-US" dirty="0"/>
              <a:t>Fermentation tanks</a:t>
            </a:r>
          </a:p>
        </p:txBody>
      </p:sp>
    </p:spTree>
    <p:extLst>
      <p:ext uri="{BB962C8B-B14F-4D97-AF65-F5344CB8AC3E}">
        <p14:creationId xmlns:p14="http://schemas.microsoft.com/office/powerpoint/2010/main" val="1479767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55"/>
            <a:ext cx="8382000" cy="762000"/>
          </a:xfrm>
        </p:spPr>
        <p:txBody>
          <a:bodyPr/>
          <a:lstStyle/>
          <a:p>
            <a:pPr>
              <a:defRPr/>
            </a:pPr>
            <a:r>
              <a:rPr lang="en-US" sz="4000" b="1" dirty="0">
                <a:solidFill>
                  <a:srgbClr val="0000FF"/>
                </a:solidFill>
                <a:effectLst>
                  <a:outerShdw blurRad="38100" dist="38100" dir="2700000" algn="tl">
                    <a:srgbClr val="000000"/>
                  </a:outerShdw>
                </a:effectLst>
              </a:rPr>
              <a:t>Confined Spaces</a:t>
            </a:r>
            <a:endParaRPr lang="en-US" sz="4000" dirty="0">
              <a:solidFill>
                <a:srgbClr val="0000FF"/>
              </a:solidFill>
            </a:endParaRPr>
          </a:p>
        </p:txBody>
      </p:sp>
      <p:grpSp>
        <p:nvGrpSpPr>
          <p:cNvPr id="3" name="Group 20"/>
          <p:cNvGrpSpPr>
            <a:grpSpLocks/>
          </p:cNvGrpSpPr>
          <p:nvPr/>
        </p:nvGrpSpPr>
        <p:grpSpPr bwMode="auto">
          <a:xfrm>
            <a:off x="647700" y="914400"/>
            <a:ext cx="80010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4" name="Content Placeholder 2" descr="Rectangle: Click to edit Master text styles&#10;Second level&#10;Third level&#10;Fourth level&#10;Fifth level">
            <a:extLst>
              <a:ext uri="{FF2B5EF4-FFF2-40B4-BE49-F238E27FC236}">
                <a16:creationId xmlns:a16="http://schemas.microsoft.com/office/drawing/2014/main" id="{B27C9A6B-A8DF-4C1E-8F1F-C424BD790A69}"/>
              </a:ext>
            </a:extLst>
          </p:cNvPr>
          <p:cNvSpPr>
            <a:spLocks noGrp="1"/>
          </p:cNvSpPr>
          <p:nvPr>
            <p:ph idx="1"/>
          </p:nvPr>
        </p:nvSpPr>
        <p:spPr>
          <a:xfrm>
            <a:off x="741336" y="1353260"/>
            <a:ext cx="8183366" cy="4876800"/>
          </a:xfrm>
        </p:spPr>
        <p:txBody>
          <a:bodyPr/>
          <a:lstStyle/>
          <a:p>
            <a:pPr marL="225425" indent="-225425">
              <a:buClr>
                <a:srgbClr val="0000FF"/>
              </a:buClr>
            </a:pPr>
            <a:r>
              <a:rPr lang="en-US" sz="2600" dirty="0"/>
              <a:t>Example from a dairy farm…</a:t>
            </a:r>
          </a:p>
          <a:p>
            <a:pPr marL="225425" indent="-225425">
              <a:buClr>
                <a:srgbClr val="0000FF"/>
              </a:buClr>
            </a:pPr>
            <a:r>
              <a:rPr lang="en-US" sz="2600" dirty="0"/>
              <a:t>An 8000 gallon whey tank with a broken ball valve </a:t>
            </a:r>
          </a:p>
          <a:p>
            <a:pPr marL="225425" indent="-225425">
              <a:buClr>
                <a:srgbClr val="0000FF"/>
              </a:buClr>
            </a:pPr>
            <a:r>
              <a:rPr lang="en-US" sz="2600" dirty="0"/>
              <a:t>A worker entered through a 16-in opening</a:t>
            </a:r>
          </a:p>
          <a:p>
            <a:pPr marL="225425" indent="-225425">
              <a:buClr>
                <a:srgbClr val="0000FF"/>
              </a:buClr>
            </a:pPr>
            <a:r>
              <a:rPr lang="en-US" sz="2600" dirty="0"/>
              <a:t>Operator climbed on an adjacent storage bin to monitor progress, but observed that the worker was lying face down inside the tank</a:t>
            </a:r>
          </a:p>
          <a:p>
            <a:pPr marL="225425" indent="-225425">
              <a:buClr>
                <a:srgbClr val="0000FF"/>
              </a:buClr>
            </a:pPr>
            <a:r>
              <a:rPr lang="en-US" sz="2600" dirty="0"/>
              <a:t>Fire department responded, cut a hole in the tank to retrieve the worker who had suffocated</a:t>
            </a:r>
          </a:p>
          <a:p>
            <a:pPr marL="225425" indent="-225425">
              <a:buClr>
                <a:srgbClr val="0000FF"/>
              </a:buClr>
            </a:pPr>
            <a:r>
              <a:rPr lang="en-US" sz="2600" dirty="0"/>
              <a:t>Take home lesson: Be aware of potential hazards and do NOT enter a confined space without a work permit or proper supervision</a:t>
            </a:r>
          </a:p>
        </p:txBody>
      </p:sp>
      <p:pic>
        <p:nvPicPr>
          <p:cNvPr id="15" name="Picture 14">
            <a:extLst>
              <a:ext uri="{FF2B5EF4-FFF2-40B4-BE49-F238E27FC236}">
                <a16:creationId xmlns:a16="http://schemas.microsoft.com/office/drawing/2014/main" id="{1BAD8BEE-3795-4618-9A3A-E7F024C64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125347"/>
            <a:ext cx="4305300" cy="2913253"/>
          </a:xfrm>
          <a:prstGeom prst="rect">
            <a:avLst/>
          </a:prstGeom>
        </p:spPr>
      </p:pic>
    </p:spTree>
    <p:extLst>
      <p:ext uri="{BB962C8B-B14F-4D97-AF65-F5344CB8AC3E}">
        <p14:creationId xmlns:p14="http://schemas.microsoft.com/office/powerpoint/2010/main" val="12077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800" y="46494"/>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Reported Confined Spaces Incidents</a:t>
            </a:r>
            <a:endParaRPr lang="en-US" sz="4000" dirty="0">
              <a:solidFill>
                <a:srgbClr val="0000FF"/>
              </a:solidFill>
              <a:ea typeface="+mj-ea"/>
            </a:endParaRPr>
          </a:p>
        </p:txBody>
      </p:sp>
      <p:grpSp>
        <p:nvGrpSpPr>
          <p:cNvPr id="34819" name="Group 3"/>
          <p:cNvGrpSpPr>
            <a:grpSpLocks/>
          </p:cNvGrpSpPr>
          <p:nvPr/>
        </p:nvGrpSpPr>
        <p:grpSpPr bwMode="auto">
          <a:xfrm>
            <a:off x="478631" y="867272"/>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7F6FCBDE-D5D2-4CA6-AC67-E42864609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24945"/>
            <a:ext cx="9144000" cy="5745103"/>
          </a:xfrm>
          <a:prstGeom prst="rect">
            <a:avLst/>
          </a:prstGeom>
        </p:spPr>
      </p:pic>
    </p:spTree>
    <p:extLst>
      <p:ext uri="{BB962C8B-B14F-4D97-AF65-F5344CB8AC3E}">
        <p14:creationId xmlns:p14="http://schemas.microsoft.com/office/powerpoint/2010/main" val="20596805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799" y="63285"/>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Confined Space Cases (1962 – 2020)</a:t>
            </a:r>
            <a:endParaRPr lang="en-US" sz="4000" dirty="0">
              <a:solidFill>
                <a:srgbClr val="0000FF"/>
              </a:solidFill>
              <a:ea typeface="+mj-ea"/>
            </a:endParaRPr>
          </a:p>
        </p:txBody>
      </p:sp>
      <p:grpSp>
        <p:nvGrpSpPr>
          <p:cNvPr id="34819" name="Group 3"/>
          <p:cNvGrpSpPr>
            <a:grpSpLocks/>
          </p:cNvGrpSpPr>
          <p:nvPr/>
        </p:nvGrpSpPr>
        <p:grpSpPr bwMode="auto">
          <a:xfrm>
            <a:off x="478630" y="9144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673438AC-889A-4756-AF50-314F2A6F67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5800" y="1371600"/>
            <a:ext cx="7772399" cy="4800600"/>
          </a:xfrm>
          <a:prstGeom prst="rect">
            <a:avLst/>
          </a:prstGeom>
        </p:spPr>
      </p:pic>
    </p:spTree>
    <p:extLst>
      <p:ext uri="{BB962C8B-B14F-4D97-AF65-F5344CB8AC3E}">
        <p14:creationId xmlns:p14="http://schemas.microsoft.com/office/powerpoint/2010/main" val="125009429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799" y="63285"/>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Ladders / Stairs on Grain Bins</a:t>
            </a:r>
            <a:endParaRPr lang="en-US" sz="4000" dirty="0">
              <a:solidFill>
                <a:srgbClr val="0000FF"/>
              </a:solidFill>
              <a:ea typeface="+mj-ea"/>
            </a:endParaRPr>
          </a:p>
        </p:txBody>
      </p:sp>
      <p:grpSp>
        <p:nvGrpSpPr>
          <p:cNvPr id="34819" name="Group 3"/>
          <p:cNvGrpSpPr>
            <a:grpSpLocks/>
          </p:cNvGrpSpPr>
          <p:nvPr/>
        </p:nvGrpSpPr>
        <p:grpSpPr bwMode="auto">
          <a:xfrm>
            <a:off x="478630" y="9144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AutoShape 4" descr="Ladders &amp; Stairs | Sioux Steel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59129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907444" y="195390"/>
            <a:ext cx="7583487" cy="533400"/>
          </a:xfrm>
        </p:spPr>
        <p:txBody>
          <a:bodyPr anchor="b">
            <a:normAutofit fontScale="90000"/>
          </a:bodyPr>
          <a:lstStyle/>
          <a:p>
            <a:pPr defTabSz="914608" eaLnBrk="1" hangingPunct="1">
              <a:defRPr/>
            </a:pP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US Fatalities from Slips, Trips and Falls</a:t>
            </a:r>
          </a:p>
        </p:txBody>
      </p:sp>
      <p:sp>
        <p:nvSpPr>
          <p:cNvPr id="6" name="TextBox 5"/>
          <p:cNvSpPr txBox="1"/>
          <p:nvPr/>
        </p:nvSpPr>
        <p:spPr>
          <a:xfrm>
            <a:off x="851693" y="5872690"/>
            <a:ext cx="6285695" cy="523220"/>
          </a:xfrm>
          <a:prstGeom prst="rect">
            <a:avLst/>
          </a:prstGeom>
          <a:noFill/>
        </p:spPr>
        <p:txBody>
          <a:bodyPr wrap="none" rtlCol="0">
            <a:spAutoFit/>
          </a:bodyPr>
          <a:lstStyle/>
          <a:p>
            <a:endParaRPr lang="en-US" sz="800" b="1" dirty="0"/>
          </a:p>
          <a:p>
            <a:r>
              <a:rPr lang="en-US" sz="2000" b="1" dirty="0"/>
              <a:t>Source: US Bureau of Labor Statistics (bls.gov)</a:t>
            </a:r>
          </a:p>
        </p:txBody>
      </p:sp>
      <p:grpSp>
        <p:nvGrpSpPr>
          <p:cNvPr id="7" name="Group 9"/>
          <p:cNvGrpSpPr>
            <a:grpSpLocks/>
          </p:cNvGrpSpPr>
          <p:nvPr/>
        </p:nvGrpSpPr>
        <p:grpSpPr bwMode="auto">
          <a:xfrm>
            <a:off x="457200" y="847308"/>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4" name="Picture 3">
            <a:extLst>
              <a:ext uri="{FF2B5EF4-FFF2-40B4-BE49-F238E27FC236}">
                <a16:creationId xmlns:a16="http://schemas.microsoft.com/office/drawing/2014/main" id="{FDF84C6F-5856-402C-8D13-26AEF8B74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16" y="1199872"/>
            <a:ext cx="7864367" cy="4726987"/>
          </a:xfrm>
          <a:prstGeom prst="rect">
            <a:avLst/>
          </a:prstGeom>
        </p:spPr>
      </p:pic>
      <p:grpSp>
        <p:nvGrpSpPr>
          <p:cNvPr id="27" name="Group 26">
            <a:extLst>
              <a:ext uri="{FF2B5EF4-FFF2-40B4-BE49-F238E27FC236}">
                <a16:creationId xmlns:a16="http://schemas.microsoft.com/office/drawing/2014/main" id="{E6DF02F1-8DF5-4FDE-9248-07AA0A96A258}"/>
              </a:ext>
            </a:extLst>
          </p:cNvPr>
          <p:cNvGrpSpPr/>
          <p:nvPr/>
        </p:nvGrpSpPr>
        <p:grpSpPr>
          <a:xfrm>
            <a:off x="780256" y="2057400"/>
            <a:ext cx="7512051" cy="380999"/>
            <a:chOff x="780256" y="2057400"/>
            <a:chExt cx="7512051" cy="380999"/>
          </a:xfrm>
        </p:grpSpPr>
        <p:cxnSp>
          <p:nvCxnSpPr>
            <p:cNvPr id="25" name="Straight Connector 24">
              <a:extLst>
                <a:ext uri="{FF2B5EF4-FFF2-40B4-BE49-F238E27FC236}">
                  <a16:creationId xmlns:a16="http://schemas.microsoft.com/office/drawing/2014/main" id="{6DB7B80C-CCB7-4726-B7D5-18D9B5E63722}"/>
                </a:ext>
              </a:extLst>
            </p:cNvPr>
            <p:cNvCxnSpPr/>
            <p:nvPr/>
          </p:nvCxnSpPr>
          <p:spPr>
            <a:xfrm>
              <a:off x="1447800" y="2286000"/>
              <a:ext cx="684450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6A318F04-64E9-4BBD-AC86-13CDDABD41AF}"/>
                </a:ext>
              </a:extLst>
            </p:cNvPr>
            <p:cNvSpPr/>
            <p:nvPr/>
          </p:nvSpPr>
          <p:spPr>
            <a:xfrm>
              <a:off x="780256" y="2057400"/>
              <a:ext cx="667544" cy="38099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6867201"/>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defRPr/>
            </a:pPr>
            <a:r>
              <a:rPr lang="en-US" b="1" dirty="0">
                <a:solidFill>
                  <a:srgbClr val="0000FF"/>
                </a:solidFill>
                <a:effectLst>
                  <a:outerShdw blurRad="38100" dist="38100" dir="2700000" algn="tl">
                    <a:srgbClr val="000000"/>
                  </a:outerShdw>
                </a:effectLst>
              </a:rPr>
              <a:t>Grain Handling Safety –  </a:t>
            </a:r>
            <a:br>
              <a:rPr lang="en-US" b="1" dirty="0">
                <a:solidFill>
                  <a:srgbClr val="0000FF"/>
                </a:solidFill>
                <a:effectLst>
                  <a:outerShdw blurRad="38100" dist="38100" dir="2700000" algn="tl">
                    <a:srgbClr val="000000"/>
                  </a:outerShdw>
                </a:effectLst>
              </a:rPr>
            </a:br>
            <a:r>
              <a:rPr lang="en-US" sz="3600" b="1" dirty="0">
                <a:solidFill>
                  <a:srgbClr val="0000FF"/>
                </a:solidFill>
                <a:effectLst>
                  <a:outerShdw blurRad="38100" dist="38100" dir="2700000" algn="tl">
                    <a:srgbClr val="000000"/>
                  </a:outerShdw>
                </a:effectLst>
              </a:rPr>
              <a:t>What Are the Risks?</a:t>
            </a:r>
            <a:endParaRPr lang="en-US" sz="3600" dirty="0">
              <a:solidFill>
                <a:srgbClr val="0000FF"/>
              </a:solidFill>
            </a:endParaRPr>
          </a:p>
        </p:txBody>
      </p:sp>
      <p:sp>
        <p:nvSpPr>
          <p:cNvPr id="6147" name="Content Placeholder 2" descr="Rectangle: Click to edit Master text styles&#10;Second level&#10;Third level&#10;Fourth level&#10;Fifth level"/>
          <p:cNvSpPr>
            <a:spLocks noGrp="1"/>
          </p:cNvSpPr>
          <p:nvPr>
            <p:ph idx="1"/>
          </p:nvPr>
        </p:nvSpPr>
        <p:spPr>
          <a:xfrm>
            <a:off x="457200" y="1798637"/>
            <a:ext cx="8534400" cy="4525963"/>
          </a:xfrm>
        </p:spPr>
        <p:txBody>
          <a:bodyPr/>
          <a:lstStyle/>
          <a:p>
            <a:pPr>
              <a:buClr>
                <a:srgbClr val="0000FF"/>
              </a:buClr>
            </a:pPr>
            <a:r>
              <a:rPr lang="en-US" sz="2800" dirty="0"/>
              <a:t>Grain dust explosions</a:t>
            </a:r>
          </a:p>
          <a:p>
            <a:pPr>
              <a:buClr>
                <a:srgbClr val="0000FF"/>
              </a:buClr>
            </a:pPr>
            <a:r>
              <a:rPr lang="en-US" sz="2800" dirty="0"/>
              <a:t>Dust exposure / pesticide applications / fumigation</a:t>
            </a:r>
          </a:p>
          <a:p>
            <a:pPr>
              <a:buClr>
                <a:srgbClr val="0000FF"/>
              </a:buClr>
            </a:pPr>
            <a:r>
              <a:rPr lang="en-US" sz="2800" dirty="0"/>
              <a:t>Back injuries when lifting objects improperly</a:t>
            </a:r>
          </a:p>
          <a:p>
            <a:pPr>
              <a:buClr>
                <a:srgbClr val="0000FF"/>
              </a:buClr>
            </a:pPr>
            <a:r>
              <a:rPr lang="en-US" sz="2800" dirty="0"/>
              <a:t>Tripping hazards from wet surfaces/obstacles</a:t>
            </a:r>
          </a:p>
          <a:p>
            <a:pPr>
              <a:buClr>
                <a:srgbClr val="0000FF"/>
              </a:buClr>
            </a:pPr>
            <a:r>
              <a:rPr lang="en-US" sz="2800" dirty="0"/>
              <a:t>Climbing/falling hazards from ladders</a:t>
            </a:r>
          </a:p>
          <a:p>
            <a:pPr>
              <a:buClr>
                <a:srgbClr val="0000FF"/>
              </a:buClr>
            </a:pPr>
            <a:r>
              <a:rPr lang="en-US" sz="2800" dirty="0"/>
              <a:t>Electrical shock when working on wiring</a:t>
            </a:r>
          </a:p>
          <a:p>
            <a:pPr>
              <a:buClr>
                <a:srgbClr val="0000FF"/>
              </a:buClr>
            </a:pPr>
            <a:r>
              <a:rPr lang="en-US" sz="2800" dirty="0"/>
              <a:t>Working in a confined space</a:t>
            </a:r>
          </a:p>
          <a:p>
            <a:pPr>
              <a:buClr>
                <a:srgbClr val="0000FF"/>
              </a:buClr>
            </a:pPr>
            <a:r>
              <a:rPr lang="en-US" sz="2800" dirty="0"/>
              <a:t>Suffocation potential in bulk grain</a:t>
            </a:r>
          </a:p>
          <a:p>
            <a:pPr>
              <a:buClr>
                <a:srgbClr val="0000FF"/>
              </a:buClr>
            </a:pPr>
            <a:r>
              <a:rPr lang="en-US" sz="2800" dirty="0"/>
              <a:t>Lost time and wages and death</a:t>
            </a:r>
          </a:p>
        </p:txBody>
      </p:sp>
      <p:grpSp>
        <p:nvGrpSpPr>
          <p:cNvPr id="3" name="Group 20"/>
          <p:cNvGrpSpPr>
            <a:grpSpLocks/>
          </p:cNvGrpSpPr>
          <p:nvPr/>
        </p:nvGrpSpPr>
        <p:grpSpPr bwMode="auto">
          <a:xfrm>
            <a:off x="381000" y="1447800"/>
            <a:ext cx="84582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143630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50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50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fade">
                                      <p:cBhvr>
                                        <p:cTn id="22" dur="5000"/>
                                        <p:tgtEl>
                                          <p:spTgt spid="6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fade">
                                      <p:cBhvr>
                                        <p:cTn id="27" dur="5000"/>
                                        <p:tgtEl>
                                          <p:spTgt spid="6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fade">
                                      <p:cBhvr>
                                        <p:cTn id="32" dur="5000"/>
                                        <p:tgtEl>
                                          <p:spTgt spid="61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47">
                                            <p:txEl>
                                              <p:pRg st="6" end="6"/>
                                            </p:txEl>
                                          </p:spTgt>
                                        </p:tgtEl>
                                        <p:attrNameLst>
                                          <p:attrName>style.visibility</p:attrName>
                                        </p:attrNameLst>
                                      </p:cBhvr>
                                      <p:to>
                                        <p:strVal val="visible"/>
                                      </p:to>
                                    </p:set>
                                    <p:animEffect transition="in" filter="fade">
                                      <p:cBhvr>
                                        <p:cTn id="37" dur="5000"/>
                                        <p:tgtEl>
                                          <p:spTgt spid="61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47">
                                            <p:txEl>
                                              <p:pRg st="7" end="7"/>
                                            </p:txEl>
                                          </p:spTgt>
                                        </p:tgtEl>
                                        <p:attrNameLst>
                                          <p:attrName>style.visibility</p:attrName>
                                        </p:attrNameLst>
                                      </p:cBhvr>
                                      <p:to>
                                        <p:strVal val="visible"/>
                                      </p:to>
                                    </p:set>
                                    <p:animEffect transition="in" filter="fade">
                                      <p:cBhvr>
                                        <p:cTn id="42" dur="5000"/>
                                        <p:tgtEl>
                                          <p:spTgt spid="614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47">
                                            <p:txEl>
                                              <p:pRg st="8" end="8"/>
                                            </p:txEl>
                                          </p:spTgt>
                                        </p:tgtEl>
                                        <p:attrNameLst>
                                          <p:attrName>style.visibility</p:attrName>
                                        </p:attrNameLst>
                                      </p:cBhvr>
                                      <p:to>
                                        <p:strVal val="visible"/>
                                      </p:to>
                                    </p:set>
                                    <p:animEffect transition="in" filter="fade">
                                      <p:cBhvr>
                                        <p:cTn id="47" dur="50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799" y="63285"/>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Ladders / Cages on Grain Bins</a:t>
            </a:r>
            <a:endParaRPr lang="en-US" sz="4000" dirty="0">
              <a:solidFill>
                <a:srgbClr val="0000FF"/>
              </a:solidFill>
              <a:ea typeface="+mj-ea"/>
            </a:endParaRPr>
          </a:p>
        </p:txBody>
      </p:sp>
      <p:grpSp>
        <p:nvGrpSpPr>
          <p:cNvPr id="34819" name="Group 3"/>
          <p:cNvGrpSpPr>
            <a:grpSpLocks/>
          </p:cNvGrpSpPr>
          <p:nvPr/>
        </p:nvGrpSpPr>
        <p:grpSpPr bwMode="auto">
          <a:xfrm>
            <a:off x="478630" y="9144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AutoShape 4" descr="Ladders &amp; Stairs | Sioux Steel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6851" y="1802365"/>
            <a:ext cx="5171607" cy="38787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147438" y="1802001"/>
            <a:ext cx="5168685" cy="3876514"/>
          </a:xfrm>
          <a:prstGeom prst="rect">
            <a:avLst/>
          </a:prstGeom>
        </p:spPr>
      </p:pic>
    </p:spTree>
    <p:extLst>
      <p:ext uri="{BB962C8B-B14F-4D97-AF65-F5344CB8AC3E}">
        <p14:creationId xmlns:p14="http://schemas.microsoft.com/office/powerpoint/2010/main" val="330316331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799" y="63285"/>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Ladders / Cages on Bucket Elevators</a:t>
            </a:r>
            <a:endParaRPr lang="en-US" sz="4000" dirty="0">
              <a:solidFill>
                <a:srgbClr val="0000FF"/>
              </a:solidFill>
              <a:ea typeface="+mj-ea"/>
            </a:endParaRPr>
          </a:p>
        </p:txBody>
      </p:sp>
      <p:grpSp>
        <p:nvGrpSpPr>
          <p:cNvPr id="34819" name="Group 3"/>
          <p:cNvGrpSpPr>
            <a:grpSpLocks/>
          </p:cNvGrpSpPr>
          <p:nvPr/>
        </p:nvGrpSpPr>
        <p:grpSpPr bwMode="auto">
          <a:xfrm>
            <a:off x="478630" y="8382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AutoShape 4" descr="Ladders &amp; Stairs | Sioux Steel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023" y="1088135"/>
            <a:ext cx="6981953" cy="5236465"/>
          </a:xfrm>
          <a:prstGeom prst="rect">
            <a:avLst/>
          </a:prstGeom>
        </p:spPr>
      </p:pic>
    </p:spTree>
    <p:extLst>
      <p:ext uri="{BB962C8B-B14F-4D97-AF65-F5344CB8AC3E}">
        <p14:creationId xmlns:p14="http://schemas.microsoft.com/office/powerpoint/2010/main" val="62125720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799" y="63285"/>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Ladders / Stairs on Grain Bins</a:t>
            </a:r>
            <a:endParaRPr lang="en-US" sz="4000" dirty="0">
              <a:solidFill>
                <a:srgbClr val="0000FF"/>
              </a:solidFill>
              <a:ea typeface="+mj-ea"/>
            </a:endParaRPr>
          </a:p>
        </p:txBody>
      </p:sp>
      <p:grpSp>
        <p:nvGrpSpPr>
          <p:cNvPr id="34819" name="Group 3"/>
          <p:cNvGrpSpPr>
            <a:grpSpLocks/>
          </p:cNvGrpSpPr>
          <p:nvPr/>
        </p:nvGrpSpPr>
        <p:grpSpPr bwMode="auto">
          <a:xfrm>
            <a:off x="478630" y="9144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94" y="2362200"/>
            <a:ext cx="2897632" cy="3877056"/>
          </a:xfrm>
          <a:prstGeom prst="rect">
            <a:avLst/>
          </a:prstGeom>
        </p:spPr>
      </p:pic>
      <p:pic>
        <p:nvPicPr>
          <p:cNvPr id="4098" name="Picture 2" descr="Replacing Grain Bin Ladders with Stairs | Ohio AgrAbil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7213" y="2378991"/>
            <a:ext cx="5147021" cy="386026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Ladders &amp; Stairs | Sioux Steel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https://d3otus7o5uizil.cloudfront.net/general-uploads/_971x726_crop_center-center_none/Farm-Bin-Roof-Stairs-and-Man-Way.jpg?mtime=201809261021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1155915"/>
            <a:ext cx="2645681" cy="197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2978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wipe(down)">
                                      <p:cBhvr>
                                        <p:cTn id="7" dur="5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799" y="63285"/>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Climbing Harness &amp; Anchor Points</a:t>
            </a:r>
            <a:endParaRPr lang="en-US" sz="4000" dirty="0">
              <a:solidFill>
                <a:srgbClr val="0000FF"/>
              </a:solidFill>
              <a:ea typeface="+mj-ea"/>
            </a:endParaRPr>
          </a:p>
        </p:txBody>
      </p:sp>
      <p:grpSp>
        <p:nvGrpSpPr>
          <p:cNvPr id="34819" name="Group 3"/>
          <p:cNvGrpSpPr>
            <a:grpSpLocks/>
          </p:cNvGrpSpPr>
          <p:nvPr/>
        </p:nvGrpSpPr>
        <p:grpSpPr bwMode="auto">
          <a:xfrm>
            <a:off x="478630" y="9144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AutoShape 4" descr="Ladders &amp; Stairs | Sioux Steel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5640" y="1155914"/>
            <a:ext cx="2941320" cy="39227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0553" y="1823965"/>
            <a:ext cx="5344404" cy="4008303"/>
          </a:xfrm>
          <a:prstGeom prst="rect">
            <a:avLst/>
          </a:prstGeom>
        </p:spPr>
      </p:pic>
    </p:spTree>
    <p:extLst>
      <p:ext uri="{BB962C8B-B14F-4D97-AF65-F5344CB8AC3E}">
        <p14:creationId xmlns:p14="http://schemas.microsoft.com/office/powerpoint/2010/main" val="155585176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799" y="63285"/>
            <a:ext cx="8534400" cy="762000"/>
          </a:xfrm>
        </p:spPr>
        <p:txBody>
          <a:bodyPr rtlCol="0">
            <a:normAutofit/>
          </a:bodyPr>
          <a:lstStyle/>
          <a:p>
            <a:pPr eaLnBrk="1" fontAlgn="auto" hangingPunct="1">
              <a:spcAft>
                <a:spcPts val="0"/>
              </a:spcAft>
              <a:defRPr/>
            </a:pPr>
            <a:r>
              <a:rPr lang="en-US" sz="3400" dirty="0">
                <a:solidFill>
                  <a:srgbClr val="0000FF"/>
                </a:solidFill>
                <a:effectLst>
                  <a:outerShdw blurRad="38100" dist="38100" dir="2700000" algn="tl">
                    <a:srgbClr val="000000"/>
                  </a:outerShdw>
                </a:effectLst>
                <a:ea typeface="+mj-ea"/>
              </a:rPr>
              <a:t>Railing with Grated Floor on Grain Dryer</a:t>
            </a:r>
            <a:endParaRPr lang="en-US" sz="3400" dirty="0">
              <a:solidFill>
                <a:srgbClr val="0000FF"/>
              </a:solidFill>
              <a:ea typeface="+mj-ea"/>
            </a:endParaRPr>
          </a:p>
        </p:txBody>
      </p:sp>
      <p:grpSp>
        <p:nvGrpSpPr>
          <p:cNvPr id="34819" name="Group 3"/>
          <p:cNvGrpSpPr>
            <a:grpSpLocks/>
          </p:cNvGrpSpPr>
          <p:nvPr/>
        </p:nvGrpSpPr>
        <p:grpSpPr bwMode="auto">
          <a:xfrm>
            <a:off x="391715" y="914400"/>
            <a:ext cx="8360569" cy="118633"/>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AutoShape 4" descr="Ladders &amp; Stairs | Sioux Steel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737" y="1190786"/>
            <a:ext cx="6774524" cy="5080893"/>
          </a:xfrm>
          <a:prstGeom prst="rect">
            <a:avLst/>
          </a:prstGeom>
        </p:spPr>
      </p:pic>
    </p:spTree>
    <p:extLst>
      <p:ext uri="{BB962C8B-B14F-4D97-AF65-F5344CB8AC3E}">
        <p14:creationId xmlns:p14="http://schemas.microsoft.com/office/powerpoint/2010/main" val="44943703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a:defRPr/>
            </a:pPr>
            <a:r>
              <a:rPr lang="en-US" sz="3400" b="1" dirty="0">
                <a:solidFill>
                  <a:srgbClr val="0000FF"/>
                </a:solidFill>
                <a:effectLst>
                  <a:outerShdw blurRad="38100" dist="38100" dir="2700000" algn="tl">
                    <a:srgbClr val="000000"/>
                  </a:outerShdw>
                </a:effectLst>
              </a:rPr>
              <a:t>Safety Equipment for Grain Warehouses</a:t>
            </a:r>
            <a:endParaRPr lang="en-US" sz="3400" dirty="0">
              <a:solidFill>
                <a:srgbClr val="0000FF"/>
              </a:solidFill>
            </a:endParaRPr>
          </a:p>
        </p:txBody>
      </p:sp>
      <p:sp>
        <p:nvSpPr>
          <p:cNvPr id="7171" name="Content Placeholder 2" descr="Rectangle: Click to edit Master text styles&#10;Second level&#10;Third level&#10;Fourth level&#10;Fifth level"/>
          <p:cNvSpPr>
            <a:spLocks noGrp="1"/>
          </p:cNvSpPr>
          <p:nvPr>
            <p:ph idx="1"/>
          </p:nvPr>
        </p:nvSpPr>
        <p:spPr>
          <a:xfrm>
            <a:off x="533400" y="1676400"/>
            <a:ext cx="8610600" cy="4648200"/>
          </a:xfrm>
        </p:spPr>
        <p:txBody>
          <a:bodyPr/>
          <a:lstStyle/>
          <a:p>
            <a:pPr>
              <a:buClr>
                <a:srgbClr val="0000FF"/>
              </a:buClr>
              <a:buNone/>
            </a:pPr>
            <a:r>
              <a:rPr lang="en-US" sz="2800" dirty="0"/>
              <a:t>Taken from Natural Resources Institute (nri.org)</a:t>
            </a:r>
          </a:p>
          <a:p>
            <a:pPr marL="635000" indent="-355600">
              <a:buClr>
                <a:srgbClr val="0000FF"/>
              </a:buClr>
            </a:pPr>
            <a:r>
              <a:rPr lang="en-US" sz="2800" dirty="0"/>
              <a:t>First aid kits</a:t>
            </a:r>
          </a:p>
          <a:p>
            <a:pPr marL="635000" indent="-355600">
              <a:buClr>
                <a:srgbClr val="0000FF"/>
              </a:buClr>
            </a:pPr>
            <a:r>
              <a:rPr lang="en-US" sz="2800" dirty="0"/>
              <a:t>Googles, rubber gloves, boots, and overalls</a:t>
            </a:r>
          </a:p>
          <a:p>
            <a:pPr marL="635000" indent="-355600">
              <a:buClr>
                <a:srgbClr val="0000FF"/>
              </a:buClr>
            </a:pPr>
            <a:r>
              <a:rPr lang="en-US" sz="2800" dirty="0"/>
              <a:t>Fire extinguisher(s) (ABC type)</a:t>
            </a:r>
          </a:p>
          <a:p>
            <a:pPr marL="635000" indent="-355600">
              <a:buClr>
                <a:srgbClr val="0000FF"/>
              </a:buClr>
            </a:pPr>
            <a:r>
              <a:rPr lang="en-US" sz="2800" dirty="0"/>
              <a:t>Empty drum (to fill with water/sand for firefighting)</a:t>
            </a:r>
          </a:p>
          <a:p>
            <a:pPr marL="635000" indent="-355600">
              <a:buClr>
                <a:srgbClr val="0000FF"/>
              </a:buClr>
            </a:pPr>
            <a:r>
              <a:rPr lang="en-US" sz="2800" dirty="0"/>
              <a:t>Gas/face masks &amp; filters</a:t>
            </a:r>
          </a:p>
          <a:p>
            <a:pPr marL="635000" indent="-355600">
              <a:buClr>
                <a:srgbClr val="0000FF"/>
              </a:buClr>
            </a:pPr>
            <a:r>
              <a:rPr lang="en-US" sz="2800" dirty="0"/>
              <a:t>Gas detector tubes &amp; sampling line</a:t>
            </a:r>
          </a:p>
          <a:p>
            <a:pPr marL="635000" indent="-355600">
              <a:buClr>
                <a:srgbClr val="0000FF"/>
              </a:buClr>
            </a:pPr>
            <a:r>
              <a:rPr lang="en-US" sz="2800" dirty="0" err="1"/>
              <a:t>Phosphine</a:t>
            </a:r>
            <a:r>
              <a:rPr lang="en-US" sz="2800" dirty="0"/>
              <a:t> meter</a:t>
            </a:r>
          </a:p>
          <a:p>
            <a:pPr marL="635000" indent="-355600">
              <a:buClr>
                <a:srgbClr val="0000FF"/>
              </a:buClr>
            </a:pPr>
            <a:endParaRPr lang="en-US" sz="2800" dirty="0"/>
          </a:p>
        </p:txBody>
      </p:sp>
      <p:grpSp>
        <p:nvGrpSpPr>
          <p:cNvPr id="3" name="Group 20"/>
          <p:cNvGrpSpPr>
            <a:grpSpLocks/>
          </p:cNvGrpSpPr>
          <p:nvPr/>
        </p:nvGrpSpPr>
        <p:grpSpPr bwMode="auto">
          <a:xfrm>
            <a:off x="304800" y="1295400"/>
            <a:ext cx="85344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1827373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238" y="152400"/>
            <a:ext cx="6248400" cy="609600"/>
          </a:xfrm>
        </p:spPr>
        <p:txBody>
          <a:bodyPr/>
          <a:lstStyle/>
          <a:p>
            <a:pPr algn="l" eaLnBrk="1" hangingPunct="1">
              <a:defRPr/>
            </a:pPr>
            <a:r>
              <a:rPr lang="en-US" sz="4000" dirty="0">
                <a:solidFill>
                  <a:srgbClr val="0000FF"/>
                </a:solidFill>
                <a:effectLst>
                  <a:outerShdw blurRad="38100" dist="38100" dir="2700000" algn="tl">
                    <a:srgbClr val="000000">
                      <a:alpha val="43137"/>
                    </a:srgbClr>
                  </a:outerShdw>
                </a:effectLst>
              </a:rPr>
              <a:t>         Safety Resources</a:t>
            </a:r>
          </a:p>
        </p:txBody>
      </p:sp>
      <p:sp>
        <p:nvSpPr>
          <p:cNvPr id="86019" name="Content Placeholder 2"/>
          <p:cNvSpPr>
            <a:spLocks noGrp="1"/>
          </p:cNvSpPr>
          <p:nvPr>
            <p:ph idx="1"/>
          </p:nvPr>
        </p:nvSpPr>
        <p:spPr>
          <a:xfrm>
            <a:off x="2709862" y="1295400"/>
            <a:ext cx="6357938" cy="3810000"/>
          </a:xfrm>
        </p:spPr>
        <p:txBody>
          <a:bodyPr/>
          <a:lstStyle/>
          <a:p>
            <a:pPr marL="742950" indent="-514350" eaLnBrk="1" hangingPunct="1">
              <a:buClr>
                <a:srgbClr val="0000FF"/>
              </a:buClr>
              <a:buFont typeface="Calibri" pitchFamily="34" charset="0"/>
              <a:buAutoNum type="arabicPeriod"/>
            </a:pPr>
            <a:r>
              <a:rPr lang="en-US" sz="2400" b="1" dirty="0"/>
              <a:t>Universities</a:t>
            </a:r>
          </a:p>
          <a:p>
            <a:pPr marL="742950" indent="-514350" eaLnBrk="1" hangingPunct="1">
              <a:buClr>
                <a:srgbClr val="0000FF"/>
              </a:buClr>
              <a:buFont typeface="Calibri" pitchFamily="34" charset="0"/>
              <a:buAutoNum type="arabicPeriod"/>
            </a:pPr>
            <a:r>
              <a:rPr lang="en-US" sz="2400" b="1" dirty="0"/>
              <a:t>National Agricultural Safety Database (</a:t>
            </a:r>
            <a:r>
              <a:rPr lang="en-US" sz="2400" b="1" dirty="0">
                <a:hlinkClick r:id="rId3"/>
              </a:rPr>
              <a:t>nasdonline.org</a:t>
            </a:r>
            <a:r>
              <a:rPr lang="en-US" sz="2400" b="1" dirty="0"/>
              <a:t>) </a:t>
            </a:r>
          </a:p>
          <a:p>
            <a:pPr marL="742950" indent="-514350" eaLnBrk="1" hangingPunct="1">
              <a:buClr>
                <a:srgbClr val="0000FF"/>
              </a:buClr>
              <a:buFont typeface="Calibri" pitchFamily="34" charset="0"/>
              <a:buAutoNum type="arabicPeriod"/>
            </a:pPr>
            <a:r>
              <a:rPr lang="en-US" sz="2400" b="1" dirty="0"/>
              <a:t>US Bureau of Labor Statistics (</a:t>
            </a:r>
            <a:r>
              <a:rPr lang="en-US" sz="2400" b="1" dirty="0">
                <a:hlinkClick r:id="rId4"/>
              </a:rPr>
              <a:t>bls.gov</a:t>
            </a:r>
            <a:r>
              <a:rPr lang="en-US" sz="2400" b="1" dirty="0"/>
              <a:t>)</a:t>
            </a:r>
          </a:p>
          <a:p>
            <a:pPr marL="742950" indent="-514350" eaLnBrk="1" hangingPunct="1">
              <a:buClr>
                <a:srgbClr val="0000FF"/>
              </a:buClr>
              <a:buFont typeface="Calibri" pitchFamily="34" charset="0"/>
              <a:buAutoNum type="arabicPeriod"/>
            </a:pPr>
            <a:r>
              <a:rPr lang="en-US" altLang="en-US" sz="2400" b="1" dirty="0"/>
              <a:t>Occupational Health &amp; Safety Administration </a:t>
            </a:r>
            <a:r>
              <a:rPr lang="en-US" altLang="en-US" sz="2400" dirty="0"/>
              <a:t>(</a:t>
            </a:r>
            <a:r>
              <a:rPr lang="en-US" altLang="en-US" sz="2400" b="1" dirty="0">
                <a:hlinkClick r:id="rId5"/>
              </a:rPr>
              <a:t>osha.org</a:t>
            </a:r>
            <a:r>
              <a:rPr lang="en-US" altLang="en-US" sz="2400" b="1" dirty="0"/>
              <a:t> </a:t>
            </a:r>
            <a:r>
              <a:rPr lang="en-US" altLang="en-US" sz="2400" dirty="0"/>
              <a:t>)</a:t>
            </a:r>
          </a:p>
          <a:p>
            <a:pPr marL="742950" indent="-514350" eaLnBrk="1" hangingPunct="1">
              <a:buClr>
                <a:srgbClr val="0000FF"/>
              </a:buClr>
              <a:buFont typeface="Calibri" pitchFamily="34" charset="0"/>
              <a:buAutoNum type="arabicPeriod"/>
            </a:pPr>
            <a:r>
              <a:rPr lang="en-US" altLang="en-US" sz="2400" b="1" dirty="0"/>
              <a:t>National Institute of Occupational Safety and Health </a:t>
            </a:r>
            <a:r>
              <a:rPr lang="en-US" altLang="en-US" sz="2400" dirty="0"/>
              <a:t>(</a:t>
            </a:r>
            <a:r>
              <a:rPr lang="en-US" altLang="en-US" sz="2400" b="1" dirty="0">
                <a:hlinkClick r:id="rId6"/>
              </a:rPr>
              <a:t>cdc.gov/</a:t>
            </a:r>
            <a:r>
              <a:rPr lang="en-US" altLang="en-US" sz="2400" b="1" dirty="0" err="1">
                <a:hlinkClick r:id="rId6"/>
              </a:rPr>
              <a:t>niosh</a:t>
            </a:r>
            <a:r>
              <a:rPr lang="en-US" altLang="en-US" sz="2400" dirty="0"/>
              <a:t>)</a:t>
            </a:r>
          </a:p>
          <a:p>
            <a:pPr marL="742950" indent="-514350" eaLnBrk="1" hangingPunct="1">
              <a:buClr>
                <a:srgbClr val="0000FF"/>
              </a:buClr>
              <a:buFont typeface="Calibri" pitchFamily="34" charset="0"/>
              <a:buAutoNum type="arabicPeriod"/>
            </a:pPr>
            <a:r>
              <a:rPr lang="en-US" altLang="en-US" sz="2400" b="1" dirty="0"/>
              <a:t>Center for Disease Control (</a:t>
            </a:r>
            <a:r>
              <a:rPr lang="en-US" sz="2400" b="1" dirty="0">
                <a:hlinkClick r:id="rId7"/>
              </a:rPr>
              <a:t>cdc.gov</a:t>
            </a:r>
            <a:r>
              <a:rPr lang="en-US" sz="2400" dirty="0"/>
              <a:t>)</a:t>
            </a:r>
          </a:p>
          <a:p>
            <a:pPr marL="742950" indent="-514350" eaLnBrk="1" hangingPunct="1">
              <a:buClr>
                <a:srgbClr val="0000FF"/>
              </a:buClr>
              <a:buFont typeface="Calibri" pitchFamily="34" charset="0"/>
              <a:buAutoNum type="arabicPeriod"/>
            </a:pPr>
            <a:endParaRPr lang="en-US" altLang="en-US" sz="2400" b="1" dirty="0"/>
          </a:p>
        </p:txBody>
      </p:sp>
      <p:grpSp>
        <p:nvGrpSpPr>
          <p:cNvPr id="86020" name="Group 3"/>
          <p:cNvGrpSpPr>
            <a:grpSpLocks/>
          </p:cNvGrpSpPr>
          <p:nvPr/>
        </p:nvGrpSpPr>
        <p:grpSpPr bwMode="auto">
          <a:xfrm>
            <a:off x="411163" y="914400"/>
            <a:ext cx="8229600" cy="152400"/>
            <a:chOff x="528" y="960"/>
            <a:chExt cx="4368" cy="134"/>
          </a:xfrm>
        </p:grpSpPr>
        <p:pic>
          <p:nvPicPr>
            <p:cNvPr id="86021" name="Picture 4" descr="grainc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5" descr="grainc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6" descr="grainc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7" descr="grainc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grainc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9" descr="grainc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10" descr="grainc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869C6A0D-53EA-4FD9-9051-C98166A5CD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239154"/>
            <a:ext cx="2905037" cy="3618846"/>
          </a:xfrm>
          <a:prstGeom prst="rect">
            <a:avLst/>
          </a:prstGeom>
        </p:spPr>
      </p:pic>
    </p:spTree>
    <p:extLst>
      <p:ext uri="{BB962C8B-B14F-4D97-AF65-F5344CB8AC3E}">
        <p14:creationId xmlns:p14="http://schemas.microsoft.com/office/powerpoint/2010/main" val="730983850"/>
      </p:ext>
    </p:extLst>
  </p:cSld>
  <p:clrMapOvr>
    <a:masterClrMapping/>
  </p:clrMapOvr>
  <p:transition spd="slow" advTm="103291"/>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defRPr/>
            </a:pPr>
            <a:r>
              <a:rPr lang="en-US" b="1" dirty="0">
                <a:solidFill>
                  <a:srgbClr val="0000FF"/>
                </a:solidFill>
                <a:effectLst>
                  <a:outerShdw blurRad="38100" dist="38100" dir="2700000" algn="tl">
                    <a:srgbClr val="000000"/>
                  </a:outerShdw>
                </a:effectLst>
              </a:rPr>
              <a:t>Lifting Heavy Grain Bags</a:t>
            </a:r>
            <a:endParaRPr lang="en-US" dirty="0">
              <a:solidFill>
                <a:srgbClr val="0000FF"/>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62824" y="1219200"/>
            <a:ext cx="4252576" cy="4953000"/>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1219200"/>
            <a:ext cx="4045422" cy="4953000"/>
          </a:xfrm>
          <a:prstGeom prst="rect">
            <a:avLst/>
          </a:prstGeom>
          <a:noFill/>
          <a:ln w="9525">
            <a:noFill/>
            <a:miter lim="800000"/>
            <a:headEnd/>
            <a:tailEnd/>
          </a:ln>
          <a:effectLst/>
        </p:spPr>
      </p:pic>
      <p:grpSp>
        <p:nvGrpSpPr>
          <p:cNvPr id="16" name="Group 20"/>
          <p:cNvGrpSpPr>
            <a:grpSpLocks/>
          </p:cNvGrpSpPr>
          <p:nvPr/>
        </p:nvGrpSpPr>
        <p:grpSpPr bwMode="auto">
          <a:xfrm>
            <a:off x="304800" y="762000"/>
            <a:ext cx="8610600" cy="152400"/>
            <a:chOff x="528" y="960"/>
            <a:chExt cx="4368" cy="134"/>
          </a:xfrm>
        </p:grpSpPr>
        <p:pic>
          <p:nvPicPr>
            <p:cNvPr id="17" name="Picture 2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8" name="Picture 2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9" name="Picture 2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20" name="Picture 2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21" name="Picture 2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22" name="Picture 2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23" name="Picture 2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3558656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0AD4E2-5893-4C52-96CC-D5A0FCB79208}"/>
              </a:ext>
            </a:extLst>
          </p:cNvPr>
          <p:cNvSpPr>
            <a:spLocks noGrp="1"/>
          </p:cNvSpPr>
          <p:nvPr>
            <p:ph type="title"/>
          </p:nvPr>
        </p:nvSpPr>
        <p:spPr>
          <a:xfrm>
            <a:off x="1447800" y="381000"/>
            <a:ext cx="6248400" cy="609600"/>
          </a:xfrm>
        </p:spPr>
        <p:txBody>
          <a:bodyPr/>
          <a:lstStyle/>
          <a:p>
            <a:pPr eaLnBrk="1" hangingPunct="1">
              <a:defRPr/>
            </a:pPr>
            <a:r>
              <a:rPr lang="en-US" sz="4000" dirty="0">
                <a:solidFill>
                  <a:srgbClr val="0000FF"/>
                </a:solidFill>
                <a:effectLst>
                  <a:outerShdw blurRad="38100" dist="38100" dir="2700000" algn="tl">
                    <a:srgbClr val="000000">
                      <a:alpha val="43137"/>
                    </a:srgbClr>
                  </a:outerShdw>
                </a:effectLst>
              </a:rPr>
              <a:t>Ready for a Break?!</a:t>
            </a:r>
          </a:p>
        </p:txBody>
      </p:sp>
      <p:grpSp>
        <p:nvGrpSpPr>
          <p:cNvPr id="7" name="Group 3">
            <a:extLst>
              <a:ext uri="{FF2B5EF4-FFF2-40B4-BE49-F238E27FC236}">
                <a16:creationId xmlns:a16="http://schemas.microsoft.com/office/drawing/2014/main" id="{B07EA12F-C147-4B7B-A1C7-B8BD5C219DB2}"/>
              </a:ext>
            </a:extLst>
          </p:cNvPr>
          <p:cNvGrpSpPr>
            <a:grpSpLocks/>
          </p:cNvGrpSpPr>
          <p:nvPr/>
        </p:nvGrpSpPr>
        <p:grpSpPr bwMode="auto">
          <a:xfrm>
            <a:off x="457200" y="1104900"/>
            <a:ext cx="8229600" cy="152400"/>
            <a:chOff x="528" y="960"/>
            <a:chExt cx="4368" cy="134"/>
          </a:xfrm>
        </p:grpSpPr>
        <p:pic>
          <p:nvPicPr>
            <p:cNvPr id="8" name="Picture 4" descr="graincol">
              <a:extLst>
                <a:ext uri="{FF2B5EF4-FFF2-40B4-BE49-F238E27FC236}">
                  <a16:creationId xmlns:a16="http://schemas.microsoft.com/office/drawing/2014/main" id="{1C786846-99BC-4BBE-ABE9-E8FD9EAD12B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graincol">
              <a:extLst>
                <a:ext uri="{FF2B5EF4-FFF2-40B4-BE49-F238E27FC236}">
                  <a16:creationId xmlns:a16="http://schemas.microsoft.com/office/drawing/2014/main" id="{5E4A2913-60A5-42F2-BA1C-4B0CDDC9A36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graincol">
              <a:extLst>
                <a:ext uri="{FF2B5EF4-FFF2-40B4-BE49-F238E27FC236}">
                  <a16:creationId xmlns:a16="http://schemas.microsoft.com/office/drawing/2014/main" id="{4F6C92E9-0F0B-4448-9DC6-6BDB3EF3EF0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graincol">
              <a:extLst>
                <a:ext uri="{FF2B5EF4-FFF2-40B4-BE49-F238E27FC236}">
                  <a16:creationId xmlns:a16="http://schemas.microsoft.com/office/drawing/2014/main" id="{F67AAEB8-FB29-450A-885B-25BA162AAA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graincol">
              <a:extLst>
                <a:ext uri="{FF2B5EF4-FFF2-40B4-BE49-F238E27FC236}">
                  <a16:creationId xmlns:a16="http://schemas.microsoft.com/office/drawing/2014/main" id="{9A74BE08-B20E-4C8D-9861-D63BC4A301A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graincol">
              <a:extLst>
                <a:ext uri="{FF2B5EF4-FFF2-40B4-BE49-F238E27FC236}">
                  <a16:creationId xmlns:a16="http://schemas.microsoft.com/office/drawing/2014/main" id="{BA707408-B8CD-44AA-BBC1-8DCDB5C2BF6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raincol">
              <a:extLst>
                <a:ext uri="{FF2B5EF4-FFF2-40B4-BE49-F238E27FC236}">
                  <a16:creationId xmlns:a16="http://schemas.microsoft.com/office/drawing/2014/main" id="{E9455AC6-091A-4894-946C-693255EFA36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4" name="Picture 2" descr="Construction Workers Resting on Steel Beam Above Manhattan Wall Art, Canvas  Prints, Framed Prints, Wall Peels | Great Big Canva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8971" y="1407763"/>
            <a:ext cx="7620000" cy="48406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7570240"/>
      </p:ext>
    </p:extLst>
  </p:cSld>
  <p:clrMapOvr>
    <a:masterClrMapping/>
  </p:clrMapOvr>
  <p:transition spd="slow" advTm="11628"/>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33350"/>
            <a:ext cx="8305800" cy="838200"/>
          </a:xfrm>
        </p:spPr>
        <p:txBody>
          <a:bodyPr rtlCol="0"/>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Grain Storage Management</a:t>
            </a:r>
          </a:p>
        </p:txBody>
      </p:sp>
      <p:sp>
        <p:nvSpPr>
          <p:cNvPr id="29699" name="Rectangle 3" descr="Rectangle: Click to edit Master text styles&#10;Second level&#10;Third level&#10;Fourth level&#10;Fifth level"/>
          <p:cNvSpPr txBox="1">
            <a:spLocks noChangeArrowheads="1"/>
          </p:cNvSpPr>
          <p:nvPr/>
        </p:nvSpPr>
        <p:spPr bwMode="auto">
          <a:xfrm>
            <a:off x="1501775" y="1447800"/>
            <a:ext cx="71088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buClr>
                <a:srgbClr val="0000FF"/>
              </a:buClr>
              <a:buFont typeface="Arial" pitchFamily="34" charset="0"/>
              <a:buAutoNum type="arabicPeriod"/>
            </a:pPr>
            <a:r>
              <a:rPr lang="en-US" altLang="en-US" dirty="0">
                <a:solidFill>
                  <a:srgbClr val="000000"/>
                </a:solidFill>
                <a:latin typeface="Times New Roman" pitchFamily="18" charset="0"/>
              </a:rPr>
              <a:t>GS 101 – Basic relationships</a:t>
            </a:r>
          </a:p>
          <a:p>
            <a:pPr eaLnBrk="1" hangingPunct="1">
              <a:buClr>
                <a:srgbClr val="0000FF"/>
              </a:buClr>
              <a:buFont typeface="Arial" pitchFamily="34" charset="0"/>
              <a:buAutoNum type="arabicPeriod"/>
            </a:pPr>
            <a:r>
              <a:rPr lang="en-US" altLang="en-US" dirty="0">
                <a:solidFill>
                  <a:srgbClr val="000000"/>
                </a:solidFill>
                <a:latin typeface="Times New Roman" pitchFamily="18" charset="0"/>
              </a:rPr>
              <a:t>Managing grain in storage</a:t>
            </a:r>
          </a:p>
          <a:p>
            <a:pPr marL="971550" lvl="1" indent="-514350" eaLnBrk="1" hangingPunct="1">
              <a:buClr>
                <a:srgbClr val="0000FF"/>
              </a:buClr>
              <a:buFont typeface="+mj-lt"/>
              <a:buAutoNum type="alphaLcPeriod"/>
            </a:pPr>
            <a:r>
              <a:rPr lang="en-US" altLang="en-US" dirty="0">
                <a:solidFill>
                  <a:srgbClr val="000000"/>
                </a:solidFill>
                <a:latin typeface="Times New Roman" pitchFamily="18" charset="0"/>
              </a:rPr>
              <a:t> </a:t>
            </a:r>
            <a:r>
              <a:rPr lang="en-US" altLang="en-US" b="1" dirty="0">
                <a:solidFill>
                  <a:srgbClr val="000000"/>
                </a:solidFill>
                <a:latin typeface="Times New Roman" pitchFamily="18" charset="0"/>
              </a:rPr>
              <a:t>S</a:t>
            </a:r>
            <a:r>
              <a:rPr lang="en-US" altLang="en-US" dirty="0">
                <a:solidFill>
                  <a:srgbClr val="000000"/>
                </a:solidFill>
                <a:latin typeface="Times New Roman" pitchFamily="18" charset="0"/>
              </a:rPr>
              <a:t>anitation</a:t>
            </a:r>
          </a:p>
          <a:p>
            <a:pPr marL="971550" lvl="1" indent="-514350" eaLnBrk="1" hangingPunct="1">
              <a:buClr>
                <a:srgbClr val="0000FF"/>
              </a:buClr>
              <a:buFont typeface="+mj-lt"/>
              <a:buAutoNum type="alphaLcPeriod"/>
            </a:pPr>
            <a:r>
              <a:rPr lang="en-US" altLang="en-US" dirty="0">
                <a:solidFill>
                  <a:srgbClr val="000000"/>
                </a:solidFill>
                <a:latin typeface="Times New Roman" pitchFamily="18" charset="0"/>
              </a:rPr>
              <a:t> </a:t>
            </a:r>
            <a:r>
              <a:rPr lang="en-US" altLang="en-US" b="1" dirty="0">
                <a:solidFill>
                  <a:srgbClr val="000000"/>
                </a:solidFill>
                <a:latin typeface="Times New Roman" pitchFamily="18" charset="0"/>
              </a:rPr>
              <a:t>L</a:t>
            </a:r>
            <a:r>
              <a:rPr lang="en-US" altLang="en-US" dirty="0">
                <a:solidFill>
                  <a:srgbClr val="000000"/>
                </a:solidFill>
                <a:latin typeface="Times New Roman" pitchFamily="18" charset="0"/>
              </a:rPr>
              <a:t>oading</a:t>
            </a:r>
          </a:p>
          <a:p>
            <a:pPr marL="971550" lvl="1" indent="-514350" eaLnBrk="1" hangingPunct="1">
              <a:buClr>
                <a:srgbClr val="0000FF"/>
              </a:buClr>
              <a:buFont typeface="+mj-lt"/>
              <a:buAutoNum type="alphaLcPeriod"/>
            </a:pPr>
            <a:r>
              <a:rPr lang="en-US" altLang="en-US" dirty="0">
                <a:solidFill>
                  <a:srgbClr val="000000"/>
                </a:solidFill>
                <a:latin typeface="Times New Roman" pitchFamily="18" charset="0"/>
              </a:rPr>
              <a:t> </a:t>
            </a:r>
            <a:r>
              <a:rPr lang="en-US" altLang="en-US" b="1" dirty="0">
                <a:solidFill>
                  <a:srgbClr val="000000"/>
                </a:solidFill>
                <a:latin typeface="Times New Roman" pitchFamily="18" charset="0"/>
              </a:rPr>
              <a:t>A</a:t>
            </a:r>
            <a:r>
              <a:rPr lang="en-US" altLang="en-US" dirty="0">
                <a:solidFill>
                  <a:srgbClr val="000000"/>
                </a:solidFill>
                <a:latin typeface="Times New Roman" pitchFamily="18" charset="0"/>
              </a:rPr>
              <a:t>eration</a:t>
            </a:r>
          </a:p>
          <a:p>
            <a:pPr marL="971550" lvl="1" indent="-514350" eaLnBrk="1" hangingPunct="1">
              <a:buClr>
                <a:srgbClr val="0000FF"/>
              </a:buClr>
              <a:buFont typeface="+mj-lt"/>
              <a:buAutoNum type="alphaLcPeriod"/>
            </a:pPr>
            <a:r>
              <a:rPr lang="en-US" altLang="en-US" dirty="0">
                <a:solidFill>
                  <a:srgbClr val="000000"/>
                </a:solidFill>
                <a:latin typeface="Times New Roman" pitchFamily="18" charset="0"/>
              </a:rPr>
              <a:t> </a:t>
            </a:r>
            <a:r>
              <a:rPr lang="en-US" altLang="en-US" b="1" dirty="0">
                <a:solidFill>
                  <a:srgbClr val="000000"/>
                </a:solidFill>
                <a:latin typeface="Times New Roman" pitchFamily="18" charset="0"/>
              </a:rPr>
              <a:t>M</a:t>
            </a:r>
            <a:r>
              <a:rPr lang="en-US" altLang="en-US" dirty="0">
                <a:solidFill>
                  <a:srgbClr val="000000"/>
                </a:solidFill>
                <a:latin typeface="Times New Roman" pitchFamily="18" charset="0"/>
              </a:rPr>
              <a:t>onitoring</a:t>
            </a:r>
          </a:p>
          <a:p>
            <a:pPr eaLnBrk="1" hangingPunct="1">
              <a:buClr>
                <a:srgbClr val="0000FF"/>
              </a:buClr>
              <a:buFont typeface="Arial" pitchFamily="34" charset="0"/>
              <a:buAutoNum type="arabicPeriod"/>
            </a:pPr>
            <a:r>
              <a:rPr lang="en-US" altLang="en-US" dirty="0">
                <a:solidFill>
                  <a:srgbClr val="000000"/>
                </a:solidFill>
                <a:latin typeface="Times New Roman" pitchFamily="18" charset="0"/>
              </a:rPr>
              <a:t>Safety considerations</a:t>
            </a:r>
          </a:p>
          <a:p>
            <a:pPr eaLnBrk="1" hangingPunct="1">
              <a:buClr>
                <a:srgbClr val="0000FF"/>
              </a:buClr>
              <a:buFont typeface="Arial" pitchFamily="34" charset="0"/>
              <a:buAutoNum type="arabicPeriod"/>
            </a:pPr>
            <a:r>
              <a:rPr lang="en-US" altLang="en-US" dirty="0">
                <a:solidFill>
                  <a:srgbClr val="000000"/>
                </a:solidFill>
                <a:latin typeface="Times New Roman" pitchFamily="18" charset="0"/>
              </a:rPr>
              <a:t>Resources</a:t>
            </a:r>
          </a:p>
          <a:p>
            <a:pPr eaLnBrk="1" hangingPunct="1">
              <a:buFont typeface="Arial" pitchFamily="34" charset="0"/>
              <a:buNone/>
            </a:pPr>
            <a:endParaRPr lang="en-US" altLang="en-US" b="1" dirty="0">
              <a:solidFill>
                <a:srgbClr val="0000FF"/>
              </a:solidFill>
              <a:latin typeface="Times New Roman" pitchFamily="18" charset="0"/>
            </a:endParaRPr>
          </a:p>
        </p:txBody>
      </p:sp>
      <p:grpSp>
        <p:nvGrpSpPr>
          <p:cNvPr id="29700" name="Group 102"/>
          <p:cNvGrpSpPr>
            <a:grpSpLocks/>
          </p:cNvGrpSpPr>
          <p:nvPr/>
        </p:nvGrpSpPr>
        <p:grpSpPr bwMode="auto">
          <a:xfrm>
            <a:off x="506413" y="1038225"/>
            <a:ext cx="8207375" cy="152400"/>
            <a:chOff x="528" y="960"/>
            <a:chExt cx="4368" cy="134"/>
          </a:xfrm>
        </p:grpSpPr>
        <p:pic>
          <p:nvPicPr>
            <p:cNvPr id="29701" name="Picture 10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0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7589414"/>
      </p:ext>
    </p:extLst>
  </p:cSld>
  <p:clrMapOvr>
    <a:masterClrMapping/>
  </p:clrMapOvr>
  <mc:AlternateContent xmlns:mc="http://schemas.openxmlformats.org/markup-compatibility/2006" xmlns:p14="http://schemas.microsoft.com/office/powerpoint/2010/main">
    <mc:Choice Requires="p14">
      <p:transition spd="slow" p14:dur="2000" advTm="78690"/>
    </mc:Choice>
    <mc:Fallback xmlns="">
      <p:transition spd="slow" advTm="7869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381000" y="195390"/>
            <a:ext cx="8381999" cy="533400"/>
          </a:xfrm>
        </p:spPr>
        <p:txBody>
          <a:bodyPr anchor="b">
            <a:normAutofit fontScale="90000"/>
          </a:bodyPr>
          <a:lstStyle/>
          <a:p>
            <a:pPr defTabSz="914608" eaLnBrk="1" hangingPunct="1">
              <a:defRPr/>
            </a:pPr>
            <a:r>
              <a:rPr lang="en-US" sz="320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What Causes Grain </a:t>
            </a: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Dust Explosions?</a:t>
            </a:r>
          </a:p>
        </p:txBody>
      </p:sp>
      <p:grpSp>
        <p:nvGrpSpPr>
          <p:cNvPr id="7" name="Group 9"/>
          <p:cNvGrpSpPr>
            <a:grpSpLocks/>
          </p:cNvGrpSpPr>
          <p:nvPr/>
        </p:nvGrpSpPr>
        <p:grpSpPr bwMode="auto">
          <a:xfrm>
            <a:off x="457199" y="847308"/>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3074" name="Picture 2" descr="https://engineering.purdue.edu/FFP/research/dust-explosions/DustExplos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1330344"/>
            <a:ext cx="3838575" cy="3609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07844" y="1427172"/>
            <a:ext cx="3809999" cy="3416320"/>
          </a:xfrm>
          <a:prstGeom prst="rect">
            <a:avLst/>
          </a:prstGeom>
          <a:noFill/>
        </p:spPr>
        <p:txBody>
          <a:bodyPr wrap="square" rtlCol="0">
            <a:spAutoFit/>
          </a:bodyPr>
          <a:lstStyle/>
          <a:p>
            <a:pPr marL="457200" indent="-457200">
              <a:buClr>
                <a:srgbClr val="0000FF"/>
              </a:buClr>
              <a:buAutoNum type="arabicPeriod"/>
            </a:pPr>
            <a:r>
              <a:rPr lang="en-US" dirty="0"/>
              <a:t>Fuel source</a:t>
            </a:r>
          </a:p>
          <a:p>
            <a:pPr marL="457200" indent="-457200">
              <a:buClr>
                <a:srgbClr val="0000FF"/>
              </a:buClr>
              <a:buAutoNum type="arabicPeriod"/>
            </a:pPr>
            <a:endParaRPr lang="en-US" dirty="0"/>
          </a:p>
          <a:p>
            <a:pPr marL="457200" indent="-457200">
              <a:buClr>
                <a:srgbClr val="0000FF"/>
              </a:buClr>
              <a:buAutoNum type="arabicPeriod"/>
            </a:pPr>
            <a:r>
              <a:rPr lang="en-US" dirty="0"/>
              <a:t>Oxygen</a:t>
            </a:r>
          </a:p>
          <a:p>
            <a:pPr marL="457200" indent="-457200">
              <a:buClr>
                <a:srgbClr val="0000FF"/>
              </a:buClr>
              <a:buAutoNum type="arabicPeriod"/>
            </a:pPr>
            <a:endParaRPr lang="en-US" dirty="0"/>
          </a:p>
          <a:p>
            <a:pPr marL="457200" indent="-457200">
              <a:buClr>
                <a:srgbClr val="0000FF"/>
              </a:buClr>
              <a:buAutoNum type="arabicPeriod"/>
            </a:pPr>
            <a:r>
              <a:rPr lang="en-US" dirty="0"/>
              <a:t>Heat source</a:t>
            </a:r>
          </a:p>
          <a:p>
            <a:pPr marL="457200" indent="-457200">
              <a:buClr>
                <a:srgbClr val="0000FF"/>
              </a:buClr>
              <a:buAutoNum type="arabicPeriod"/>
            </a:pPr>
            <a:endParaRPr lang="en-US" dirty="0"/>
          </a:p>
          <a:p>
            <a:pPr marL="457200" indent="-457200">
              <a:buClr>
                <a:srgbClr val="0000FF"/>
              </a:buClr>
              <a:buAutoNum type="arabicPeriod"/>
            </a:pPr>
            <a:r>
              <a:rPr lang="en-US" dirty="0"/>
              <a:t>Confinement</a:t>
            </a:r>
          </a:p>
          <a:p>
            <a:pPr marL="457200" indent="-457200">
              <a:buClr>
                <a:srgbClr val="0000FF"/>
              </a:buClr>
              <a:buAutoNum type="arabicPeriod"/>
            </a:pPr>
            <a:endParaRPr lang="en-US" dirty="0"/>
          </a:p>
          <a:p>
            <a:pPr marL="457200" indent="-457200">
              <a:buClr>
                <a:srgbClr val="0000FF"/>
              </a:buClr>
              <a:buAutoNum type="arabicPeriod"/>
            </a:pPr>
            <a:r>
              <a:rPr lang="en-US" dirty="0"/>
              <a:t>Dispersion</a:t>
            </a:r>
          </a:p>
        </p:txBody>
      </p:sp>
      <p:sp>
        <p:nvSpPr>
          <p:cNvPr id="4" name="Rectangle 3"/>
          <p:cNvSpPr/>
          <p:nvPr/>
        </p:nvSpPr>
        <p:spPr>
          <a:xfrm>
            <a:off x="914398" y="5715000"/>
            <a:ext cx="7315200" cy="369332"/>
          </a:xfrm>
          <a:prstGeom prst="rect">
            <a:avLst/>
          </a:prstGeom>
        </p:spPr>
        <p:txBody>
          <a:bodyPr wrap="square">
            <a:spAutoFit/>
          </a:bodyPr>
          <a:lstStyle/>
          <a:p>
            <a:pPr algn="ctr"/>
            <a:r>
              <a:rPr lang="en-US" sz="1800" dirty="0"/>
              <a:t>Source: engineering.purdue.edu/FFP/research/dust-explosions</a:t>
            </a:r>
          </a:p>
        </p:txBody>
      </p:sp>
    </p:spTree>
    <p:extLst>
      <p:ext uri="{BB962C8B-B14F-4D97-AF65-F5344CB8AC3E}">
        <p14:creationId xmlns:p14="http://schemas.microsoft.com/office/powerpoint/2010/main" val="3668181624"/>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685800" y="304800"/>
            <a:ext cx="7772400" cy="914400"/>
          </a:xfrm>
        </p:spPr>
        <p:txBody>
          <a:bodyPr rtlCol="0"/>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GS 101 </a:t>
            </a:r>
          </a:p>
        </p:txBody>
      </p:sp>
      <p:grpSp>
        <p:nvGrpSpPr>
          <p:cNvPr id="38915" name="Group 3"/>
          <p:cNvGrpSpPr>
            <a:grpSpLocks/>
          </p:cNvGrpSpPr>
          <p:nvPr/>
        </p:nvGrpSpPr>
        <p:grpSpPr bwMode="auto">
          <a:xfrm>
            <a:off x="609600" y="1447800"/>
            <a:ext cx="8229600" cy="152400"/>
            <a:chOff x="528" y="960"/>
            <a:chExt cx="4368" cy="134"/>
          </a:xfrm>
        </p:grpSpPr>
        <p:pic>
          <p:nvPicPr>
            <p:cNvPr id="38917"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6" name="Text Box 11"/>
          <p:cNvSpPr txBox="1">
            <a:spLocks noChangeArrowheads="1"/>
          </p:cNvSpPr>
          <p:nvPr/>
        </p:nvSpPr>
        <p:spPr bwMode="auto">
          <a:xfrm>
            <a:off x="1295400" y="1905000"/>
            <a:ext cx="6705600" cy="299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Font typeface="Arial" pitchFamily="34" charset="0"/>
              <a:buChar char="•"/>
              <a:defRPr sz="3200">
                <a:solidFill>
                  <a:schemeClr val="tx1"/>
                </a:solidFill>
                <a:latin typeface="Mercury Display"/>
                <a:ea typeface="Mercury Display"/>
                <a:cs typeface="Mercury Display"/>
              </a:defRPr>
            </a:lvl1pPr>
            <a:lvl2pPr marL="1028700" indent="34290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lnSpc>
                <a:spcPct val="120000"/>
              </a:lnSpc>
              <a:spcBef>
                <a:spcPct val="0"/>
              </a:spcBef>
              <a:buFontTx/>
              <a:buNone/>
            </a:pPr>
            <a:r>
              <a:rPr lang="en-US" altLang="en-US" sz="2800" b="1" dirty="0">
                <a:latin typeface="Tahoma" pitchFamily="34" charset="0"/>
              </a:rPr>
              <a:t> </a:t>
            </a:r>
            <a:r>
              <a:rPr lang="en-US" altLang="en-US" dirty="0">
                <a:solidFill>
                  <a:srgbClr val="080808"/>
                </a:solidFill>
                <a:latin typeface="Times New Roman" panose="02020603050405020304" pitchFamily="18" charset="0"/>
                <a:cs typeface="Times New Roman" panose="02020603050405020304" pitchFamily="18" charset="0"/>
              </a:rPr>
              <a:t>Factors that impact grain quality </a:t>
            </a:r>
          </a:p>
          <a:p>
            <a:pPr lvl="1" eaLnBrk="1" hangingPunct="1">
              <a:lnSpc>
                <a:spcPct val="120000"/>
              </a:lnSpc>
              <a:spcBef>
                <a:spcPct val="0"/>
              </a:spcBef>
              <a:buClr>
                <a:srgbClr val="0000FF"/>
              </a:buClr>
              <a:buFontTx/>
              <a:buChar char="•"/>
            </a:pPr>
            <a:r>
              <a:rPr lang="en-US" altLang="en-US" sz="3200" dirty="0">
                <a:solidFill>
                  <a:srgbClr val="080808"/>
                </a:solidFill>
                <a:latin typeface="Times New Roman" panose="02020603050405020304" pitchFamily="18" charset="0"/>
                <a:cs typeface="Times New Roman" panose="02020603050405020304" pitchFamily="18" charset="0"/>
              </a:rPr>
              <a:t>Moisture content</a:t>
            </a:r>
          </a:p>
          <a:p>
            <a:pPr lvl="1" eaLnBrk="1" hangingPunct="1">
              <a:lnSpc>
                <a:spcPct val="120000"/>
              </a:lnSpc>
              <a:spcBef>
                <a:spcPct val="0"/>
              </a:spcBef>
              <a:buClr>
                <a:srgbClr val="0000FF"/>
              </a:buClr>
              <a:buFontTx/>
              <a:buChar char="•"/>
            </a:pPr>
            <a:r>
              <a:rPr lang="en-US" altLang="en-US" sz="3200" dirty="0">
                <a:solidFill>
                  <a:srgbClr val="080808"/>
                </a:solidFill>
                <a:latin typeface="Times New Roman" panose="02020603050405020304" pitchFamily="18" charset="0"/>
                <a:cs typeface="Times New Roman" panose="02020603050405020304" pitchFamily="18" charset="0"/>
              </a:rPr>
              <a:t>Temperature</a:t>
            </a:r>
          </a:p>
          <a:p>
            <a:pPr lvl="1" eaLnBrk="1" hangingPunct="1">
              <a:lnSpc>
                <a:spcPct val="120000"/>
              </a:lnSpc>
              <a:spcBef>
                <a:spcPct val="0"/>
              </a:spcBef>
              <a:buClr>
                <a:srgbClr val="0000FF"/>
              </a:buClr>
              <a:buFontTx/>
              <a:buChar char="•"/>
            </a:pPr>
            <a:r>
              <a:rPr lang="en-US" altLang="en-US" sz="3200" dirty="0">
                <a:solidFill>
                  <a:srgbClr val="080808"/>
                </a:solidFill>
                <a:latin typeface="Times New Roman" panose="02020603050405020304" pitchFamily="18" charset="0"/>
                <a:cs typeface="Times New Roman" panose="02020603050405020304" pitchFamily="18" charset="0"/>
              </a:rPr>
              <a:t>Initial Condition (BC &amp; FM)</a:t>
            </a:r>
          </a:p>
          <a:p>
            <a:pPr lvl="1" eaLnBrk="1" hangingPunct="1">
              <a:lnSpc>
                <a:spcPct val="120000"/>
              </a:lnSpc>
              <a:spcBef>
                <a:spcPct val="0"/>
              </a:spcBef>
              <a:buClr>
                <a:srgbClr val="0000FF"/>
              </a:buClr>
              <a:buFontTx/>
              <a:buChar char="•"/>
            </a:pPr>
            <a:r>
              <a:rPr lang="en-US" altLang="en-US" sz="3200" dirty="0">
                <a:solidFill>
                  <a:srgbClr val="080808"/>
                </a:solidFill>
                <a:latin typeface="Times New Roman" panose="02020603050405020304" pitchFamily="18" charset="0"/>
                <a:cs typeface="Times New Roman" panose="02020603050405020304" pitchFamily="18" charset="0"/>
              </a:rPr>
              <a:t>Oxygen availability</a:t>
            </a:r>
          </a:p>
        </p:txBody>
      </p:sp>
    </p:spTree>
  </p:cSld>
  <p:clrMapOvr>
    <a:masterClrMapping/>
  </p:clrMapOvr>
  <mc:AlternateContent xmlns:mc="http://schemas.openxmlformats.org/markup-compatibility/2006" xmlns:p14="http://schemas.microsoft.com/office/powerpoint/2010/main">
    <mc:Choice Requires="p14">
      <p:transition spd="slow" p14:dur="2000" advTm="902"/>
    </mc:Choice>
    <mc:Fallback xmlns="">
      <p:transition spd="slow" advTm="90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780257" y="0"/>
            <a:ext cx="7583487" cy="914400"/>
          </a:xfrm>
        </p:spPr>
        <p:txBody>
          <a:bodyPr anchor="b">
            <a:normAutofit/>
          </a:bodyPr>
          <a:lstStyle/>
          <a:p>
            <a:pPr defTabSz="914608" eaLnBrk="1" hangingPunct="1">
              <a:defRPr/>
            </a:pP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Allowable Storage Time for Corn</a:t>
            </a:r>
          </a:p>
        </p:txBody>
      </p:sp>
      <p:graphicFrame>
        <p:nvGraphicFramePr>
          <p:cNvPr id="5" name="Table 4"/>
          <p:cNvGraphicFramePr>
            <a:graphicFrameLocks noGrp="1"/>
          </p:cNvGraphicFramePr>
          <p:nvPr>
            <p:extLst>
              <p:ext uri="{D42A27DB-BD31-4B8C-83A1-F6EECF244321}">
                <p14:modId xmlns:p14="http://schemas.microsoft.com/office/powerpoint/2010/main" val="15936567"/>
              </p:ext>
            </p:extLst>
          </p:nvPr>
        </p:nvGraphicFramePr>
        <p:xfrm>
          <a:off x="851693" y="1371600"/>
          <a:ext cx="7440614" cy="4501090"/>
        </p:xfrm>
        <a:graphic>
          <a:graphicData uri="http://schemas.openxmlformats.org/drawingml/2006/table">
            <a:tbl>
              <a:tblPr/>
              <a:tblGrid>
                <a:gridCol w="1030599">
                  <a:extLst>
                    <a:ext uri="{9D8B030D-6E8A-4147-A177-3AD203B41FA5}">
                      <a16:colId xmlns:a16="http://schemas.microsoft.com/office/drawing/2014/main" val="20000"/>
                    </a:ext>
                  </a:extLst>
                </a:gridCol>
                <a:gridCol w="1171136">
                  <a:extLst>
                    <a:ext uri="{9D8B030D-6E8A-4147-A177-3AD203B41FA5}">
                      <a16:colId xmlns:a16="http://schemas.microsoft.com/office/drawing/2014/main" val="20001"/>
                    </a:ext>
                  </a:extLst>
                </a:gridCol>
                <a:gridCol w="1202366">
                  <a:extLst>
                    <a:ext uri="{9D8B030D-6E8A-4147-A177-3AD203B41FA5}">
                      <a16:colId xmlns:a16="http://schemas.microsoft.com/office/drawing/2014/main" val="20002"/>
                    </a:ext>
                  </a:extLst>
                </a:gridCol>
                <a:gridCol w="1288249">
                  <a:extLst>
                    <a:ext uri="{9D8B030D-6E8A-4147-A177-3AD203B41FA5}">
                      <a16:colId xmlns:a16="http://schemas.microsoft.com/office/drawing/2014/main" val="20003"/>
                    </a:ext>
                  </a:extLst>
                </a:gridCol>
                <a:gridCol w="1460015">
                  <a:extLst>
                    <a:ext uri="{9D8B030D-6E8A-4147-A177-3AD203B41FA5}">
                      <a16:colId xmlns:a16="http://schemas.microsoft.com/office/drawing/2014/main" val="20004"/>
                    </a:ext>
                  </a:extLst>
                </a:gridCol>
                <a:gridCol w="1288249">
                  <a:extLst>
                    <a:ext uri="{9D8B030D-6E8A-4147-A177-3AD203B41FA5}">
                      <a16:colId xmlns:a16="http://schemas.microsoft.com/office/drawing/2014/main" val="20005"/>
                    </a:ext>
                  </a:extLst>
                </a:gridCol>
              </a:tblGrid>
              <a:tr h="672888">
                <a:tc>
                  <a:txBody>
                    <a:bodyPr/>
                    <a:lstStyle/>
                    <a:p>
                      <a:pPr algn="ctr" fontAlgn="b"/>
                      <a:r>
                        <a:rPr lang="en-US" sz="2700" b="1" i="0" u="none" strike="noStrike" dirty="0">
                          <a:solidFill>
                            <a:srgbClr val="008000"/>
                          </a:solidFill>
                          <a:effectLst/>
                          <a:latin typeface="Arial"/>
                        </a:rPr>
                        <a:t>MC</a:t>
                      </a:r>
                    </a:p>
                  </a:txBody>
                  <a:tcPr marL="9526" marR="9526"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gridSpan="5">
                  <a:txBody>
                    <a:bodyPr/>
                    <a:lstStyle/>
                    <a:p>
                      <a:pPr algn="ctr" fontAlgn="b"/>
                      <a:r>
                        <a:rPr lang="en-US" sz="2700" b="1" i="0" u="none" strike="noStrike" dirty="0">
                          <a:solidFill>
                            <a:srgbClr val="C00000"/>
                          </a:solidFill>
                          <a:effectLst/>
                          <a:latin typeface="Arial"/>
                        </a:rPr>
                        <a:t>Temperature</a:t>
                      </a:r>
                    </a:p>
                  </a:txBody>
                  <a:tcPr marL="9526" marR="9526"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9310">
                <a:tc>
                  <a:txBody>
                    <a:bodyPr/>
                    <a:lstStyle/>
                    <a:p>
                      <a:pPr algn="ctr" fontAlgn="b"/>
                      <a:r>
                        <a:rPr lang="en-US" sz="2700" b="1" i="0" u="none" strike="noStrike" dirty="0">
                          <a:solidFill>
                            <a:srgbClr val="008000"/>
                          </a:solidFill>
                          <a:effectLst/>
                          <a:latin typeface="Arial"/>
                        </a:rPr>
                        <a:t>%</a:t>
                      </a:r>
                    </a:p>
                  </a:txBody>
                  <a:tcPr marL="9526" marR="9526"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1" i="0" u="none" strike="noStrike" dirty="0">
                          <a:solidFill>
                            <a:srgbClr val="C00000"/>
                          </a:solidFill>
                          <a:effectLst/>
                          <a:latin typeface="Arial"/>
                        </a:rPr>
                        <a:t>40</a:t>
                      </a:r>
                    </a:p>
                  </a:txBody>
                  <a:tcPr marL="9526" marR="9526" marT="1270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1" i="0" u="none" strike="noStrike" dirty="0">
                          <a:solidFill>
                            <a:srgbClr val="C00000"/>
                          </a:solidFill>
                          <a:effectLst/>
                          <a:latin typeface="Arial"/>
                        </a:rPr>
                        <a:t>50</a:t>
                      </a:r>
                    </a:p>
                  </a:txBody>
                  <a:tcPr marL="9526" marR="9526" marT="12700"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1" i="0" u="none" strike="noStrike" dirty="0">
                          <a:solidFill>
                            <a:srgbClr val="C00000"/>
                          </a:solidFill>
                          <a:effectLst/>
                          <a:latin typeface="Arial"/>
                        </a:rPr>
                        <a:t>60</a:t>
                      </a:r>
                    </a:p>
                  </a:txBody>
                  <a:tcPr marL="9526" marR="9526" marT="12700"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1" i="0" u="none" strike="noStrike" dirty="0">
                          <a:solidFill>
                            <a:srgbClr val="C00000"/>
                          </a:solidFill>
                          <a:effectLst/>
                          <a:latin typeface="Arial"/>
                        </a:rPr>
                        <a:t>70</a:t>
                      </a:r>
                    </a:p>
                  </a:txBody>
                  <a:tcPr marL="9526" marR="9526" marT="12700"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1" i="0" u="none" strike="noStrike" dirty="0">
                          <a:solidFill>
                            <a:srgbClr val="C00000"/>
                          </a:solidFill>
                          <a:effectLst/>
                          <a:latin typeface="Arial"/>
                        </a:rPr>
                        <a:t>80  </a:t>
                      </a:r>
                    </a:p>
                  </a:txBody>
                  <a:tcPr marL="9526" marR="9526" marT="1270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72888">
                <a:tc>
                  <a:txBody>
                    <a:bodyPr/>
                    <a:lstStyle/>
                    <a:p>
                      <a:pPr algn="ctr" fontAlgn="b"/>
                      <a:r>
                        <a:rPr lang="en-US" sz="2700" b="0" i="0" u="none" strike="noStrike" dirty="0">
                          <a:solidFill>
                            <a:srgbClr val="008000"/>
                          </a:solidFill>
                          <a:effectLst/>
                          <a:latin typeface="Arial"/>
                        </a:rPr>
                        <a:t>16</a:t>
                      </a:r>
                    </a:p>
                  </a:txBody>
                  <a:tcPr marL="9526" marR="9526"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2700" b="0" i="0" u="none" strike="noStrike" dirty="0">
                          <a:effectLst/>
                          <a:latin typeface="Arial"/>
                        </a:rPr>
                        <a:t>763</a:t>
                      </a:r>
                    </a:p>
                  </a:txBody>
                  <a:tcPr marL="9526" marR="9526"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2700" b="0" i="0" u="none" strike="noStrike" dirty="0">
                          <a:effectLst/>
                          <a:latin typeface="Arial"/>
                        </a:rPr>
                        <a:t>339</a:t>
                      </a:r>
                    </a:p>
                  </a:txBody>
                  <a:tcPr marL="9526" marR="9526" marT="12700" marB="0" anchor="ctr">
                    <a:lnL>
                      <a:noFill/>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2700" b="0" i="0" u="none" strike="noStrike" dirty="0">
                          <a:effectLst/>
                          <a:latin typeface="Arial"/>
                        </a:rPr>
                        <a:t>151</a:t>
                      </a:r>
                    </a:p>
                  </a:txBody>
                  <a:tcPr marL="9526" marR="9526" marT="12700" marB="0" anchor="ctr">
                    <a:lnL>
                      <a:noFill/>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2700" b="0" i="0" u="none" strike="noStrike" dirty="0">
                          <a:effectLst/>
                          <a:latin typeface="Arial"/>
                        </a:rPr>
                        <a:t>85</a:t>
                      </a:r>
                    </a:p>
                  </a:txBody>
                  <a:tcPr marL="9526" marR="9526" marT="12700" marB="0" anchor="ctr">
                    <a:lnL>
                      <a:noFill/>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2700" b="0" i="0" u="none" strike="noStrike" dirty="0">
                          <a:effectLst/>
                          <a:latin typeface="Arial"/>
                        </a:rPr>
                        <a:t>47</a:t>
                      </a:r>
                    </a:p>
                  </a:txBody>
                  <a:tcPr marL="9526" marR="9526" marT="1270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10002"/>
                  </a:ext>
                </a:extLst>
              </a:tr>
              <a:tr h="672888">
                <a:tc>
                  <a:txBody>
                    <a:bodyPr/>
                    <a:lstStyle/>
                    <a:p>
                      <a:pPr algn="ctr" fontAlgn="b"/>
                      <a:r>
                        <a:rPr lang="en-US" sz="2700" b="0" i="0" u="none" strike="noStrike" dirty="0">
                          <a:solidFill>
                            <a:srgbClr val="008000"/>
                          </a:solidFill>
                          <a:effectLst/>
                          <a:latin typeface="Arial"/>
                        </a:rPr>
                        <a:t>18</a:t>
                      </a:r>
                    </a:p>
                  </a:txBody>
                  <a:tcPr marL="9526" marR="9526"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2700" b="0" i="0" u="none" strike="noStrike" dirty="0">
                          <a:effectLst/>
                          <a:latin typeface="Arial"/>
                        </a:rPr>
                        <a:t>291</a:t>
                      </a:r>
                    </a:p>
                  </a:txBody>
                  <a:tcPr marL="9526" marR="9526" marT="12700" marB="0" anchor="ctr">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130</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58</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32</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18</a:t>
                      </a:r>
                    </a:p>
                  </a:txBody>
                  <a:tcPr marL="9526" marR="9526" marT="1270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0003"/>
                  </a:ext>
                </a:extLst>
              </a:tr>
              <a:tr h="672888">
                <a:tc>
                  <a:txBody>
                    <a:bodyPr/>
                    <a:lstStyle/>
                    <a:p>
                      <a:pPr algn="ctr" fontAlgn="b"/>
                      <a:r>
                        <a:rPr lang="en-US" sz="2700" b="0" i="0" u="none" strike="noStrike" dirty="0">
                          <a:solidFill>
                            <a:srgbClr val="008000"/>
                          </a:solidFill>
                          <a:effectLst/>
                          <a:latin typeface="Arial"/>
                        </a:rPr>
                        <a:t>20</a:t>
                      </a:r>
                    </a:p>
                  </a:txBody>
                  <a:tcPr marL="9526" marR="9526"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2700" b="0" i="0" u="none" strike="noStrike" dirty="0">
                          <a:effectLst/>
                          <a:latin typeface="Arial"/>
                        </a:rPr>
                        <a:t>144</a:t>
                      </a:r>
                    </a:p>
                  </a:txBody>
                  <a:tcPr marL="9526" marR="9526" marT="12700" marB="0" anchor="ctr">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64</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29</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16</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 9</a:t>
                      </a:r>
                    </a:p>
                  </a:txBody>
                  <a:tcPr marL="9526" marR="9526" marT="1270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0004"/>
                  </a:ext>
                </a:extLst>
              </a:tr>
              <a:tr h="672888">
                <a:tc>
                  <a:txBody>
                    <a:bodyPr/>
                    <a:lstStyle/>
                    <a:p>
                      <a:pPr algn="ctr" fontAlgn="b"/>
                      <a:r>
                        <a:rPr lang="en-US" sz="2700" b="0" i="0" u="none" strike="noStrike" dirty="0">
                          <a:solidFill>
                            <a:srgbClr val="008000"/>
                          </a:solidFill>
                          <a:effectLst/>
                          <a:latin typeface="Arial"/>
                        </a:rPr>
                        <a:t>22</a:t>
                      </a:r>
                    </a:p>
                  </a:txBody>
                  <a:tcPr marL="9526" marR="9526"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2700" b="0" i="0" u="none" strike="noStrike" dirty="0">
                          <a:effectLst/>
                          <a:latin typeface="Arial"/>
                        </a:rPr>
                        <a:t>85</a:t>
                      </a:r>
                    </a:p>
                  </a:txBody>
                  <a:tcPr marL="9526" marR="9526" marT="12700" marB="0" anchor="ctr">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38</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17</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dirty="0">
                          <a:effectLst/>
                          <a:latin typeface="Arial"/>
                        </a:rPr>
                        <a:t>10</a:t>
                      </a:r>
                    </a:p>
                  </a:txBody>
                  <a:tcPr marL="9526" marR="9526" marT="12700" marB="0" anchor="ctr">
                    <a:lnL>
                      <a:noFill/>
                    </a:lnL>
                    <a:lnR>
                      <a:noFill/>
                    </a:lnR>
                    <a:lnT>
                      <a:noFill/>
                    </a:lnT>
                    <a:lnB>
                      <a:noFill/>
                    </a:lnB>
                    <a:solidFill>
                      <a:schemeClr val="bg1">
                        <a:lumMod val="95000"/>
                      </a:schemeClr>
                    </a:solidFill>
                  </a:tcPr>
                </a:tc>
                <a:tc>
                  <a:txBody>
                    <a:bodyPr/>
                    <a:lstStyle/>
                    <a:p>
                      <a:pPr algn="ctr" fontAlgn="b"/>
                      <a:r>
                        <a:rPr lang="en-US" sz="2700" b="0" i="0" u="none" strike="noStrike" baseline="0" dirty="0">
                          <a:effectLst/>
                          <a:latin typeface="Arial"/>
                        </a:rPr>
                        <a:t> </a:t>
                      </a:r>
                      <a:r>
                        <a:rPr lang="en-US" sz="2700" b="0" i="0" u="none" strike="noStrike" dirty="0">
                          <a:effectLst/>
                          <a:latin typeface="Arial"/>
                        </a:rPr>
                        <a:t>6</a:t>
                      </a:r>
                    </a:p>
                  </a:txBody>
                  <a:tcPr marL="9526" marR="9526" marT="1270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0005"/>
                  </a:ext>
                </a:extLst>
              </a:tr>
              <a:tr h="712470">
                <a:tc>
                  <a:txBody>
                    <a:bodyPr/>
                    <a:lstStyle/>
                    <a:p>
                      <a:pPr algn="ctr" fontAlgn="b"/>
                      <a:r>
                        <a:rPr lang="en-US" sz="2700" b="0" i="0" u="none" strike="noStrike" dirty="0">
                          <a:solidFill>
                            <a:srgbClr val="008000"/>
                          </a:solidFill>
                          <a:effectLst/>
                          <a:latin typeface="Arial"/>
                        </a:rPr>
                        <a:t>26</a:t>
                      </a:r>
                    </a:p>
                  </a:txBody>
                  <a:tcPr marL="9526" marR="9526"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0" i="0" u="none" strike="noStrike" dirty="0">
                          <a:effectLst/>
                          <a:latin typeface="Arial"/>
                        </a:rPr>
                        <a:t>42</a:t>
                      </a:r>
                    </a:p>
                  </a:txBody>
                  <a:tcPr marL="9526" marR="9526" marT="12700"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0" i="0" u="none" strike="noStrike" dirty="0">
                          <a:effectLst/>
                          <a:latin typeface="Arial"/>
                        </a:rPr>
                        <a:t>19</a:t>
                      </a:r>
                    </a:p>
                  </a:txBody>
                  <a:tcPr marL="9526" marR="9526" marT="1270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0" i="0" u="none" strike="noStrike" dirty="0">
                          <a:effectLst/>
                          <a:latin typeface="Arial"/>
                        </a:rPr>
                        <a:t> 8</a:t>
                      </a:r>
                    </a:p>
                  </a:txBody>
                  <a:tcPr marL="9526" marR="9526" marT="1270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0" i="0" u="none" strike="noStrike" dirty="0">
                          <a:effectLst/>
                          <a:latin typeface="Arial"/>
                        </a:rPr>
                        <a:t> 5</a:t>
                      </a:r>
                    </a:p>
                  </a:txBody>
                  <a:tcPr marL="9526" marR="9526" marT="1270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2700" b="0" i="0" u="none" strike="noStrike" dirty="0">
                          <a:effectLst/>
                          <a:latin typeface="Arial"/>
                        </a:rPr>
                        <a:t> 3</a:t>
                      </a:r>
                    </a:p>
                  </a:txBody>
                  <a:tcPr marL="9526" marR="9526" marT="1270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6" name="TextBox 5"/>
          <p:cNvSpPr txBox="1"/>
          <p:nvPr/>
        </p:nvSpPr>
        <p:spPr>
          <a:xfrm>
            <a:off x="851693" y="5872690"/>
            <a:ext cx="5606022" cy="707886"/>
          </a:xfrm>
          <a:prstGeom prst="rect">
            <a:avLst/>
          </a:prstGeom>
          <a:noFill/>
        </p:spPr>
        <p:txBody>
          <a:bodyPr wrap="none" rtlCol="0">
            <a:spAutoFit/>
          </a:bodyPr>
          <a:lstStyle/>
          <a:p>
            <a:r>
              <a:rPr lang="en-US" sz="2000" b="1" dirty="0"/>
              <a:t>Time before corn loses ½% in dry matter.</a:t>
            </a:r>
          </a:p>
          <a:p>
            <a:r>
              <a:rPr lang="en-US" sz="2000" b="1" dirty="0"/>
              <a:t>Source: ASABE</a:t>
            </a:r>
          </a:p>
        </p:txBody>
      </p:sp>
      <p:grpSp>
        <p:nvGrpSpPr>
          <p:cNvPr id="7" name="Group 9"/>
          <p:cNvGrpSpPr>
            <a:grpSpLocks/>
          </p:cNvGrpSpPr>
          <p:nvPr/>
        </p:nvGrpSpPr>
        <p:grpSpPr bwMode="auto">
          <a:xfrm>
            <a:off x="457200" y="984249"/>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2806953727"/>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4"/>
          <p:cNvGrpSpPr>
            <a:grpSpLocks/>
          </p:cNvGrpSpPr>
          <p:nvPr/>
        </p:nvGrpSpPr>
        <p:grpSpPr bwMode="auto">
          <a:xfrm>
            <a:off x="0" y="1054100"/>
            <a:ext cx="9144000" cy="152400"/>
            <a:chOff x="528" y="960"/>
            <a:chExt cx="4368" cy="134"/>
          </a:xfrm>
        </p:grpSpPr>
        <p:pic>
          <p:nvPicPr>
            <p:cNvPr id="40966"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2"/>
          <p:cNvSpPr txBox="1">
            <a:spLocks noChangeArrowheads="1"/>
          </p:cNvSpPr>
          <p:nvPr/>
        </p:nvSpPr>
        <p:spPr>
          <a:xfrm>
            <a:off x="76200" y="228600"/>
            <a:ext cx="8915400" cy="838200"/>
          </a:xfrm>
          <a:prstGeom prst="rect">
            <a:avLst/>
          </a:prstGeom>
        </p:spPr>
        <p:txBody>
          <a:bodyPr/>
          <a:lst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a:lstStyle>
          <a:p>
            <a:pPr>
              <a:defRPr/>
            </a:pPr>
            <a:r>
              <a:rPr lang="en-US" sz="3600">
                <a:solidFill>
                  <a:srgbClr val="0000FF"/>
                </a:solidFill>
                <a:effectLst>
                  <a:outerShdw blurRad="38100" dist="38100" dir="2700000" algn="tl">
                    <a:srgbClr val="000000"/>
                  </a:outerShdw>
                </a:effectLst>
              </a:rPr>
              <a:t>Losses Caused by Insects and Molds</a:t>
            </a:r>
            <a:endParaRPr lang="en-US" sz="3600" dirty="0">
              <a:solidFill>
                <a:srgbClr val="0000FF"/>
              </a:solidFill>
              <a:effectLst>
                <a:outerShdw blurRad="38100" dist="38100" dir="2700000" algn="tl">
                  <a:srgbClr val="000000"/>
                </a:outerShdw>
              </a:effectLst>
            </a:endParaRPr>
          </a:p>
        </p:txBody>
      </p:sp>
      <p:sp>
        <p:nvSpPr>
          <p:cNvPr id="40964" name="Rectangle 3" descr="Rectangle: Click to edit Master text styles&#10;Second level&#10;Third level&#10;Fourth level&#10;Fifth level"/>
          <p:cNvSpPr txBox="1">
            <a:spLocks noChangeArrowheads="1"/>
          </p:cNvSpPr>
          <p:nvPr/>
        </p:nvSpPr>
        <p:spPr bwMode="auto">
          <a:xfrm>
            <a:off x="4626429" y="14478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defTabSz="45720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defTabSz="4572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defTabSz="4572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defTabSz="4572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buClr>
                <a:srgbClr val="0000FF"/>
              </a:buClr>
            </a:pPr>
            <a:r>
              <a:rPr lang="en-US" altLang="en-US" sz="2800" b="1" dirty="0">
                <a:solidFill>
                  <a:srgbClr val="080808"/>
                </a:solidFill>
              </a:rPr>
              <a:t>Heating</a:t>
            </a:r>
          </a:p>
          <a:p>
            <a:pPr eaLnBrk="1" hangingPunct="1">
              <a:buClr>
                <a:srgbClr val="0000FF"/>
              </a:buClr>
            </a:pPr>
            <a:r>
              <a:rPr lang="en-US" altLang="en-US" sz="2800" b="1" dirty="0">
                <a:solidFill>
                  <a:srgbClr val="080808"/>
                </a:solidFill>
              </a:rPr>
              <a:t>Weight loss</a:t>
            </a:r>
          </a:p>
          <a:p>
            <a:pPr eaLnBrk="1" hangingPunct="1">
              <a:buClr>
                <a:srgbClr val="0000FF"/>
              </a:buClr>
            </a:pPr>
            <a:r>
              <a:rPr lang="en-US" altLang="en-US" sz="2800" b="1" dirty="0">
                <a:solidFill>
                  <a:srgbClr val="080808"/>
                </a:solidFill>
              </a:rPr>
              <a:t>Decreased germination</a:t>
            </a:r>
          </a:p>
          <a:p>
            <a:pPr eaLnBrk="1" hangingPunct="1">
              <a:buClr>
                <a:srgbClr val="0000FF"/>
              </a:buClr>
            </a:pPr>
            <a:r>
              <a:rPr lang="en-US" altLang="en-US" sz="2800" b="1" dirty="0">
                <a:solidFill>
                  <a:srgbClr val="080808"/>
                </a:solidFill>
              </a:rPr>
              <a:t>Mycotoxins</a:t>
            </a:r>
          </a:p>
          <a:p>
            <a:pPr eaLnBrk="1" hangingPunct="1">
              <a:buClr>
                <a:srgbClr val="0000FF"/>
              </a:buClr>
            </a:pPr>
            <a:r>
              <a:rPr lang="en-US" altLang="en-US" sz="2800" b="1" dirty="0">
                <a:solidFill>
                  <a:srgbClr val="080808"/>
                </a:solidFill>
              </a:rPr>
              <a:t>Price discounts</a:t>
            </a:r>
          </a:p>
          <a:p>
            <a:pPr lvl="1" eaLnBrk="1" hangingPunct="1">
              <a:buClr>
                <a:srgbClr val="0000FF"/>
              </a:buClr>
            </a:pPr>
            <a:r>
              <a:rPr lang="en-US" altLang="en-US" sz="2400" b="1" dirty="0">
                <a:solidFill>
                  <a:srgbClr val="080808"/>
                </a:solidFill>
              </a:rPr>
              <a:t>Infested - 5</a:t>
            </a:r>
            <a:r>
              <a:rPr lang="en-US" altLang="en-US" sz="2400" b="1" dirty="0">
                <a:solidFill>
                  <a:srgbClr val="080808"/>
                </a:solidFill>
                <a:latin typeface="Times New Roman" panose="02020603050405020304" pitchFamily="18" charset="0"/>
                <a:cs typeface="Times New Roman" panose="02020603050405020304" pitchFamily="18" charset="0"/>
              </a:rPr>
              <a:t>¢</a:t>
            </a:r>
            <a:endParaRPr lang="en-US" altLang="en-US" sz="2400" b="1" dirty="0">
              <a:solidFill>
                <a:srgbClr val="080808"/>
              </a:solidFill>
            </a:endParaRPr>
          </a:p>
          <a:p>
            <a:pPr lvl="1" eaLnBrk="1" hangingPunct="1">
              <a:buClr>
                <a:srgbClr val="0000FF"/>
              </a:buClr>
            </a:pPr>
            <a:r>
              <a:rPr lang="en-US" altLang="en-US" sz="2400" b="1" dirty="0">
                <a:solidFill>
                  <a:srgbClr val="080808"/>
                </a:solidFill>
              </a:rPr>
              <a:t>Musty - 10</a:t>
            </a:r>
            <a:r>
              <a:rPr lang="en-US" altLang="en-US" sz="2400" b="1" dirty="0">
                <a:solidFill>
                  <a:srgbClr val="080808"/>
                </a:solidFill>
                <a:latin typeface="Times New Roman" panose="02020603050405020304" pitchFamily="18" charset="0"/>
                <a:cs typeface="Times New Roman" panose="02020603050405020304" pitchFamily="18" charset="0"/>
              </a:rPr>
              <a:t>¢</a:t>
            </a:r>
          </a:p>
          <a:p>
            <a:pPr lvl="1" eaLnBrk="1" hangingPunct="1">
              <a:buClr>
                <a:srgbClr val="0000FF"/>
              </a:buClr>
            </a:pPr>
            <a:r>
              <a:rPr lang="en-US" altLang="en-US" sz="2400" b="1" dirty="0">
                <a:solidFill>
                  <a:srgbClr val="080808"/>
                </a:solidFill>
              </a:rPr>
              <a:t>Sour - 10</a:t>
            </a:r>
            <a:r>
              <a:rPr lang="en-US" altLang="en-US" sz="2400" b="1" dirty="0">
                <a:solidFill>
                  <a:srgbClr val="080808"/>
                </a:solidFill>
                <a:latin typeface="Times New Roman" panose="02020603050405020304" pitchFamily="18" charset="0"/>
                <a:cs typeface="Times New Roman" panose="02020603050405020304" pitchFamily="18" charset="0"/>
              </a:rPr>
              <a:t>¢</a:t>
            </a:r>
            <a:endParaRPr lang="en-US" altLang="en-US" sz="2400" b="1" dirty="0">
              <a:solidFill>
                <a:srgbClr val="080808"/>
              </a:solidFill>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304" y="1832453"/>
            <a:ext cx="2286000" cy="2103120"/>
          </a:xfrm>
          <a:prstGeom prst="rect">
            <a:avLst/>
          </a:prstGeom>
          <a:noFill/>
          <a:ln w="19050">
            <a:solidFill>
              <a:schemeClr val="tx1"/>
            </a:solidFill>
            <a:miter lim="800000"/>
            <a:headEnd/>
            <a:tailEnd/>
          </a:ln>
        </p:spPr>
      </p:pic>
      <p:pic>
        <p:nvPicPr>
          <p:cNvPr id="41047" name="Picture 87" descr="Insect Control in Stored Corn">
            <a:extLst>
              <a:ext uri="{FF2B5EF4-FFF2-40B4-BE49-F238E27FC236}">
                <a16:creationId xmlns:a16="http://schemas.microsoft.com/office/drawing/2014/main" id="{A9ABB4CD-9B4C-45AE-885D-324568A56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109" y="4175125"/>
            <a:ext cx="3615891" cy="21031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advTm="4864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838200" y="1655762"/>
            <a:ext cx="7620000" cy="4287837"/>
          </a:xfrm>
          <a:prstGeom prst="rect">
            <a:avLst/>
          </a:prstGeom>
          <a:solidFill>
            <a:srgbClr val="EAEAEA"/>
          </a:solidFill>
          <a:ln w="9525">
            <a:solidFill>
              <a:schemeClr val="tx1"/>
            </a:solidFill>
            <a:miter lim="800000"/>
            <a:headEnd/>
            <a:tailEnd/>
          </a:ln>
          <a:effectLst/>
        </p:spPr>
        <p:txBody>
          <a:bodyPr wrap="none" anchor="ctr"/>
          <a:lstStyle/>
          <a:p>
            <a:pPr>
              <a:defRPr/>
            </a:pPr>
            <a:endParaRPr lang="en-US"/>
          </a:p>
        </p:txBody>
      </p:sp>
      <p:sp>
        <p:nvSpPr>
          <p:cNvPr id="481283" name="Rectangle 3"/>
          <p:cNvSpPr>
            <a:spLocks noGrp="1" noChangeArrowheads="1"/>
          </p:cNvSpPr>
          <p:nvPr>
            <p:ph type="title"/>
          </p:nvPr>
        </p:nvSpPr>
        <p:spPr>
          <a:xfrm>
            <a:off x="533400" y="152400"/>
            <a:ext cx="8229600" cy="1143000"/>
          </a:xfrm>
        </p:spPr>
        <p:txBody>
          <a:bodyPr>
            <a:normAutofit/>
          </a:bodyPr>
          <a:lstStyle/>
          <a:p>
            <a:pPr algn="ctr" eaLnBrk="1" hangingPunct="1">
              <a:defRPr/>
            </a:pPr>
            <a:r>
              <a:rPr lang="en-US" altLang="en-US" sz="4000" b="1" dirty="0">
                <a:solidFill>
                  <a:srgbClr val="0000FF"/>
                </a:solidFill>
                <a:effectLst>
                  <a:outerShdw blurRad="38100" dist="38100" dir="2700000" algn="tl">
                    <a:srgbClr val="000000"/>
                  </a:outerShdw>
                </a:effectLst>
              </a:rPr>
              <a:t>Insects Like to be Warm</a:t>
            </a:r>
          </a:p>
        </p:txBody>
      </p:sp>
      <p:graphicFrame>
        <p:nvGraphicFramePr>
          <p:cNvPr id="46116" name="Group 36"/>
          <p:cNvGraphicFramePr>
            <a:graphicFrameLocks noGrp="1"/>
          </p:cNvGraphicFramePr>
          <p:nvPr>
            <p:ph idx="1"/>
            <p:extLst>
              <p:ext uri="{D42A27DB-BD31-4B8C-83A1-F6EECF244321}">
                <p14:modId xmlns:p14="http://schemas.microsoft.com/office/powerpoint/2010/main" val="3732522029"/>
              </p:ext>
            </p:extLst>
          </p:nvPr>
        </p:nvGraphicFramePr>
        <p:xfrm>
          <a:off x="838200" y="1676400"/>
          <a:ext cx="7620000" cy="4287899"/>
        </p:xfrm>
        <a:graphic>
          <a:graphicData uri="http://schemas.openxmlformats.org/drawingml/2006/table">
            <a:tbl>
              <a:tblPr/>
              <a:tblGrid>
                <a:gridCol w="2716213">
                  <a:extLst>
                    <a:ext uri="{9D8B030D-6E8A-4147-A177-3AD203B41FA5}">
                      <a16:colId xmlns:a16="http://schemas.microsoft.com/office/drawing/2014/main" val="20000"/>
                    </a:ext>
                  </a:extLst>
                </a:gridCol>
                <a:gridCol w="4903787">
                  <a:extLst>
                    <a:ext uri="{9D8B030D-6E8A-4147-A177-3AD203B41FA5}">
                      <a16:colId xmlns:a16="http://schemas.microsoft.com/office/drawing/2014/main" val="20001"/>
                    </a:ext>
                  </a:extLst>
                </a:gridCol>
              </a:tblGrid>
              <a:tr h="715856">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dirty="0">
                          <a:ln>
                            <a:noFill/>
                          </a:ln>
                          <a:solidFill>
                            <a:schemeClr val="tx1"/>
                          </a:solidFill>
                          <a:effectLst/>
                          <a:latin typeface="Tahoma" pitchFamily="34" charset="0"/>
                        </a:rPr>
                        <a:t>Temp. range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dirty="0">
                          <a:ln>
                            <a:noFill/>
                          </a:ln>
                          <a:solidFill>
                            <a:schemeClr val="tx1"/>
                          </a:solidFill>
                          <a:effectLst/>
                          <a:latin typeface="Tahoma" pitchFamily="34" charset="0"/>
                        </a:rPr>
                        <a:t>Effect</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1097">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dirty="0">
                          <a:ln>
                            <a:noFill/>
                          </a:ln>
                          <a:solidFill>
                            <a:schemeClr val="tx1"/>
                          </a:solidFill>
                          <a:effectLst/>
                          <a:latin typeface="Tahoma" pitchFamily="34" charset="0"/>
                        </a:rPr>
                        <a:t>&lt; 32</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Death in minutes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097">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dirty="0">
                          <a:ln>
                            <a:noFill/>
                          </a:ln>
                          <a:solidFill>
                            <a:schemeClr val="tx1"/>
                          </a:solidFill>
                          <a:effectLst/>
                          <a:latin typeface="Tahoma" pitchFamily="34" charset="0"/>
                        </a:rPr>
                        <a:t>40 – 60</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Death in days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509">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66 – 77</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Sub-optimum</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1097">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82 – 90</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dirty="0">
                          <a:ln>
                            <a:noFill/>
                          </a:ln>
                          <a:solidFill>
                            <a:schemeClr val="tx1"/>
                          </a:solidFill>
                          <a:effectLst/>
                          <a:latin typeface="Tahoma" pitchFamily="34" charset="0"/>
                        </a:rPr>
                        <a:t>Optimum</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1097">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95</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Development stops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083">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a:ln>
                            <a:noFill/>
                          </a:ln>
                          <a:solidFill>
                            <a:schemeClr val="tx1"/>
                          </a:solidFill>
                          <a:effectLst/>
                          <a:latin typeface="Tahoma" pitchFamily="34" charset="0"/>
                        </a:rPr>
                        <a:t>122</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120000"/>
                        <a:buFont typeface="Wingdings" pitchFamily="2" charset="2"/>
                        <a:defRPr sz="28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defRPr sz="24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defRPr sz="20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defRPr>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altLang="en-US" sz="2800" b="0" i="0" u="none" strike="noStrike" cap="none" normalizeH="0" baseline="0" dirty="0">
                          <a:ln>
                            <a:noFill/>
                          </a:ln>
                          <a:solidFill>
                            <a:schemeClr val="tx1"/>
                          </a:solidFill>
                          <a:effectLst/>
                          <a:latin typeface="Tahoma" pitchFamily="34" charset="0"/>
                        </a:rPr>
                        <a:t>Death in minutes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7918" name="Text Box 36"/>
          <p:cNvSpPr txBox="1">
            <a:spLocks noChangeArrowheads="1"/>
          </p:cNvSpPr>
          <p:nvPr/>
        </p:nvSpPr>
        <p:spPr bwMode="auto">
          <a:xfrm>
            <a:off x="863930" y="6019945"/>
            <a:ext cx="4126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en-US" altLang="en-US" sz="2400" dirty="0">
                <a:effectLst/>
              </a:rPr>
              <a:t>Source: P. Fields, USDA 1992</a:t>
            </a:r>
          </a:p>
        </p:txBody>
      </p:sp>
      <p:grpSp>
        <p:nvGrpSpPr>
          <p:cNvPr id="7" name="Group 9"/>
          <p:cNvGrpSpPr>
            <a:grpSpLocks/>
          </p:cNvGrpSpPr>
          <p:nvPr/>
        </p:nvGrpSpPr>
        <p:grpSpPr bwMode="auto">
          <a:xfrm>
            <a:off x="533400" y="1219200"/>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
        <p:nvSpPr>
          <p:cNvPr id="15" name="Oval 14">
            <a:extLst>
              <a:ext uri="{FF2B5EF4-FFF2-40B4-BE49-F238E27FC236}">
                <a16:creationId xmlns:a16="http://schemas.microsoft.com/office/drawing/2014/main" id="{11A5CD2B-3C9F-462D-A609-BB0C291181C8}"/>
              </a:ext>
            </a:extLst>
          </p:cNvPr>
          <p:cNvSpPr/>
          <p:nvPr/>
        </p:nvSpPr>
        <p:spPr>
          <a:xfrm>
            <a:off x="685800" y="2819400"/>
            <a:ext cx="6400800" cy="838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374083"/>
      </p:ext>
    </p:extLst>
  </p:cSld>
  <p:clrMapOvr>
    <a:masterClrMapping/>
  </p:clrMapOvr>
  <mc:AlternateContent xmlns:mc="http://schemas.openxmlformats.org/markup-compatibility/2006" xmlns:p14="http://schemas.microsoft.com/office/powerpoint/2010/main">
    <mc:Choice Requires="p14">
      <p:transition spd="slow" p14:dur="2000" advTm="40436"/>
    </mc:Choice>
    <mc:Fallback xmlns="">
      <p:transition spd="slow" advTm="404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3" name="Rectangle 3"/>
          <p:cNvSpPr>
            <a:spLocks noGrp="1" noChangeArrowheads="1"/>
          </p:cNvSpPr>
          <p:nvPr>
            <p:ph type="title"/>
          </p:nvPr>
        </p:nvSpPr>
        <p:spPr>
          <a:xfrm>
            <a:off x="457200" y="152400"/>
            <a:ext cx="8229600" cy="1143000"/>
          </a:xfrm>
        </p:spPr>
        <p:txBody>
          <a:bodyPr>
            <a:normAutofit/>
          </a:bodyPr>
          <a:lstStyle/>
          <a:p>
            <a:pPr algn="ctr" eaLnBrk="1" hangingPunct="1">
              <a:defRPr/>
            </a:pPr>
            <a:r>
              <a:rPr lang="en-US" altLang="en-US" sz="4000" b="1" dirty="0">
                <a:solidFill>
                  <a:srgbClr val="0000FF"/>
                </a:solidFill>
                <a:effectLst>
                  <a:outerShdw blurRad="38100" dist="38100" dir="2700000" algn="tl">
                    <a:srgbClr val="000000"/>
                  </a:outerShdw>
                </a:effectLst>
              </a:rPr>
              <a:t>Molds Also Like Moisture</a:t>
            </a:r>
          </a:p>
        </p:txBody>
      </p:sp>
      <p:grpSp>
        <p:nvGrpSpPr>
          <p:cNvPr id="7" name="Group 9"/>
          <p:cNvGrpSpPr>
            <a:grpSpLocks/>
          </p:cNvGrpSpPr>
          <p:nvPr/>
        </p:nvGrpSpPr>
        <p:grpSpPr bwMode="auto">
          <a:xfrm>
            <a:off x="457200" y="1219200"/>
            <a:ext cx="8229600" cy="152400"/>
            <a:chOff x="528" y="960"/>
            <a:chExt cx="4368" cy="134"/>
          </a:xfrm>
        </p:grpSpPr>
        <p:pic>
          <p:nvPicPr>
            <p:cNvPr id="8" name="Picture 10"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graphicFrame>
        <p:nvGraphicFramePr>
          <p:cNvPr id="2" name="Object 1"/>
          <p:cNvGraphicFramePr>
            <a:graphicFrameLocks noChangeAspect="1"/>
          </p:cNvGraphicFramePr>
          <p:nvPr>
            <p:extLst>
              <p:ext uri="{D42A27DB-BD31-4B8C-83A1-F6EECF244321}">
                <p14:modId xmlns:p14="http://schemas.microsoft.com/office/powerpoint/2010/main" val="2635081741"/>
              </p:ext>
            </p:extLst>
          </p:nvPr>
        </p:nvGraphicFramePr>
        <p:xfrm>
          <a:off x="1969066" y="1524000"/>
          <a:ext cx="6120266" cy="4804892"/>
        </p:xfrm>
        <a:graphic>
          <a:graphicData uri="http://schemas.openxmlformats.org/presentationml/2006/ole">
            <mc:AlternateContent xmlns:mc="http://schemas.openxmlformats.org/markup-compatibility/2006">
              <mc:Choice xmlns:v="urn:schemas-microsoft-com:vml" Requires="v">
                <p:oleObj spid="_x0000_s1043" name="Document" r:id="rId5" imgW="6793992" imgH="4511040" progId="Word.Document.8">
                  <p:embed/>
                </p:oleObj>
              </mc:Choice>
              <mc:Fallback>
                <p:oleObj name="Document" r:id="rId5" imgW="6793992" imgH="4511040" progId="Word.Document.8">
                  <p:embed/>
                  <p:pic>
                    <p:nvPicPr>
                      <p:cNvPr id="2"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9066" y="1524000"/>
                        <a:ext cx="6120266" cy="480489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36909701"/>
      </p:ext>
    </p:extLst>
  </p:cSld>
  <p:clrMapOvr>
    <a:masterClrMapping/>
  </p:clrMapOvr>
  <mc:AlternateContent xmlns:mc="http://schemas.openxmlformats.org/markup-compatibility/2006" xmlns:p14="http://schemas.microsoft.com/office/powerpoint/2010/main">
    <mc:Choice Requires="p14">
      <p:transition spd="slow" p14:dur="2000" advTm="22453"/>
    </mc:Choice>
    <mc:Fallback xmlns="">
      <p:transition spd="slow" advTm="2245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3" name="Rectangle 3"/>
          <p:cNvSpPr>
            <a:spLocks noGrp="1" noChangeArrowheads="1"/>
          </p:cNvSpPr>
          <p:nvPr>
            <p:ph type="title"/>
          </p:nvPr>
        </p:nvSpPr>
        <p:spPr>
          <a:xfrm>
            <a:off x="0" y="76200"/>
            <a:ext cx="9144000" cy="1143000"/>
          </a:xfrm>
        </p:spPr>
        <p:txBody>
          <a:bodyPr/>
          <a:lstStyle/>
          <a:p>
            <a:pPr algn="ctr" eaLnBrk="1" hangingPunct="1">
              <a:defRPr/>
            </a:pPr>
            <a:r>
              <a:rPr lang="en-US" altLang="en-US" sz="3200" b="1" dirty="0">
                <a:solidFill>
                  <a:srgbClr val="0000FF"/>
                </a:solidFill>
                <a:effectLst>
                  <a:outerShdw blurRad="38100" dist="38100" dir="2700000" algn="tl">
                    <a:srgbClr val="000000"/>
                  </a:outerShdw>
                </a:effectLst>
              </a:rPr>
              <a:t>Equilibrium Moisture Conditions for Corn</a:t>
            </a:r>
          </a:p>
        </p:txBody>
      </p:sp>
      <p:grpSp>
        <p:nvGrpSpPr>
          <p:cNvPr id="7" name="Group 9"/>
          <p:cNvGrpSpPr>
            <a:grpSpLocks/>
          </p:cNvGrpSpPr>
          <p:nvPr/>
        </p:nvGrpSpPr>
        <p:grpSpPr bwMode="auto">
          <a:xfrm>
            <a:off x="457200" y="1143000"/>
            <a:ext cx="8229600" cy="152400"/>
            <a:chOff x="528" y="960"/>
            <a:chExt cx="4368" cy="134"/>
          </a:xfrm>
        </p:grpSpPr>
        <p:pic>
          <p:nvPicPr>
            <p:cNvPr id="8" name="Picture 10"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35" y="1981200"/>
            <a:ext cx="8084066" cy="2895600"/>
          </a:xfrm>
          <a:prstGeom prst="rect">
            <a:avLst/>
          </a:prstGeom>
        </p:spPr>
      </p:pic>
      <p:sp>
        <p:nvSpPr>
          <p:cNvPr id="2" name="Oval 1">
            <a:extLst>
              <a:ext uri="{FF2B5EF4-FFF2-40B4-BE49-F238E27FC236}">
                <a16:creationId xmlns:a16="http://schemas.microsoft.com/office/drawing/2014/main" id="{C5A2F802-F026-4B7E-8C87-D36B38DEE4B6}"/>
              </a:ext>
            </a:extLst>
          </p:cNvPr>
          <p:cNvSpPr/>
          <p:nvPr/>
        </p:nvSpPr>
        <p:spPr>
          <a:xfrm>
            <a:off x="5334000" y="1676400"/>
            <a:ext cx="914400" cy="36576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7271166"/>
      </p:ext>
    </p:extLst>
  </p:cSld>
  <p:clrMapOvr>
    <a:masterClrMapping/>
  </p:clrMapOvr>
  <mc:AlternateContent xmlns:mc="http://schemas.openxmlformats.org/markup-compatibility/2006" xmlns:p14="http://schemas.microsoft.com/office/powerpoint/2010/main">
    <mc:Choice Requires="p14">
      <p:transition spd="slow" p14:dur="2000" advTm="64471"/>
    </mc:Choice>
    <mc:Fallback xmlns="">
      <p:transition spd="slow" advTm="64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381000" y="-76200"/>
            <a:ext cx="8382000" cy="914400"/>
          </a:xfrm>
        </p:spPr>
        <p:txBody>
          <a:bodyPr/>
          <a:lstStyle/>
          <a:p>
            <a:pPr algn="ctr" eaLnBrk="1" hangingPunct="1">
              <a:defRPr/>
            </a:pPr>
            <a:r>
              <a:rPr lang="en-US" sz="3600" b="1" dirty="0">
                <a:solidFill>
                  <a:srgbClr val="0000FF"/>
                </a:solidFill>
                <a:effectLst>
                  <a:outerShdw blurRad="38100" dist="38100" dir="2700000" algn="tl">
                    <a:srgbClr val="000000"/>
                  </a:outerShdw>
                </a:effectLst>
              </a:rPr>
              <a:t>Safe Storage Conditions for </a:t>
            </a:r>
            <a:r>
              <a:rPr lang="en-US" dirty="0">
                <a:solidFill>
                  <a:srgbClr val="0000FF"/>
                </a:solidFill>
                <a:effectLst>
                  <a:outerShdw blurRad="38100" dist="38100" dir="2700000" algn="tl">
                    <a:srgbClr val="000000"/>
                  </a:outerShdw>
                </a:effectLst>
              </a:rPr>
              <a:t>C</a:t>
            </a:r>
            <a:r>
              <a:rPr lang="en-US" sz="3600" b="1" dirty="0">
                <a:solidFill>
                  <a:srgbClr val="0000FF"/>
                </a:solidFill>
                <a:effectLst>
                  <a:outerShdw blurRad="38100" dist="38100" dir="2700000" algn="tl">
                    <a:srgbClr val="000000"/>
                  </a:outerShdw>
                </a:effectLst>
              </a:rPr>
              <a:t>orn</a:t>
            </a:r>
          </a:p>
        </p:txBody>
      </p:sp>
      <p:graphicFrame>
        <p:nvGraphicFramePr>
          <p:cNvPr id="19" name="Chart 18"/>
          <p:cNvGraphicFramePr>
            <a:graphicFrameLocks/>
          </p:cNvGraphicFramePr>
          <p:nvPr>
            <p:extLst>
              <p:ext uri="{D42A27DB-BD31-4B8C-83A1-F6EECF244321}">
                <p14:modId xmlns:p14="http://schemas.microsoft.com/office/powerpoint/2010/main" val="3210757035"/>
              </p:ext>
            </p:extLst>
          </p:nvPr>
        </p:nvGraphicFramePr>
        <p:xfrm>
          <a:off x="1066800" y="1219200"/>
          <a:ext cx="7696200" cy="49530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2525441" y="2514600"/>
            <a:ext cx="886781" cy="2604388"/>
            <a:chOff x="2123297" y="2137864"/>
            <a:chExt cx="1229510" cy="3060594"/>
          </a:xfrm>
        </p:grpSpPr>
        <p:sp>
          <p:nvSpPr>
            <p:cNvPr id="41992" name="Text Box 5"/>
            <p:cNvSpPr txBox="1">
              <a:spLocks noChangeArrowheads="1"/>
            </p:cNvSpPr>
            <p:nvPr/>
          </p:nvSpPr>
          <p:spPr bwMode="auto">
            <a:xfrm>
              <a:off x="2123297" y="4800600"/>
              <a:ext cx="1229510" cy="397858"/>
            </a:xfrm>
            <a:prstGeom prst="rect">
              <a:avLst/>
            </a:prstGeom>
            <a:noFill/>
            <a:ln w="9525">
              <a:solidFill>
                <a:srgbClr val="1127F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r>
                <a:rPr lang="en-US" altLang="en-US" sz="1600" b="1" dirty="0">
                  <a:solidFill>
                    <a:srgbClr val="1127FD"/>
                  </a:solidFill>
                  <a:effectLst/>
                </a:rPr>
                <a:t>Winter</a:t>
              </a:r>
            </a:p>
          </p:txBody>
        </p:sp>
        <p:sp>
          <p:nvSpPr>
            <p:cNvPr id="433158" name="Line 6"/>
            <p:cNvSpPr>
              <a:spLocks noChangeShapeType="1"/>
            </p:cNvSpPr>
            <p:nvPr/>
          </p:nvSpPr>
          <p:spPr bwMode="auto">
            <a:xfrm flipV="1">
              <a:off x="2743199" y="2137864"/>
              <a:ext cx="0" cy="2690888"/>
            </a:xfrm>
            <a:prstGeom prst="line">
              <a:avLst/>
            </a:prstGeom>
            <a:noFill/>
            <a:ln w="19050">
              <a:solidFill>
                <a:srgbClr val="1127FD"/>
              </a:solidFill>
              <a:round/>
              <a:headEnd/>
              <a:tailEnd/>
            </a:ln>
            <a:effectLst/>
          </p:spPr>
          <p:txBody>
            <a:bodyPr wrap="none" anchor="ctr"/>
            <a:lstStyle/>
            <a:p>
              <a:pPr>
                <a:defRPr/>
              </a:pPr>
              <a:endParaRPr lang="en-US"/>
            </a:p>
          </p:txBody>
        </p:sp>
      </p:grpSp>
      <p:grpSp>
        <p:nvGrpSpPr>
          <p:cNvPr id="6" name="Group 5"/>
          <p:cNvGrpSpPr/>
          <p:nvPr/>
        </p:nvGrpSpPr>
        <p:grpSpPr>
          <a:xfrm>
            <a:off x="4914900" y="2763638"/>
            <a:ext cx="1219200" cy="2355350"/>
            <a:chOff x="4757737" y="2667000"/>
            <a:chExt cx="1262063" cy="2580753"/>
          </a:xfrm>
        </p:grpSpPr>
        <p:sp>
          <p:nvSpPr>
            <p:cNvPr id="433160" name="Line 8"/>
            <p:cNvSpPr>
              <a:spLocks noChangeShapeType="1"/>
            </p:cNvSpPr>
            <p:nvPr/>
          </p:nvSpPr>
          <p:spPr bwMode="auto">
            <a:xfrm flipV="1">
              <a:off x="5380037" y="2667000"/>
              <a:ext cx="0" cy="2225548"/>
            </a:xfrm>
            <a:prstGeom prst="line">
              <a:avLst/>
            </a:prstGeom>
            <a:noFill/>
            <a:ln w="19050">
              <a:solidFill>
                <a:srgbClr val="FF0000"/>
              </a:solidFill>
              <a:round/>
              <a:headEnd/>
              <a:tailEnd/>
            </a:ln>
            <a:effectLst/>
          </p:spPr>
          <p:txBody>
            <a:bodyPr wrap="none" anchor="ctr"/>
            <a:lstStyle/>
            <a:p>
              <a:pPr>
                <a:defRPr/>
              </a:pPr>
              <a:endParaRPr lang="en-US"/>
            </a:p>
          </p:txBody>
        </p:sp>
        <p:sp>
          <p:nvSpPr>
            <p:cNvPr id="41991" name="Text Box 9"/>
            <p:cNvSpPr txBox="1">
              <a:spLocks noChangeArrowheads="1"/>
            </p:cNvSpPr>
            <p:nvPr/>
          </p:nvSpPr>
          <p:spPr bwMode="auto">
            <a:xfrm>
              <a:off x="4757737" y="4876800"/>
              <a:ext cx="1262063" cy="37095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eaLnBrk="0" hangingPunct="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r>
                <a:rPr lang="en-US" altLang="en-US" sz="1600" b="1" dirty="0">
                  <a:solidFill>
                    <a:srgbClr val="FF3300"/>
                  </a:solidFill>
                  <a:effectLst/>
                </a:rPr>
                <a:t>Summer</a:t>
              </a:r>
            </a:p>
          </p:txBody>
        </p:sp>
      </p:grpSp>
      <p:grpSp>
        <p:nvGrpSpPr>
          <p:cNvPr id="10" name="Group 9"/>
          <p:cNvGrpSpPr>
            <a:grpSpLocks/>
          </p:cNvGrpSpPr>
          <p:nvPr/>
        </p:nvGrpSpPr>
        <p:grpSpPr bwMode="auto">
          <a:xfrm>
            <a:off x="457200" y="838200"/>
            <a:ext cx="8229600" cy="152400"/>
            <a:chOff x="528" y="960"/>
            <a:chExt cx="4368" cy="134"/>
          </a:xfrm>
        </p:grpSpPr>
        <p:pic>
          <p:nvPicPr>
            <p:cNvPr id="11" name="Picture 10"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2" name="Picture 1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3" name="Picture 12"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4" name="Picture 13"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5" name="Picture 14"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6" name="Picture 1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7" name="Picture 1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385569372"/>
      </p:ext>
    </p:extLst>
  </p:cSld>
  <p:clrMapOvr>
    <a:masterClrMapping/>
  </p:clrMapOvr>
  <p:transition advTm="4584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4" name="Group 4"/>
          <p:cNvGrpSpPr>
            <a:grpSpLocks/>
          </p:cNvGrpSpPr>
          <p:nvPr/>
        </p:nvGrpSpPr>
        <p:grpSpPr bwMode="auto">
          <a:xfrm>
            <a:off x="609600" y="1447800"/>
            <a:ext cx="8229600" cy="152400"/>
            <a:chOff x="528" y="960"/>
            <a:chExt cx="4368" cy="134"/>
          </a:xfrm>
        </p:grpSpPr>
        <p:pic>
          <p:nvPicPr>
            <p:cNvPr id="51205"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2" name="Table Placeholder 12"/>
          <p:cNvGraphicFramePr>
            <a:graphicFrameLocks/>
          </p:cNvGraphicFramePr>
          <p:nvPr>
            <p:extLst>
              <p:ext uri="{D42A27DB-BD31-4B8C-83A1-F6EECF244321}">
                <p14:modId xmlns:p14="http://schemas.microsoft.com/office/powerpoint/2010/main" val="1649237560"/>
              </p:ext>
            </p:extLst>
          </p:nvPr>
        </p:nvGraphicFramePr>
        <p:xfrm>
          <a:off x="892628" y="2133600"/>
          <a:ext cx="7358744" cy="3108960"/>
        </p:xfrm>
        <a:graphic>
          <a:graphicData uri="http://schemas.openxmlformats.org/drawingml/2006/table">
            <a:tbl>
              <a:tblPr firstRow="1" bandRow="1">
                <a:tableStyleId>{5C22544A-7EE6-4342-B048-85BDC9FD1C3A}</a:tableStyleId>
              </a:tblPr>
              <a:tblGrid>
                <a:gridCol w="1994426">
                  <a:extLst>
                    <a:ext uri="{9D8B030D-6E8A-4147-A177-3AD203B41FA5}">
                      <a16:colId xmlns:a16="http://schemas.microsoft.com/office/drawing/2014/main" val="20000"/>
                    </a:ext>
                  </a:extLst>
                </a:gridCol>
                <a:gridCol w="1788106">
                  <a:extLst>
                    <a:ext uri="{9D8B030D-6E8A-4147-A177-3AD203B41FA5}">
                      <a16:colId xmlns:a16="http://schemas.microsoft.com/office/drawing/2014/main" val="20001"/>
                    </a:ext>
                  </a:extLst>
                </a:gridCol>
                <a:gridCol w="1788106">
                  <a:extLst>
                    <a:ext uri="{9D8B030D-6E8A-4147-A177-3AD203B41FA5}">
                      <a16:colId xmlns:a16="http://schemas.microsoft.com/office/drawing/2014/main" val="20002"/>
                    </a:ext>
                  </a:extLst>
                </a:gridCol>
                <a:gridCol w="1788106">
                  <a:extLst>
                    <a:ext uri="{9D8B030D-6E8A-4147-A177-3AD203B41FA5}">
                      <a16:colId xmlns:a16="http://schemas.microsoft.com/office/drawing/2014/main" val="20003"/>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Grain</a:t>
                      </a:r>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Max. MC, % </a:t>
                      </a:r>
                      <a:r>
                        <a:rPr lang="en-US" sz="2800" dirty="0" err="1">
                          <a:solidFill>
                            <a:schemeClr val="bg1"/>
                          </a:solidFill>
                        </a:rPr>
                        <a:t>wb</a:t>
                      </a:r>
                      <a:endParaRPr lang="en-US" sz="2800" dirty="0">
                        <a:solidFill>
                          <a:schemeClr val="bg1"/>
                        </a:solidFill>
                      </a:endParaRPr>
                    </a:p>
                  </a:txBody>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10000"/>
                  </a:ext>
                </a:extLst>
              </a:tr>
              <a:tr h="370840">
                <a:tc>
                  <a:txBody>
                    <a:bodyPr/>
                    <a:lstStyle/>
                    <a:p>
                      <a:pPr algn="ctr"/>
                      <a:endParaRPr lang="en-US" sz="2800" dirty="0">
                        <a:solidFill>
                          <a:srgbClr val="0000FF"/>
                        </a:solidFill>
                      </a:endParaRPr>
                    </a:p>
                  </a:txBody>
                  <a:tcPr/>
                </a:tc>
                <a:tc>
                  <a:txBody>
                    <a:bodyPr/>
                    <a:lstStyle/>
                    <a:p>
                      <a:pPr algn="ctr"/>
                      <a:r>
                        <a:rPr lang="en-US" sz="2800" dirty="0"/>
                        <a:t>Fall</a:t>
                      </a:r>
                    </a:p>
                  </a:txBody>
                  <a:tcPr/>
                </a:tc>
                <a:tc>
                  <a:txBody>
                    <a:bodyPr/>
                    <a:lstStyle/>
                    <a:p>
                      <a:pPr algn="ctr"/>
                      <a:r>
                        <a:rPr lang="en-US" sz="2800" dirty="0"/>
                        <a:t>Spring</a:t>
                      </a:r>
                    </a:p>
                  </a:txBody>
                  <a:tcPr/>
                </a:tc>
                <a:tc>
                  <a:txBody>
                    <a:bodyPr/>
                    <a:lstStyle/>
                    <a:p>
                      <a:pPr algn="ctr"/>
                      <a:r>
                        <a:rPr lang="en-US" sz="2800" dirty="0"/>
                        <a:t>Summer</a:t>
                      </a:r>
                    </a:p>
                  </a:txBody>
                  <a:tcPr/>
                </a:tc>
                <a:extLst>
                  <a:ext uri="{0D108BD9-81ED-4DB2-BD59-A6C34878D82A}">
                    <a16:rowId xmlns:a16="http://schemas.microsoft.com/office/drawing/2014/main" val="10001"/>
                  </a:ext>
                </a:extLst>
              </a:tr>
              <a:tr h="370840">
                <a:tc>
                  <a:txBody>
                    <a:bodyPr/>
                    <a:lstStyle/>
                    <a:p>
                      <a:pPr algn="ctr"/>
                      <a:r>
                        <a:rPr lang="en-US" sz="2800" dirty="0">
                          <a:solidFill>
                            <a:srgbClr val="0000FF"/>
                          </a:solidFill>
                        </a:rPr>
                        <a:t>Corn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15.0</a:t>
                      </a:r>
                    </a:p>
                  </a:txBody>
                  <a:tcPr/>
                </a:tc>
                <a:tc>
                  <a:txBody>
                    <a:bodyPr/>
                    <a:lstStyle/>
                    <a:p>
                      <a:pPr algn="ctr"/>
                      <a:r>
                        <a:rPr lang="en-US" sz="2800" dirty="0"/>
                        <a:t>14.0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13.0</a:t>
                      </a:r>
                    </a:p>
                  </a:txBody>
                  <a:tcPr/>
                </a:tc>
                <a:extLst>
                  <a:ext uri="{0D108BD9-81ED-4DB2-BD59-A6C34878D82A}">
                    <a16:rowId xmlns:a16="http://schemas.microsoft.com/office/drawing/2014/main" val="10002"/>
                  </a:ext>
                </a:extLst>
              </a:tr>
              <a:tr h="370840">
                <a:tc>
                  <a:txBody>
                    <a:bodyPr/>
                    <a:lstStyle/>
                    <a:p>
                      <a:pPr algn="ctr"/>
                      <a:r>
                        <a:rPr lang="en-US" sz="2800" dirty="0">
                          <a:solidFill>
                            <a:srgbClr val="0000FF"/>
                          </a:solidFill>
                        </a:rPr>
                        <a:t>Sorghum</a:t>
                      </a:r>
                    </a:p>
                  </a:txBody>
                  <a:tcPr/>
                </a:tc>
                <a:tc>
                  <a:txBody>
                    <a:bodyPr/>
                    <a:lstStyle/>
                    <a:p>
                      <a:pPr algn="ctr"/>
                      <a:r>
                        <a:rPr lang="en-US" sz="2800" dirty="0"/>
                        <a:t>14.0</a:t>
                      </a:r>
                    </a:p>
                  </a:txBody>
                  <a:tcPr/>
                </a:tc>
                <a:tc>
                  <a:txBody>
                    <a:bodyPr/>
                    <a:lstStyle/>
                    <a:p>
                      <a:pPr algn="ctr"/>
                      <a:r>
                        <a:rPr lang="en-US" sz="2800" dirty="0"/>
                        <a:t>13.5</a:t>
                      </a:r>
                    </a:p>
                  </a:txBody>
                  <a:tcPr/>
                </a:tc>
                <a:tc>
                  <a:txBody>
                    <a:bodyPr/>
                    <a:lstStyle/>
                    <a:p>
                      <a:pPr algn="ctr"/>
                      <a:r>
                        <a:rPr lang="en-US" sz="2800" dirty="0"/>
                        <a:t>13.0</a:t>
                      </a:r>
                    </a:p>
                  </a:txBody>
                  <a:tcPr/>
                </a:tc>
                <a:extLst>
                  <a:ext uri="{0D108BD9-81ED-4DB2-BD59-A6C34878D82A}">
                    <a16:rowId xmlns:a16="http://schemas.microsoft.com/office/drawing/2014/main" val="10003"/>
                  </a:ext>
                </a:extLst>
              </a:tr>
              <a:tr h="370840">
                <a:tc>
                  <a:txBody>
                    <a:bodyPr/>
                    <a:lstStyle/>
                    <a:p>
                      <a:pPr algn="ctr"/>
                      <a:r>
                        <a:rPr lang="en-US" sz="2800" dirty="0">
                          <a:solidFill>
                            <a:srgbClr val="0000FF"/>
                          </a:solidFill>
                        </a:rPr>
                        <a:t>Soybeans</a:t>
                      </a:r>
                    </a:p>
                  </a:txBody>
                  <a:tcPr/>
                </a:tc>
                <a:tc>
                  <a:txBody>
                    <a:bodyPr/>
                    <a:lstStyle/>
                    <a:p>
                      <a:pPr algn="ctr"/>
                      <a:r>
                        <a:rPr lang="en-US" sz="2800" dirty="0"/>
                        <a:t>13.0</a:t>
                      </a:r>
                    </a:p>
                  </a:txBody>
                  <a:tcPr/>
                </a:tc>
                <a:tc>
                  <a:txBody>
                    <a:bodyPr/>
                    <a:lstStyle/>
                    <a:p>
                      <a:pPr algn="ctr"/>
                      <a:r>
                        <a:rPr lang="en-US" sz="2800" dirty="0"/>
                        <a:t>12.5</a:t>
                      </a:r>
                    </a:p>
                  </a:txBody>
                  <a:tcPr/>
                </a:tc>
                <a:tc>
                  <a:txBody>
                    <a:bodyPr/>
                    <a:lstStyle/>
                    <a:p>
                      <a:pPr algn="ctr"/>
                      <a:r>
                        <a:rPr lang="en-US" sz="2800" dirty="0"/>
                        <a:t>12.0</a:t>
                      </a:r>
                    </a:p>
                  </a:txBody>
                  <a:tcPr/>
                </a:tc>
                <a:extLst>
                  <a:ext uri="{0D108BD9-81ED-4DB2-BD59-A6C34878D82A}">
                    <a16:rowId xmlns:a16="http://schemas.microsoft.com/office/drawing/2014/main" val="10004"/>
                  </a:ext>
                </a:extLst>
              </a:tr>
              <a:tr h="370840">
                <a:tc>
                  <a:txBody>
                    <a:bodyPr/>
                    <a:lstStyle/>
                    <a:p>
                      <a:pPr algn="ctr"/>
                      <a:r>
                        <a:rPr lang="en-US" sz="2800" dirty="0">
                          <a:solidFill>
                            <a:srgbClr val="0000FF"/>
                          </a:solidFill>
                        </a:rPr>
                        <a:t>Wheat</a:t>
                      </a:r>
                    </a:p>
                  </a:txBody>
                  <a:tcPr/>
                </a:tc>
                <a:tc>
                  <a:txBody>
                    <a:bodyPr/>
                    <a:lstStyle/>
                    <a:p>
                      <a:pPr algn="ctr"/>
                      <a:r>
                        <a:rPr lang="en-US" sz="2800" dirty="0"/>
                        <a:t>13.5</a:t>
                      </a:r>
                    </a:p>
                  </a:txBody>
                  <a:tcPr/>
                </a:tc>
                <a:tc>
                  <a:txBody>
                    <a:bodyPr/>
                    <a:lstStyle/>
                    <a:p>
                      <a:pPr algn="ctr"/>
                      <a:r>
                        <a:rPr lang="en-US" sz="2800" dirty="0"/>
                        <a:t>13.0</a:t>
                      </a:r>
                    </a:p>
                  </a:txBody>
                  <a:tcPr/>
                </a:tc>
                <a:tc>
                  <a:txBody>
                    <a:bodyPr/>
                    <a:lstStyle/>
                    <a:p>
                      <a:pPr algn="ctr"/>
                      <a:r>
                        <a:rPr lang="en-US" sz="2800" dirty="0"/>
                        <a:t>12.5</a:t>
                      </a:r>
                    </a:p>
                  </a:txBody>
                  <a:tcPr/>
                </a:tc>
                <a:extLst>
                  <a:ext uri="{0D108BD9-81ED-4DB2-BD59-A6C34878D82A}">
                    <a16:rowId xmlns:a16="http://schemas.microsoft.com/office/drawing/2014/main" val="10005"/>
                  </a:ext>
                </a:extLst>
              </a:tr>
            </a:tbl>
          </a:graphicData>
        </a:graphic>
      </p:graphicFrame>
      <p:sp>
        <p:nvSpPr>
          <p:cNvPr id="13" name="Rectangle 2"/>
          <p:cNvSpPr>
            <a:spLocks noGrp="1" noChangeArrowheads="1"/>
          </p:cNvSpPr>
          <p:nvPr>
            <p:ph type="title"/>
          </p:nvPr>
        </p:nvSpPr>
        <p:spPr>
          <a:xfrm>
            <a:off x="609600" y="381000"/>
            <a:ext cx="8001000" cy="685800"/>
          </a:xfrm>
        </p:spPr>
        <p:txBody>
          <a:bodyPr/>
          <a:lstStyle/>
          <a:p>
            <a:pPr algn="ctr"/>
            <a:r>
              <a:rPr lang="en-US" sz="3600" b="1" dirty="0">
                <a:solidFill>
                  <a:srgbClr val="0000FF"/>
                </a:solidFill>
                <a:effectLst>
                  <a:outerShdw blurRad="38100" dist="38100" dir="2700000" algn="tl">
                    <a:srgbClr val="000000"/>
                  </a:outerShdw>
                </a:effectLst>
              </a:rPr>
              <a:t>Safe Storage Moisture Contents</a:t>
            </a:r>
          </a:p>
        </p:txBody>
      </p:sp>
    </p:spTree>
  </p:cSld>
  <p:clrMapOvr>
    <a:masterClrMapping/>
  </p:clrMapOvr>
  <mc:AlternateContent xmlns:mc="http://schemas.openxmlformats.org/markup-compatibility/2006" xmlns:p14="http://schemas.microsoft.com/office/powerpoint/2010/main">
    <mc:Choice Requires="p14">
      <p:transition spd="slow" p14:dur="2000" advTm="41842"/>
    </mc:Choice>
    <mc:Fallback xmlns="">
      <p:transition spd="slow" advTm="4184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780257" y="234951"/>
            <a:ext cx="7583487" cy="914400"/>
          </a:xfrm>
        </p:spPr>
        <p:txBody>
          <a:bodyPr anchor="b">
            <a:normAutofit/>
          </a:bodyPr>
          <a:lstStyle/>
          <a:p>
            <a:pPr defTabSz="914608" eaLnBrk="1" hangingPunct="1">
              <a:defRPr/>
            </a:pPr>
            <a:r>
              <a:rPr lang="en-US" sz="4000" b="1" dirty="0">
                <a:solidFill>
                  <a:srgbClr val="0000FF"/>
                </a:solidFill>
                <a:effectLst>
                  <a:outerShdw blurRad="38100" dist="38100" dir="2700000" algn="tl">
                    <a:srgbClr val="C0C0C0"/>
                  </a:outerShdw>
                </a:effectLst>
                <a:ea typeface="Tahoma" panose="020B0604030504040204" pitchFamily="34" charset="0"/>
                <a:cs typeface="Tahoma" panose="020B0604030504040204" pitchFamily="34" charset="0"/>
              </a:rPr>
              <a:t>Cost of Storage (</a:t>
            </a:r>
            <a:r>
              <a:rPr lang="en-US" sz="2800" b="1" dirty="0">
                <a:solidFill>
                  <a:srgbClr val="0000FF"/>
                </a:solidFill>
                <a:effectLst>
                  <a:outerShdw blurRad="38100" dist="38100" dir="2700000" algn="tl">
                    <a:srgbClr val="C0C0C0"/>
                  </a:outerShdw>
                </a:effectLst>
                <a:ea typeface="Tahoma" panose="020B0604030504040204" pitchFamily="34" charset="0"/>
                <a:cs typeface="Tahoma" panose="020B0604030504040204" pitchFamily="34" charset="0"/>
              </a:rPr>
              <a:t>₵</a:t>
            </a:r>
            <a:r>
              <a:rPr lang="en-US" sz="3200" b="1" dirty="0">
                <a:solidFill>
                  <a:srgbClr val="0000FF"/>
                </a:solidFill>
                <a:effectLst>
                  <a:outerShdw blurRad="38100" dist="38100" dir="2700000" algn="tl">
                    <a:srgbClr val="C0C0C0"/>
                  </a:outerShdw>
                </a:effectLst>
                <a:ea typeface="Tahoma" panose="020B0604030504040204" pitchFamily="34" charset="0"/>
                <a:cs typeface="Tahoma" panose="020B0604030504040204" pitchFamily="34" charset="0"/>
              </a:rPr>
              <a:t>/</a:t>
            </a:r>
            <a:r>
              <a:rPr lang="en-US" sz="3200" b="1" dirty="0" err="1">
                <a:solidFill>
                  <a:srgbClr val="0000FF"/>
                </a:solidFill>
                <a:effectLst>
                  <a:outerShdw blurRad="38100" dist="38100" dir="2700000" algn="tl">
                    <a:srgbClr val="C0C0C0"/>
                  </a:outerShdw>
                </a:effectLst>
                <a:ea typeface="Tahoma" panose="020B0604030504040204" pitchFamily="34" charset="0"/>
                <a:cs typeface="Tahoma" panose="020B0604030504040204" pitchFamily="34" charset="0"/>
              </a:rPr>
              <a:t>bu</a:t>
            </a:r>
            <a:r>
              <a:rPr lang="en-US" sz="4000" b="1" dirty="0">
                <a:solidFill>
                  <a:srgbClr val="0000FF"/>
                </a:solidFill>
                <a:effectLst>
                  <a:outerShdw blurRad="38100" dist="38100" dir="2700000" algn="tl">
                    <a:srgbClr val="C0C0C0"/>
                  </a:outerShdw>
                </a:effectLst>
                <a:ea typeface="Tahoma" panose="020B0604030504040204" pitchFamily="34" charset="0"/>
                <a:cs typeface="Tahoma" panose="020B0604030504040204" pitchFamily="34" charset="0"/>
              </a:rPr>
              <a:t>)</a:t>
            </a:r>
          </a:p>
        </p:txBody>
      </p:sp>
      <p:graphicFrame>
        <p:nvGraphicFramePr>
          <p:cNvPr id="7" name="Group 3"/>
          <p:cNvGraphicFramePr>
            <a:graphicFrameLocks/>
          </p:cNvGraphicFramePr>
          <p:nvPr>
            <p:extLst>
              <p:ext uri="{D42A27DB-BD31-4B8C-83A1-F6EECF244321}">
                <p14:modId xmlns:p14="http://schemas.microsoft.com/office/powerpoint/2010/main" val="4254981959"/>
              </p:ext>
            </p:extLst>
          </p:nvPr>
        </p:nvGraphicFramePr>
        <p:xfrm>
          <a:off x="1219200" y="1752600"/>
          <a:ext cx="6705600" cy="3648074"/>
        </p:xfrm>
        <a:graphic>
          <a:graphicData uri="http://schemas.openxmlformats.org/drawingml/2006/table">
            <a:tbl>
              <a:tblPr/>
              <a:tblGrid>
                <a:gridCol w="1676400">
                  <a:extLst>
                    <a:ext uri="{9D8B030D-6E8A-4147-A177-3AD203B41FA5}">
                      <a16:colId xmlns:a16="http://schemas.microsoft.com/office/drawing/2014/main" val="20000"/>
                    </a:ext>
                  </a:extLst>
                </a:gridCol>
                <a:gridCol w="1458913">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5937">
                  <a:extLst>
                    <a:ext uri="{9D8B030D-6E8A-4147-A177-3AD203B41FA5}">
                      <a16:colId xmlns:a16="http://schemas.microsoft.com/office/drawing/2014/main" val="20003"/>
                    </a:ext>
                  </a:extLst>
                </a:gridCol>
              </a:tblGrid>
              <a:tr h="1030242">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Pts. &lt;</a:t>
                      </a:r>
                    </a:p>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Market</a:t>
                      </a:r>
                    </a:p>
                  </a:txBody>
                  <a:tcPr marT="45721" marB="45721" horzOverflow="overflow">
                    <a:lnL w="381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381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Corn</a:t>
                      </a:r>
                    </a:p>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15.0</a:t>
                      </a:r>
                    </a:p>
                  </a:txBody>
                  <a:tcPr marT="45721" marB="45721" horzOverflow="overflow">
                    <a:lnL w="28575" cap="flat" cmpd="sng" algn="ctr">
                      <a:solidFill>
                        <a:schemeClr val="tx1"/>
                      </a:solidFill>
                      <a:prstDash val="solid"/>
                      <a:miter lim="800000"/>
                      <a:headEnd type="none" w="sm" len="sm"/>
                      <a:tailEnd type="none" w="sm" len="sm"/>
                    </a:lnL>
                    <a:lnR>
                      <a:noFill/>
                    </a:lnR>
                    <a:lnT w="381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Wheat</a:t>
                      </a:r>
                    </a:p>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13.5</a:t>
                      </a:r>
                    </a:p>
                  </a:txBody>
                  <a:tcPr marT="45721" marB="45721" horzOverflow="overflow">
                    <a:lnL>
                      <a:noFill/>
                    </a:lnL>
                    <a:lnR>
                      <a:noFill/>
                    </a:lnR>
                    <a:lnT w="381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600" b="1" i="0" u="none" strike="noStrike" cap="none" normalizeH="0" baseline="0">
                          <a:ln>
                            <a:noFill/>
                          </a:ln>
                          <a:solidFill>
                            <a:schemeClr val="tx2"/>
                          </a:solidFill>
                          <a:effectLst/>
                          <a:latin typeface="Tahoma" pitchFamily="34" charset="0"/>
                        </a:rPr>
                        <a:t>Soybeans</a:t>
                      </a:r>
                    </a:p>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a:ln>
                            <a:noFill/>
                          </a:ln>
                          <a:solidFill>
                            <a:schemeClr val="tx2"/>
                          </a:solidFill>
                          <a:effectLst/>
                          <a:latin typeface="Tahoma" pitchFamily="34" charset="0"/>
                        </a:rPr>
                        <a:t>13.0</a:t>
                      </a:r>
                    </a:p>
                  </a:txBody>
                  <a:tcPr marT="45721" marB="45721" horzOverflow="overflow">
                    <a:lnL>
                      <a:noFill/>
                    </a:lnL>
                    <a:lnR w="38100" cap="flat" cmpd="sng" algn="ctr">
                      <a:solidFill>
                        <a:schemeClr val="tx1"/>
                      </a:solidFill>
                      <a:prstDash val="solid"/>
                      <a:miter lim="800000"/>
                      <a:headEnd type="none" w="sm" len="sm"/>
                      <a:tailEnd type="none" w="sm" len="sm"/>
                    </a:lnR>
                    <a:lnT w="381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654061">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a:ln>
                            <a:noFill/>
                          </a:ln>
                          <a:solidFill>
                            <a:schemeClr val="tx2"/>
                          </a:solidFill>
                          <a:effectLst/>
                          <a:latin typeface="Tahoma" pitchFamily="34" charset="0"/>
                        </a:rPr>
                        <a:t>1.0</a:t>
                      </a:r>
                    </a:p>
                  </a:txBody>
                  <a:tcPr marT="45721" marB="45721" horzOverflow="overflow">
                    <a:lnL w="381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  7.1</a:t>
                      </a:r>
                    </a:p>
                  </a:txBody>
                  <a:tcPr marT="45721" marB="45721" horzOverflow="overflow">
                    <a:lnL w="28575" cap="flat" cmpd="sng" algn="ctr">
                      <a:solidFill>
                        <a:schemeClr val="tx1"/>
                      </a:solidFill>
                      <a:prstDash val="solid"/>
                      <a:miter lim="800000"/>
                      <a:headEnd type="none" w="sm" len="sm"/>
                      <a:tailEnd type="none" w="sm" len="sm"/>
                    </a:lnL>
                    <a:lnR>
                      <a:noFill/>
                    </a:lnR>
                    <a:lnT w="28575" cap="flat" cmpd="sng" algn="ctr">
                      <a:solidFill>
                        <a:schemeClr val="tx1"/>
                      </a:solidFill>
                      <a:prstDash val="solid"/>
                      <a:miter lim="800000"/>
                      <a:headEnd type="none" w="sm" len="sm"/>
                      <a:tailEnd type="none" w="sm" len="sm"/>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  8.0</a:t>
                      </a:r>
                    </a:p>
                  </a:txBody>
                  <a:tcPr marT="45721" marB="45721" horzOverflow="overflow">
                    <a:lnL>
                      <a:noFill/>
                    </a:lnL>
                    <a:lnR>
                      <a:noFill/>
                    </a:lnR>
                    <a:lnT w="28575" cap="flat" cmpd="sng" algn="ctr">
                      <a:solidFill>
                        <a:schemeClr val="tx1"/>
                      </a:solidFill>
                      <a:prstDash val="solid"/>
                      <a:miter lim="800000"/>
                      <a:headEnd type="none" w="sm" len="sm"/>
                      <a:tailEnd type="none" w="sm" len="sm"/>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15.8</a:t>
                      </a:r>
                    </a:p>
                  </a:txBody>
                  <a:tcPr marT="45721" marB="45721" horzOverflow="overflow">
                    <a:lnL>
                      <a:noFill/>
                    </a:lnL>
                    <a:lnR w="381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a:noFill/>
                    </a:lnB>
                    <a:lnTlToBr>
                      <a:noFill/>
                    </a:lnTlToBr>
                    <a:lnBlToTr>
                      <a:noFill/>
                    </a:lnBlToTr>
                    <a:solidFill>
                      <a:schemeClr val="bg1"/>
                    </a:solidFill>
                  </a:tcPr>
                </a:tc>
                <a:extLst>
                  <a:ext uri="{0D108BD9-81ED-4DB2-BD59-A6C34878D82A}">
                    <a16:rowId xmlns:a16="http://schemas.microsoft.com/office/drawing/2014/main" val="10001"/>
                  </a:ext>
                </a:extLst>
              </a:tr>
              <a:tr h="654061">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a:ln>
                            <a:noFill/>
                          </a:ln>
                          <a:solidFill>
                            <a:schemeClr val="tx2"/>
                          </a:solidFill>
                          <a:effectLst/>
                          <a:latin typeface="Tahoma" pitchFamily="34" charset="0"/>
                        </a:rPr>
                        <a:t>2.0</a:t>
                      </a:r>
                    </a:p>
                  </a:txBody>
                  <a:tcPr marT="45721" marB="45721" horzOverflow="overflow">
                    <a:lnL w="381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 14.1</a:t>
                      </a:r>
                    </a:p>
                  </a:txBody>
                  <a:tcPr marT="45721" marB="45721" horzOverflow="overflow">
                    <a:lnL w="28575" cap="flat" cmpd="sng" algn="ctr">
                      <a:solidFill>
                        <a:schemeClr val="tx1"/>
                      </a:solidFill>
                      <a:prstDash val="solid"/>
                      <a:miter lim="800000"/>
                      <a:headEnd type="none" w="sm" len="sm"/>
                      <a:tailEnd type="none" w="sm" len="sm"/>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16.0</a:t>
                      </a:r>
                    </a:p>
                  </a:txBody>
                  <a:tcPr marT="45721" marB="45721"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31.6</a:t>
                      </a:r>
                    </a:p>
                  </a:txBody>
                  <a:tcPr marT="45721" marB="45721" horzOverflow="overflow">
                    <a:lnL>
                      <a:noFill/>
                    </a:lnL>
                    <a:lnR w="38100" cap="flat" cmpd="sng" algn="ctr">
                      <a:solidFill>
                        <a:schemeClr val="tx1"/>
                      </a:solidFill>
                      <a:prstDash val="solid"/>
                      <a:miter lim="800000"/>
                      <a:headEnd type="none" w="sm" len="sm"/>
                      <a:tailEnd type="none" w="sm" len="sm"/>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654061">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a:ln>
                            <a:noFill/>
                          </a:ln>
                          <a:solidFill>
                            <a:schemeClr val="tx2"/>
                          </a:solidFill>
                          <a:effectLst/>
                          <a:latin typeface="Tahoma" pitchFamily="34" charset="0"/>
                        </a:rPr>
                        <a:t>3.0</a:t>
                      </a:r>
                    </a:p>
                  </a:txBody>
                  <a:tcPr marT="45721" marB="45721" horzOverflow="overflow">
                    <a:lnL w="381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a:noFill/>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21.2</a:t>
                      </a:r>
                    </a:p>
                  </a:txBody>
                  <a:tcPr marT="45721" marB="45721" horzOverflow="overflow">
                    <a:lnL w="28575" cap="flat" cmpd="sng" algn="ctr">
                      <a:solidFill>
                        <a:schemeClr val="tx1"/>
                      </a:solidFill>
                      <a:prstDash val="solid"/>
                      <a:miter lim="800000"/>
                      <a:headEnd type="none" w="sm" len="sm"/>
                      <a:tailEnd type="none" w="sm" len="sm"/>
                    </a:lnL>
                    <a:lnR>
                      <a:noFill/>
                    </a:lnR>
                    <a:lnT>
                      <a:noFill/>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23.9</a:t>
                      </a:r>
                    </a:p>
                  </a:txBody>
                  <a:tcPr marT="45721" marB="45721" horzOverflow="overflow">
                    <a:lnL>
                      <a:noFill/>
                    </a:lnL>
                    <a:lnR>
                      <a:noFill/>
                    </a:lnR>
                    <a:lnT>
                      <a:noFill/>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47.5</a:t>
                      </a:r>
                    </a:p>
                  </a:txBody>
                  <a:tcPr marT="45721" marB="45721" horzOverflow="overflow">
                    <a:lnL>
                      <a:noFill/>
                    </a:lnL>
                    <a:lnR w="38100" cap="flat" cmpd="sng" algn="ctr">
                      <a:solidFill>
                        <a:schemeClr val="tx1"/>
                      </a:solidFill>
                      <a:prstDash val="solid"/>
                      <a:miter lim="800000"/>
                      <a:headEnd type="none" w="sm" len="sm"/>
                      <a:tailEnd type="none" w="sm" len="sm"/>
                    </a:lnR>
                    <a:lnT>
                      <a:noFill/>
                    </a:lnT>
                    <a:lnB w="28575" cap="flat" cmpd="sng" algn="ctr">
                      <a:solidFill>
                        <a:schemeClr val="tx1"/>
                      </a:solidFill>
                      <a:prstDash val="solid"/>
                      <a:miter lim="800000"/>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655649">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a:t>
                      </a:r>
                      <a:r>
                        <a:rPr kumimoji="0" lang="en-US" sz="2800" b="1" i="0" u="none" strike="noStrike" cap="none" normalizeH="0" baseline="0" dirty="0" err="1">
                          <a:ln>
                            <a:noFill/>
                          </a:ln>
                          <a:solidFill>
                            <a:schemeClr val="tx2"/>
                          </a:solidFill>
                          <a:effectLst/>
                          <a:latin typeface="Tahoma" pitchFamily="34" charset="0"/>
                        </a:rPr>
                        <a:t>bu</a:t>
                      </a:r>
                      <a:endParaRPr kumimoji="0" lang="en-US" sz="2800" b="1" i="0" u="none" strike="noStrike" cap="none" normalizeH="0" baseline="0" dirty="0">
                        <a:ln>
                          <a:noFill/>
                        </a:ln>
                        <a:solidFill>
                          <a:schemeClr val="tx2"/>
                        </a:solidFill>
                        <a:effectLst/>
                        <a:latin typeface="Tahoma" pitchFamily="34" charset="0"/>
                      </a:endParaRPr>
                    </a:p>
                  </a:txBody>
                  <a:tcPr marT="45721" marB="45721" horzOverflow="overflow">
                    <a:lnL w="381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38100"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6.00</a:t>
                      </a:r>
                    </a:p>
                  </a:txBody>
                  <a:tcPr marT="45721" marB="45721" horzOverflow="overflow">
                    <a:lnL w="28575" cap="flat" cmpd="sng" algn="ctr">
                      <a:solidFill>
                        <a:schemeClr val="tx1"/>
                      </a:solidFill>
                      <a:prstDash val="solid"/>
                      <a:miter lim="800000"/>
                      <a:headEnd type="none" w="sm" len="sm"/>
                      <a:tailEnd type="none" w="sm" len="sm"/>
                    </a:lnL>
                    <a:lnR>
                      <a:noFill/>
                    </a:lnR>
                    <a:lnT w="28575" cap="flat" cmpd="sng" algn="ctr">
                      <a:solidFill>
                        <a:schemeClr val="tx1"/>
                      </a:solidFill>
                      <a:prstDash val="solid"/>
                      <a:miter lim="800000"/>
                      <a:headEnd type="none" w="sm" len="sm"/>
                      <a:tailEnd type="none" w="sm" len="sm"/>
                    </a:lnT>
                    <a:lnB w="38100"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7.00</a:t>
                      </a:r>
                    </a:p>
                  </a:txBody>
                  <a:tcPr marT="45721" marB="45721" horzOverflow="overflow">
                    <a:lnL>
                      <a:noFill/>
                    </a:lnL>
                    <a:lnR>
                      <a:noFill/>
                    </a:lnR>
                    <a:lnT w="28575" cap="flat" cmpd="sng" algn="ctr">
                      <a:solidFill>
                        <a:schemeClr val="tx1"/>
                      </a:solidFill>
                      <a:prstDash val="solid"/>
                      <a:miter lim="800000"/>
                      <a:headEnd type="none" w="sm" len="sm"/>
                      <a:tailEnd type="none" w="sm" len="sm"/>
                    </a:lnT>
                    <a:lnB w="38100" cap="flat" cmpd="sng" algn="ctr">
                      <a:solidFill>
                        <a:schemeClr val="tx1"/>
                      </a:solidFill>
                      <a:prstDash val="solid"/>
                      <a:miter lim="800000"/>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20000"/>
                        <a:buFont typeface="Wingdings" pitchFamily="2" charset="2"/>
                        <a:buNone/>
                        <a:tabLst/>
                      </a:pPr>
                      <a:r>
                        <a:rPr kumimoji="0" lang="en-US" sz="2800" b="1" i="0" u="none" strike="noStrike" cap="none" normalizeH="0" baseline="0" dirty="0">
                          <a:ln>
                            <a:noFill/>
                          </a:ln>
                          <a:solidFill>
                            <a:schemeClr val="tx2"/>
                          </a:solidFill>
                          <a:effectLst/>
                          <a:latin typeface="Tahoma" pitchFamily="34" charset="0"/>
                        </a:rPr>
                        <a:t>14.00</a:t>
                      </a:r>
                    </a:p>
                  </a:txBody>
                  <a:tcPr marT="45721" marB="45721" horzOverflow="overflow">
                    <a:lnL>
                      <a:noFill/>
                    </a:lnL>
                    <a:lnR w="381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38100" cap="flat" cmpd="sng" algn="ctr">
                      <a:solidFill>
                        <a:schemeClr val="tx1"/>
                      </a:solidFill>
                      <a:prstDash val="solid"/>
                      <a:miter lim="800000"/>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grpSp>
        <p:nvGrpSpPr>
          <p:cNvPr id="16" name="Group 9"/>
          <p:cNvGrpSpPr>
            <a:grpSpLocks/>
          </p:cNvGrpSpPr>
          <p:nvPr/>
        </p:nvGrpSpPr>
        <p:grpSpPr bwMode="auto">
          <a:xfrm>
            <a:off x="457200" y="1219200"/>
            <a:ext cx="8229600" cy="152400"/>
            <a:chOff x="528" y="960"/>
            <a:chExt cx="4368" cy="134"/>
          </a:xfrm>
        </p:grpSpPr>
        <p:pic>
          <p:nvPicPr>
            <p:cNvPr id="1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18"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9"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20"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21"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22"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23"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spTree>
    <p:extLst>
      <p:ext uri="{BB962C8B-B14F-4D97-AF65-F5344CB8AC3E}">
        <p14:creationId xmlns:p14="http://schemas.microsoft.com/office/powerpoint/2010/main" val="3024287223"/>
      </p:ext>
    </p:extLst>
  </p:cSld>
  <p:clrMapOvr>
    <a:masterClrMapping/>
  </p:clrMapOvr>
  <mc:AlternateContent xmlns:mc="http://schemas.openxmlformats.org/markup-compatibility/2006" xmlns:p14="http://schemas.microsoft.com/office/powerpoint/2010/main">
    <mc:Choice Requires="p14">
      <p:transition spd="slow" p14:dur="2000" advTm="31527"/>
    </mc:Choice>
    <mc:Fallback xmlns="">
      <p:transition spd="slow" advTm="31527"/>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685800" y="152400"/>
            <a:ext cx="7772400" cy="1143000"/>
          </a:xfrm>
          <a:prstGeom prst="rect">
            <a:avLst/>
          </a:prstGeom>
          <a:noFill/>
          <a:ln w="9525">
            <a:noFill/>
            <a:miter lim="800000"/>
            <a:headEnd/>
            <a:tailEnd/>
          </a:ln>
          <a:effectLst/>
        </p:spPr>
        <p:txBody>
          <a:bodyPr anchor="ctr"/>
          <a:lstStyle/>
          <a:p>
            <a:pPr algn="ctr" eaLnBrk="1" hangingPunct="1">
              <a:defRPr/>
            </a:pPr>
            <a:r>
              <a:rPr lang="en-US" sz="3600" b="1" dirty="0">
                <a:solidFill>
                  <a:srgbClr val="0000FF"/>
                </a:solidFill>
                <a:effectLst>
                  <a:outerShdw blurRad="38100" dist="38100" dir="2700000" algn="tl">
                    <a:srgbClr val="000000"/>
                  </a:outerShdw>
                </a:effectLst>
                <a:latin typeface="+mj-lt"/>
              </a:rPr>
              <a:t>Storage Tips to Control Risks</a:t>
            </a:r>
            <a:endParaRPr lang="en-US" sz="4400" dirty="0">
              <a:solidFill>
                <a:srgbClr val="0000FF"/>
              </a:solidFill>
              <a:latin typeface="+mj-lt"/>
            </a:endParaRPr>
          </a:p>
        </p:txBody>
      </p:sp>
      <p:sp>
        <p:nvSpPr>
          <p:cNvPr id="51203" name="Rectangle 3"/>
          <p:cNvSpPr>
            <a:spLocks noChangeArrowheads="1"/>
          </p:cNvSpPr>
          <p:nvPr/>
        </p:nvSpPr>
        <p:spPr bwMode="auto">
          <a:xfrm>
            <a:off x="1143000" y="1981200"/>
            <a:ext cx="731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buClr>
                <a:srgbClr val="0000FF"/>
              </a:buClr>
              <a:buSzPct val="110000"/>
              <a:buFont typeface="Wingdings" pitchFamily="2" charset="2"/>
              <a:buChar char="§"/>
            </a:pPr>
            <a:r>
              <a:rPr lang="en-US" altLang="en-US" b="1" dirty="0">
                <a:solidFill>
                  <a:srgbClr val="080808"/>
                </a:solidFill>
                <a:latin typeface="Tahoma" pitchFamily="34" charset="0"/>
              </a:rPr>
              <a:t>Check grain moisture and temperature going into storage</a:t>
            </a:r>
          </a:p>
          <a:p>
            <a:pPr eaLnBrk="1" hangingPunct="1">
              <a:buClr>
                <a:srgbClr val="0000FF"/>
              </a:buClr>
              <a:buSzPct val="110000"/>
              <a:buFont typeface="Wingdings" pitchFamily="2" charset="2"/>
              <a:buChar char="§"/>
            </a:pPr>
            <a:r>
              <a:rPr lang="en-US" altLang="en-US" b="1" dirty="0">
                <a:solidFill>
                  <a:srgbClr val="080808"/>
                </a:solidFill>
                <a:latin typeface="Tahoma" pitchFamily="34" charset="0"/>
              </a:rPr>
              <a:t>Minimize broken kernels</a:t>
            </a:r>
          </a:p>
          <a:p>
            <a:pPr eaLnBrk="1" hangingPunct="1">
              <a:buClr>
                <a:srgbClr val="0000FF"/>
              </a:buClr>
              <a:buSzPct val="110000"/>
              <a:buFont typeface="Wingdings" pitchFamily="2" charset="2"/>
              <a:buChar char="§"/>
            </a:pPr>
            <a:r>
              <a:rPr lang="en-US" altLang="en-US" b="1" dirty="0">
                <a:solidFill>
                  <a:srgbClr val="080808"/>
                </a:solidFill>
                <a:latin typeface="Tahoma" pitchFamily="34" charset="0"/>
              </a:rPr>
              <a:t>Screen grain for mycotoxins</a:t>
            </a:r>
          </a:p>
          <a:p>
            <a:pPr eaLnBrk="1" hangingPunct="1">
              <a:buClr>
                <a:srgbClr val="0000FF"/>
              </a:buClr>
              <a:buSzPct val="110000"/>
              <a:buFont typeface="Wingdings" pitchFamily="2" charset="2"/>
              <a:buChar char="§"/>
            </a:pPr>
            <a:r>
              <a:rPr lang="en-US" altLang="en-US" b="1" dirty="0">
                <a:solidFill>
                  <a:srgbClr val="080808"/>
                </a:solidFill>
                <a:latin typeface="Tahoma" pitchFamily="34" charset="0"/>
              </a:rPr>
              <a:t>Clean grain prior to binning</a:t>
            </a:r>
          </a:p>
          <a:p>
            <a:pPr eaLnBrk="1" hangingPunct="1">
              <a:buClr>
                <a:srgbClr val="0000FF"/>
              </a:buClr>
              <a:buSzPct val="110000"/>
              <a:buFont typeface="Wingdings" pitchFamily="2" charset="2"/>
              <a:buChar char="§"/>
            </a:pPr>
            <a:r>
              <a:rPr lang="en-US" altLang="en-US" b="1" dirty="0">
                <a:solidFill>
                  <a:srgbClr val="080808"/>
                </a:solidFill>
                <a:latin typeface="Tahoma" pitchFamily="34" charset="0"/>
              </a:rPr>
              <a:t>Practice S.L.A.M.</a:t>
            </a:r>
            <a:endParaRPr lang="en-US" altLang="en-US" dirty="0">
              <a:solidFill>
                <a:srgbClr val="080808"/>
              </a:solidFill>
              <a:latin typeface="Tahoma" pitchFamily="34" charset="0"/>
            </a:endParaRPr>
          </a:p>
        </p:txBody>
      </p:sp>
      <p:grpSp>
        <p:nvGrpSpPr>
          <p:cNvPr id="51204" name="Group 4"/>
          <p:cNvGrpSpPr>
            <a:grpSpLocks/>
          </p:cNvGrpSpPr>
          <p:nvPr/>
        </p:nvGrpSpPr>
        <p:grpSpPr bwMode="auto">
          <a:xfrm>
            <a:off x="609600" y="1447800"/>
            <a:ext cx="8229600" cy="152400"/>
            <a:chOff x="528" y="960"/>
            <a:chExt cx="4368" cy="134"/>
          </a:xfrm>
        </p:grpSpPr>
        <p:pic>
          <p:nvPicPr>
            <p:cNvPr id="51205"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696907"/>
      </p:ext>
    </p:extLst>
  </p:cSld>
  <p:clrMapOvr>
    <a:masterClrMapping/>
  </p:clrMapOvr>
  <mc:AlternateContent xmlns:mc="http://schemas.openxmlformats.org/markup-compatibility/2006" xmlns:p14="http://schemas.microsoft.com/office/powerpoint/2010/main">
    <mc:Choice Requires="p14">
      <p:transition spd="slow" p14:dur="2000" advTm="53615"/>
    </mc:Choice>
    <mc:Fallback xmlns="">
      <p:transition spd="slow" advTm="5361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381000" y="195390"/>
            <a:ext cx="8381999" cy="533400"/>
          </a:xfrm>
        </p:spPr>
        <p:txBody>
          <a:bodyPr anchor="b">
            <a:normAutofit fontScale="90000"/>
          </a:bodyPr>
          <a:lstStyle/>
          <a:p>
            <a:pPr defTabSz="914608" eaLnBrk="1" hangingPunct="1">
              <a:defRPr/>
            </a:pPr>
            <a:r>
              <a:rPr lang="en-US" sz="320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Examples of U.S. Grain </a:t>
            </a: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Dust Explosions</a:t>
            </a:r>
          </a:p>
        </p:txBody>
      </p:sp>
      <p:grpSp>
        <p:nvGrpSpPr>
          <p:cNvPr id="7" name="Group 9"/>
          <p:cNvGrpSpPr>
            <a:grpSpLocks/>
          </p:cNvGrpSpPr>
          <p:nvPr/>
        </p:nvGrpSpPr>
        <p:grpSpPr bwMode="auto">
          <a:xfrm>
            <a:off x="457199" y="847308"/>
            <a:ext cx="8345129"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grpSp>
        <p:nvGrpSpPr>
          <p:cNvPr id="17" name="Group 16"/>
          <p:cNvGrpSpPr/>
          <p:nvPr/>
        </p:nvGrpSpPr>
        <p:grpSpPr>
          <a:xfrm>
            <a:off x="457199" y="1118226"/>
            <a:ext cx="4343401" cy="3261829"/>
            <a:chOff x="457199" y="1118226"/>
            <a:chExt cx="4343401" cy="3261829"/>
          </a:xfrm>
        </p:grpSpPr>
        <p:pic>
          <p:nvPicPr>
            <p:cNvPr id="4098" name="Picture 2" descr="2020 Grain Dust Explosions Result in Zero Fatalities – WBI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118226"/>
              <a:ext cx="4343401" cy="2743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199" y="3979945"/>
              <a:ext cx="3612931" cy="400110"/>
            </a:xfrm>
            <a:prstGeom prst="rect">
              <a:avLst/>
            </a:prstGeom>
            <a:noFill/>
          </p:spPr>
          <p:txBody>
            <a:bodyPr wrap="square" rtlCol="0">
              <a:spAutoFit/>
            </a:bodyPr>
            <a:lstStyle/>
            <a:p>
              <a:r>
                <a:rPr lang="en-US" sz="2000" dirty="0"/>
                <a:t>Iowa elevator in 2020</a:t>
              </a:r>
            </a:p>
          </p:txBody>
        </p:sp>
      </p:grpSp>
      <p:grpSp>
        <p:nvGrpSpPr>
          <p:cNvPr id="15" name="Group 14"/>
          <p:cNvGrpSpPr/>
          <p:nvPr/>
        </p:nvGrpSpPr>
        <p:grpSpPr>
          <a:xfrm>
            <a:off x="4183609" y="1715900"/>
            <a:ext cx="4618719" cy="4598953"/>
            <a:chOff x="4183609" y="1715900"/>
            <a:chExt cx="4618719" cy="4598953"/>
          </a:xfrm>
        </p:grpSpPr>
        <p:pic>
          <p:nvPicPr>
            <p:cNvPr id="4100" name="Picture 4" descr="grain-silo-dust-explos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609" y="2186873"/>
              <a:ext cx="4618719" cy="41279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189397" y="1715900"/>
              <a:ext cx="3612931" cy="400110"/>
            </a:xfrm>
            <a:prstGeom prst="rect">
              <a:avLst/>
            </a:prstGeom>
            <a:noFill/>
          </p:spPr>
          <p:txBody>
            <a:bodyPr wrap="square" rtlCol="0">
              <a:spAutoFit/>
            </a:bodyPr>
            <a:lstStyle/>
            <a:p>
              <a:pPr algn="r"/>
              <a:r>
                <a:rPr lang="en-US" sz="2000" dirty="0"/>
                <a:t>Indiana farm in 2017</a:t>
              </a:r>
            </a:p>
          </p:txBody>
        </p:sp>
      </p:grpSp>
    </p:spTree>
    <p:extLst>
      <p:ext uri="{BB962C8B-B14F-4D97-AF65-F5344CB8AC3E}">
        <p14:creationId xmlns:p14="http://schemas.microsoft.com/office/powerpoint/2010/main" val="2939614170"/>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0"/>
            <a:ext cx="8229600" cy="1143000"/>
          </a:xfrm>
        </p:spPr>
        <p:txBody>
          <a:bodyPr rtlCol="0">
            <a:normAutofit/>
          </a:bodyPr>
          <a:lstStyle/>
          <a:p>
            <a:pPr eaLnBrk="1" fontAlgn="auto" hangingPunct="1">
              <a:spcAft>
                <a:spcPts val="0"/>
              </a:spcAft>
              <a:defRPr/>
            </a:pPr>
            <a:r>
              <a:rPr lang="en-US" dirty="0">
                <a:solidFill>
                  <a:srgbClr val="0000FF"/>
                </a:solidFill>
                <a:effectLst>
                  <a:outerShdw blurRad="38100" dist="38100" dir="2700000" algn="tl">
                    <a:srgbClr val="000000">
                      <a:alpha val="43137"/>
                    </a:srgbClr>
                  </a:outerShdw>
                </a:effectLst>
                <a:ea typeface="+mj-ea"/>
              </a:rPr>
              <a:t>Sanitation</a:t>
            </a:r>
          </a:p>
        </p:txBody>
      </p:sp>
      <p:sp>
        <p:nvSpPr>
          <p:cNvPr id="3" name="Content Placeholder 2"/>
          <p:cNvSpPr>
            <a:spLocks noGrp="1"/>
          </p:cNvSpPr>
          <p:nvPr>
            <p:ph idx="1"/>
          </p:nvPr>
        </p:nvSpPr>
        <p:spPr>
          <a:xfrm>
            <a:off x="4676775" y="1341437"/>
            <a:ext cx="4467225" cy="4525963"/>
          </a:xfrm>
        </p:spPr>
        <p:txBody>
          <a:bodyPr rtlCol="0">
            <a:normAutofit/>
          </a:bodyPr>
          <a:lstStyle/>
          <a:p>
            <a:pPr marL="0" indent="0" eaLnBrk="1" fontAlgn="auto" hangingPunct="1">
              <a:spcAft>
                <a:spcPts val="0"/>
              </a:spcAft>
              <a:buFont typeface="Arial" pitchFamily="34" charset="0"/>
              <a:buNone/>
              <a:defRPr/>
            </a:pPr>
            <a:r>
              <a:rPr lang="en-US" sz="3900" b="1" dirty="0">
                <a:ea typeface="+mn-ea"/>
              </a:rPr>
              <a:t>Equipment</a:t>
            </a:r>
          </a:p>
          <a:p>
            <a:pPr eaLnBrk="1" fontAlgn="auto" hangingPunct="1">
              <a:spcAft>
                <a:spcPts val="0"/>
              </a:spcAft>
              <a:buClr>
                <a:srgbClr val="0000FF"/>
              </a:buClr>
              <a:buFont typeface="Arial"/>
              <a:buChar char="•"/>
              <a:defRPr/>
            </a:pPr>
            <a:r>
              <a:rPr lang="en-US" b="1" dirty="0">
                <a:ea typeface="+mn-ea"/>
              </a:rPr>
              <a:t>Combine(s)</a:t>
            </a:r>
          </a:p>
          <a:p>
            <a:pPr eaLnBrk="1" fontAlgn="auto" hangingPunct="1">
              <a:spcAft>
                <a:spcPts val="0"/>
              </a:spcAft>
              <a:buClr>
                <a:srgbClr val="0000FF"/>
              </a:buClr>
              <a:buFont typeface="Arial"/>
              <a:buChar char="•"/>
              <a:defRPr/>
            </a:pPr>
            <a:r>
              <a:rPr lang="en-US" b="1" dirty="0">
                <a:ea typeface="+mn-ea"/>
              </a:rPr>
              <a:t>Carts/truck beds</a:t>
            </a:r>
          </a:p>
          <a:p>
            <a:pPr eaLnBrk="1" fontAlgn="auto" hangingPunct="1">
              <a:spcAft>
                <a:spcPts val="0"/>
              </a:spcAft>
              <a:buClr>
                <a:srgbClr val="0000FF"/>
              </a:buClr>
              <a:buFont typeface="Arial"/>
              <a:buChar char="•"/>
              <a:defRPr/>
            </a:pPr>
            <a:r>
              <a:rPr lang="en-US" b="1" dirty="0">
                <a:ea typeface="+mn-ea"/>
              </a:rPr>
              <a:t>Handling equipment</a:t>
            </a:r>
          </a:p>
          <a:p>
            <a:pPr eaLnBrk="1" fontAlgn="auto" hangingPunct="1">
              <a:spcAft>
                <a:spcPts val="0"/>
              </a:spcAft>
              <a:buClr>
                <a:srgbClr val="0000FF"/>
              </a:buClr>
              <a:buFont typeface="Arial"/>
              <a:buChar char="•"/>
              <a:defRPr/>
            </a:pPr>
            <a:r>
              <a:rPr lang="en-US" b="1" dirty="0">
                <a:ea typeface="+mn-ea"/>
              </a:rPr>
              <a:t>Dryers</a:t>
            </a:r>
          </a:p>
          <a:p>
            <a:pPr eaLnBrk="1" fontAlgn="auto" hangingPunct="1">
              <a:spcAft>
                <a:spcPts val="0"/>
              </a:spcAft>
              <a:buClr>
                <a:srgbClr val="0000FF"/>
              </a:buClr>
              <a:buFont typeface="Arial"/>
              <a:buChar char="•"/>
              <a:defRPr/>
            </a:pPr>
            <a:r>
              <a:rPr lang="en-US" b="1" dirty="0">
                <a:ea typeface="+mn-ea"/>
              </a:rPr>
              <a:t>Bins</a:t>
            </a:r>
            <a:endParaRPr lang="en-US" b="1" u="sng" dirty="0">
              <a:ea typeface="+mn-ea"/>
            </a:endParaRPr>
          </a:p>
        </p:txBody>
      </p:sp>
      <p:grpSp>
        <p:nvGrpSpPr>
          <p:cNvPr id="52229" name="Group 4"/>
          <p:cNvGrpSpPr>
            <a:grpSpLocks/>
          </p:cNvGrpSpPr>
          <p:nvPr/>
        </p:nvGrpSpPr>
        <p:grpSpPr bwMode="auto">
          <a:xfrm>
            <a:off x="485775" y="1066800"/>
            <a:ext cx="8229600" cy="152400"/>
            <a:chOff x="528" y="960"/>
            <a:chExt cx="4368" cy="134"/>
          </a:xfrm>
        </p:grpSpPr>
        <p:pic>
          <p:nvPicPr>
            <p:cNvPr id="52230"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250" y="2000250"/>
            <a:ext cx="4552950" cy="4552950"/>
          </a:xfrm>
          <a:prstGeom prst="rect">
            <a:avLst/>
          </a:prstGeom>
        </p:spPr>
      </p:pic>
    </p:spTree>
  </p:cSld>
  <p:clrMapOvr>
    <a:masterClrMapping/>
  </p:clrMapOvr>
  <p:transition spd="slow" advTm="12414"/>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223838"/>
            <a:ext cx="8229600" cy="1143001"/>
          </a:xfrm>
        </p:spPr>
        <p:txBody>
          <a:bodyPr rtlCol="0">
            <a:normAutofit/>
          </a:bodyPr>
          <a:lstStyle/>
          <a:p>
            <a:pPr eaLnBrk="1" fontAlgn="auto" hangingPunct="1">
              <a:spcAft>
                <a:spcPts val="0"/>
              </a:spcAft>
              <a:defRPr/>
            </a:pPr>
            <a:r>
              <a:rPr lang="en-US" dirty="0">
                <a:solidFill>
                  <a:srgbClr val="0000FF"/>
                </a:solidFill>
                <a:effectLst>
                  <a:outerShdw blurRad="38100" dist="38100" dir="2700000" algn="tl">
                    <a:srgbClr val="000000">
                      <a:alpha val="43137"/>
                    </a:srgbClr>
                  </a:outerShdw>
                </a:effectLst>
                <a:ea typeface="+mj-ea"/>
              </a:rPr>
              <a:t>Sanitation + Sealing </a:t>
            </a:r>
          </a:p>
        </p:txBody>
      </p:sp>
      <p:sp>
        <p:nvSpPr>
          <p:cNvPr id="3" name="Content Placeholder 2"/>
          <p:cNvSpPr>
            <a:spLocks noGrp="1"/>
          </p:cNvSpPr>
          <p:nvPr>
            <p:ph idx="1"/>
          </p:nvPr>
        </p:nvSpPr>
        <p:spPr>
          <a:xfrm>
            <a:off x="1260475" y="1031875"/>
            <a:ext cx="7239000" cy="4525963"/>
          </a:xfrm>
        </p:spPr>
        <p:txBody>
          <a:bodyPr rtlCol="0">
            <a:normAutofit/>
          </a:bodyPr>
          <a:lstStyle/>
          <a:p>
            <a:pPr marL="0" indent="0" eaLnBrk="1" fontAlgn="auto" hangingPunct="1">
              <a:spcAft>
                <a:spcPts val="0"/>
              </a:spcAft>
              <a:buFont typeface="Arial" pitchFamily="34" charset="0"/>
              <a:buNone/>
              <a:defRPr/>
            </a:pPr>
            <a:r>
              <a:rPr lang="en-US" b="1" dirty="0">
                <a:ea typeface="+mn-ea"/>
              </a:rPr>
              <a:t>Inspect bins</a:t>
            </a:r>
          </a:p>
          <a:p>
            <a:pPr eaLnBrk="1" fontAlgn="auto" hangingPunct="1">
              <a:spcAft>
                <a:spcPts val="0"/>
              </a:spcAft>
              <a:buClr>
                <a:srgbClr val="0000FF"/>
              </a:buClr>
              <a:buFont typeface="Arial"/>
              <a:buChar char="•"/>
              <a:defRPr/>
            </a:pPr>
            <a:r>
              <a:rPr lang="en-US" dirty="0">
                <a:ea typeface="+mn-ea"/>
              </a:rPr>
              <a:t>Look for daylight through holes in roof and walls – repair as needed</a:t>
            </a:r>
          </a:p>
          <a:p>
            <a:pPr eaLnBrk="1" fontAlgn="auto" hangingPunct="1">
              <a:spcAft>
                <a:spcPts val="0"/>
              </a:spcAft>
              <a:buClr>
                <a:srgbClr val="0000FF"/>
              </a:buClr>
              <a:buFont typeface="Arial"/>
              <a:buChar char="•"/>
              <a:defRPr/>
            </a:pPr>
            <a:r>
              <a:rPr lang="en-US" dirty="0">
                <a:ea typeface="+mn-ea"/>
              </a:rPr>
              <a:t>Inspect/clean debris off roof vents</a:t>
            </a:r>
          </a:p>
        </p:txBody>
      </p:sp>
      <p:pic>
        <p:nvPicPr>
          <p:cNvPr id="53252" name="Picture 4" descr="http://www.bae.uky.edu/ext/Presentations/GrainStorage/SLAM_files/slide0065_image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465" y="3331867"/>
            <a:ext cx="3886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3" name="Group 4"/>
          <p:cNvGrpSpPr>
            <a:grpSpLocks/>
          </p:cNvGrpSpPr>
          <p:nvPr/>
        </p:nvGrpSpPr>
        <p:grpSpPr bwMode="auto">
          <a:xfrm>
            <a:off x="354013" y="842963"/>
            <a:ext cx="8229600" cy="152400"/>
            <a:chOff x="528" y="960"/>
            <a:chExt cx="4368" cy="134"/>
          </a:xfrm>
        </p:grpSpPr>
        <p:pic>
          <p:nvPicPr>
            <p:cNvPr id="53254" name="Picture 5"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7"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9"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0"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1"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0" name="Picture 2" descr="An empty grain bin full-air floor is plugged by insect webbing.">
            <a:extLst>
              <a:ext uri="{FF2B5EF4-FFF2-40B4-BE49-F238E27FC236}">
                <a16:creationId xmlns:a16="http://schemas.microsoft.com/office/drawing/2014/main" id="{9184C811-C5F1-4952-80E5-BE667A84D75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14400" y="3331867"/>
            <a:ext cx="2514600" cy="3344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19415"/>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0"/>
            <a:ext cx="8229600" cy="1143000"/>
          </a:xfrm>
        </p:spPr>
        <p:txBody>
          <a:bodyPr rtlCol="0">
            <a:normAutofit/>
          </a:bodyPr>
          <a:lstStyle/>
          <a:p>
            <a:pPr eaLnBrk="1" fontAlgn="auto" hangingPunct="1">
              <a:spcAft>
                <a:spcPts val="0"/>
              </a:spcAft>
              <a:defRPr/>
            </a:pPr>
            <a:r>
              <a:rPr lang="en-US" dirty="0">
                <a:solidFill>
                  <a:srgbClr val="0000FF"/>
                </a:solidFill>
                <a:effectLst>
                  <a:outerShdw blurRad="38100" dist="38100" dir="2700000" algn="tl">
                    <a:srgbClr val="000000">
                      <a:alpha val="43137"/>
                    </a:srgbClr>
                  </a:outerShdw>
                </a:effectLst>
                <a:ea typeface="+mj-ea"/>
              </a:rPr>
              <a:t>Sanitation – Outside </a:t>
            </a:r>
          </a:p>
        </p:txBody>
      </p:sp>
      <p:sp>
        <p:nvSpPr>
          <p:cNvPr id="3" name="Content Placeholder 2"/>
          <p:cNvSpPr>
            <a:spLocks noGrp="1"/>
          </p:cNvSpPr>
          <p:nvPr>
            <p:ph idx="1"/>
          </p:nvPr>
        </p:nvSpPr>
        <p:spPr>
          <a:xfrm>
            <a:off x="990600" y="1219201"/>
            <a:ext cx="7994650" cy="2133600"/>
          </a:xfrm>
        </p:spPr>
        <p:txBody>
          <a:bodyPr rtlCol="0">
            <a:normAutofit/>
          </a:bodyPr>
          <a:lstStyle/>
          <a:p>
            <a:pPr marL="0" indent="0" eaLnBrk="1" fontAlgn="auto" hangingPunct="1">
              <a:spcAft>
                <a:spcPts val="0"/>
              </a:spcAft>
              <a:buFont typeface="Arial" pitchFamily="34" charset="0"/>
              <a:buNone/>
              <a:defRPr/>
            </a:pPr>
            <a:r>
              <a:rPr lang="en-US" sz="3900" b="1" dirty="0">
                <a:ea typeface="+mn-ea"/>
              </a:rPr>
              <a:t>Outside the bins</a:t>
            </a:r>
          </a:p>
          <a:p>
            <a:pPr eaLnBrk="1" fontAlgn="auto" hangingPunct="1">
              <a:spcAft>
                <a:spcPts val="0"/>
              </a:spcAft>
              <a:buClr>
                <a:srgbClr val="0000FF"/>
              </a:buClr>
              <a:buFont typeface="Arial"/>
              <a:buChar char="•"/>
              <a:defRPr/>
            </a:pPr>
            <a:r>
              <a:rPr lang="en-US" b="1" dirty="0">
                <a:ea typeface="+mn-ea"/>
              </a:rPr>
              <a:t>Remove spilled grain</a:t>
            </a:r>
          </a:p>
          <a:p>
            <a:pPr eaLnBrk="1" fontAlgn="auto" hangingPunct="1">
              <a:spcAft>
                <a:spcPts val="0"/>
              </a:spcAft>
              <a:buClr>
                <a:srgbClr val="0000FF"/>
              </a:buClr>
              <a:buFont typeface="Arial"/>
              <a:buChar char="•"/>
              <a:defRPr/>
            </a:pPr>
            <a:r>
              <a:rPr lang="en-US" b="1" dirty="0">
                <a:ea typeface="+mn-ea"/>
              </a:rPr>
              <a:t>Mow weeds to reduce rodent activity</a:t>
            </a:r>
          </a:p>
        </p:txBody>
      </p:sp>
      <p:grpSp>
        <p:nvGrpSpPr>
          <p:cNvPr id="54277" name="Group 4"/>
          <p:cNvGrpSpPr>
            <a:grpSpLocks/>
          </p:cNvGrpSpPr>
          <p:nvPr/>
        </p:nvGrpSpPr>
        <p:grpSpPr bwMode="auto">
          <a:xfrm>
            <a:off x="523875" y="990600"/>
            <a:ext cx="8229600" cy="152400"/>
            <a:chOff x="528" y="960"/>
            <a:chExt cx="4368" cy="134"/>
          </a:xfrm>
        </p:grpSpPr>
        <p:pic>
          <p:nvPicPr>
            <p:cNvPr id="54278"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A picture containing ground, outdoor, curb&#10;&#10;Description automatically generated">
            <a:extLst>
              <a:ext uri="{FF2B5EF4-FFF2-40B4-BE49-F238E27FC236}">
                <a16:creationId xmlns:a16="http://schemas.microsoft.com/office/drawing/2014/main" id="{6C3AA644-EA18-4AE4-9210-019B667201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562600" y="3298099"/>
            <a:ext cx="3429000" cy="2971800"/>
          </a:xfrm>
          <a:prstGeom prst="rect">
            <a:avLst/>
          </a:prstGeom>
        </p:spPr>
      </p:pic>
      <p:pic>
        <p:nvPicPr>
          <p:cNvPr id="11" name="Picture 10" descr="A picture containing outdoor, grass, ground, outdoor object&#10;&#10;Description automatically generated">
            <a:extLst>
              <a:ext uri="{FF2B5EF4-FFF2-40B4-BE49-F238E27FC236}">
                <a16:creationId xmlns:a16="http://schemas.microsoft.com/office/drawing/2014/main" id="{8924FC6A-B9B1-4ABF-A47D-087040C439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3543300"/>
            <a:ext cx="4419600" cy="3314700"/>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514600" y="5029199"/>
            <a:ext cx="3675335" cy="1828801"/>
          </a:xfrm>
          <a:prstGeom prst="rect">
            <a:avLst/>
          </a:prstGeom>
        </p:spPr>
      </p:pic>
    </p:spTree>
  </p:cSld>
  <p:clrMapOvr>
    <a:masterClrMapping/>
  </p:clrMapOvr>
  <p:transition spd="slow" advTm="139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0"/>
            <a:ext cx="8229600" cy="1143000"/>
          </a:xfrm>
        </p:spPr>
        <p:txBody>
          <a:bodyPr rtlCol="0">
            <a:normAutofit/>
          </a:bodyPr>
          <a:lstStyle/>
          <a:p>
            <a:pPr eaLnBrk="1" fontAlgn="auto" hangingPunct="1">
              <a:spcAft>
                <a:spcPts val="0"/>
              </a:spcAft>
              <a:defRPr/>
            </a:pPr>
            <a:r>
              <a:rPr lang="en-US" dirty="0">
                <a:solidFill>
                  <a:srgbClr val="0000FF"/>
                </a:solidFill>
                <a:effectLst>
                  <a:outerShdw blurRad="38100" dist="38100" dir="2700000" algn="tl">
                    <a:srgbClr val="000000">
                      <a:alpha val="43137"/>
                    </a:srgbClr>
                  </a:outerShdw>
                </a:effectLst>
                <a:ea typeface="+mj-ea"/>
              </a:rPr>
              <a:t>Sanitation – Outside </a:t>
            </a:r>
          </a:p>
        </p:txBody>
      </p:sp>
      <p:sp>
        <p:nvSpPr>
          <p:cNvPr id="3" name="Content Placeholder 2"/>
          <p:cNvSpPr>
            <a:spLocks noGrp="1"/>
          </p:cNvSpPr>
          <p:nvPr>
            <p:ph idx="1"/>
          </p:nvPr>
        </p:nvSpPr>
        <p:spPr>
          <a:xfrm>
            <a:off x="990600" y="1219201"/>
            <a:ext cx="7994650" cy="2133600"/>
          </a:xfrm>
        </p:spPr>
        <p:txBody>
          <a:bodyPr rtlCol="0">
            <a:normAutofit/>
          </a:bodyPr>
          <a:lstStyle/>
          <a:p>
            <a:pPr marL="0" indent="0" eaLnBrk="1" fontAlgn="auto" hangingPunct="1">
              <a:spcAft>
                <a:spcPts val="0"/>
              </a:spcAft>
              <a:buFont typeface="Arial" pitchFamily="34" charset="0"/>
              <a:buNone/>
              <a:defRPr/>
            </a:pPr>
            <a:r>
              <a:rPr lang="en-US" sz="3900" b="1" dirty="0">
                <a:ea typeface="+mn-ea"/>
              </a:rPr>
              <a:t>Outside the bins</a:t>
            </a:r>
          </a:p>
          <a:p>
            <a:pPr eaLnBrk="1" fontAlgn="auto" hangingPunct="1">
              <a:spcAft>
                <a:spcPts val="0"/>
              </a:spcAft>
              <a:buClr>
                <a:srgbClr val="0000FF"/>
              </a:buClr>
              <a:buFont typeface="Arial"/>
              <a:buChar char="•"/>
              <a:defRPr/>
            </a:pPr>
            <a:r>
              <a:rPr lang="en-US" b="1" dirty="0">
                <a:ea typeface="+mn-ea"/>
              </a:rPr>
              <a:t>Inspect fan transitions and bottom ring</a:t>
            </a:r>
          </a:p>
          <a:p>
            <a:pPr eaLnBrk="1" fontAlgn="auto" hangingPunct="1">
              <a:spcAft>
                <a:spcPts val="0"/>
              </a:spcAft>
              <a:buClr>
                <a:srgbClr val="0000FF"/>
              </a:buClr>
              <a:buFont typeface="Arial"/>
              <a:buChar char="•"/>
              <a:defRPr/>
            </a:pPr>
            <a:r>
              <a:rPr lang="en-US" b="1" dirty="0">
                <a:ea typeface="+mn-ea"/>
              </a:rPr>
              <a:t>Seal with expanding foam as needed</a:t>
            </a:r>
          </a:p>
        </p:txBody>
      </p:sp>
      <p:grpSp>
        <p:nvGrpSpPr>
          <p:cNvPr id="54277" name="Group 4"/>
          <p:cNvGrpSpPr>
            <a:grpSpLocks/>
          </p:cNvGrpSpPr>
          <p:nvPr/>
        </p:nvGrpSpPr>
        <p:grpSpPr bwMode="auto">
          <a:xfrm>
            <a:off x="523875" y="990600"/>
            <a:ext cx="8229600" cy="152400"/>
            <a:chOff x="528" y="960"/>
            <a:chExt cx="4368" cy="134"/>
          </a:xfrm>
        </p:grpSpPr>
        <p:pic>
          <p:nvPicPr>
            <p:cNvPr id="54278"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95801" y="3733800"/>
            <a:ext cx="4571999" cy="2573866"/>
          </a:xfrm>
          <a:prstGeom prst="rect">
            <a:avLst/>
          </a:prstGeom>
        </p:spPr>
      </p:pic>
      <p:pic>
        <p:nvPicPr>
          <p:cNvPr id="9" name="Picture 8" descr="A picture containing window, appliance, device&#10;&#10;Description automatically generated">
            <a:extLst>
              <a:ext uri="{FF2B5EF4-FFF2-40B4-BE49-F238E27FC236}">
                <a16:creationId xmlns:a16="http://schemas.microsoft.com/office/drawing/2014/main" id="{C066FC85-B126-4BF7-90BB-35CB20F422F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6086" y="3297214"/>
            <a:ext cx="4087314" cy="3065486"/>
          </a:xfrm>
          <a:prstGeom prst="rect">
            <a:avLst/>
          </a:prstGeom>
        </p:spPr>
      </p:pic>
    </p:spTree>
    <p:extLst>
      <p:ext uri="{BB962C8B-B14F-4D97-AF65-F5344CB8AC3E}">
        <p14:creationId xmlns:p14="http://schemas.microsoft.com/office/powerpoint/2010/main" val="380941326"/>
      </p:ext>
    </p:extLst>
  </p:cSld>
  <p:clrMapOvr>
    <a:masterClrMapping/>
  </p:clrMapOvr>
  <p:transition spd="slow" advTm="1397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152400"/>
            <a:ext cx="8229600" cy="1143000"/>
          </a:xfrm>
        </p:spPr>
        <p:txBody>
          <a:bodyPr rtlCol="0">
            <a:normAutofit/>
          </a:bodyPr>
          <a:lstStyle/>
          <a:p>
            <a:pPr eaLnBrk="1" fontAlgn="auto" hangingPunct="1">
              <a:spcAft>
                <a:spcPts val="0"/>
              </a:spcAft>
              <a:defRPr/>
            </a:pPr>
            <a:r>
              <a:rPr lang="en-US" dirty="0">
                <a:solidFill>
                  <a:srgbClr val="0000FF"/>
                </a:solidFill>
                <a:effectLst>
                  <a:outerShdw blurRad="38100" dist="38100" dir="2700000" algn="tl">
                    <a:srgbClr val="000000">
                      <a:alpha val="43137"/>
                    </a:srgbClr>
                  </a:outerShdw>
                </a:effectLst>
                <a:ea typeface="+mj-ea"/>
              </a:rPr>
              <a:t>Sanitation – Outside </a:t>
            </a:r>
          </a:p>
        </p:txBody>
      </p:sp>
      <p:sp>
        <p:nvSpPr>
          <p:cNvPr id="3" name="Content Placeholder 2"/>
          <p:cNvSpPr>
            <a:spLocks noGrp="1"/>
          </p:cNvSpPr>
          <p:nvPr>
            <p:ph idx="1"/>
          </p:nvPr>
        </p:nvSpPr>
        <p:spPr>
          <a:xfrm>
            <a:off x="990600" y="1066801"/>
            <a:ext cx="7994650" cy="2133600"/>
          </a:xfrm>
        </p:spPr>
        <p:txBody>
          <a:bodyPr rtlCol="0">
            <a:normAutofit/>
          </a:bodyPr>
          <a:lstStyle/>
          <a:p>
            <a:pPr marL="0" indent="0" eaLnBrk="1" fontAlgn="auto" hangingPunct="1">
              <a:spcAft>
                <a:spcPts val="0"/>
              </a:spcAft>
              <a:buFont typeface="Arial" pitchFamily="34" charset="0"/>
              <a:buNone/>
              <a:defRPr/>
            </a:pPr>
            <a:r>
              <a:rPr lang="en-US" sz="3900" b="1" dirty="0">
                <a:ea typeface="+mn-ea"/>
              </a:rPr>
              <a:t>Outside the bins</a:t>
            </a:r>
          </a:p>
          <a:p>
            <a:pPr eaLnBrk="1" fontAlgn="auto" hangingPunct="1">
              <a:spcAft>
                <a:spcPts val="0"/>
              </a:spcAft>
              <a:buClr>
                <a:srgbClr val="0000FF"/>
              </a:buClr>
              <a:buFont typeface="Arial"/>
              <a:buChar char="•"/>
              <a:defRPr/>
            </a:pPr>
            <a:r>
              <a:rPr lang="en-US" b="1" dirty="0">
                <a:ea typeface="+mn-ea"/>
              </a:rPr>
              <a:t>Clean electrical boxes – dryers &amp; bins</a:t>
            </a:r>
          </a:p>
          <a:p>
            <a:pPr eaLnBrk="1" fontAlgn="auto" hangingPunct="1">
              <a:spcAft>
                <a:spcPts val="0"/>
              </a:spcAft>
              <a:buClr>
                <a:srgbClr val="0000FF"/>
              </a:buClr>
              <a:buFont typeface="Arial"/>
              <a:buChar char="•"/>
              <a:defRPr/>
            </a:pPr>
            <a:r>
              <a:rPr lang="en-US" b="1" dirty="0">
                <a:ea typeface="+mn-ea"/>
              </a:rPr>
              <a:t>Inspect drive assemblies</a:t>
            </a:r>
          </a:p>
        </p:txBody>
      </p:sp>
      <p:grpSp>
        <p:nvGrpSpPr>
          <p:cNvPr id="54277" name="Group 4"/>
          <p:cNvGrpSpPr>
            <a:grpSpLocks/>
          </p:cNvGrpSpPr>
          <p:nvPr/>
        </p:nvGrpSpPr>
        <p:grpSpPr bwMode="auto">
          <a:xfrm>
            <a:off x="523875" y="838200"/>
            <a:ext cx="8229600" cy="152400"/>
            <a:chOff x="528" y="960"/>
            <a:chExt cx="4368" cy="134"/>
          </a:xfrm>
        </p:grpSpPr>
        <p:pic>
          <p:nvPicPr>
            <p:cNvPr id="54278"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BA5AF740-8243-48AF-8063-F052F712AFA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8750" y="2895600"/>
            <a:ext cx="3117850" cy="3885321"/>
          </a:xfrm>
          <a:prstGeom prst="rect">
            <a:avLst/>
          </a:prstGeom>
        </p:spPr>
      </p:pic>
      <p:pic>
        <p:nvPicPr>
          <p:cNvPr id="11" name="Picture 10" descr="A picture containing building, ground, outdoor, grass&#10;&#10;Description automatically generated">
            <a:extLst>
              <a:ext uri="{FF2B5EF4-FFF2-40B4-BE49-F238E27FC236}">
                <a16:creationId xmlns:a16="http://schemas.microsoft.com/office/drawing/2014/main" id="{5F07E3A6-DE06-4F1E-9527-AD52FCCD0FA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486400" y="2971800"/>
            <a:ext cx="3429000" cy="3341914"/>
          </a:xfrm>
          <a:prstGeom prst="rect">
            <a:avLst/>
          </a:prstGeom>
        </p:spPr>
      </p:pic>
      <p:sp>
        <p:nvSpPr>
          <p:cNvPr id="12" name="Oval 11">
            <a:extLst>
              <a:ext uri="{FF2B5EF4-FFF2-40B4-BE49-F238E27FC236}">
                <a16:creationId xmlns:a16="http://schemas.microsoft.com/office/drawing/2014/main" id="{E83C7FCC-1E25-4EB2-8697-801E3D667EAE}"/>
              </a:ext>
            </a:extLst>
          </p:cNvPr>
          <p:cNvSpPr/>
          <p:nvPr/>
        </p:nvSpPr>
        <p:spPr>
          <a:xfrm>
            <a:off x="1921329" y="4343400"/>
            <a:ext cx="838200" cy="2057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424546"/>
      </p:ext>
    </p:extLst>
  </p:cSld>
  <p:clrMapOvr>
    <a:masterClrMapping/>
  </p:clrMapOvr>
  <p:transition spd="slow" advTm="1397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dirty="0">
                <a:solidFill>
                  <a:srgbClr val="0000FF"/>
                </a:solidFill>
                <a:effectLst>
                  <a:outerShdw blurRad="38100" dist="38100" dir="2700000" algn="tl">
                    <a:srgbClr val="000000"/>
                  </a:outerShdw>
                </a:effectLst>
              </a:rPr>
              <a:t>Missing shrouds in work area </a:t>
            </a:r>
            <a:endParaRPr lang="en-US" dirty="0">
              <a:solidFill>
                <a:srgbClr val="0000FF"/>
              </a:solidFill>
            </a:endParaRPr>
          </a:p>
        </p:txBody>
      </p:sp>
      <p:grpSp>
        <p:nvGrpSpPr>
          <p:cNvPr id="3" name="Group 20"/>
          <p:cNvGrpSpPr>
            <a:grpSpLocks/>
          </p:cNvGrpSpPr>
          <p:nvPr/>
        </p:nvGrpSpPr>
        <p:grpSpPr bwMode="auto">
          <a:xfrm>
            <a:off x="304800" y="1143000"/>
            <a:ext cx="85344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71600"/>
            <a:ext cx="4774402" cy="3581400"/>
          </a:xfrm>
          <a:prstGeom prst="rect">
            <a:avLst/>
          </a:prstGeom>
          <a:noFill/>
          <a:ln w="9525">
            <a:noFill/>
            <a:miter lim="800000"/>
            <a:headEnd/>
            <a:tailEnd/>
          </a:ln>
          <a:effectLst/>
        </p:spPr>
      </p:pic>
      <p:sp>
        <p:nvSpPr>
          <p:cNvPr id="14" name="Rectangle 13"/>
          <p:cNvSpPr/>
          <p:nvPr/>
        </p:nvSpPr>
        <p:spPr>
          <a:xfrm>
            <a:off x="2971800" y="6324600"/>
            <a:ext cx="3276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00600" y="3565423"/>
            <a:ext cx="4343400" cy="3292577"/>
          </a:xfrm>
          <a:prstGeom prst="rect">
            <a:avLst/>
          </a:prstGeom>
          <a:noFill/>
          <a:ln w="9525">
            <a:noFill/>
            <a:miter lim="800000"/>
            <a:headEnd/>
            <a:tailEnd/>
          </a:ln>
          <a:effectLst/>
        </p:spPr>
      </p:pic>
      <p:sp>
        <p:nvSpPr>
          <p:cNvPr id="18" name="Bent Arrow 17"/>
          <p:cNvSpPr/>
          <p:nvPr/>
        </p:nvSpPr>
        <p:spPr>
          <a:xfrm rot="5944043">
            <a:off x="5867399" y="1277247"/>
            <a:ext cx="914402" cy="2743200"/>
          </a:xfrm>
          <a:prstGeom prst="bentArrow">
            <a:avLst>
              <a:gd name="adj1" fmla="val 25000"/>
              <a:gd name="adj2" fmla="val 26186"/>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9" name="TextBox 18"/>
          <p:cNvSpPr txBox="1"/>
          <p:nvPr/>
        </p:nvSpPr>
        <p:spPr>
          <a:xfrm>
            <a:off x="762000" y="5410200"/>
            <a:ext cx="2922595" cy="954107"/>
          </a:xfrm>
          <a:prstGeom prst="rect">
            <a:avLst/>
          </a:prstGeom>
          <a:noFill/>
        </p:spPr>
        <p:txBody>
          <a:bodyPr wrap="none" rtlCol="0">
            <a:spAutoFit/>
          </a:bodyPr>
          <a:lstStyle/>
          <a:p>
            <a:pPr algn="ctr"/>
            <a:r>
              <a:rPr lang="en-US" sz="2800" b="1" dirty="0">
                <a:solidFill>
                  <a:prstClr val="black"/>
                </a:solidFill>
              </a:rPr>
              <a:t>Auger conveyor</a:t>
            </a:r>
            <a:br>
              <a:rPr lang="en-US" sz="2800" b="1" dirty="0">
                <a:solidFill>
                  <a:prstClr val="black"/>
                </a:solidFill>
              </a:rPr>
            </a:br>
            <a:r>
              <a:rPr lang="en-US" sz="2800" b="1" dirty="0">
                <a:solidFill>
                  <a:prstClr val="black"/>
                </a:solidFill>
              </a:rPr>
              <a:t>drive pulley</a:t>
            </a:r>
          </a:p>
        </p:txBody>
      </p:sp>
      <p:sp>
        <p:nvSpPr>
          <p:cNvPr id="21" name="TextBox 20"/>
          <p:cNvSpPr txBox="1"/>
          <p:nvPr/>
        </p:nvSpPr>
        <p:spPr>
          <a:xfrm>
            <a:off x="5943600" y="1524000"/>
            <a:ext cx="2702984" cy="954107"/>
          </a:xfrm>
          <a:prstGeom prst="rect">
            <a:avLst/>
          </a:prstGeom>
          <a:noFill/>
        </p:spPr>
        <p:txBody>
          <a:bodyPr wrap="none" rtlCol="0">
            <a:spAutoFit/>
          </a:bodyPr>
          <a:lstStyle/>
          <a:p>
            <a:r>
              <a:rPr lang="en-US" sz="2800" b="1" dirty="0">
                <a:solidFill>
                  <a:prstClr val="black"/>
                </a:solidFill>
              </a:rPr>
              <a:t>Drag conveyor</a:t>
            </a:r>
          </a:p>
          <a:p>
            <a:pPr algn="r"/>
            <a:r>
              <a:rPr lang="en-US" sz="2800" b="1" dirty="0">
                <a:solidFill>
                  <a:prstClr val="black"/>
                </a:solidFill>
              </a:rPr>
              <a:t>drive</a:t>
            </a:r>
          </a:p>
        </p:txBody>
      </p:sp>
      <p:sp>
        <p:nvSpPr>
          <p:cNvPr id="22" name="Up Arrow 21"/>
          <p:cNvSpPr/>
          <p:nvPr/>
        </p:nvSpPr>
        <p:spPr>
          <a:xfrm>
            <a:off x="2133600" y="3505200"/>
            <a:ext cx="228600" cy="1828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24471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b="1" dirty="0">
                <a:solidFill>
                  <a:srgbClr val="0000FF"/>
                </a:solidFill>
                <a:effectLst>
                  <a:outerShdw blurRad="38100" dist="38100" dir="2700000" algn="tl">
                    <a:srgbClr val="000000"/>
                  </a:outerShdw>
                </a:effectLst>
              </a:rPr>
              <a:t>Missing shrouds on dryers</a:t>
            </a:r>
            <a:endParaRPr lang="en-US" dirty="0">
              <a:solidFill>
                <a:srgbClr val="0000FF"/>
              </a:solidFill>
            </a:endParaRPr>
          </a:p>
        </p:txBody>
      </p:sp>
      <p:grpSp>
        <p:nvGrpSpPr>
          <p:cNvPr id="3" name="Group 20"/>
          <p:cNvGrpSpPr>
            <a:grpSpLocks/>
          </p:cNvGrpSpPr>
          <p:nvPr/>
        </p:nvGrpSpPr>
        <p:grpSpPr bwMode="auto">
          <a:xfrm>
            <a:off x="304800" y="914400"/>
            <a:ext cx="8534400" cy="152400"/>
            <a:chOff x="528" y="960"/>
            <a:chExt cx="4368" cy="134"/>
          </a:xfrm>
        </p:grpSpPr>
        <p:pic>
          <p:nvPicPr>
            <p:cNvPr id="5" name="Picture 2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6" name="Picture 2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7" name="Picture 2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8" name="Picture 2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9" name="Picture 2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0" name="Picture 2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1" name="Picture 2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9444" y="1290962"/>
            <a:ext cx="4419600" cy="5186038"/>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29888" y="2034188"/>
            <a:ext cx="4017963" cy="3528412"/>
          </a:xfrm>
          <a:prstGeom prst="rect">
            <a:avLst/>
          </a:prstGeom>
          <a:noFill/>
          <a:ln w="9525">
            <a:noFill/>
            <a:miter lim="800000"/>
            <a:headEnd/>
            <a:tailEnd/>
          </a:ln>
          <a:effectLst/>
        </p:spPr>
      </p:pic>
      <p:sp>
        <p:nvSpPr>
          <p:cNvPr id="20" name="Oval 19"/>
          <p:cNvSpPr/>
          <p:nvPr/>
        </p:nvSpPr>
        <p:spPr>
          <a:xfrm>
            <a:off x="8411288" y="3505200"/>
            <a:ext cx="656512" cy="2362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3443644" y="4953000"/>
            <a:ext cx="914400" cy="16719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7219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76200"/>
            <a:ext cx="8229600" cy="1143000"/>
          </a:xfrm>
        </p:spPr>
        <p:txBody>
          <a:bodyPr rtlCol="0">
            <a:normAutofit/>
          </a:bodyPr>
          <a:lstStyle/>
          <a:p>
            <a:pPr eaLnBrk="1" fontAlgn="auto" hangingPunct="1">
              <a:spcAft>
                <a:spcPts val="0"/>
              </a:spcAft>
              <a:defRPr/>
            </a:pPr>
            <a:r>
              <a:rPr lang="en-US" dirty="0">
                <a:solidFill>
                  <a:srgbClr val="0000FF"/>
                </a:solidFill>
                <a:effectLst>
                  <a:outerShdw blurRad="38100" dist="38100" dir="2700000" algn="tl">
                    <a:srgbClr val="000000">
                      <a:alpha val="43137"/>
                    </a:srgbClr>
                  </a:outerShdw>
                </a:effectLst>
                <a:ea typeface="+mj-ea"/>
              </a:rPr>
              <a:t>Bin Loading – Don’t Overfill </a:t>
            </a:r>
          </a:p>
        </p:txBody>
      </p:sp>
      <p:grpSp>
        <p:nvGrpSpPr>
          <p:cNvPr id="55301" name="Group 4"/>
          <p:cNvGrpSpPr>
            <a:grpSpLocks/>
          </p:cNvGrpSpPr>
          <p:nvPr/>
        </p:nvGrpSpPr>
        <p:grpSpPr bwMode="auto">
          <a:xfrm>
            <a:off x="373063" y="914400"/>
            <a:ext cx="8229600" cy="152400"/>
            <a:chOff x="528" y="960"/>
            <a:chExt cx="4368" cy="134"/>
          </a:xfrm>
        </p:grpSpPr>
        <p:pic>
          <p:nvPicPr>
            <p:cNvPr id="5530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897" y="1219200"/>
            <a:ext cx="6457291" cy="5040364"/>
          </a:xfrm>
          <a:prstGeom prst="rect">
            <a:avLst/>
          </a:prstGeom>
        </p:spPr>
      </p:pic>
    </p:spTree>
  </p:cSld>
  <p:clrMapOvr>
    <a:masterClrMapping/>
  </p:clrMapOvr>
  <p:transition spd="slow" advTm="12112"/>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685800" y="152400"/>
            <a:ext cx="7772400" cy="1143000"/>
          </a:xfrm>
          <a:prstGeom prst="rect">
            <a:avLst/>
          </a:prstGeom>
          <a:noFill/>
          <a:ln w="9525">
            <a:noFill/>
            <a:miter lim="800000"/>
            <a:headEnd/>
            <a:tailEnd/>
          </a:ln>
          <a:effectLst/>
        </p:spPr>
        <p:txBody>
          <a:bodyPr anchor="ctr"/>
          <a:lstStyle/>
          <a:p>
            <a:pPr algn="ctr" eaLnBrk="1" hangingPunct="1">
              <a:defRPr/>
            </a:pPr>
            <a:r>
              <a:rPr lang="en-US" sz="4000" b="1" dirty="0">
                <a:solidFill>
                  <a:srgbClr val="0000FF"/>
                </a:solidFill>
                <a:effectLst>
                  <a:outerShdw blurRad="38100" dist="38100" dir="2700000" algn="tl">
                    <a:srgbClr val="000000"/>
                  </a:outerShdw>
                </a:effectLst>
                <a:latin typeface="Tahoma"/>
              </a:rPr>
              <a:t>Bin Loading</a:t>
            </a:r>
            <a:endParaRPr lang="en-US" sz="4000" dirty="0">
              <a:solidFill>
                <a:srgbClr val="0000FF"/>
              </a:solidFill>
              <a:latin typeface="Tahoma"/>
            </a:endParaRPr>
          </a:p>
        </p:txBody>
      </p:sp>
      <p:sp>
        <p:nvSpPr>
          <p:cNvPr id="56323" name="Rectangle 3"/>
          <p:cNvSpPr>
            <a:spLocks noChangeArrowheads="1"/>
          </p:cNvSpPr>
          <p:nvPr/>
        </p:nvSpPr>
        <p:spPr bwMode="auto">
          <a:xfrm>
            <a:off x="495300" y="1828800"/>
            <a:ext cx="815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buClr>
                <a:srgbClr val="0000FF"/>
              </a:buClr>
              <a:buSzPct val="110000"/>
              <a:buFont typeface="Wingdings" pitchFamily="2" charset="2"/>
              <a:buChar char="§"/>
            </a:pPr>
            <a:r>
              <a:rPr lang="en-US" altLang="en-US" b="1" dirty="0">
                <a:latin typeface="Tahoma" pitchFamily="34" charset="0"/>
              </a:rPr>
              <a:t>Manage trash and fines</a:t>
            </a:r>
          </a:p>
          <a:p>
            <a:pPr lvl="1" eaLnBrk="1" hangingPunct="1">
              <a:buClr>
                <a:srgbClr val="0000FF"/>
              </a:buClr>
              <a:buSzPct val="110000"/>
              <a:buFont typeface="Wingdings" pitchFamily="2" charset="2"/>
              <a:buChar char="§"/>
            </a:pPr>
            <a:r>
              <a:rPr lang="en-US" altLang="en-US" sz="3200" b="1" dirty="0">
                <a:latin typeface="Tahoma" pitchFamily="34" charset="0"/>
              </a:rPr>
              <a:t>Control grain damage by combine</a:t>
            </a:r>
          </a:p>
          <a:p>
            <a:pPr lvl="1" eaLnBrk="1" hangingPunct="1">
              <a:buClr>
                <a:srgbClr val="0000FF"/>
              </a:buClr>
              <a:buSzPct val="110000"/>
              <a:buFont typeface="Wingdings" pitchFamily="2" charset="2"/>
              <a:buChar char="§"/>
            </a:pPr>
            <a:r>
              <a:rPr lang="en-US" altLang="en-US" sz="3200" b="1" dirty="0">
                <a:latin typeface="Tahoma" pitchFamily="34" charset="0"/>
              </a:rPr>
              <a:t>Run augers full and ASAP</a:t>
            </a:r>
          </a:p>
          <a:p>
            <a:pPr lvl="1" eaLnBrk="1" hangingPunct="1">
              <a:buClr>
                <a:srgbClr val="0000FF"/>
              </a:buClr>
              <a:buSzPct val="110000"/>
              <a:buFont typeface="Wingdings" pitchFamily="2" charset="2"/>
              <a:buChar char="§"/>
            </a:pPr>
            <a:r>
              <a:rPr lang="en-US" altLang="en-US" sz="3200" b="1" dirty="0">
                <a:latin typeface="Tahoma" pitchFamily="34" charset="0"/>
              </a:rPr>
              <a:t>Clean grain before storage</a:t>
            </a:r>
          </a:p>
          <a:p>
            <a:pPr lvl="1" eaLnBrk="1" hangingPunct="1">
              <a:buClr>
                <a:srgbClr val="0000FF"/>
              </a:buClr>
              <a:buSzPct val="110000"/>
              <a:buFont typeface="Wingdings" pitchFamily="2" charset="2"/>
              <a:buChar char="§"/>
            </a:pPr>
            <a:r>
              <a:rPr lang="en-US" altLang="en-US" sz="3200" b="1" dirty="0">
                <a:latin typeface="Tahoma" pitchFamily="34" charset="0"/>
              </a:rPr>
              <a:t>Use a spreader to fill small bins</a:t>
            </a:r>
          </a:p>
          <a:p>
            <a:pPr lvl="1" eaLnBrk="1" hangingPunct="1">
              <a:buClr>
                <a:srgbClr val="0000FF"/>
              </a:buClr>
              <a:buSzPct val="110000"/>
              <a:buFont typeface="Wingdings" pitchFamily="2" charset="2"/>
              <a:buChar char="§"/>
            </a:pPr>
            <a:r>
              <a:rPr lang="en-US" altLang="en-US" sz="3200" b="1" dirty="0">
                <a:latin typeface="Tahoma" pitchFamily="34" charset="0"/>
              </a:rPr>
              <a:t>Core the bin to remove fines/trash from the center</a:t>
            </a:r>
            <a:endParaRPr lang="en-US" altLang="en-US" sz="3200" dirty="0">
              <a:latin typeface="Tahoma" pitchFamily="34" charset="0"/>
            </a:endParaRPr>
          </a:p>
        </p:txBody>
      </p:sp>
      <p:grpSp>
        <p:nvGrpSpPr>
          <p:cNvPr id="56324" name="Group 4"/>
          <p:cNvGrpSpPr>
            <a:grpSpLocks/>
          </p:cNvGrpSpPr>
          <p:nvPr/>
        </p:nvGrpSpPr>
        <p:grpSpPr bwMode="auto">
          <a:xfrm>
            <a:off x="457200" y="1295400"/>
            <a:ext cx="8229600" cy="152400"/>
            <a:chOff x="528" y="960"/>
            <a:chExt cx="4368" cy="134"/>
          </a:xfrm>
        </p:grpSpPr>
        <p:pic>
          <p:nvPicPr>
            <p:cNvPr id="56325"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17474"/>
    </mc:Choice>
    <mc:Fallback xmlns="">
      <p:transition spd="slow" advTm="17474"/>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idx="4294967295"/>
          </p:nvPr>
        </p:nvSpPr>
        <p:spPr>
          <a:xfrm>
            <a:off x="688975" y="190500"/>
            <a:ext cx="7772400" cy="7620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Manage Trash and Fines</a:t>
            </a:r>
          </a:p>
        </p:txBody>
      </p:sp>
      <p:grpSp>
        <p:nvGrpSpPr>
          <p:cNvPr id="57347" name="Group 38"/>
          <p:cNvGrpSpPr>
            <a:grpSpLocks/>
          </p:cNvGrpSpPr>
          <p:nvPr/>
        </p:nvGrpSpPr>
        <p:grpSpPr bwMode="auto">
          <a:xfrm>
            <a:off x="460375" y="1055688"/>
            <a:ext cx="8229600" cy="152400"/>
            <a:chOff x="528" y="960"/>
            <a:chExt cx="4368" cy="134"/>
          </a:xfrm>
        </p:grpSpPr>
        <p:pic>
          <p:nvPicPr>
            <p:cNvPr id="57404" name="Picture 3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5" name="Picture 4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6" name="Picture 4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7" name="Picture 4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8" name="Picture 4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9" name="Picture 4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10" name="Picture 4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8935F5A5-F5C3-410F-8CC7-063AE3EECB2D}"/>
              </a:ext>
            </a:extLst>
          </p:cNvPr>
          <p:cNvGrpSpPr/>
          <p:nvPr/>
        </p:nvGrpSpPr>
        <p:grpSpPr>
          <a:xfrm>
            <a:off x="2541588" y="1638300"/>
            <a:ext cx="4325937" cy="4632325"/>
            <a:chOff x="2541588" y="1638300"/>
            <a:chExt cx="4325937" cy="4632325"/>
          </a:xfrm>
        </p:grpSpPr>
        <p:sp>
          <p:nvSpPr>
            <p:cNvPr id="124" name="Freeform 3"/>
            <p:cNvSpPr>
              <a:spLocks/>
            </p:cNvSpPr>
            <p:nvPr/>
          </p:nvSpPr>
          <p:spPr bwMode="auto">
            <a:xfrm>
              <a:off x="2611438" y="3863975"/>
              <a:ext cx="4160837" cy="2230438"/>
            </a:xfrm>
            <a:custGeom>
              <a:avLst/>
              <a:gdLst/>
              <a:ahLst/>
              <a:cxnLst>
                <a:cxn ang="0">
                  <a:pos x="12" y="0"/>
                </a:cxn>
                <a:cxn ang="0">
                  <a:pos x="2172" y="0"/>
                </a:cxn>
                <a:cxn ang="0">
                  <a:pos x="2168" y="1000"/>
                </a:cxn>
                <a:cxn ang="0">
                  <a:pos x="2128" y="1032"/>
                </a:cxn>
                <a:cxn ang="0">
                  <a:pos x="2076" y="1056"/>
                </a:cxn>
                <a:cxn ang="0">
                  <a:pos x="1992" y="1096"/>
                </a:cxn>
                <a:cxn ang="0">
                  <a:pos x="1624" y="1156"/>
                </a:cxn>
                <a:cxn ang="0">
                  <a:pos x="1264" y="1176"/>
                </a:cxn>
                <a:cxn ang="0">
                  <a:pos x="952" y="1176"/>
                </a:cxn>
                <a:cxn ang="0">
                  <a:pos x="608" y="1156"/>
                </a:cxn>
                <a:cxn ang="0">
                  <a:pos x="344" y="1124"/>
                </a:cxn>
                <a:cxn ang="0">
                  <a:pos x="112" y="1068"/>
                </a:cxn>
                <a:cxn ang="0">
                  <a:pos x="0" y="1016"/>
                </a:cxn>
                <a:cxn ang="0">
                  <a:pos x="12" y="984"/>
                </a:cxn>
                <a:cxn ang="0">
                  <a:pos x="12" y="0"/>
                </a:cxn>
              </a:cxnLst>
              <a:rect l="0" t="0" r="r" b="b"/>
              <a:pathLst>
                <a:path w="2172" h="1176">
                  <a:moveTo>
                    <a:pt x="12" y="0"/>
                  </a:moveTo>
                  <a:lnTo>
                    <a:pt x="2172" y="0"/>
                  </a:lnTo>
                  <a:lnTo>
                    <a:pt x="2168" y="1000"/>
                  </a:lnTo>
                  <a:lnTo>
                    <a:pt x="2128" y="1032"/>
                  </a:lnTo>
                  <a:lnTo>
                    <a:pt x="2076" y="1056"/>
                  </a:lnTo>
                  <a:lnTo>
                    <a:pt x="1992" y="1096"/>
                  </a:lnTo>
                  <a:lnTo>
                    <a:pt x="1624" y="1156"/>
                  </a:lnTo>
                  <a:lnTo>
                    <a:pt x="1264" y="1176"/>
                  </a:lnTo>
                  <a:lnTo>
                    <a:pt x="952" y="1176"/>
                  </a:lnTo>
                  <a:lnTo>
                    <a:pt x="608" y="1156"/>
                  </a:lnTo>
                  <a:lnTo>
                    <a:pt x="344" y="1124"/>
                  </a:lnTo>
                  <a:lnTo>
                    <a:pt x="112" y="1068"/>
                  </a:lnTo>
                  <a:lnTo>
                    <a:pt x="0" y="1016"/>
                  </a:lnTo>
                  <a:lnTo>
                    <a:pt x="12" y="984"/>
                  </a:lnTo>
                  <a:lnTo>
                    <a:pt x="12" y="0"/>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5" name="Freeform 4"/>
            <p:cNvSpPr>
              <a:spLocks/>
            </p:cNvSpPr>
            <p:nvPr/>
          </p:nvSpPr>
          <p:spPr bwMode="auto">
            <a:xfrm>
              <a:off x="2635250" y="2019300"/>
              <a:ext cx="4121150" cy="1905000"/>
            </a:xfrm>
            <a:custGeom>
              <a:avLst/>
              <a:gdLst/>
              <a:ahLst/>
              <a:cxnLst>
                <a:cxn ang="0">
                  <a:pos x="0" y="376"/>
                </a:cxn>
                <a:cxn ang="0">
                  <a:pos x="312" y="188"/>
                </a:cxn>
                <a:cxn ang="0">
                  <a:pos x="632" y="56"/>
                </a:cxn>
                <a:cxn ang="0">
                  <a:pos x="1020" y="0"/>
                </a:cxn>
                <a:cxn ang="0">
                  <a:pos x="1288" y="0"/>
                </a:cxn>
                <a:cxn ang="0">
                  <a:pos x="1620" y="88"/>
                </a:cxn>
                <a:cxn ang="0">
                  <a:pos x="1876" y="188"/>
                </a:cxn>
                <a:cxn ang="0">
                  <a:pos x="2128" y="356"/>
                </a:cxn>
                <a:cxn ang="0">
                  <a:pos x="2160" y="384"/>
                </a:cxn>
                <a:cxn ang="0">
                  <a:pos x="2160" y="992"/>
                </a:cxn>
                <a:cxn ang="0">
                  <a:pos x="8" y="1004"/>
                </a:cxn>
                <a:cxn ang="0">
                  <a:pos x="0" y="376"/>
                </a:cxn>
              </a:cxnLst>
              <a:rect l="0" t="0" r="r" b="b"/>
              <a:pathLst>
                <a:path w="2160" h="1004">
                  <a:moveTo>
                    <a:pt x="0" y="376"/>
                  </a:moveTo>
                  <a:lnTo>
                    <a:pt x="312" y="188"/>
                  </a:lnTo>
                  <a:lnTo>
                    <a:pt x="632" y="56"/>
                  </a:lnTo>
                  <a:lnTo>
                    <a:pt x="1020" y="0"/>
                  </a:lnTo>
                  <a:lnTo>
                    <a:pt x="1288" y="0"/>
                  </a:lnTo>
                  <a:lnTo>
                    <a:pt x="1620" y="88"/>
                  </a:lnTo>
                  <a:lnTo>
                    <a:pt x="1876" y="188"/>
                  </a:lnTo>
                  <a:lnTo>
                    <a:pt x="2128" y="356"/>
                  </a:lnTo>
                  <a:lnTo>
                    <a:pt x="2160" y="384"/>
                  </a:lnTo>
                  <a:lnTo>
                    <a:pt x="2160" y="992"/>
                  </a:lnTo>
                  <a:lnTo>
                    <a:pt x="8" y="1004"/>
                  </a:lnTo>
                  <a:lnTo>
                    <a:pt x="0" y="376"/>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6" name="Freeform 5"/>
            <p:cNvSpPr>
              <a:spLocks/>
            </p:cNvSpPr>
            <p:nvPr/>
          </p:nvSpPr>
          <p:spPr bwMode="auto">
            <a:xfrm>
              <a:off x="4692650" y="1757363"/>
              <a:ext cx="2090738" cy="1025525"/>
            </a:xfrm>
            <a:custGeom>
              <a:avLst/>
              <a:gdLst/>
              <a:ahLst/>
              <a:cxnLst>
                <a:cxn ang="0">
                  <a:pos x="0" y="8"/>
                </a:cxn>
                <a:cxn ang="0">
                  <a:pos x="0" y="156"/>
                </a:cxn>
                <a:cxn ang="0">
                  <a:pos x="56" y="154"/>
                </a:cxn>
                <a:cxn ang="0">
                  <a:pos x="84" y="158"/>
                </a:cxn>
                <a:cxn ang="0">
                  <a:pos x="126" y="160"/>
                </a:cxn>
                <a:cxn ang="0">
                  <a:pos x="188" y="172"/>
                </a:cxn>
                <a:cxn ang="0">
                  <a:pos x="246" y="178"/>
                </a:cxn>
                <a:cxn ang="0">
                  <a:pos x="316" y="190"/>
                </a:cxn>
                <a:cxn ang="0">
                  <a:pos x="372" y="206"/>
                </a:cxn>
                <a:cxn ang="0">
                  <a:pos x="430" y="216"/>
                </a:cxn>
                <a:cxn ang="0">
                  <a:pos x="488" y="232"/>
                </a:cxn>
                <a:cxn ang="0">
                  <a:pos x="550" y="252"/>
                </a:cxn>
                <a:cxn ang="0">
                  <a:pos x="608" y="276"/>
                </a:cxn>
                <a:cxn ang="0">
                  <a:pos x="666" y="298"/>
                </a:cxn>
                <a:cxn ang="0">
                  <a:pos x="724" y="320"/>
                </a:cxn>
                <a:cxn ang="0">
                  <a:pos x="770" y="344"/>
                </a:cxn>
                <a:cxn ang="0">
                  <a:pos x="842" y="384"/>
                </a:cxn>
                <a:cxn ang="0">
                  <a:pos x="902" y="418"/>
                </a:cxn>
                <a:cxn ang="0">
                  <a:pos x="956" y="452"/>
                </a:cxn>
                <a:cxn ang="0">
                  <a:pos x="1014" y="492"/>
                </a:cxn>
                <a:cxn ang="0">
                  <a:pos x="1058" y="524"/>
                </a:cxn>
                <a:cxn ang="0">
                  <a:pos x="1084" y="540"/>
                </a:cxn>
                <a:cxn ang="0">
                  <a:pos x="1080" y="342"/>
                </a:cxn>
                <a:cxn ang="0">
                  <a:pos x="982" y="308"/>
                </a:cxn>
                <a:cxn ang="0">
                  <a:pos x="890" y="278"/>
                </a:cxn>
                <a:cxn ang="0">
                  <a:pos x="810" y="246"/>
                </a:cxn>
                <a:cxn ang="0">
                  <a:pos x="722" y="218"/>
                </a:cxn>
                <a:cxn ang="0">
                  <a:pos x="642" y="186"/>
                </a:cxn>
                <a:cxn ang="0">
                  <a:pos x="548" y="158"/>
                </a:cxn>
                <a:cxn ang="0">
                  <a:pos x="86" y="0"/>
                </a:cxn>
                <a:cxn ang="0">
                  <a:pos x="64" y="8"/>
                </a:cxn>
                <a:cxn ang="0">
                  <a:pos x="26" y="8"/>
                </a:cxn>
                <a:cxn ang="0">
                  <a:pos x="0" y="8"/>
                </a:cxn>
              </a:cxnLst>
              <a:rect l="0" t="0" r="r" b="b"/>
              <a:pathLst>
                <a:path w="1084" h="540">
                  <a:moveTo>
                    <a:pt x="0" y="8"/>
                  </a:moveTo>
                  <a:lnTo>
                    <a:pt x="0" y="156"/>
                  </a:lnTo>
                  <a:lnTo>
                    <a:pt x="56" y="154"/>
                  </a:lnTo>
                  <a:lnTo>
                    <a:pt x="84" y="158"/>
                  </a:lnTo>
                  <a:lnTo>
                    <a:pt x="126" y="160"/>
                  </a:lnTo>
                  <a:lnTo>
                    <a:pt x="188" y="172"/>
                  </a:lnTo>
                  <a:lnTo>
                    <a:pt x="246" y="178"/>
                  </a:lnTo>
                  <a:lnTo>
                    <a:pt x="316" y="190"/>
                  </a:lnTo>
                  <a:lnTo>
                    <a:pt x="372" y="206"/>
                  </a:lnTo>
                  <a:lnTo>
                    <a:pt x="430" y="216"/>
                  </a:lnTo>
                  <a:lnTo>
                    <a:pt x="488" y="232"/>
                  </a:lnTo>
                  <a:lnTo>
                    <a:pt x="550" y="252"/>
                  </a:lnTo>
                  <a:lnTo>
                    <a:pt x="608" y="276"/>
                  </a:lnTo>
                  <a:lnTo>
                    <a:pt x="666" y="298"/>
                  </a:lnTo>
                  <a:lnTo>
                    <a:pt x="724" y="320"/>
                  </a:lnTo>
                  <a:lnTo>
                    <a:pt x="770" y="344"/>
                  </a:lnTo>
                  <a:lnTo>
                    <a:pt x="842" y="384"/>
                  </a:lnTo>
                  <a:lnTo>
                    <a:pt x="902" y="418"/>
                  </a:lnTo>
                  <a:lnTo>
                    <a:pt x="956" y="452"/>
                  </a:lnTo>
                  <a:lnTo>
                    <a:pt x="1014" y="492"/>
                  </a:lnTo>
                  <a:lnTo>
                    <a:pt x="1058" y="524"/>
                  </a:lnTo>
                  <a:lnTo>
                    <a:pt x="1084" y="540"/>
                  </a:lnTo>
                  <a:lnTo>
                    <a:pt x="1080" y="342"/>
                  </a:lnTo>
                  <a:lnTo>
                    <a:pt x="982" y="308"/>
                  </a:lnTo>
                  <a:lnTo>
                    <a:pt x="890" y="278"/>
                  </a:lnTo>
                  <a:lnTo>
                    <a:pt x="810" y="246"/>
                  </a:lnTo>
                  <a:lnTo>
                    <a:pt x="722" y="218"/>
                  </a:lnTo>
                  <a:lnTo>
                    <a:pt x="642" y="186"/>
                  </a:lnTo>
                  <a:lnTo>
                    <a:pt x="548" y="158"/>
                  </a:lnTo>
                  <a:lnTo>
                    <a:pt x="86" y="0"/>
                  </a:lnTo>
                  <a:lnTo>
                    <a:pt x="64" y="8"/>
                  </a:lnTo>
                  <a:lnTo>
                    <a:pt x="26" y="8"/>
                  </a:lnTo>
                  <a:lnTo>
                    <a:pt x="0" y="8"/>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7" name="Freeform 6"/>
            <p:cNvSpPr>
              <a:spLocks/>
            </p:cNvSpPr>
            <p:nvPr/>
          </p:nvSpPr>
          <p:spPr bwMode="auto">
            <a:xfrm>
              <a:off x="5046663" y="5597525"/>
              <a:ext cx="1820862" cy="671513"/>
            </a:xfrm>
            <a:custGeom>
              <a:avLst/>
              <a:gdLst/>
              <a:ahLst/>
              <a:cxnLst>
                <a:cxn ang="0">
                  <a:pos x="0" y="240"/>
                </a:cxn>
                <a:cxn ang="0">
                  <a:pos x="2" y="354"/>
                </a:cxn>
                <a:cxn ang="0">
                  <a:pos x="100" y="352"/>
                </a:cxn>
                <a:cxn ang="0">
                  <a:pos x="220" y="340"/>
                </a:cxn>
                <a:cxn ang="0">
                  <a:pos x="308" y="338"/>
                </a:cxn>
                <a:cxn ang="0">
                  <a:pos x="394" y="328"/>
                </a:cxn>
                <a:cxn ang="0">
                  <a:pos x="488" y="316"/>
                </a:cxn>
                <a:cxn ang="0">
                  <a:pos x="632" y="294"/>
                </a:cxn>
                <a:cxn ang="0">
                  <a:pos x="774" y="266"/>
                </a:cxn>
                <a:cxn ang="0">
                  <a:pos x="894" y="220"/>
                </a:cxn>
                <a:cxn ang="0">
                  <a:pos x="942" y="198"/>
                </a:cxn>
                <a:cxn ang="0">
                  <a:pos x="954" y="170"/>
                </a:cxn>
                <a:cxn ang="0">
                  <a:pos x="952" y="54"/>
                </a:cxn>
                <a:cxn ang="0">
                  <a:pos x="932" y="16"/>
                </a:cxn>
                <a:cxn ang="0">
                  <a:pos x="902" y="0"/>
                </a:cxn>
                <a:cxn ang="0">
                  <a:pos x="900" y="84"/>
                </a:cxn>
                <a:cxn ang="0">
                  <a:pos x="884" y="106"/>
                </a:cxn>
                <a:cxn ang="0">
                  <a:pos x="850" y="120"/>
                </a:cxn>
                <a:cxn ang="0">
                  <a:pos x="814" y="136"/>
                </a:cxn>
                <a:cxn ang="0">
                  <a:pos x="748" y="154"/>
                </a:cxn>
                <a:cxn ang="0">
                  <a:pos x="676" y="172"/>
                </a:cxn>
                <a:cxn ang="0">
                  <a:pos x="600" y="188"/>
                </a:cxn>
                <a:cxn ang="0">
                  <a:pos x="514" y="200"/>
                </a:cxn>
                <a:cxn ang="0">
                  <a:pos x="424" y="210"/>
                </a:cxn>
                <a:cxn ang="0">
                  <a:pos x="326" y="222"/>
                </a:cxn>
                <a:cxn ang="0">
                  <a:pos x="222" y="228"/>
                </a:cxn>
                <a:cxn ang="0">
                  <a:pos x="134" y="234"/>
                </a:cxn>
                <a:cxn ang="0">
                  <a:pos x="62" y="238"/>
                </a:cxn>
                <a:cxn ang="0">
                  <a:pos x="0" y="240"/>
                </a:cxn>
              </a:cxnLst>
              <a:rect l="0" t="0" r="r" b="b"/>
              <a:pathLst>
                <a:path w="954" h="354">
                  <a:moveTo>
                    <a:pt x="0" y="240"/>
                  </a:moveTo>
                  <a:lnTo>
                    <a:pt x="2" y="354"/>
                  </a:lnTo>
                  <a:lnTo>
                    <a:pt x="100" y="352"/>
                  </a:lnTo>
                  <a:lnTo>
                    <a:pt x="220" y="340"/>
                  </a:lnTo>
                  <a:lnTo>
                    <a:pt x="308" y="338"/>
                  </a:lnTo>
                  <a:lnTo>
                    <a:pt x="394" y="328"/>
                  </a:lnTo>
                  <a:lnTo>
                    <a:pt x="488" y="316"/>
                  </a:lnTo>
                  <a:lnTo>
                    <a:pt x="632" y="294"/>
                  </a:lnTo>
                  <a:lnTo>
                    <a:pt x="774" y="266"/>
                  </a:lnTo>
                  <a:lnTo>
                    <a:pt x="894" y="220"/>
                  </a:lnTo>
                  <a:lnTo>
                    <a:pt x="942" y="198"/>
                  </a:lnTo>
                  <a:lnTo>
                    <a:pt x="954" y="170"/>
                  </a:lnTo>
                  <a:lnTo>
                    <a:pt x="952" y="54"/>
                  </a:lnTo>
                  <a:lnTo>
                    <a:pt x="932" y="16"/>
                  </a:lnTo>
                  <a:lnTo>
                    <a:pt x="902" y="0"/>
                  </a:lnTo>
                  <a:lnTo>
                    <a:pt x="900" y="84"/>
                  </a:lnTo>
                  <a:lnTo>
                    <a:pt x="884" y="106"/>
                  </a:lnTo>
                  <a:lnTo>
                    <a:pt x="850" y="120"/>
                  </a:lnTo>
                  <a:lnTo>
                    <a:pt x="814" y="136"/>
                  </a:lnTo>
                  <a:lnTo>
                    <a:pt x="748" y="154"/>
                  </a:lnTo>
                  <a:lnTo>
                    <a:pt x="676" y="172"/>
                  </a:lnTo>
                  <a:lnTo>
                    <a:pt x="600" y="188"/>
                  </a:lnTo>
                  <a:lnTo>
                    <a:pt x="514" y="200"/>
                  </a:lnTo>
                  <a:lnTo>
                    <a:pt x="424" y="210"/>
                  </a:lnTo>
                  <a:lnTo>
                    <a:pt x="326" y="222"/>
                  </a:lnTo>
                  <a:lnTo>
                    <a:pt x="222" y="228"/>
                  </a:lnTo>
                  <a:lnTo>
                    <a:pt x="134" y="234"/>
                  </a:lnTo>
                  <a:lnTo>
                    <a:pt x="62" y="238"/>
                  </a:lnTo>
                  <a:lnTo>
                    <a:pt x="0" y="240"/>
                  </a:lnTo>
                  <a:close/>
                </a:path>
              </a:pathLst>
            </a:custGeom>
            <a:solidFill>
              <a:srgbClr val="CFDBFD"/>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8" name="Freeform 7"/>
            <p:cNvSpPr>
              <a:spLocks/>
            </p:cNvSpPr>
            <p:nvPr/>
          </p:nvSpPr>
          <p:spPr bwMode="auto">
            <a:xfrm>
              <a:off x="2543175" y="5592764"/>
              <a:ext cx="2514600" cy="676275"/>
            </a:xfrm>
            <a:custGeom>
              <a:avLst/>
              <a:gdLst/>
              <a:ahLst/>
              <a:cxnLst>
                <a:cxn ang="0">
                  <a:pos x="50" y="0"/>
                </a:cxn>
                <a:cxn ang="0">
                  <a:pos x="26" y="14"/>
                </a:cxn>
                <a:cxn ang="0">
                  <a:pos x="10" y="28"/>
                </a:cxn>
                <a:cxn ang="0">
                  <a:pos x="2" y="42"/>
                </a:cxn>
                <a:cxn ang="0">
                  <a:pos x="0" y="62"/>
                </a:cxn>
                <a:cxn ang="0">
                  <a:pos x="0" y="178"/>
                </a:cxn>
                <a:cxn ang="0">
                  <a:pos x="10" y="204"/>
                </a:cxn>
                <a:cxn ang="0">
                  <a:pos x="42" y="220"/>
                </a:cxn>
                <a:cxn ang="0">
                  <a:pos x="140" y="252"/>
                </a:cxn>
                <a:cxn ang="0">
                  <a:pos x="244" y="282"/>
                </a:cxn>
                <a:cxn ang="0">
                  <a:pos x="356" y="304"/>
                </a:cxn>
                <a:cxn ang="0">
                  <a:pos x="488" y="324"/>
                </a:cxn>
                <a:cxn ang="0">
                  <a:pos x="624" y="336"/>
                </a:cxn>
                <a:cxn ang="0">
                  <a:pos x="802" y="348"/>
                </a:cxn>
                <a:cxn ang="0">
                  <a:pos x="958" y="356"/>
                </a:cxn>
                <a:cxn ang="0">
                  <a:pos x="1318" y="356"/>
                </a:cxn>
                <a:cxn ang="0">
                  <a:pos x="1314" y="238"/>
                </a:cxn>
                <a:cxn ang="0">
                  <a:pos x="1166" y="240"/>
                </a:cxn>
                <a:cxn ang="0">
                  <a:pos x="1018" y="240"/>
                </a:cxn>
                <a:cxn ang="0">
                  <a:pos x="886" y="240"/>
                </a:cxn>
                <a:cxn ang="0">
                  <a:pos x="796" y="234"/>
                </a:cxn>
                <a:cxn ang="0">
                  <a:pos x="694" y="226"/>
                </a:cxn>
                <a:cxn ang="0">
                  <a:pos x="626" y="222"/>
                </a:cxn>
                <a:cxn ang="0">
                  <a:pos x="544" y="218"/>
                </a:cxn>
                <a:cxn ang="0">
                  <a:pos x="402" y="198"/>
                </a:cxn>
                <a:cxn ang="0">
                  <a:pos x="284" y="178"/>
                </a:cxn>
                <a:cxn ang="0">
                  <a:pos x="176" y="150"/>
                </a:cxn>
                <a:cxn ang="0">
                  <a:pos x="100" y="124"/>
                </a:cxn>
                <a:cxn ang="0">
                  <a:pos x="68" y="110"/>
                </a:cxn>
                <a:cxn ang="0">
                  <a:pos x="50" y="82"/>
                </a:cxn>
                <a:cxn ang="0">
                  <a:pos x="50" y="0"/>
                </a:cxn>
              </a:cxnLst>
              <a:rect l="0" t="0" r="r" b="b"/>
              <a:pathLst>
                <a:path w="1318" h="356">
                  <a:moveTo>
                    <a:pt x="50" y="0"/>
                  </a:moveTo>
                  <a:lnTo>
                    <a:pt x="26" y="14"/>
                  </a:lnTo>
                  <a:lnTo>
                    <a:pt x="10" y="28"/>
                  </a:lnTo>
                  <a:lnTo>
                    <a:pt x="2" y="42"/>
                  </a:lnTo>
                  <a:lnTo>
                    <a:pt x="0" y="62"/>
                  </a:lnTo>
                  <a:lnTo>
                    <a:pt x="0" y="178"/>
                  </a:lnTo>
                  <a:lnTo>
                    <a:pt x="10" y="204"/>
                  </a:lnTo>
                  <a:lnTo>
                    <a:pt x="42" y="220"/>
                  </a:lnTo>
                  <a:lnTo>
                    <a:pt x="140" y="252"/>
                  </a:lnTo>
                  <a:lnTo>
                    <a:pt x="244" y="282"/>
                  </a:lnTo>
                  <a:lnTo>
                    <a:pt x="356" y="304"/>
                  </a:lnTo>
                  <a:lnTo>
                    <a:pt x="488" y="324"/>
                  </a:lnTo>
                  <a:lnTo>
                    <a:pt x="624" y="336"/>
                  </a:lnTo>
                  <a:lnTo>
                    <a:pt x="802" y="348"/>
                  </a:lnTo>
                  <a:lnTo>
                    <a:pt x="958" y="356"/>
                  </a:lnTo>
                  <a:lnTo>
                    <a:pt x="1318" y="356"/>
                  </a:lnTo>
                  <a:lnTo>
                    <a:pt x="1314" y="238"/>
                  </a:lnTo>
                  <a:lnTo>
                    <a:pt x="1166" y="240"/>
                  </a:lnTo>
                  <a:lnTo>
                    <a:pt x="1018" y="240"/>
                  </a:lnTo>
                  <a:lnTo>
                    <a:pt x="886" y="240"/>
                  </a:lnTo>
                  <a:lnTo>
                    <a:pt x="796" y="234"/>
                  </a:lnTo>
                  <a:lnTo>
                    <a:pt x="694" y="226"/>
                  </a:lnTo>
                  <a:lnTo>
                    <a:pt x="626" y="222"/>
                  </a:lnTo>
                  <a:lnTo>
                    <a:pt x="544" y="218"/>
                  </a:lnTo>
                  <a:lnTo>
                    <a:pt x="402" y="198"/>
                  </a:lnTo>
                  <a:lnTo>
                    <a:pt x="284" y="178"/>
                  </a:lnTo>
                  <a:lnTo>
                    <a:pt x="176" y="150"/>
                  </a:lnTo>
                  <a:lnTo>
                    <a:pt x="100" y="124"/>
                  </a:lnTo>
                  <a:lnTo>
                    <a:pt x="68" y="110"/>
                  </a:lnTo>
                  <a:lnTo>
                    <a:pt x="50" y="82"/>
                  </a:lnTo>
                  <a:lnTo>
                    <a:pt x="50" y="0"/>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9" name="Freeform 8"/>
            <p:cNvSpPr>
              <a:spLocks/>
            </p:cNvSpPr>
            <p:nvPr/>
          </p:nvSpPr>
          <p:spPr bwMode="auto">
            <a:xfrm>
              <a:off x="2600325" y="1738313"/>
              <a:ext cx="1954213" cy="687387"/>
            </a:xfrm>
            <a:custGeom>
              <a:avLst/>
              <a:gdLst/>
              <a:ahLst/>
              <a:cxnLst>
                <a:cxn ang="0">
                  <a:pos x="992" y="0"/>
                </a:cxn>
                <a:cxn ang="0">
                  <a:pos x="38" y="304"/>
                </a:cxn>
                <a:cxn ang="0">
                  <a:pos x="14" y="318"/>
                </a:cxn>
                <a:cxn ang="0">
                  <a:pos x="2" y="342"/>
                </a:cxn>
                <a:cxn ang="0">
                  <a:pos x="0" y="362"/>
                </a:cxn>
                <a:cxn ang="0">
                  <a:pos x="1024" y="8"/>
                </a:cxn>
                <a:cxn ang="0">
                  <a:pos x="992" y="0"/>
                </a:cxn>
              </a:cxnLst>
              <a:rect l="0" t="0" r="r" b="b"/>
              <a:pathLst>
                <a:path w="1024" h="362">
                  <a:moveTo>
                    <a:pt x="992" y="0"/>
                  </a:moveTo>
                  <a:lnTo>
                    <a:pt x="38" y="304"/>
                  </a:lnTo>
                  <a:lnTo>
                    <a:pt x="14" y="318"/>
                  </a:lnTo>
                  <a:lnTo>
                    <a:pt x="2" y="342"/>
                  </a:lnTo>
                  <a:lnTo>
                    <a:pt x="0" y="362"/>
                  </a:lnTo>
                  <a:lnTo>
                    <a:pt x="1024" y="8"/>
                  </a:lnTo>
                  <a:lnTo>
                    <a:pt x="992" y="0"/>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0" name="Freeform 9"/>
            <p:cNvSpPr>
              <a:spLocks/>
            </p:cNvSpPr>
            <p:nvPr/>
          </p:nvSpPr>
          <p:spPr bwMode="auto">
            <a:xfrm>
              <a:off x="4867275" y="1731963"/>
              <a:ext cx="1939925" cy="685801"/>
            </a:xfrm>
            <a:custGeom>
              <a:avLst/>
              <a:gdLst/>
              <a:ahLst/>
              <a:cxnLst>
                <a:cxn ang="0">
                  <a:pos x="0" y="14"/>
                </a:cxn>
                <a:cxn ang="0">
                  <a:pos x="1016" y="362"/>
                </a:cxn>
                <a:cxn ang="0">
                  <a:pos x="1016" y="344"/>
                </a:cxn>
                <a:cxn ang="0">
                  <a:pos x="998" y="320"/>
                </a:cxn>
                <a:cxn ang="0">
                  <a:pos x="984" y="312"/>
                </a:cxn>
                <a:cxn ang="0">
                  <a:pos x="852" y="262"/>
                </a:cxn>
                <a:cxn ang="0">
                  <a:pos x="18" y="0"/>
                </a:cxn>
                <a:cxn ang="0">
                  <a:pos x="0" y="14"/>
                </a:cxn>
              </a:cxnLst>
              <a:rect l="0" t="0" r="r" b="b"/>
              <a:pathLst>
                <a:path w="1016" h="362">
                  <a:moveTo>
                    <a:pt x="0" y="14"/>
                  </a:moveTo>
                  <a:lnTo>
                    <a:pt x="1016" y="362"/>
                  </a:lnTo>
                  <a:lnTo>
                    <a:pt x="1016" y="344"/>
                  </a:lnTo>
                  <a:lnTo>
                    <a:pt x="998" y="320"/>
                  </a:lnTo>
                  <a:lnTo>
                    <a:pt x="984" y="312"/>
                  </a:lnTo>
                  <a:lnTo>
                    <a:pt x="852" y="262"/>
                  </a:lnTo>
                  <a:lnTo>
                    <a:pt x="18" y="0"/>
                  </a:lnTo>
                  <a:lnTo>
                    <a:pt x="0" y="14"/>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1" name="Freeform 10"/>
            <p:cNvSpPr>
              <a:spLocks/>
            </p:cNvSpPr>
            <p:nvPr/>
          </p:nvSpPr>
          <p:spPr bwMode="auto">
            <a:xfrm>
              <a:off x="2600325" y="1757363"/>
              <a:ext cx="2125663" cy="1025525"/>
            </a:xfrm>
            <a:custGeom>
              <a:avLst/>
              <a:gdLst/>
              <a:ahLst/>
              <a:cxnLst>
                <a:cxn ang="0">
                  <a:pos x="1096" y="6"/>
                </a:cxn>
                <a:cxn ang="0">
                  <a:pos x="1098" y="156"/>
                </a:cxn>
                <a:cxn ang="0">
                  <a:pos x="1032" y="160"/>
                </a:cxn>
                <a:cxn ang="0">
                  <a:pos x="978" y="162"/>
                </a:cxn>
                <a:cxn ang="0">
                  <a:pos x="924" y="170"/>
                </a:cxn>
                <a:cxn ang="0">
                  <a:pos x="876" y="176"/>
                </a:cxn>
                <a:cxn ang="0">
                  <a:pos x="812" y="186"/>
                </a:cxn>
                <a:cxn ang="0">
                  <a:pos x="760" y="198"/>
                </a:cxn>
                <a:cxn ang="0">
                  <a:pos x="694" y="212"/>
                </a:cxn>
                <a:cxn ang="0">
                  <a:pos x="634" y="228"/>
                </a:cxn>
                <a:cxn ang="0">
                  <a:pos x="564" y="246"/>
                </a:cxn>
                <a:cxn ang="0">
                  <a:pos x="496" y="272"/>
                </a:cxn>
                <a:cxn ang="0">
                  <a:pos x="422" y="304"/>
                </a:cxn>
                <a:cxn ang="0">
                  <a:pos x="356" y="332"/>
                </a:cxn>
                <a:cxn ang="0">
                  <a:pos x="290" y="366"/>
                </a:cxn>
                <a:cxn ang="0">
                  <a:pos x="186" y="428"/>
                </a:cxn>
                <a:cxn ang="0">
                  <a:pos x="132" y="462"/>
                </a:cxn>
                <a:cxn ang="0">
                  <a:pos x="86" y="492"/>
                </a:cxn>
                <a:cxn ang="0">
                  <a:pos x="58" y="516"/>
                </a:cxn>
                <a:cxn ang="0">
                  <a:pos x="24" y="540"/>
                </a:cxn>
                <a:cxn ang="0">
                  <a:pos x="26" y="400"/>
                </a:cxn>
                <a:cxn ang="0">
                  <a:pos x="8" y="380"/>
                </a:cxn>
                <a:cxn ang="0">
                  <a:pos x="0" y="364"/>
                </a:cxn>
                <a:cxn ang="0">
                  <a:pos x="1020" y="0"/>
                </a:cxn>
                <a:cxn ang="0">
                  <a:pos x="1046" y="8"/>
                </a:cxn>
                <a:cxn ang="0">
                  <a:pos x="1078" y="8"/>
                </a:cxn>
                <a:cxn ang="0">
                  <a:pos x="1096" y="6"/>
                </a:cxn>
              </a:cxnLst>
              <a:rect l="0" t="0" r="r" b="b"/>
              <a:pathLst>
                <a:path w="1098" h="540">
                  <a:moveTo>
                    <a:pt x="1096" y="6"/>
                  </a:moveTo>
                  <a:lnTo>
                    <a:pt x="1098" y="156"/>
                  </a:lnTo>
                  <a:lnTo>
                    <a:pt x="1032" y="160"/>
                  </a:lnTo>
                  <a:lnTo>
                    <a:pt x="978" y="162"/>
                  </a:lnTo>
                  <a:lnTo>
                    <a:pt x="924" y="170"/>
                  </a:lnTo>
                  <a:lnTo>
                    <a:pt x="876" y="176"/>
                  </a:lnTo>
                  <a:lnTo>
                    <a:pt x="812" y="186"/>
                  </a:lnTo>
                  <a:lnTo>
                    <a:pt x="760" y="198"/>
                  </a:lnTo>
                  <a:lnTo>
                    <a:pt x="694" y="212"/>
                  </a:lnTo>
                  <a:lnTo>
                    <a:pt x="634" y="228"/>
                  </a:lnTo>
                  <a:lnTo>
                    <a:pt x="564" y="246"/>
                  </a:lnTo>
                  <a:lnTo>
                    <a:pt x="496" y="272"/>
                  </a:lnTo>
                  <a:lnTo>
                    <a:pt x="422" y="304"/>
                  </a:lnTo>
                  <a:lnTo>
                    <a:pt x="356" y="332"/>
                  </a:lnTo>
                  <a:lnTo>
                    <a:pt x="290" y="366"/>
                  </a:lnTo>
                  <a:lnTo>
                    <a:pt x="186" y="428"/>
                  </a:lnTo>
                  <a:lnTo>
                    <a:pt x="132" y="462"/>
                  </a:lnTo>
                  <a:lnTo>
                    <a:pt x="86" y="492"/>
                  </a:lnTo>
                  <a:lnTo>
                    <a:pt x="58" y="516"/>
                  </a:lnTo>
                  <a:lnTo>
                    <a:pt x="24" y="540"/>
                  </a:lnTo>
                  <a:lnTo>
                    <a:pt x="26" y="400"/>
                  </a:lnTo>
                  <a:lnTo>
                    <a:pt x="8" y="380"/>
                  </a:lnTo>
                  <a:lnTo>
                    <a:pt x="0" y="364"/>
                  </a:lnTo>
                  <a:lnTo>
                    <a:pt x="1020" y="0"/>
                  </a:lnTo>
                  <a:lnTo>
                    <a:pt x="1046" y="8"/>
                  </a:lnTo>
                  <a:lnTo>
                    <a:pt x="1078" y="8"/>
                  </a:lnTo>
                  <a:lnTo>
                    <a:pt x="1096" y="6"/>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2" name="Freeform 11"/>
            <p:cNvSpPr>
              <a:spLocks/>
            </p:cNvSpPr>
            <p:nvPr/>
          </p:nvSpPr>
          <p:spPr bwMode="auto">
            <a:xfrm>
              <a:off x="4497387" y="1689100"/>
              <a:ext cx="417511" cy="88900"/>
            </a:xfrm>
            <a:custGeom>
              <a:avLst/>
              <a:gdLst/>
              <a:ahLst/>
              <a:cxnLst>
                <a:cxn ang="0">
                  <a:pos x="0" y="26"/>
                </a:cxn>
                <a:cxn ang="0">
                  <a:pos x="0" y="0"/>
                </a:cxn>
                <a:cxn ang="0">
                  <a:pos x="21" y="11"/>
                </a:cxn>
                <a:cxn ang="0">
                  <a:pos x="49" y="21"/>
                </a:cxn>
                <a:cxn ang="0">
                  <a:pos x="93" y="23"/>
                </a:cxn>
                <a:cxn ang="0">
                  <a:pos x="130" y="26"/>
                </a:cxn>
                <a:cxn ang="0">
                  <a:pos x="174" y="18"/>
                </a:cxn>
                <a:cxn ang="0">
                  <a:pos x="198" y="9"/>
                </a:cxn>
                <a:cxn ang="0">
                  <a:pos x="219" y="2"/>
                </a:cxn>
                <a:cxn ang="0">
                  <a:pos x="214" y="21"/>
                </a:cxn>
                <a:cxn ang="0">
                  <a:pos x="201" y="32"/>
                </a:cxn>
                <a:cxn ang="0">
                  <a:pos x="187" y="39"/>
                </a:cxn>
                <a:cxn ang="0">
                  <a:pos x="168" y="44"/>
                </a:cxn>
                <a:cxn ang="0">
                  <a:pos x="142" y="47"/>
                </a:cxn>
                <a:cxn ang="0">
                  <a:pos x="64" y="45"/>
                </a:cxn>
                <a:cxn ang="0">
                  <a:pos x="40" y="42"/>
                </a:cxn>
                <a:cxn ang="0">
                  <a:pos x="18" y="36"/>
                </a:cxn>
                <a:cxn ang="0">
                  <a:pos x="0" y="26"/>
                </a:cxn>
              </a:cxnLst>
              <a:rect l="0" t="0" r="r" b="b"/>
              <a:pathLst>
                <a:path w="219" h="47">
                  <a:moveTo>
                    <a:pt x="0" y="26"/>
                  </a:moveTo>
                  <a:lnTo>
                    <a:pt x="0" y="0"/>
                  </a:lnTo>
                  <a:lnTo>
                    <a:pt x="21" y="11"/>
                  </a:lnTo>
                  <a:lnTo>
                    <a:pt x="49" y="21"/>
                  </a:lnTo>
                  <a:lnTo>
                    <a:pt x="93" y="23"/>
                  </a:lnTo>
                  <a:lnTo>
                    <a:pt x="130" y="26"/>
                  </a:lnTo>
                  <a:lnTo>
                    <a:pt x="174" y="18"/>
                  </a:lnTo>
                  <a:lnTo>
                    <a:pt x="198" y="9"/>
                  </a:lnTo>
                  <a:lnTo>
                    <a:pt x="219" y="2"/>
                  </a:lnTo>
                  <a:lnTo>
                    <a:pt x="214" y="21"/>
                  </a:lnTo>
                  <a:lnTo>
                    <a:pt x="201" y="32"/>
                  </a:lnTo>
                  <a:lnTo>
                    <a:pt x="187" y="39"/>
                  </a:lnTo>
                  <a:lnTo>
                    <a:pt x="168" y="44"/>
                  </a:lnTo>
                  <a:lnTo>
                    <a:pt x="142" y="47"/>
                  </a:lnTo>
                  <a:lnTo>
                    <a:pt x="64" y="45"/>
                  </a:lnTo>
                  <a:lnTo>
                    <a:pt x="40" y="42"/>
                  </a:lnTo>
                  <a:lnTo>
                    <a:pt x="18" y="36"/>
                  </a:lnTo>
                  <a:lnTo>
                    <a:pt x="0" y="26"/>
                  </a:lnTo>
                  <a:close/>
                </a:path>
              </a:pathLst>
            </a:custGeom>
            <a:gradFill rotWithShape="0">
              <a:gsLst>
                <a:gs pos="0">
                  <a:srgbClr val="CFDBFD">
                    <a:gamma/>
                    <a:shade val="46275"/>
                    <a:invGamma/>
                  </a:srgbClr>
                </a:gs>
                <a:gs pos="50000">
                  <a:srgbClr val="CFDBFD"/>
                </a:gs>
                <a:gs pos="100000">
                  <a:srgbClr val="CFDBFD">
                    <a:gamma/>
                    <a:shade val="46275"/>
                    <a:invGamma/>
                  </a:srgbClr>
                </a:gs>
              </a:gsLst>
              <a:lin ang="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3" name="Freeform 12"/>
            <p:cNvSpPr>
              <a:spLocks/>
            </p:cNvSpPr>
            <p:nvPr/>
          </p:nvSpPr>
          <p:spPr bwMode="auto">
            <a:xfrm>
              <a:off x="4508500" y="1638300"/>
              <a:ext cx="401637" cy="96838"/>
            </a:xfrm>
            <a:custGeom>
              <a:avLst/>
              <a:gdLst/>
              <a:ahLst/>
              <a:cxnLst>
                <a:cxn ang="0">
                  <a:pos x="0" y="20"/>
                </a:cxn>
                <a:cxn ang="0">
                  <a:pos x="22" y="8"/>
                </a:cxn>
                <a:cxn ang="0">
                  <a:pos x="46" y="3"/>
                </a:cxn>
                <a:cxn ang="0">
                  <a:pos x="87" y="2"/>
                </a:cxn>
                <a:cxn ang="0">
                  <a:pos x="120" y="0"/>
                </a:cxn>
                <a:cxn ang="0">
                  <a:pos x="144" y="2"/>
                </a:cxn>
                <a:cxn ang="0">
                  <a:pos x="172" y="8"/>
                </a:cxn>
                <a:cxn ang="0">
                  <a:pos x="201" y="15"/>
                </a:cxn>
                <a:cxn ang="0">
                  <a:pos x="210" y="27"/>
                </a:cxn>
                <a:cxn ang="0">
                  <a:pos x="198" y="36"/>
                </a:cxn>
                <a:cxn ang="0">
                  <a:pos x="166" y="45"/>
                </a:cxn>
                <a:cxn ang="0">
                  <a:pos x="144" y="48"/>
                </a:cxn>
                <a:cxn ang="0">
                  <a:pos x="115" y="51"/>
                </a:cxn>
                <a:cxn ang="0">
                  <a:pos x="90" y="50"/>
                </a:cxn>
                <a:cxn ang="0">
                  <a:pos x="67" y="50"/>
                </a:cxn>
                <a:cxn ang="0">
                  <a:pos x="39" y="44"/>
                </a:cxn>
                <a:cxn ang="0">
                  <a:pos x="19" y="41"/>
                </a:cxn>
                <a:cxn ang="0">
                  <a:pos x="4" y="36"/>
                </a:cxn>
                <a:cxn ang="0">
                  <a:pos x="0" y="20"/>
                </a:cxn>
              </a:cxnLst>
              <a:rect l="0" t="0" r="r" b="b"/>
              <a:pathLst>
                <a:path w="210" h="51">
                  <a:moveTo>
                    <a:pt x="0" y="20"/>
                  </a:moveTo>
                  <a:lnTo>
                    <a:pt x="22" y="8"/>
                  </a:lnTo>
                  <a:lnTo>
                    <a:pt x="46" y="3"/>
                  </a:lnTo>
                  <a:lnTo>
                    <a:pt x="87" y="2"/>
                  </a:lnTo>
                  <a:lnTo>
                    <a:pt x="120" y="0"/>
                  </a:lnTo>
                  <a:lnTo>
                    <a:pt x="144" y="2"/>
                  </a:lnTo>
                  <a:lnTo>
                    <a:pt x="172" y="8"/>
                  </a:lnTo>
                  <a:lnTo>
                    <a:pt x="201" y="15"/>
                  </a:lnTo>
                  <a:lnTo>
                    <a:pt x="210" y="27"/>
                  </a:lnTo>
                  <a:lnTo>
                    <a:pt x="198" y="36"/>
                  </a:lnTo>
                  <a:lnTo>
                    <a:pt x="166" y="45"/>
                  </a:lnTo>
                  <a:lnTo>
                    <a:pt x="144" y="48"/>
                  </a:lnTo>
                  <a:lnTo>
                    <a:pt x="115" y="51"/>
                  </a:lnTo>
                  <a:lnTo>
                    <a:pt x="90" y="50"/>
                  </a:lnTo>
                  <a:lnTo>
                    <a:pt x="67" y="50"/>
                  </a:lnTo>
                  <a:lnTo>
                    <a:pt x="39" y="44"/>
                  </a:lnTo>
                  <a:lnTo>
                    <a:pt x="19" y="41"/>
                  </a:lnTo>
                  <a:lnTo>
                    <a:pt x="4" y="36"/>
                  </a:lnTo>
                  <a:lnTo>
                    <a:pt x="0" y="20"/>
                  </a:lnTo>
                  <a:close/>
                </a:path>
              </a:pathLst>
            </a:custGeom>
            <a:gradFill rotWithShape="0">
              <a:gsLst>
                <a:gs pos="0">
                  <a:srgbClr val="CFDBFD">
                    <a:gamma/>
                    <a:shade val="46275"/>
                    <a:invGamma/>
                  </a:srgbClr>
                </a:gs>
                <a:gs pos="100000">
                  <a:srgbClr val="CFDBFD"/>
                </a:gs>
              </a:gsLst>
              <a:lin ang="540000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4" name="Freeform 13"/>
            <p:cNvSpPr>
              <a:spLocks/>
            </p:cNvSpPr>
            <p:nvPr/>
          </p:nvSpPr>
          <p:spPr bwMode="auto">
            <a:xfrm>
              <a:off x="2644775" y="3292475"/>
              <a:ext cx="11113" cy="42863"/>
            </a:xfrm>
            <a:custGeom>
              <a:avLst/>
              <a:gdLst/>
              <a:ahLst/>
              <a:cxnLst>
                <a:cxn ang="0">
                  <a:pos x="0" y="92"/>
                </a:cxn>
                <a:cxn ang="0">
                  <a:pos x="2" y="61"/>
                </a:cxn>
                <a:cxn ang="0">
                  <a:pos x="10" y="30"/>
                </a:cxn>
                <a:cxn ang="0">
                  <a:pos x="24" y="0"/>
                </a:cxn>
              </a:cxnLst>
              <a:rect l="0" t="0" r="r" b="b"/>
              <a:pathLst>
                <a:path w="24" h="92">
                  <a:moveTo>
                    <a:pt x="0" y="92"/>
                  </a:moveTo>
                  <a:lnTo>
                    <a:pt x="2" y="61"/>
                  </a:lnTo>
                  <a:lnTo>
                    <a:pt x="10" y="30"/>
                  </a:lnTo>
                  <a:lnTo>
                    <a:pt x="24"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5" name="Freeform 14"/>
            <p:cNvSpPr>
              <a:spLocks/>
            </p:cNvSpPr>
            <p:nvPr/>
          </p:nvSpPr>
          <p:spPr bwMode="auto">
            <a:xfrm>
              <a:off x="4910138" y="1735138"/>
              <a:ext cx="1573212" cy="490537"/>
            </a:xfrm>
            <a:custGeom>
              <a:avLst/>
              <a:gdLst/>
              <a:ahLst/>
              <a:cxnLst>
                <a:cxn ang="0">
                  <a:pos x="3298" y="1039"/>
                </a:cxn>
                <a:cxn ang="0">
                  <a:pos x="2571" y="811"/>
                </a:cxn>
                <a:cxn ang="0">
                  <a:pos x="0" y="0"/>
                </a:cxn>
              </a:cxnLst>
              <a:rect l="0" t="0" r="r" b="b"/>
              <a:pathLst>
                <a:path w="3298" h="1039">
                  <a:moveTo>
                    <a:pt x="3298" y="1039"/>
                  </a:moveTo>
                  <a:lnTo>
                    <a:pt x="2571" y="811"/>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6" name="Freeform 15"/>
            <p:cNvSpPr>
              <a:spLocks/>
            </p:cNvSpPr>
            <p:nvPr/>
          </p:nvSpPr>
          <p:spPr bwMode="auto">
            <a:xfrm>
              <a:off x="4862513" y="1758950"/>
              <a:ext cx="1523999" cy="520700"/>
            </a:xfrm>
            <a:custGeom>
              <a:avLst/>
              <a:gdLst/>
              <a:ahLst/>
              <a:cxnLst>
                <a:cxn ang="0">
                  <a:pos x="0" y="0"/>
                </a:cxn>
                <a:cxn ang="0">
                  <a:pos x="2514" y="859"/>
                </a:cxn>
                <a:cxn ang="0">
                  <a:pos x="3195" y="1094"/>
                </a:cxn>
              </a:cxnLst>
              <a:rect l="0" t="0" r="r" b="b"/>
              <a:pathLst>
                <a:path w="3195" h="1094">
                  <a:moveTo>
                    <a:pt x="0" y="0"/>
                  </a:moveTo>
                  <a:lnTo>
                    <a:pt x="2514" y="859"/>
                  </a:lnTo>
                  <a:lnTo>
                    <a:pt x="3195" y="109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7" name="Freeform 16"/>
            <p:cNvSpPr>
              <a:spLocks/>
            </p:cNvSpPr>
            <p:nvPr/>
          </p:nvSpPr>
          <p:spPr bwMode="auto">
            <a:xfrm>
              <a:off x="3473450" y="1758950"/>
              <a:ext cx="1071563" cy="377825"/>
            </a:xfrm>
            <a:custGeom>
              <a:avLst/>
              <a:gdLst/>
              <a:ahLst/>
              <a:cxnLst>
                <a:cxn ang="0">
                  <a:pos x="2237" y="0"/>
                </a:cxn>
                <a:cxn ang="0">
                  <a:pos x="0" y="771"/>
                </a:cxn>
                <a:cxn ang="0">
                  <a:pos x="9" y="795"/>
                </a:cxn>
                <a:cxn ang="0">
                  <a:pos x="2246" y="25"/>
                </a:cxn>
                <a:cxn ang="0">
                  <a:pos x="2237" y="0"/>
                </a:cxn>
              </a:cxnLst>
              <a:rect l="0" t="0" r="r" b="b"/>
              <a:pathLst>
                <a:path w="2246" h="795">
                  <a:moveTo>
                    <a:pt x="2237" y="0"/>
                  </a:moveTo>
                  <a:lnTo>
                    <a:pt x="0" y="771"/>
                  </a:lnTo>
                  <a:lnTo>
                    <a:pt x="9" y="795"/>
                  </a:lnTo>
                  <a:lnTo>
                    <a:pt x="2246" y="25"/>
                  </a:lnTo>
                  <a:lnTo>
                    <a:pt x="2237"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8" name="Freeform 17"/>
            <p:cNvSpPr>
              <a:spLocks/>
            </p:cNvSpPr>
            <p:nvPr/>
          </p:nvSpPr>
          <p:spPr bwMode="auto">
            <a:xfrm>
              <a:off x="2597151" y="2074862"/>
              <a:ext cx="828675" cy="447675"/>
            </a:xfrm>
            <a:custGeom>
              <a:avLst/>
              <a:gdLst/>
              <a:ahLst/>
              <a:cxnLst>
                <a:cxn ang="0">
                  <a:pos x="1738" y="0"/>
                </a:cxn>
                <a:cxn ang="0">
                  <a:pos x="843" y="279"/>
                </a:cxn>
                <a:cxn ang="0">
                  <a:pos x="667" y="330"/>
                </a:cxn>
                <a:cxn ang="0">
                  <a:pos x="491" y="386"/>
                </a:cxn>
                <a:cxn ang="0">
                  <a:pos x="321" y="449"/>
                </a:cxn>
                <a:cxn ang="0">
                  <a:pos x="151" y="518"/>
                </a:cxn>
                <a:cxn ang="0">
                  <a:pos x="118" y="534"/>
                </a:cxn>
                <a:cxn ang="0">
                  <a:pos x="90" y="554"/>
                </a:cxn>
                <a:cxn ang="0">
                  <a:pos x="64" y="579"/>
                </a:cxn>
                <a:cxn ang="0">
                  <a:pos x="42" y="605"/>
                </a:cxn>
                <a:cxn ang="0">
                  <a:pos x="24" y="635"/>
                </a:cxn>
                <a:cxn ang="0">
                  <a:pos x="11" y="665"/>
                </a:cxn>
                <a:cxn ang="0">
                  <a:pos x="4" y="697"/>
                </a:cxn>
                <a:cxn ang="0">
                  <a:pos x="0" y="730"/>
                </a:cxn>
                <a:cxn ang="0">
                  <a:pos x="4" y="765"/>
                </a:cxn>
                <a:cxn ang="0">
                  <a:pos x="11" y="797"/>
                </a:cxn>
                <a:cxn ang="0">
                  <a:pos x="24" y="827"/>
                </a:cxn>
                <a:cxn ang="0">
                  <a:pos x="42" y="857"/>
                </a:cxn>
                <a:cxn ang="0">
                  <a:pos x="64" y="883"/>
                </a:cxn>
                <a:cxn ang="0">
                  <a:pos x="90" y="908"/>
                </a:cxn>
                <a:cxn ang="0">
                  <a:pos x="118" y="928"/>
                </a:cxn>
                <a:cxn ang="0">
                  <a:pos x="151" y="944"/>
                </a:cxn>
              </a:cxnLst>
              <a:rect l="0" t="0" r="r" b="b"/>
              <a:pathLst>
                <a:path w="1738" h="944">
                  <a:moveTo>
                    <a:pt x="1738" y="0"/>
                  </a:moveTo>
                  <a:lnTo>
                    <a:pt x="843" y="279"/>
                  </a:lnTo>
                  <a:lnTo>
                    <a:pt x="667" y="330"/>
                  </a:lnTo>
                  <a:lnTo>
                    <a:pt x="491" y="386"/>
                  </a:lnTo>
                  <a:lnTo>
                    <a:pt x="321" y="449"/>
                  </a:lnTo>
                  <a:lnTo>
                    <a:pt x="151" y="518"/>
                  </a:lnTo>
                  <a:lnTo>
                    <a:pt x="118" y="534"/>
                  </a:lnTo>
                  <a:lnTo>
                    <a:pt x="90" y="554"/>
                  </a:lnTo>
                  <a:lnTo>
                    <a:pt x="64" y="579"/>
                  </a:lnTo>
                  <a:lnTo>
                    <a:pt x="42" y="605"/>
                  </a:lnTo>
                  <a:lnTo>
                    <a:pt x="24" y="635"/>
                  </a:lnTo>
                  <a:lnTo>
                    <a:pt x="11" y="665"/>
                  </a:lnTo>
                  <a:lnTo>
                    <a:pt x="4" y="697"/>
                  </a:lnTo>
                  <a:lnTo>
                    <a:pt x="0" y="730"/>
                  </a:lnTo>
                  <a:lnTo>
                    <a:pt x="4" y="765"/>
                  </a:lnTo>
                  <a:lnTo>
                    <a:pt x="11" y="797"/>
                  </a:lnTo>
                  <a:lnTo>
                    <a:pt x="24" y="827"/>
                  </a:lnTo>
                  <a:lnTo>
                    <a:pt x="42" y="857"/>
                  </a:lnTo>
                  <a:lnTo>
                    <a:pt x="64" y="883"/>
                  </a:lnTo>
                  <a:lnTo>
                    <a:pt x="90" y="908"/>
                  </a:lnTo>
                  <a:lnTo>
                    <a:pt x="118" y="928"/>
                  </a:lnTo>
                  <a:lnTo>
                    <a:pt x="151" y="94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9" name="Freeform 18"/>
            <p:cNvSpPr>
              <a:spLocks/>
            </p:cNvSpPr>
            <p:nvPr/>
          </p:nvSpPr>
          <p:spPr bwMode="auto">
            <a:xfrm>
              <a:off x="3416300" y="1638300"/>
              <a:ext cx="1493838" cy="438150"/>
            </a:xfrm>
            <a:custGeom>
              <a:avLst/>
              <a:gdLst/>
              <a:ahLst/>
              <a:cxnLst>
                <a:cxn ang="0">
                  <a:pos x="0" y="923"/>
                </a:cxn>
                <a:cxn ang="0">
                  <a:pos x="2272" y="216"/>
                </a:cxn>
                <a:cxn ang="0">
                  <a:pos x="2277" y="214"/>
                </a:cxn>
                <a:cxn ang="0">
                  <a:pos x="2272" y="204"/>
                </a:cxn>
                <a:cxn ang="0">
                  <a:pos x="2268" y="193"/>
                </a:cxn>
                <a:cxn ang="0">
                  <a:pos x="2268" y="96"/>
                </a:cxn>
                <a:cxn ang="0">
                  <a:pos x="2286" y="69"/>
                </a:cxn>
                <a:cxn ang="0">
                  <a:pos x="2339" y="44"/>
                </a:cxn>
                <a:cxn ang="0">
                  <a:pos x="2395" y="29"/>
                </a:cxn>
                <a:cxn ang="0">
                  <a:pos x="2457" y="16"/>
                </a:cxn>
                <a:cxn ang="0">
                  <a:pos x="2522" y="8"/>
                </a:cxn>
                <a:cxn ang="0">
                  <a:pos x="2612" y="3"/>
                </a:cxn>
                <a:cxn ang="0">
                  <a:pos x="2700" y="0"/>
                </a:cxn>
                <a:cxn ang="0">
                  <a:pos x="2790" y="3"/>
                </a:cxn>
                <a:cxn ang="0">
                  <a:pos x="2878" y="8"/>
                </a:cxn>
                <a:cxn ang="0">
                  <a:pos x="2943" y="16"/>
                </a:cxn>
                <a:cxn ang="0">
                  <a:pos x="3006" y="29"/>
                </a:cxn>
                <a:cxn ang="0">
                  <a:pos x="3061" y="44"/>
                </a:cxn>
                <a:cxn ang="0">
                  <a:pos x="3113" y="69"/>
                </a:cxn>
                <a:cxn ang="0">
                  <a:pos x="3132" y="96"/>
                </a:cxn>
                <a:cxn ang="0">
                  <a:pos x="3132" y="193"/>
                </a:cxn>
                <a:cxn ang="0">
                  <a:pos x="3130" y="204"/>
                </a:cxn>
                <a:cxn ang="0">
                  <a:pos x="3124" y="214"/>
                </a:cxn>
                <a:cxn ang="0">
                  <a:pos x="3113" y="221"/>
                </a:cxn>
                <a:cxn ang="0">
                  <a:pos x="3061" y="244"/>
                </a:cxn>
                <a:cxn ang="0">
                  <a:pos x="3006" y="261"/>
                </a:cxn>
                <a:cxn ang="0">
                  <a:pos x="2943" y="273"/>
                </a:cxn>
                <a:cxn ang="0">
                  <a:pos x="2878" y="280"/>
                </a:cxn>
                <a:cxn ang="0">
                  <a:pos x="2790" y="287"/>
                </a:cxn>
                <a:cxn ang="0">
                  <a:pos x="2700" y="290"/>
                </a:cxn>
                <a:cxn ang="0">
                  <a:pos x="2612" y="287"/>
                </a:cxn>
                <a:cxn ang="0">
                  <a:pos x="2522" y="280"/>
                </a:cxn>
                <a:cxn ang="0">
                  <a:pos x="2457" y="273"/>
                </a:cxn>
                <a:cxn ang="0">
                  <a:pos x="2395" y="261"/>
                </a:cxn>
                <a:cxn ang="0">
                  <a:pos x="2339" y="244"/>
                </a:cxn>
                <a:cxn ang="0">
                  <a:pos x="2286" y="221"/>
                </a:cxn>
                <a:cxn ang="0">
                  <a:pos x="2277" y="214"/>
                </a:cxn>
              </a:cxnLst>
              <a:rect l="0" t="0" r="r" b="b"/>
              <a:pathLst>
                <a:path w="3132" h="923">
                  <a:moveTo>
                    <a:pt x="0" y="923"/>
                  </a:moveTo>
                  <a:lnTo>
                    <a:pt x="2272" y="216"/>
                  </a:lnTo>
                  <a:lnTo>
                    <a:pt x="2277" y="214"/>
                  </a:lnTo>
                  <a:lnTo>
                    <a:pt x="2272" y="204"/>
                  </a:lnTo>
                  <a:lnTo>
                    <a:pt x="2268" y="193"/>
                  </a:lnTo>
                  <a:lnTo>
                    <a:pt x="2268" y="96"/>
                  </a:lnTo>
                  <a:lnTo>
                    <a:pt x="2286" y="69"/>
                  </a:lnTo>
                  <a:lnTo>
                    <a:pt x="2339" y="44"/>
                  </a:lnTo>
                  <a:lnTo>
                    <a:pt x="2395" y="29"/>
                  </a:lnTo>
                  <a:lnTo>
                    <a:pt x="2457" y="16"/>
                  </a:lnTo>
                  <a:lnTo>
                    <a:pt x="2522" y="8"/>
                  </a:lnTo>
                  <a:lnTo>
                    <a:pt x="2612" y="3"/>
                  </a:lnTo>
                  <a:lnTo>
                    <a:pt x="2700" y="0"/>
                  </a:lnTo>
                  <a:lnTo>
                    <a:pt x="2790" y="3"/>
                  </a:lnTo>
                  <a:lnTo>
                    <a:pt x="2878" y="8"/>
                  </a:lnTo>
                  <a:lnTo>
                    <a:pt x="2943" y="16"/>
                  </a:lnTo>
                  <a:lnTo>
                    <a:pt x="3006" y="29"/>
                  </a:lnTo>
                  <a:lnTo>
                    <a:pt x="3061" y="44"/>
                  </a:lnTo>
                  <a:lnTo>
                    <a:pt x="3113" y="69"/>
                  </a:lnTo>
                  <a:lnTo>
                    <a:pt x="3132" y="96"/>
                  </a:lnTo>
                  <a:lnTo>
                    <a:pt x="3132" y="193"/>
                  </a:lnTo>
                  <a:lnTo>
                    <a:pt x="3130" y="204"/>
                  </a:lnTo>
                  <a:lnTo>
                    <a:pt x="3124" y="214"/>
                  </a:lnTo>
                  <a:lnTo>
                    <a:pt x="3113" y="221"/>
                  </a:lnTo>
                  <a:lnTo>
                    <a:pt x="3061" y="244"/>
                  </a:lnTo>
                  <a:lnTo>
                    <a:pt x="3006" y="261"/>
                  </a:lnTo>
                  <a:lnTo>
                    <a:pt x="2943" y="273"/>
                  </a:lnTo>
                  <a:lnTo>
                    <a:pt x="2878" y="280"/>
                  </a:lnTo>
                  <a:lnTo>
                    <a:pt x="2790" y="287"/>
                  </a:lnTo>
                  <a:lnTo>
                    <a:pt x="2700" y="290"/>
                  </a:lnTo>
                  <a:lnTo>
                    <a:pt x="2612" y="287"/>
                  </a:lnTo>
                  <a:lnTo>
                    <a:pt x="2522" y="280"/>
                  </a:lnTo>
                  <a:lnTo>
                    <a:pt x="2457" y="273"/>
                  </a:lnTo>
                  <a:lnTo>
                    <a:pt x="2395" y="261"/>
                  </a:lnTo>
                  <a:lnTo>
                    <a:pt x="2339" y="244"/>
                  </a:lnTo>
                  <a:lnTo>
                    <a:pt x="2286" y="221"/>
                  </a:lnTo>
                  <a:lnTo>
                    <a:pt x="2277" y="21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0" name="Freeform 19"/>
            <p:cNvSpPr>
              <a:spLocks/>
            </p:cNvSpPr>
            <p:nvPr/>
          </p:nvSpPr>
          <p:spPr bwMode="auto">
            <a:xfrm>
              <a:off x="4497387" y="1670050"/>
              <a:ext cx="412750" cy="61913"/>
            </a:xfrm>
            <a:custGeom>
              <a:avLst/>
              <a:gdLst/>
              <a:ahLst/>
              <a:cxnLst>
                <a:cxn ang="0">
                  <a:pos x="9" y="48"/>
                </a:cxn>
                <a:cxn ang="0">
                  <a:pos x="4" y="37"/>
                </a:cxn>
                <a:cxn ang="0">
                  <a:pos x="0" y="27"/>
                </a:cxn>
                <a:cxn ang="0">
                  <a:pos x="4" y="17"/>
                </a:cxn>
                <a:cxn ang="0">
                  <a:pos x="9" y="6"/>
                </a:cxn>
                <a:cxn ang="0">
                  <a:pos x="18" y="0"/>
                </a:cxn>
                <a:cxn ang="0">
                  <a:pos x="18" y="54"/>
                </a:cxn>
                <a:cxn ang="0">
                  <a:pos x="9" y="48"/>
                </a:cxn>
                <a:cxn ang="0">
                  <a:pos x="18" y="54"/>
                </a:cxn>
                <a:cxn ang="0">
                  <a:pos x="71" y="79"/>
                </a:cxn>
                <a:cxn ang="0">
                  <a:pos x="127" y="96"/>
                </a:cxn>
                <a:cxn ang="0">
                  <a:pos x="189" y="108"/>
                </a:cxn>
                <a:cxn ang="0">
                  <a:pos x="254" y="117"/>
                </a:cxn>
                <a:cxn ang="0">
                  <a:pos x="344" y="122"/>
                </a:cxn>
                <a:cxn ang="0">
                  <a:pos x="432" y="124"/>
                </a:cxn>
                <a:cxn ang="0">
                  <a:pos x="522" y="122"/>
                </a:cxn>
                <a:cxn ang="0">
                  <a:pos x="610" y="117"/>
                </a:cxn>
                <a:cxn ang="0">
                  <a:pos x="675" y="108"/>
                </a:cxn>
                <a:cxn ang="0">
                  <a:pos x="738" y="96"/>
                </a:cxn>
                <a:cxn ang="0">
                  <a:pos x="793" y="79"/>
                </a:cxn>
                <a:cxn ang="0">
                  <a:pos x="845" y="54"/>
                </a:cxn>
                <a:cxn ang="0">
                  <a:pos x="856" y="48"/>
                </a:cxn>
                <a:cxn ang="0">
                  <a:pos x="862" y="37"/>
                </a:cxn>
                <a:cxn ang="0">
                  <a:pos x="864" y="27"/>
                </a:cxn>
                <a:cxn ang="0">
                  <a:pos x="862" y="17"/>
                </a:cxn>
                <a:cxn ang="0">
                  <a:pos x="856" y="6"/>
                </a:cxn>
                <a:cxn ang="0">
                  <a:pos x="845" y="0"/>
                </a:cxn>
              </a:cxnLst>
              <a:rect l="0" t="0" r="r" b="b"/>
              <a:pathLst>
                <a:path w="864" h="124">
                  <a:moveTo>
                    <a:pt x="9" y="48"/>
                  </a:moveTo>
                  <a:lnTo>
                    <a:pt x="4" y="37"/>
                  </a:lnTo>
                  <a:lnTo>
                    <a:pt x="0" y="27"/>
                  </a:lnTo>
                  <a:lnTo>
                    <a:pt x="4" y="17"/>
                  </a:lnTo>
                  <a:lnTo>
                    <a:pt x="9" y="6"/>
                  </a:lnTo>
                  <a:lnTo>
                    <a:pt x="18" y="0"/>
                  </a:lnTo>
                  <a:lnTo>
                    <a:pt x="18" y="54"/>
                  </a:lnTo>
                  <a:lnTo>
                    <a:pt x="9" y="48"/>
                  </a:lnTo>
                  <a:lnTo>
                    <a:pt x="18" y="54"/>
                  </a:lnTo>
                  <a:lnTo>
                    <a:pt x="71" y="79"/>
                  </a:lnTo>
                  <a:lnTo>
                    <a:pt x="127" y="96"/>
                  </a:lnTo>
                  <a:lnTo>
                    <a:pt x="189" y="108"/>
                  </a:lnTo>
                  <a:lnTo>
                    <a:pt x="254" y="117"/>
                  </a:lnTo>
                  <a:lnTo>
                    <a:pt x="344" y="122"/>
                  </a:lnTo>
                  <a:lnTo>
                    <a:pt x="432" y="124"/>
                  </a:lnTo>
                  <a:lnTo>
                    <a:pt x="522" y="122"/>
                  </a:lnTo>
                  <a:lnTo>
                    <a:pt x="610" y="117"/>
                  </a:lnTo>
                  <a:lnTo>
                    <a:pt x="675" y="108"/>
                  </a:lnTo>
                  <a:lnTo>
                    <a:pt x="738" y="96"/>
                  </a:lnTo>
                  <a:lnTo>
                    <a:pt x="793" y="79"/>
                  </a:lnTo>
                  <a:lnTo>
                    <a:pt x="845" y="54"/>
                  </a:lnTo>
                  <a:lnTo>
                    <a:pt x="856" y="48"/>
                  </a:lnTo>
                  <a:lnTo>
                    <a:pt x="862" y="37"/>
                  </a:lnTo>
                  <a:lnTo>
                    <a:pt x="864" y="27"/>
                  </a:lnTo>
                  <a:lnTo>
                    <a:pt x="862" y="17"/>
                  </a:lnTo>
                  <a:lnTo>
                    <a:pt x="856" y="6"/>
                  </a:lnTo>
                  <a:lnTo>
                    <a:pt x="845"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1" name="Freeform 20"/>
            <p:cNvSpPr>
              <a:spLocks/>
            </p:cNvSpPr>
            <p:nvPr/>
          </p:nvSpPr>
          <p:spPr bwMode="auto">
            <a:xfrm>
              <a:off x="2598738" y="2122488"/>
              <a:ext cx="885826" cy="314325"/>
            </a:xfrm>
            <a:custGeom>
              <a:avLst/>
              <a:gdLst/>
              <a:ahLst/>
              <a:cxnLst>
                <a:cxn ang="0">
                  <a:pos x="1848" y="0"/>
                </a:cxn>
                <a:cxn ang="0">
                  <a:pos x="0" y="637"/>
                </a:cxn>
                <a:cxn ang="0">
                  <a:pos x="9" y="662"/>
                </a:cxn>
                <a:cxn ang="0">
                  <a:pos x="1858" y="24"/>
                </a:cxn>
                <a:cxn ang="0">
                  <a:pos x="1848" y="0"/>
                </a:cxn>
              </a:cxnLst>
              <a:rect l="0" t="0" r="r" b="b"/>
              <a:pathLst>
                <a:path w="1858" h="662">
                  <a:moveTo>
                    <a:pt x="1848" y="0"/>
                  </a:moveTo>
                  <a:lnTo>
                    <a:pt x="0" y="637"/>
                  </a:lnTo>
                  <a:lnTo>
                    <a:pt x="9" y="662"/>
                  </a:lnTo>
                  <a:lnTo>
                    <a:pt x="1858" y="24"/>
                  </a:lnTo>
                  <a:lnTo>
                    <a:pt x="1848"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2" name="Freeform 21"/>
            <p:cNvSpPr>
              <a:spLocks/>
            </p:cNvSpPr>
            <p:nvPr/>
          </p:nvSpPr>
          <p:spPr bwMode="auto">
            <a:xfrm>
              <a:off x="2644775" y="2497138"/>
              <a:ext cx="4117975" cy="3557587"/>
            </a:xfrm>
            <a:custGeom>
              <a:avLst/>
              <a:gdLst/>
              <a:ahLst/>
              <a:cxnLst>
                <a:cxn ang="0">
                  <a:pos x="0" y="0"/>
                </a:cxn>
                <a:cxn ang="0">
                  <a:pos x="0" y="6824"/>
                </a:cxn>
                <a:cxn ang="0">
                  <a:pos x="2" y="6856"/>
                </a:cxn>
                <a:cxn ang="0">
                  <a:pos x="11" y="6889"/>
                </a:cxn>
                <a:cxn ang="0">
                  <a:pos x="26" y="6919"/>
                </a:cxn>
                <a:cxn ang="0">
                  <a:pos x="46" y="6946"/>
                </a:cxn>
                <a:cxn ang="0">
                  <a:pos x="71" y="6969"/>
                </a:cxn>
                <a:cxn ang="0">
                  <a:pos x="100" y="6989"/>
                </a:cxn>
                <a:cxn ang="0">
                  <a:pos x="132" y="7004"/>
                </a:cxn>
                <a:cxn ang="0">
                  <a:pos x="289" y="7061"/>
                </a:cxn>
                <a:cxn ang="0">
                  <a:pos x="446" y="7113"/>
                </a:cxn>
                <a:cxn ang="0">
                  <a:pos x="607" y="7160"/>
                </a:cxn>
                <a:cxn ang="0">
                  <a:pos x="769" y="7203"/>
                </a:cxn>
                <a:cxn ang="0">
                  <a:pos x="932" y="7242"/>
                </a:cxn>
                <a:cxn ang="0">
                  <a:pos x="1097" y="7274"/>
                </a:cxn>
                <a:cxn ang="0">
                  <a:pos x="1262" y="7303"/>
                </a:cxn>
                <a:cxn ang="0">
                  <a:pos x="1515" y="7339"/>
                </a:cxn>
                <a:cxn ang="0">
                  <a:pos x="1770" y="7372"/>
                </a:cxn>
                <a:cxn ang="0">
                  <a:pos x="2023" y="7402"/>
                </a:cxn>
                <a:cxn ang="0">
                  <a:pos x="2278" y="7425"/>
                </a:cxn>
                <a:cxn ang="0">
                  <a:pos x="2534" y="7443"/>
                </a:cxn>
                <a:cxn ang="0">
                  <a:pos x="2888" y="7464"/>
                </a:cxn>
                <a:cxn ang="0">
                  <a:pos x="3244" y="7479"/>
                </a:cxn>
                <a:cxn ang="0">
                  <a:pos x="3600" y="7491"/>
                </a:cxn>
                <a:cxn ang="0">
                  <a:pos x="3958" y="7499"/>
                </a:cxn>
                <a:cxn ang="0">
                  <a:pos x="4314" y="7500"/>
                </a:cxn>
                <a:cxn ang="0">
                  <a:pos x="4670" y="7499"/>
                </a:cxn>
                <a:cxn ang="0">
                  <a:pos x="5027" y="7491"/>
                </a:cxn>
                <a:cxn ang="0">
                  <a:pos x="5385" y="7479"/>
                </a:cxn>
                <a:cxn ang="0">
                  <a:pos x="5742" y="7464"/>
                </a:cxn>
                <a:cxn ang="0">
                  <a:pos x="6096" y="7443"/>
                </a:cxn>
                <a:cxn ang="0">
                  <a:pos x="6351" y="7425"/>
                </a:cxn>
                <a:cxn ang="0">
                  <a:pos x="6606" y="7402"/>
                </a:cxn>
                <a:cxn ang="0">
                  <a:pos x="6860" y="7372"/>
                </a:cxn>
                <a:cxn ang="0">
                  <a:pos x="7113" y="7339"/>
                </a:cxn>
                <a:cxn ang="0">
                  <a:pos x="7367" y="7303"/>
                </a:cxn>
                <a:cxn ang="0">
                  <a:pos x="7532" y="7274"/>
                </a:cxn>
                <a:cxn ang="0">
                  <a:pos x="7697" y="7242"/>
                </a:cxn>
                <a:cxn ang="0">
                  <a:pos x="7860" y="7203"/>
                </a:cxn>
                <a:cxn ang="0">
                  <a:pos x="8023" y="7160"/>
                </a:cxn>
                <a:cxn ang="0">
                  <a:pos x="8181" y="7113"/>
                </a:cxn>
                <a:cxn ang="0">
                  <a:pos x="8341" y="7061"/>
                </a:cxn>
                <a:cxn ang="0">
                  <a:pos x="8497" y="7004"/>
                </a:cxn>
                <a:cxn ang="0">
                  <a:pos x="8529" y="6989"/>
                </a:cxn>
                <a:cxn ang="0">
                  <a:pos x="8558" y="6969"/>
                </a:cxn>
                <a:cxn ang="0">
                  <a:pos x="8582" y="6946"/>
                </a:cxn>
                <a:cxn ang="0">
                  <a:pos x="8603" y="6919"/>
                </a:cxn>
                <a:cxn ang="0">
                  <a:pos x="8617" y="6889"/>
                </a:cxn>
                <a:cxn ang="0">
                  <a:pos x="8627" y="6856"/>
                </a:cxn>
                <a:cxn ang="0">
                  <a:pos x="8629" y="6824"/>
                </a:cxn>
                <a:cxn ang="0">
                  <a:pos x="8629" y="0"/>
                </a:cxn>
              </a:cxnLst>
              <a:rect l="0" t="0" r="r" b="b"/>
              <a:pathLst>
                <a:path w="8629" h="7500">
                  <a:moveTo>
                    <a:pt x="0" y="0"/>
                  </a:moveTo>
                  <a:lnTo>
                    <a:pt x="0" y="6824"/>
                  </a:lnTo>
                  <a:lnTo>
                    <a:pt x="2" y="6856"/>
                  </a:lnTo>
                  <a:lnTo>
                    <a:pt x="11" y="6889"/>
                  </a:lnTo>
                  <a:lnTo>
                    <a:pt x="26" y="6919"/>
                  </a:lnTo>
                  <a:lnTo>
                    <a:pt x="46" y="6946"/>
                  </a:lnTo>
                  <a:lnTo>
                    <a:pt x="71" y="6969"/>
                  </a:lnTo>
                  <a:lnTo>
                    <a:pt x="100" y="6989"/>
                  </a:lnTo>
                  <a:lnTo>
                    <a:pt x="132" y="7004"/>
                  </a:lnTo>
                  <a:lnTo>
                    <a:pt x="289" y="7061"/>
                  </a:lnTo>
                  <a:lnTo>
                    <a:pt x="446" y="7113"/>
                  </a:lnTo>
                  <a:lnTo>
                    <a:pt x="607" y="7160"/>
                  </a:lnTo>
                  <a:lnTo>
                    <a:pt x="769" y="7203"/>
                  </a:lnTo>
                  <a:lnTo>
                    <a:pt x="932" y="7242"/>
                  </a:lnTo>
                  <a:lnTo>
                    <a:pt x="1097" y="7274"/>
                  </a:lnTo>
                  <a:lnTo>
                    <a:pt x="1262" y="7303"/>
                  </a:lnTo>
                  <a:lnTo>
                    <a:pt x="1515" y="7339"/>
                  </a:lnTo>
                  <a:lnTo>
                    <a:pt x="1770" y="7372"/>
                  </a:lnTo>
                  <a:lnTo>
                    <a:pt x="2023" y="7402"/>
                  </a:lnTo>
                  <a:lnTo>
                    <a:pt x="2278" y="7425"/>
                  </a:lnTo>
                  <a:lnTo>
                    <a:pt x="2534" y="7443"/>
                  </a:lnTo>
                  <a:lnTo>
                    <a:pt x="2888" y="7464"/>
                  </a:lnTo>
                  <a:lnTo>
                    <a:pt x="3244" y="7479"/>
                  </a:lnTo>
                  <a:lnTo>
                    <a:pt x="3600" y="7491"/>
                  </a:lnTo>
                  <a:lnTo>
                    <a:pt x="3958" y="7499"/>
                  </a:lnTo>
                  <a:lnTo>
                    <a:pt x="4314" y="7500"/>
                  </a:lnTo>
                  <a:lnTo>
                    <a:pt x="4670" y="7499"/>
                  </a:lnTo>
                  <a:lnTo>
                    <a:pt x="5027" y="7491"/>
                  </a:lnTo>
                  <a:lnTo>
                    <a:pt x="5385" y="7479"/>
                  </a:lnTo>
                  <a:lnTo>
                    <a:pt x="5742" y="7464"/>
                  </a:lnTo>
                  <a:lnTo>
                    <a:pt x="6096" y="7443"/>
                  </a:lnTo>
                  <a:lnTo>
                    <a:pt x="6351" y="7425"/>
                  </a:lnTo>
                  <a:lnTo>
                    <a:pt x="6606" y="7402"/>
                  </a:lnTo>
                  <a:lnTo>
                    <a:pt x="6860" y="7372"/>
                  </a:lnTo>
                  <a:lnTo>
                    <a:pt x="7113" y="7339"/>
                  </a:lnTo>
                  <a:lnTo>
                    <a:pt x="7367" y="7303"/>
                  </a:lnTo>
                  <a:lnTo>
                    <a:pt x="7532" y="7274"/>
                  </a:lnTo>
                  <a:lnTo>
                    <a:pt x="7697" y="7242"/>
                  </a:lnTo>
                  <a:lnTo>
                    <a:pt x="7860" y="7203"/>
                  </a:lnTo>
                  <a:lnTo>
                    <a:pt x="8023" y="7160"/>
                  </a:lnTo>
                  <a:lnTo>
                    <a:pt x="8181" y="7113"/>
                  </a:lnTo>
                  <a:lnTo>
                    <a:pt x="8341" y="7061"/>
                  </a:lnTo>
                  <a:lnTo>
                    <a:pt x="8497" y="7004"/>
                  </a:lnTo>
                  <a:lnTo>
                    <a:pt x="8529" y="6989"/>
                  </a:lnTo>
                  <a:lnTo>
                    <a:pt x="8558" y="6969"/>
                  </a:lnTo>
                  <a:lnTo>
                    <a:pt x="8582" y="6946"/>
                  </a:lnTo>
                  <a:lnTo>
                    <a:pt x="8603" y="6919"/>
                  </a:lnTo>
                  <a:lnTo>
                    <a:pt x="8617" y="6889"/>
                  </a:lnTo>
                  <a:lnTo>
                    <a:pt x="8627" y="6856"/>
                  </a:lnTo>
                  <a:lnTo>
                    <a:pt x="8629" y="6824"/>
                  </a:lnTo>
                  <a:lnTo>
                    <a:pt x="862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3" name="Freeform 22"/>
            <p:cNvSpPr>
              <a:spLocks/>
            </p:cNvSpPr>
            <p:nvPr/>
          </p:nvSpPr>
          <p:spPr bwMode="auto">
            <a:xfrm>
              <a:off x="6388099" y="2278063"/>
              <a:ext cx="423863" cy="152400"/>
            </a:xfrm>
            <a:custGeom>
              <a:avLst/>
              <a:gdLst/>
              <a:ahLst/>
              <a:cxnLst>
                <a:cxn ang="0">
                  <a:pos x="890" y="300"/>
                </a:cxn>
                <a:cxn ang="0">
                  <a:pos x="9" y="0"/>
                </a:cxn>
                <a:cxn ang="0">
                  <a:pos x="0" y="25"/>
                </a:cxn>
                <a:cxn ang="0">
                  <a:pos x="881" y="324"/>
                </a:cxn>
                <a:cxn ang="0">
                  <a:pos x="890" y="300"/>
                </a:cxn>
              </a:cxnLst>
              <a:rect l="0" t="0" r="r" b="b"/>
              <a:pathLst>
                <a:path w="890" h="324">
                  <a:moveTo>
                    <a:pt x="890" y="300"/>
                  </a:moveTo>
                  <a:lnTo>
                    <a:pt x="9" y="0"/>
                  </a:lnTo>
                  <a:lnTo>
                    <a:pt x="0" y="25"/>
                  </a:lnTo>
                  <a:lnTo>
                    <a:pt x="881" y="324"/>
                  </a:lnTo>
                  <a:lnTo>
                    <a:pt x="890" y="30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4" name="Freeform 23"/>
            <p:cNvSpPr>
              <a:spLocks/>
            </p:cNvSpPr>
            <p:nvPr/>
          </p:nvSpPr>
          <p:spPr bwMode="auto">
            <a:xfrm>
              <a:off x="6483351" y="2225675"/>
              <a:ext cx="327025" cy="193675"/>
            </a:xfrm>
            <a:custGeom>
              <a:avLst/>
              <a:gdLst/>
              <a:ahLst/>
              <a:cxnLst>
                <a:cxn ang="0">
                  <a:pos x="0" y="0"/>
                </a:cxn>
                <a:cxn ang="0">
                  <a:pos x="180" y="57"/>
                </a:cxn>
                <a:cxn ang="0">
                  <a:pos x="358" y="123"/>
                </a:cxn>
                <a:cxn ang="0">
                  <a:pos x="534" y="194"/>
                </a:cxn>
                <a:cxn ang="0">
                  <a:pos x="566" y="210"/>
                </a:cxn>
                <a:cxn ang="0">
                  <a:pos x="595" y="230"/>
                </a:cxn>
                <a:cxn ang="0">
                  <a:pos x="622" y="255"/>
                </a:cxn>
                <a:cxn ang="0">
                  <a:pos x="643" y="282"/>
                </a:cxn>
                <a:cxn ang="0">
                  <a:pos x="661" y="310"/>
                </a:cxn>
                <a:cxn ang="0">
                  <a:pos x="673" y="342"/>
                </a:cxn>
                <a:cxn ang="0">
                  <a:pos x="682" y="374"/>
                </a:cxn>
                <a:cxn ang="0">
                  <a:pos x="684" y="406"/>
                </a:cxn>
              </a:cxnLst>
              <a:rect l="0" t="0" r="r" b="b"/>
              <a:pathLst>
                <a:path w="684" h="406">
                  <a:moveTo>
                    <a:pt x="0" y="0"/>
                  </a:moveTo>
                  <a:lnTo>
                    <a:pt x="180" y="57"/>
                  </a:lnTo>
                  <a:lnTo>
                    <a:pt x="358" y="123"/>
                  </a:lnTo>
                  <a:lnTo>
                    <a:pt x="534" y="194"/>
                  </a:lnTo>
                  <a:lnTo>
                    <a:pt x="566" y="210"/>
                  </a:lnTo>
                  <a:lnTo>
                    <a:pt x="595" y="230"/>
                  </a:lnTo>
                  <a:lnTo>
                    <a:pt x="622" y="255"/>
                  </a:lnTo>
                  <a:lnTo>
                    <a:pt x="643" y="282"/>
                  </a:lnTo>
                  <a:lnTo>
                    <a:pt x="661" y="310"/>
                  </a:lnTo>
                  <a:lnTo>
                    <a:pt x="673" y="342"/>
                  </a:lnTo>
                  <a:lnTo>
                    <a:pt x="682" y="374"/>
                  </a:lnTo>
                  <a:lnTo>
                    <a:pt x="684" y="40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5" name="Freeform 24"/>
            <p:cNvSpPr>
              <a:spLocks/>
            </p:cNvSpPr>
            <p:nvPr/>
          </p:nvSpPr>
          <p:spPr bwMode="auto">
            <a:xfrm>
              <a:off x="2541588" y="5592764"/>
              <a:ext cx="4324350" cy="539750"/>
            </a:xfrm>
            <a:custGeom>
              <a:avLst/>
              <a:gdLst/>
              <a:ahLst/>
              <a:cxnLst>
                <a:cxn ang="0">
                  <a:pos x="8966" y="66"/>
                </a:cxn>
                <a:cxn ang="0">
                  <a:pos x="9018" y="124"/>
                </a:cxn>
                <a:cxn ang="0">
                  <a:pos x="9050" y="192"/>
                </a:cxn>
                <a:cxn ang="0">
                  <a:pos x="9062" y="265"/>
                </a:cxn>
                <a:cxn ang="0">
                  <a:pos x="9050" y="338"/>
                </a:cxn>
                <a:cxn ang="0">
                  <a:pos x="9018" y="407"/>
                </a:cxn>
                <a:cxn ang="0">
                  <a:pos x="8966" y="464"/>
                </a:cxn>
                <a:cxn ang="0">
                  <a:pos x="8898" y="507"/>
                </a:cxn>
                <a:cxn ang="0">
                  <a:pos x="8618" y="626"/>
                </a:cxn>
                <a:cxn ang="0">
                  <a:pos x="8329" y="729"/>
                </a:cxn>
                <a:cxn ang="0">
                  <a:pos x="8035" y="813"/>
                </a:cxn>
                <a:cxn ang="0">
                  <a:pos x="7735" y="882"/>
                </a:cxn>
                <a:cxn ang="0">
                  <a:pos x="7203" y="970"/>
                </a:cxn>
                <a:cxn ang="0">
                  <a:pos x="6668" y="1038"/>
                </a:cxn>
                <a:cxn ang="0">
                  <a:pos x="6025" y="1088"/>
                </a:cxn>
                <a:cxn ang="0">
                  <a:pos x="5278" y="1123"/>
                </a:cxn>
                <a:cxn ang="0">
                  <a:pos x="4530" y="1135"/>
                </a:cxn>
                <a:cxn ang="0">
                  <a:pos x="3784" y="1123"/>
                </a:cxn>
                <a:cxn ang="0">
                  <a:pos x="3035" y="1088"/>
                </a:cxn>
                <a:cxn ang="0">
                  <a:pos x="2392" y="1038"/>
                </a:cxn>
                <a:cxn ang="0">
                  <a:pos x="1859" y="970"/>
                </a:cxn>
                <a:cxn ang="0">
                  <a:pos x="1326" y="882"/>
                </a:cxn>
                <a:cxn ang="0">
                  <a:pos x="1026" y="813"/>
                </a:cxn>
                <a:cxn ang="0">
                  <a:pos x="731" y="729"/>
                </a:cxn>
                <a:cxn ang="0">
                  <a:pos x="443" y="626"/>
                </a:cxn>
                <a:cxn ang="0">
                  <a:pos x="162" y="507"/>
                </a:cxn>
                <a:cxn ang="0">
                  <a:pos x="96" y="464"/>
                </a:cxn>
                <a:cxn ang="0">
                  <a:pos x="43" y="407"/>
                </a:cxn>
                <a:cxn ang="0">
                  <a:pos x="12" y="338"/>
                </a:cxn>
                <a:cxn ang="0">
                  <a:pos x="0" y="265"/>
                </a:cxn>
                <a:cxn ang="0">
                  <a:pos x="12" y="192"/>
                </a:cxn>
                <a:cxn ang="0">
                  <a:pos x="43" y="124"/>
                </a:cxn>
                <a:cxn ang="0">
                  <a:pos x="96" y="66"/>
                </a:cxn>
                <a:cxn ang="0">
                  <a:pos x="162" y="25"/>
                </a:cxn>
              </a:cxnLst>
              <a:rect l="0" t="0" r="r" b="b"/>
              <a:pathLst>
                <a:path w="9062" h="1135">
                  <a:moveTo>
                    <a:pt x="8933" y="43"/>
                  </a:moveTo>
                  <a:lnTo>
                    <a:pt x="8966" y="66"/>
                  </a:lnTo>
                  <a:lnTo>
                    <a:pt x="8993" y="94"/>
                  </a:lnTo>
                  <a:lnTo>
                    <a:pt x="9018" y="124"/>
                  </a:lnTo>
                  <a:lnTo>
                    <a:pt x="9037" y="156"/>
                  </a:lnTo>
                  <a:lnTo>
                    <a:pt x="9050" y="192"/>
                  </a:lnTo>
                  <a:lnTo>
                    <a:pt x="9058" y="229"/>
                  </a:lnTo>
                  <a:lnTo>
                    <a:pt x="9062" y="265"/>
                  </a:lnTo>
                  <a:lnTo>
                    <a:pt x="9058" y="303"/>
                  </a:lnTo>
                  <a:lnTo>
                    <a:pt x="9050" y="338"/>
                  </a:lnTo>
                  <a:lnTo>
                    <a:pt x="9037" y="374"/>
                  </a:lnTo>
                  <a:lnTo>
                    <a:pt x="9018" y="407"/>
                  </a:lnTo>
                  <a:lnTo>
                    <a:pt x="8993" y="438"/>
                  </a:lnTo>
                  <a:lnTo>
                    <a:pt x="8966" y="464"/>
                  </a:lnTo>
                  <a:lnTo>
                    <a:pt x="8933" y="487"/>
                  </a:lnTo>
                  <a:lnTo>
                    <a:pt x="8898" y="507"/>
                  </a:lnTo>
                  <a:lnTo>
                    <a:pt x="8759" y="569"/>
                  </a:lnTo>
                  <a:lnTo>
                    <a:pt x="8618" y="626"/>
                  </a:lnTo>
                  <a:lnTo>
                    <a:pt x="8475" y="679"/>
                  </a:lnTo>
                  <a:lnTo>
                    <a:pt x="8329" y="729"/>
                  </a:lnTo>
                  <a:lnTo>
                    <a:pt x="8184" y="773"/>
                  </a:lnTo>
                  <a:lnTo>
                    <a:pt x="8035" y="813"/>
                  </a:lnTo>
                  <a:lnTo>
                    <a:pt x="7887" y="851"/>
                  </a:lnTo>
                  <a:lnTo>
                    <a:pt x="7735" y="882"/>
                  </a:lnTo>
                  <a:lnTo>
                    <a:pt x="7470" y="929"/>
                  </a:lnTo>
                  <a:lnTo>
                    <a:pt x="7203" y="970"/>
                  </a:lnTo>
                  <a:lnTo>
                    <a:pt x="6936" y="1007"/>
                  </a:lnTo>
                  <a:lnTo>
                    <a:pt x="6668" y="1038"/>
                  </a:lnTo>
                  <a:lnTo>
                    <a:pt x="6398" y="1062"/>
                  </a:lnTo>
                  <a:lnTo>
                    <a:pt x="6025" y="1088"/>
                  </a:lnTo>
                  <a:lnTo>
                    <a:pt x="5653" y="1109"/>
                  </a:lnTo>
                  <a:lnTo>
                    <a:pt x="5278" y="1123"/>
                  </a:lnTo>
                  <a:lnTo>
                    <a:pt x="4904" y="1133"/>
                  </a:lnTo>
                  <a:lnTo>
                    <a:pt x="4530" y="1135"/>
                  </a:lnTo>
                  <a:lnTo>
                    <a:pt x="4156" y="1133"/>
                  </a:lnTo>
                  <a:lnTo>
                    <a:pt x="3784" y="1123"/>
                  </a:lnTo>
                  <a:lnTo>
                    <a:pt x="3409" y="1109"/>
                  </a:lnTo>
                  <a:lnTo>
                    <a:pt x="3035" y="1088"/>
                  </a:lnTo>
                  <a:lnTo>
                    <a:pt x="2663" y="1062"/>
                  </a:lnTo>
                  <a:lnTo>
                    <a:pt x="2392" y="1038"/>
                  </a:lnTo>
                  <a:lnTo>
                    <a:pt x="2125" y="1007"/>
                  </a:lnTo>
                  <a:lnTo>
                    <a:pt x="1859" y="970"/>
                  </a:lnTo>
                  <a:lnTo>
                    <a:pt x="1591" y="929"/>
                  </a:lnTo>
                  <a:lnTo>
                    <a:pt x="1326" y="882"/>
                  </a:lnTo>
                  <a:lnTo>
                    <a:pt x="1175" y="851"/>
                  </a:lnTo>
                  <a:lnTo>
                    <a:pt x="1026" y="813"/>
                  </a:lnTo>
                  <a:lnTo>
                    <a:pt x="877" y="773"/>
                  </a:lnTo>
                  <a:lnTo>
                    <a:pt x="731" y="729"/>
                  </a:lnTo>
                  <a:lnTo>
                    <a:pt x="586" y="679"/>
                  </a:lnTo>
                  <a:lnTo>
                    <a:pt x="443" y="626"/>
                  </a:lnTo>
                  <a:lnTo>
                    <a:pt x="301" y="569"/>
                  </a:lnTo>
                  <a:lnTo>
                    <a:pt x="162" y="507"/>
                  </a:lnTo>
                  <a:lnTo>
                    <a:pt x="127" y="487"/>
                  </a:lnTo>
                  <a:lnTo>
                    <a:pt x="96" y="464"/>
                  </a:lnTo>
                  <a:lnTo>
                    <a:pt x="66" y="438"/>
                  </a:lnTo>
                  <a:lnTo>
                    <a:pt x="43" y="407"/>
                  </a:lnTo>
                  <a:lnTo>
                    <a:pt x="25" y="374"/>
                  </a:lnTo>
                  <a:lnTo>
                    <a:pt x="12" y="338"/>
                  </a:lnTo>
                  <a:lnTo>
                    <a:pt x="3" y="303"/>
                  </a:lnTo>
                  <a:lnTo>
                    <a:pt x="0" y="265"/>
                  </a:lnTo>
                  <a:lnTo>
                    <a:pt x="3" y="229"/>
                  </a:lnTo>
                  <a:lnTo>
                    <a:pt x="12" y="192"/>
                  </a:lnTo>
                  <a:lnTo>
                    <a:pt x="25" y="156"/>
                  </a:lnTo>
                  <a:lnTo>
                    <a:pt x="43" y="124"/>
                  </a:lnTo>
                  <a:lnTo>
                    <a:pt x="66" y="94"/>
                  </a:lnTo>
                  <a:lnTo>
                    <a:pt x="96" y="66"/>
                  </a:lnTo>
                  <a:lnTo>
                    <a:pt x="127" y="43"/>
                  </a:lnTo>
                  <a:lnTo>
                    <a:pt x="162" y="25"/>
                  </a:lnTo>
                  <a:lnTo>
                    <a:pt x="216"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6" name="Freeform 25"/>
            <p:cNvSpPr>
              <a:spLocks/>
            </p:cNvSpPr>
            <p:nvPr/>
          </p:nvSpPr>
          <p:spPr bwMode="auto">
            <a:xfrm>
              <a:off x="2541588" y="5716589"/>
              <a:ext cx="4324350" cy="554036"/>
            </a:xfrm>
            <a:custGeom>
              <a:avLst/>
              <a:gdLst/>
              <a:ahLst/>
              <a:cxnLst>
                <a:cxn ang="0">
                  <a:pos x="0" y="0"/>
                </a:cxn>
                <a:cxn ang="0">
                  <a:pos x="0" y="392"/>
                </a:cxn>
                <a:cxn ang="0">
                  <a:pos x="0" y="393"/>
                </a:cxn>
                <a:cxn ang="0">
                  <a:pos x="0" y="375"/>
                </a:cxn>
                <a:cxn ang="0">
                  <a:pos x="0" y="393"/>
                </a:cxn>
                <a:cxn ang="0">
                  <a:pos x="3" y="427"/>
                </a:cxn>
                <a:cxn ang="0">
                  <a:pos x="9" y="458"/>
                </a:cxn>
                <a:cxn ang="0">
                  <a:pos x="23" y="489"/>
                </a:cxn>
                <a:cxn ang="0">
                  <a:pos x="40" y="518"/>
                </a:cxn>
                <a:cxn ang="0">
                  <a:pos x="62" y="544"/>
                </a:cxn>
                <a:cxn ang="0">
                  <a:pos x="87" y="567"/>
                </a:cxn>
                <a:cxn ang="0">
                  <a:pos x="116" y="587"/>
                </a:cxn>
                <a:cxn ang="0">
                  <a:pos x="148" y="603"/>
                </a:cxn>
                <a:cxn ang="0">
                  <a:pos x="310" y="667"/>
                </a:cxn>
                <a:cxn ang="0">
                  <a:pos x="475" y="726"/>
                </a:cxn>
                <a:cxn ang="0">
                  <a:pos x="642" y="779"/>
                </a:cxn>
                <a:cxn ang="0">
                  <a:pos x="812" y="827"/>
                </a:cxn>
                <a:cxn ang="0">
                  <a:pos x="981" y="870"/>
                </a:cxn>
                <a:cxn ang="0">
                  <a:pos x="1153" y="907"/>
                </a:cxn>
                <a:cxn ang="0">
                  <a:pos x="1326" y="941"/>
                </a:cxn>
                <a:cxn ang="0">
                  <a:pos x="1591" y="983"/>
                </a:cxn>
                <a:cxn ang="0">
                  <a:pos x="1857" y="1020"/>
                </a:cxn>
                <a:cxn ang="0">
                  <a:pos x="2124" y="1053"/>
                </a:cxn>
                <a:cxn ang="0">
                  <a:pos x="2392" y="1079"/>
                </a:cxn>
                <a:cxn ang="0">
                  <a:pos x="2660" y="1102"/>
                </a:cxn>
                <a:cxn ang="0">
                  <a:pos x="3034" y="1125"/>
                </a:cxn>
                <a:cxn ang="0">
                  <a:pos x="3408" y="1144"/>
                </a:cxn>
                <a:cxn ang="0">
                  <a:pos x="3781" y="1157"/>
                </a:cxn>
                <a:cxn ang="0">
                  <a:pos x="4156" y="1164"/>
                </a:cxn>
                <a:cxn ang="0">
                  <a:pos x="4530" y="1167"/>
                </a:cxn>
                <a:cxn ang="0">
                  <a:pos x="4904" y="1164"/>
                </a:cxn>
                <a:cxn ang="0">
                  <a:pos x="5280" y="1157"/>
                </a:cxn>
                <a:cxn ang="0">
                  <a:pos x="5654" y="1144"/>
                </a:cxn>
                <a:cxn ang="0">
                  <a:pos x="6028" y="1125"/>
                </a:cxn>
                <a:cxn ang="0">
                  <a:pos x="6401" y="1102"/>
                </a:cxn>
                <a:cxn ang="0">
                  <a:pos x="6668" y="1079"/>
                </a:cxn>
                <a:cxn ang="0">
                  <a:pos x="6937" y="1053"/>
                </a:cxn>
                <a:cxn ang="0">
                  <a:pos x="7203" y="1020"/>
                </a:cxn>
                <a:cxn ang="0">
                  <a:pos x="7470" y="983"/>
                </a:cxn>
                <a:cxn ang="0">
                  <a:pos x="7735" y="941"/>
                </a:cxn>
                <a:cxn ang="0">
                  <a:pos x="7909" y="907"/>
                </a:cxn>
                <a:cxn ang="0">
                  <a:pos x="8080" y="870"/>
                </a:cxn>
                <a:cxn ang="0">
                  <a:pos x="8250" y="827"/>
                </a:cxn>
                <a:cxn ang="0">
                  <a:pos x="8419" y="779"/>
                </a:cxn>
                <a:cxn ang="0">
                  <a:pos x="8585" y="726"/>
                </a:cxn>
                <a:cxn ang="0">
                  <a:pos x="8750" y="667"/>
                </a:cxn>
                <a:cxn ang="0">
                  <a:pos x="8913" y="603"/>
                </a:cxn>
                <a:cxn ang="0">
                  <a:pos x="8945" y="587"/>
                </a:cxn>
                <a:cxn ang="0">
                  <a:pos x="8974" y="567"/>
                </a:cxn>
                <a:cxn ang="0">
                  <a:pos x="8998" y="544"/>
                </a:cxn>
                <a:cxn ang="0">
                  <a:pos x="9020" y="518"/>
                </a:cxn>
                <a:cxn ang="0">
                  <a:pos x="9039" y="489"/>
                </a:cxn>
                <a:cxn ang="0">
                  <a:pos x="9052" y="458"/>
                </a:cxn>
                <a:cxn ang="0">
                  <a:pos x="9058" y="427"/>
                </a:cxn>
                <a:cxn ang="0">
                  <a:pos x="9062" y="393"/>
                </a:cxn>
                <a:cxn ang="0">
                  <a:pos x="9062" y="6"/>
                </a:cxn>
              </a:cxnLst>
              <a:rect l="0" t="0" r="r" b="b"/>
              <a:pathLst>
                <a:path w="9062" h="1167">
                  <a:moveTo>
                    <a:pt x="0" y="0"/>
                  </a:moveTo>
                  <a:lnTo>
                    <a:pt x="0" y="392"/>
                  </a:lnTo>
                  <a:lnTo>
                    <a:pt x="0" y="393"/>
                  </a:lnTo>
                  <a:lnTo>
                    <a:pt x="0" y="375"/>
                  </a:lnTo>
                  <a:lnTo>
                    <a:pt x="0" y="393"/>
                  </a:lnTo>
                  <a:lnTo>
                    <a:pt x="3" y="427"/>
                  </a:lnTo>
                  <a:lnTo>
                    <a:pt x="9" y="458"/>
                  </a:lnTo>
                  <a:lnTo>
                    <a:pt x="23" y="489"/>
                  </a:lnTo>
                  <a:lnTo>
                    <a:pt x="40" y="518"/>
                  </a:lnTo>
                  <a:lnTo>
                    <a:pt x="62" y="544"/>
                  </a:lnTo>
                  <a:lnTo>
                    <a:pt x="87" y="567"/>
                  </a:lnTo>
                  <a:lnTo>
                    <a:pt x="116" y="587"/>
                  </a:lnTo>
                  <a:lnTo>
                    <a:pt x="148" y="603"/>
                  </a:lnTo>
                  <a:lnTo>
                    <a:pt x="310" y="667"/>
                  </a:lnTo>
                  <a:lnTo>
                    <a:pt x="475" y="726"/>
                  </a:lnTo>
                  <a:lnTo>
                    <a:pt x="642" y="779"/>
                  </a:lnTo>
                  <a:lnTo>
                    <a:pt x="812" y="827"/>
                  </a:lnTo>
                  <a:lnTo>
                    <a:pt x="981" y="870"/>
                  </a:lnTo>
                  <a:lnTo>
                    <a:pt x="1153" y="907"/>
                  </a:lnTo>
                  <a:lnTo>
                    <a:pt x="1326" y="941"/>
                  </a:lnTo>
                  <a:lnTo>
                    <a:pt x="1591" y="983"/>
                  </a:lnTo>
                  <a:lnTo>
                    <a:pt x="1857" y="1020"/>
                  </a:lnTo>
                  <a:lnTo>
                    <a:pt x="2124" y="1053"/>
                  </a:lnTo>
                  <a:lnTo>
                    <a:pt x="2392" y="1079"/>
                  </a:lnTo>
                  <a:lnTo>
                    <a:pt x="2660" y="1102"/>
                  </a:lnTo>
                  <a:lnTo>
                    <a:pt x="3034" y="1125"/>
                  </a:lnTo>
                  <a:lnTo>
                    <a:pt x="3408" y="1144"/>
                  </a:lnTo>
                  <a:lnTo>
                    <a:pt x="3781" y="1157"/>
                  </a:lnTo>
                  <a:lnTo>
                    <a:pt x="4156" y="1164"/>
                  </a:lnTo>
                  <a:lnTo>
                    <a:pt x="4530" y="1167"/>
                  </a:lnTo>
                  <a:lnTo>
                    <a:pt x="4904" y="1164"/>
                  </a:lnTo>
                  <a:lnTo>
                    <a:pt x="5280" y="1157"/>
                  </a:lnTo>
                  <a:lnTo>
                    <a:pt x="5654" y="1144"/>
                  </a:lnTo>
                  <a:lnTo>
                    <a:pt x="6028" y="1125"/>
                  </a:lnTo>
                  <a:lnTo>
                    <a:pt x="6401" y="1102"/>
                  </a:lnTo>
                  <a:lnTo>
                    <a:pt x="6668" y="1079"/>
                  </a:lnTo>
                  <a:lnTo>
                    <a:pt x="6937" y="1053"/>
                  </a:lnTo>
                  <a:lnTo>
                    <a:pt x="7203" y="1020"/>
                  </a:lnTo>
                  <a:lnTo>
                    <a:pt x="7470" y="983"/>
                  </a:lnTo>
                  <a:lnTo>
                    <a:pt x="7735" y="941"/>
                  </a:lnTo>
                  <a:lnTo>
                    <a:pt x="7909" y="907"/>
                  </a:lnTo>
                  <a:lnTo>
                    <a:pt x="8080" y="870"/>
                  </a:lnTo>
                  <a:lnTo>
                    <a:pt x="8250" y="827"/>
                  </a:lnTo>
                  <a:lnTo>
                    <a:pt x="8419" y="779"/>
                  </a:lnTo>
                  <a:lnTo>
                    <a:pt x="8585" y="726"/>
                  </a:lnTo>
                  <a:lnTo>
                    <a:pt x="8750" y="667"/>
                  </a:lnTo>
                  <a:lnTo>
                    <a:pt x="8913" y="603"/>
                  </a:lnTo>
                  <a:lnTo>
                    <a:pt x="8945" y="587"/>
                  </a:lnTo>
                  <a:lnTo>
                    <a:pt x="8974" y="567"/>
                  </a:lnTo>
                  <a:lnTo>
                    <a:pt x="8998" y="544"/>
                  </a:lnTo>
                  <a:lnTo>
                    <a:pt x="9020" y="518"/>
                  </a:lnTo>
                  <a:lnTo>
                    <a:pt x="9039" y="489"/>
                  </a:lnTo>
                  <a:lnTo>
                    <a:pt x="9052" y="458"/>
                  </a:lnTo>
                  <a:lnTo>
                    <a:pt x="9058" y="427"/>
                  </a:lnTo>
                  <a:lnTo>
                    <a:pt x="9062" y="393"/>
                  </a:lnTo>
                  <a:lnTo>
                    <a:pt x="9062" y="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7" name="Freeform 26"/>
            <p:cNvSpPr>
              <a:spLocks/>
            </p:cNvSpPr>
            <p:nvPr/>
          </p:nvSpPr>
          <p:spPr bwMode="auto">
            <a:xfrm>
              <a:off x="6762750" y="5592764"/>
              <a:ext cx="41275" cy="22226"/>
            </a:xfrm>
            <a:custGeom>
              <a:avLst/>
              <a:gdLst/>
              <a:ahLst/>
              <a:cxnLst>
                <a:cxn ang="0">
                  <a:pos x="88" y="43"/>
                </a:cxn>
                <a:cxn ang="0">
                  <a:pos x="53" y="25"/>
                </a:cxn>
                <a:cxn ang="0">
                  <a:pos x="0" y="0"/>
                </a:cxn>
              </a:cxnLst>
              <a:rect l="0" t="0" r="r" b="b"/>
              <a:pathLst>
                <a:path w="88" h="43">
                  <a:moveTo>
                    <a:pt x="88" y="43"/>
                  </a:moveTo>
                  <a:lnTo>
                    <a:pt x="53" y="25"/>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8" name="Freeform 27" descr="40%"/>
            <p:cNvSpPr>
              <a:spLocks/>
            </p:cNvSpPr>
            <p:nvPr/>
          </p:nvSpPr>
          <p:spPr bwMode="auto">
            <a:xfrm>
              <a:off x="3986213" y="2049463"/>
              <a:ext cx="1465262" cy="1009650"/>
            </a:xfrm>
            <a:custGeom>
              <a:avLst/>
              <a:gdLst/>
              <a:ahLst/>
              <a:cxnLst>
                <a:cxn ang="0">
                  <a:pos x="10" y="52"/>
                </a:cxn>
                <a:cxn ang="0">
                  <a:pos x="2" y="108"/>
                </a:cxn>
                <a:cxn ang="0">
                  <a:pos x="4" y="142"/>
                </a:cxn>
                <a:cxn ang="0">
                  <a:pos x="10" y="162"/>
                </a:cxn>
                <a:cxn ang="0">
                  <a:pos x="0" y="314"/>
                </a:cxn>
                <a:cxn ang="0">
                  <a:pos x="10" y="454"/>
                </a:cxn>
                <a:cxn ang="0">
                  <a:pos x="24" y="520"/>
                </a:cxn>
                <a:cxn ang="0">
                  <a:pos x="76" y="532"/>
                </a:cxn>
                <a:cxn ang="0">
                  <a:pos x="726" y="526"/>
                </a:cxn>
                <a:cxn ang="0">
                  <a:pos x="734" y="426"/>
                </a:cxn>
                <a:cxn ang="0">
                  <a:pos x="728" y="290"/>
                </a:cxn>
                <a:cxn ang="0">
                  <a:pos x="718" y="58"/>
                </a:cxn>
                <a:cxn ang="0">
                  <a:pos x="660" y="34"/>
                </a:cxn>
                <a:cxn ang="0">
                  <a:pos x="532" y="14"/>
                </a:cxn>
                <a:cxn ang="0">
                  <a:pos x="474" y="8"/>
                </a:cxn>
                <a:cxn ang="0">
                  <a:pos x="420" y="0"/>
                </a:cxn>
                <a:cxn ang="0">
                  <a:pos x="240" y="10"/>
                </a:cxn>
                <a:cxn ang="0">
                  <a:pos x="150" y="28"/>
                </a:cxn>
                <a:cxn ang="0">
                  <a:pos x="36" y="44"/>
                </a:cxn>
                <a:cxn ang="0">
                  <a:pos x="22" y="50"/>
                </a:cxn>
                <a:cxn ang="0">
                  <a:pos x="10" y="54"/>
                </a:cxn>
                <a:cxn ang="0">
                  <a:pos x="10" y="52"/>
                </a:cxn>
              </a:cxnLst>
              <a:rect l="0" t="0" r="r" b="b"/>
              <a:pathLst>
                <a:path w="768" h="532">
                  <a:moveTo>
                    <a:pt x="10" y="52"/>
                  </a:moveTo>
                  <a:cubicBezTo>
                    <a:pt x="4" y="70"/>
                    <a:pt x="4" y="89"/>
                    <a:pt x="2" y="108"/>
                  </a:cubicBezTo>
                  <a:cubicBezTo>
                    <a:pt x="3" y="119"/>
                    <a:pt x="3" y="131"/>
                    <a:pt x="4" y="142"/>
                  </a:cubicBezTo>
                  <a:cubicBezTo>
                    <a:pt x="5" y="149"/>
                    <a:pt x="10" y="162"/>
                    <a:pt x="10" y="162"/>
                  </a:cubicBezTo>
                  <a:cubicBezTo>
                    <a:pt x="9" y="234"/>
                    <a:pt x="8" y="258"/>
                    <a:pt x="0" y="314"/>
                  </a:cubicBezTo>
                  <a:cubicBezTo>
                    <a:pt x="2" y="361"/>
                    <a:pt x="7" y="407"/>
                    <a:pt x="10" y="454"/>
                  </a:cubicBezTo>
                  <a:cubicBezTo>
                    <a:pt x="10" y="461"/>
                    <a:pt x="8" y="509"/>
                    <a:pt x="24" y="520"/>
                  </a:cubicBezTo>
                  <a:cubicBezTo>
                    <a:pt x="38" y="529"/>
                    <a:pt x="60" y="529"/>
                    <a:pt x="76" y="532"/>
                  </a:cubicBezTo>
                  <a:cubicBezTo>
                    <a:pt x="293" y="531"/>
                    <a:pt x="509" y="528"/>
                    <a:pt x="726" y="526"/>
                  </a:cubicBezTo>
                  <a:cubicBezTo>
                    <a:pt x="728" y="492"/>
                    <a:pt x="731" y="459"/>
                    <a:pt x="734" y="426"/>
                  </a:cubicBezTo>
                  <a:cubicBezTo>
                    <a:pt x="733" y="374"/>
                    <a:pt x="736" y="336"/>
                    <a:pt x="728" y="290"/>
                  </a:cubicBezTo>
                  <a:cubicBezTo>
                    <a:pt x="724" y="221"/>
                    <a:pt x="768" y="75"/>
                    <a:pt x="718" y="58"/>
                  </a:cubicBezTo>
                  <a:cubicBezTo>
                    <a:pt x="705" y="41"/>
                    <a:pt x="680" y="39"/>
                    <a:pt x="660" y="34"/>
                  </a:cubicBezTo>
                  <a:cubicBezTo>
                    <a:pt x="617" y="23"/>
                    <a:pt x="576" y="18"/>
                    <a:pt x="532" y="14"/>
                  </a:cubicBezTo>
                  <a:cubicBezTo>
                    <a:pt x="513" y="9"/>
                    <a:pt x="494" y="9"/>
                    <a:pt x="474" y="8"/>
                  </a:cubicBezTo>
                  <a:cubicBezTo>
                    <a:pt x="456" y="5"/>
                    <a:pt x="438" y="2"/>
                    <a:pt x="420" y="0"/>
                  </a:cubicBezTo>
                  <a:cubicBezTo>
                    <a:pt x="358" y="1"/>
                    <a:pt x="301" y="7"/>
                    <a:pt x="240" y="10"/>
                  </a:cubicBezTo>
                  <a:cubicBezTo>
                    <a:pt x="210" y="14"/>
                    <a:pt x="180" y="23"/>
                    <a:pt x="150" y="28"/>
                  </a:cubicBezTo>
                  <a:cubicBezTo>
                    <a:pt x="112" y="34"/>
                    <a:pt x="73" y="35"/>
                    <a:pt x="36" y="44"/>
                  </a:cubicBezTo>
                  <a:cubicBezTo>
                    <a:pt x="26" y="50"/>
                    <a:pt x="34" y="46"/>
                    <a:pt x="22" y="50"/>
                  </a:cubicBezTo>
                  <a:cubicBezTo>
                    <a:pt x="18" y="51"/>
                    <a:pt x="10" y="54"/>
                    <a:pt x="10" y="54"/>
                  </a:cubicBezTo>
                  <a:cubicBezTo>
                    <a:pt x="4" y="62"/>
                    <a:pt x="5" y="62"/>
                    <a:pt x="10" y="52"/>
                  </a:cubicBezTo>
                  <a:close/>
                </a:path>
              </a:pathLst>
            </a:custGeom>
            <a:pattFill prst="pct40">
              <a:fgClr>
                <a:srgbClr val="FF9900"/>
              </a:fgClr>
              <a:bgClr>
                <a:srgbClr val="990033"/>
              </a:bgClr>
            </a:patt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49" name="Freeform 28" descr="40%"/>
            <p:cNvSpPr>
              <a:spLocks/>
            </p:cNvSpPr>
            <p:nvPr/>
          </p:nvSpPr>
          <p:spPr bwMode="auto">
            <a:xfrm>
              <a:off x="3995738" y="3001963"/>
              <a:ext cx="1401762" cy="1263651"/>
            </a:xfrm>
            <a:custGeom>
              <a:avLst/>
              <a:gdLst/>
              <a:ahLst/>
              <a:cxnLst>
                <a:cxn ang="0">
                  <a:pos x="7" y="0"/>
                </a:cxn>
                <a:cxn ang="0">
                  <a:pos x="7" y="310"/>
                </a:cxn>
                <a:cxn ang="0">
                  <a:pos x="1" y="468"/>
                </a:cxn>
                <a:cxn ang="0">
                  <a:pos x="7" y="610"/>
                </a:cxn>
                <a:cxn ang="0">
                  <a:pos x="9" y="652"/>
                </a:cxn>
                <a:cxn ang="0">
                  <a:pos x="45" y="654"/>
                </a:cxn>
                <a:cxn ang="0">
                  <a:pos x="99" y="656"/>
                </a:cxn>
                <a:cxn ang="0">
                  <a:pos x="283" y="666"/>
                </a:cxn>
                <a:cxn ang="0">
                  <a:pos x="427" y="660"/>
                </a:cxn>
                <a:cxn ang="0">
                  <a:pos x="457" y="654"/>
                </a:cxn>
                <a:cxn ang="0">
                  <a:pos x="717" y="662"/>
                </a:cxn>
                <a:cxn ang="0">
                  <a:pos x="735" y="578"/>
                </a:cxn>
                <a:cxn ang="0">
                  <a:pos x="721" y="416"/>
                </a:cxn>
                <a:cxn ang="0">
                  <a:pos x="723" y="212"/>
                </a:cxn>
                <a:cxn ang="0">
                  <a:pos x="725" y="20"/>
                </a:cxn>
                <a:cxn ang="0">
                  <a:pos x="675" y="16"/>
                </a:cxn>
                <a:cxn ang="0">
                  <a:pos x="471" y="10"/>
                </a:cxn>
                <a:cxn ang="0">
                  <a:pos x="389" y="4"/>
                </a:cxn>
                <a:cxn ang="0">
                  <a:pos x="147" y="14"/>
                </a:cxn>
                <a:cxn ang="0">
                  <a:pos x="25" y="20"/>
                </a:cxn>
                <a:cxn ang="0">
                  <a:pos x="1" y="24"/>
                </a:cxn>
              </a:cxnLst>
              <a:rect l="0" t="0" r="r" b="b"/>
              <a:pathLst>
                <a:path w="735" h="666">
                  <a:moveTo>
                    <a:pt x="7" y="0"/>
                  </a:moveTo>
                  <a:cubicBezTo>
                    <a:pt x="4" y="104"/>
                    <a:pt x="1" y="206"/>
                    <a:pt x="7" y="310"/>
                  </a:cubicBezTo>
                  <a:cubicBezTo>
                    <a:pt x="6" y="351"/>
                    <a:pt x="11" y="420"/>
                    <a:pt x="1" y="468"/>
                  </a:cubicBezTo>
                  <a:cubicBezTo>
                    <a:pt x="2" y="529"/>
                    <a:pt x="2" y="560"/>
                    <a:pt x="7" y="610"/>
                  </a:cubicBezTo>
                  <a:cubicBezTo>
                    <a:pt x="8" y="624"/>
                    <a:pt x="0" y="641"/>
                    <a:pt x="9" y="652"/>
                  </a:cubicBezTo>
                  <a:cubicBezTo>
                    <a:pt x="17" y="661"/>
                    <a:pt x="33" y="653"/>
                    <a:pt x="45" y="654"/>
                  </a:cubicBezTo>
                  <a:cubicBezTo>
                    <a:pt x="63" y="655"/>
                    <a:pt x="81" y="655"/>
                    <a:pt x="99" y="656"/>
                  </a:cubicBezTo>
                  <a:cubicBezTo>
                    <a:pt x="160" y="659"/>
                    <a:pt x="222" y="663"/>
                    <a:pt x="283" y="666"/>
                  </a:cubicBezTo>
                  <a:cubicBezTo>
                    <a:pt x="332" y="665"/>
                    <a:pt x="379" y="663"/>
                    <a:pt x="427" y="660"/>
                  </a:cubicBezTo>
                  <a:cubicBezTo>
                    <a:pt x="437" y="658"/>
                    <a:pt x="447" y="656"/>
                    <a:pt x="457" y="654"/>
                  </a:cubicBezTo>
                  <a:cubicBezTo>
                    <a:pt x="544" y="655"/>
                    <a:pt x="630" y="658"/>
                    <a:pt x="717" y="662"/>
                  </a:cubicBezTo>
                  <a:cubicBezTo>
                    <a:pt x="726" y="635"/>
                    <a:pt x="732" y="607"/>
                    <a:pt x="735" y="578"/>
                  </a:cubicBezTo>
                  <a:cubicBezTo>
                    <a:pt x="734" y="523"/>
                    <a:pt x="734" y="470"/>
                    <a:pt x="721" y="416"/>
                  </a:cubicBezTo>
                  <a:cubicBezTo>
                    <a:pt x="717" y="348"/>
                    <a:pt x="719" y="280"/>
                    <a:pt x="723" y="212"/>
                  </a:cubicBezTo>
                  <a:cubicBezTo>
                    <a:pt x="724" y="179"/>
                    <a:pt x="735" y="47"/>
                    <a:pt x="725" y="20"/>
                  </a:cubicBezTo>
                  <a:cubicBezTo>
                    <a:pt x="719" y="4"/>
                    <a:pt x="692" y="18"/>
                    <a:pt x="675" y="16"/>
                  </a:cubicBezTo>
                  <a:cubicBezTo>
                    <a:pt x="632" y="5"/>
                    <a:pt x="503" y="11"/>
                    <a:pt x="471" y="10"/>
                  </a:cubicBezTo>
                  <a:cubicBezTo>
                    <a:pt x="444" y="5"/>
                    <a:pt x="416" y="6"/>
                    <a:pt x="389" y="4"/>
                  </a:cubicBezTo>
                  <a:cubicBezTo>
                    <a:pt x="301" y="5"/>
                    <a:pt x="230" y="8"/>
                    <a:pt x="147" y="14"/>
                  </a:cubicBezTo>
                  <a:cubicBezTo>
                    <a:pt x="101" y="26"/>
                    <a:pt x="125" y="18"/>
                    <a:pt x="25" y="20"/>
                  </a:cubicBezTo>
                  <a:cubicBezTo>
                    <a:pt x="2" y="22"/>
                    <a:pt x="8" y="17"/>
                    <a:pt x="1" y="24"/>
                  </a:cubicBezTo>
                </a:path>
              </a:pathLst>
            </a:custGeom>
            <a:pattFill prst="pct40">
              <a:fgClr>
                <a:srgbClr val="FF9900"/>
              </a:fgClr>
              <a:bgClr>
                <a:srgbClr val="990033"/>
              </a:bgClr>
            </a:patt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0" name="Freeform 29" descr="40%"/>
            <p:cNvSpPr>
              <a:spLocks/>
            </p:cNvSpPr>
            <p:nvPr/>
          </p:nvSpPr>
          <p:spPr bwMode="auto">
            <a:xfrm>
              <a:off x="3989388" y="4094163"/>
              <a:ext cx="1404937" cy="1233487"/>
            </a:xfrm>
            <a:custGeom>
              <a:avLst/>
              <a:gdLst/>
              <a:ahLst/>
              <a:cxnLst>
                <a:cxn ang="0">
                  <a:pos x="8" y="12"/>
                </a:cxn>
                <a:cxn ang="0">
                  <a:pos x="42" y="14"/>
                </a:cxn>
                <a:cxn ang="0">
                  <a:pos x="100" y="18"/>
                </a:cxn>
                <a:cxn ang="0">
                  <a:pos x="268" y="0"/>
                </a:cxn>
                <a:cxn ang="0">
                  <a:pos x="394" y="16"/>
                </a:cxn>
                <a:cxn ang="0">
                  <a:pos x="726" y="28"/>
                </a:cxn>
                <a:cxn ang="0">
                  <a:pos x="736" y="78"/>
                </a:cxn>
                <a:cxn ang="0">
                  <a:pos x="722" y="196"/>
                </a:cxn>
                <a:cxn ang="0">
                  <a:pos x="724" y="526"/>
                </a:cxn>
                <a:cxn ang="0">
                  <a:pos x="734" y="596"/>
                </a:cxn>
                <a:cxn ang="0">
                  <a:pos x="704" y="650"/>
                </a:cxn>
                <a:cxn ang="0">
                  <a:pos x="398" y="630"/>
                </a:cxn>
                <a:cxn ang="0">
                  <a:pos x="228" y="646"/>
                </a:cxn>
                <a:cxn ang="0">
                  <a:pos x="26" y="638"/>
                </a:cxn>
                <a:cxn ang="0">
                  <a:pos x="8" y="632"/>
                </a:cxn>
                <a:cxn ang="0">
                  <a:pos x="0" y="570"/>
                </a:cxn>
                <a:cxn ang="0">
                  <a:pos x="6" y="502"/>
                </a:cxn>
                <a:cxn ang="0">
                  <a:pos x="38" y="428"/>
                </a:cxn>
                <a:cxn ang="0">
                  <a:pos x="26" y="368"/>
                </a:cxn>
                <a:cxn ang="0">
                  <a:pos x="16" y="348"/>
                </a:cxn>
                <a:cxn ang="0">
                  <a:pos x="10" y="320"/>
                </a:cxn>
                <a:cxn ang="0">
                  <a:pos x="8" y="12"/>
                </a:cxn>
              </a:cxnLst>
              <a:rect l="0" t="0" r="r" b="b"/>
              <a:pathLst>
                <a:path w="736" h="650">
                  <a:moveTo>
                    <a:pt x="8" y="12"/>
                  </a:moveTo>
                  <a:cubicBezTo>
                    <a:pt x="19" y="13"/>
                    <a:pt x="31" y="13"/>
                    <a:pt x="42" y="14"/>
                  </a:cubicBezTo>
                  <a:cubicBezTo>
                    <a:pt x="61" y="15"/>
                    <a:pt x="100" y="18"/>
                    <a:pt x="100" y="18"/>
                  </a:cubicBezTo>
                  <a:cubicBezTo>
                    <a:pt x="157" y="10"/>
                    <a:pt x="211" y="2"/>
                    <a:pt x="268" y="0"/>
                  </a:cubicBezTo>
                  <a:cubicBezTo>
                    <a:pt x="313" y="2"/>
                    <a:pt x="350" y="12"/>
                    <a:pt x="394" y="16"/>
                  </a:cubicBezTo>
                  <a:cubicBezTo>
                    <a:pt x="485" y="42"/>
                    <a:pt x="652" y="27"/>
                    <a:pt x="726" y="28"/>
                  </a:cubicBezTo>
                  <a:cubicBezTo>
                    <a:pt x="729" y="45"/>
                    <a:pt x="733" y="61"/>
                    <a:pt x="736" y="78"/>
                  </a:cubicBezTo>
                  <a:cubicBezTo>
                    <a:pt x="735" y="121"/>
                    <a:pt x="732" y="156"/>
                    <a:pt x="722" y="196"/>
                  </a:cubicBezTo>
                  <a:cubicBezTo>
                    <a:pt x="723" y="306"/>
                    <a:pt x="723" y="416"/>
                    <a:pt x="724" y="526"/>
                  </a:cubicBezTo>
                  <a:cubicBezTo>
                    <a:pt x="724" y="550"/>
                    <a:pt x="734" y="596"/>
                    <a:pt x="734" y="596"/>
                  </a:cubicBezTo>
                  <a:cubicBezTo>
                    <a:pt x="732" y="622"/>
                    <a:pt x="730" y="641"/>
                    <a:pt x="704" y="650"/>
                  </a:cubicBezTo>
                  <a:cubicBezTo>
                    <a:pt x="600" y="648"/>
                    <a:pt x="501" y="635"/>
                    <a:pt x="398" y="630"/>
                  </a:cubicBezTo>
                  <a:cubicBezTo>
                    <a:pt x="301" y="632"/>
                    <a:pt x="298" y="634"/>
                    <a:pt x="228" y="646"/>
                  </a:cubicBezTo>
                  <a:cubicBezTo>
                    <a:pt x="156" y="645"/>
                    <a:pt x="96" y="640"/>
                    <a:pt x="26" y="638"/>
                  </a:cubicBezTo>
                  <a:cubicBezTo>
                    <a:pt x="20" y="636"/>
                    <a:pt x="11" y="638"/>
                    <a:pt x="8" y="632"/>
                  </a:cubicBezTo>
                  <a:cubicBezTo>
                    <a:pt x="8" y="631"/>
                    <a:pt x="2" y="582"/>
                    <a:pt x="0" y="570"/>
                  </a:cubicBezTo>
                  <a:cubicBezTo>
                    <a:pt x="2" y="547"/>
                    <a:pt x="2" y="524"/>
                    <a:pt x="6" y="502"/>
                  </a:cubicBezTo>
                  <a:cubicBezTo>
                    <a:pt x="11" y="475"/>
                    <a:pt x="31" y="454"/>
                    <a:pt x="38" y="428"/>
                  </a:cubicBezTo>
                  <a:cubicBezTo>
                    <a:pt x="37" y="398"/>
                    <a:pt x="41" y="388"/>
                    <a:pt x="26" y="368"/>
                  </a:cubicBezTo>
                  <a:cubicBezTo>
                    <a:pt x="24" y="361"/>
                    <a:pt x="16" y="348"/>
                    <a:pt x="16" y="348"/>
                  </a:cubicBezTo>
                  <a:cubicBezTo>
                    <a:pt x="14" y="339"/>
                    <a:pt x="12" y="329"/>
                    <a:pt x="10" y="320"/>
                  </a:cubicBezTo>
                  <a:cubicBezTo>
                    <a:pt x="6" y="218"/>
                    <a:pt x="25" y="112"/>
                    <a:pt x="8" y="12"/>
                  </a:cubicBezTo>
                  <a:close/>
                </a:path>
              </a:pathLst>
            </a:custGeom>
            <a:pattFill prst="pct40">
              <a:fgClr>
                <a:srgbClr val="FF9900"/>
              </a:fgClr>
              <a:bgClr>
                <a:srgbClr val="990033"/>
              </a:bgClr>
            </a:patt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1" name="Freeform 30" descr="40%"/>
            <p:cNvSpPr>
              <a:spLocks/>
            </p:cNvSpPr>
            <p:nvPr/>
          </p:nvSpPr>
          <p:spPr bwMode="auto">
            <a:xfrm>
              <a:off x="4005262" y="5289550"/>
              <a:ext cx="1373187" cy="769939"/>
            </a:xfrm>
            <a:custGeom>
              <a:avLst/>
              <a:gdLst/>
              <a:ahLst/>
              <a:cxnLst>
                <a:cxn ang="0">
                  <a:pos x="2" y="392"/>
                </a:cxn>
                <a:cxn ang="0">
                  <a:pos x="66" y="398"/>
                </a:cxn>
                <a:cxn ang="0">
                  <a:pos x="172" y="402"/>
                </a:cxn>
                <a:cxn ang="0">
                  <a:pos x="296" y="402"/>
                </a:cxn>
                <a:cxn ang="0">
                  <a:pos x="442" y="406"/>
                </a:cxn>
                <a:cxn ang="0">
                  <a:pos x="544" y="402"/>
                </a:cxn>
                <a:cxn ang="0">
                  <a:pos x="626" y="400"/>
                </a:cxn>
                <a:cxn ang="0">
                  <a:pos x="672" y="394"/>
                </a:cxn>
                <a:cxn ang="0">
                  <a:pos x="720" y="392"/>
                </a:cxn>
                <a:cxn ang="0">
                  <a:pos x="710" y="0"/>
                </a:cxn>
                <a:cxn ang="0">
                  <a:pos x="0" y="4"/>
                </a:cxn>
                <a:cxn ang="0">
                  <a:pos x="2" y="392"/>
                </a:cxn>
              </a:cxnLst>
              <a:rect l="0" t="0" r="r" b="b"/>
              <a:pathLst>
                <a:path w="720" h="406">
                  <a:moveTo>
                    <a:pt x="2" y="392"/>
                  </a:moveTo>
                  <a:lnTo>
                    <a:pt x="66" y="398"/>
                  </a:lnTo>
                  <a:lnTo>
                    <a:pt x="172" y="402"/>
                  </a:lnTo>
                  <a:lnTo>
                    <a:pt x="296" y="402"/>
                  </a:lnTo>
                  <a:lnTo>
                    <a:pt x="442" y="406"/>
                  </a:lnTo>
                  <a:lnTo>
                    <a:pt x="544" y="402"/>
                  </a:lnTo>
                  <a:lnTo>
                    <a:pt x="626" y="400"/>
                  </a:lnTo>
                  <a:lnTo>
                    <a:pt x="672" y="394"/>
                  </a:lnTo>
                  <a:lnTo>
                    <a:pt x="720" y="392"/>
                  </a:lnTo>
                  <a:lnTo>
                    <a:pt x="710" y="0"/>
                  </a:lnTo>
                  <a:lnTo>
                    <a:pt x="0" y="4"/>
                  </a:lnTo>
                  <a:lnTo>
                    <a:pt x="2" y="392"/>
                  </a:lnTo>
                  <a:close/>
                </a:path>
              </a:pathLst>
            </a:custGeom>
            <a:pattFill prst="pct40">
              <a:fgClr>
                <a:srgbClr val="FF9900"/>
              </a:fgClr>
              <a:bgClr>
                <a:srgbClr val="990033"/>
              </a:bgClr>
            </a:patt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2" name="Line 31"/>
            <p:cNvSpPr>
              <a:spLocks noChangeShapeType="1"/>
            </p:cNvSpPr>
            <p:nvPr/>
          </p:nvSpPr>
          <p:spPr bwMode="auto">
            <a:xfrm flipV="1">
              <a:off x="2998788" y="4643439"/>
              <a:ext cx="0" cy="100171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3" name="Line 32"/>
            <p:cNvSpPr>
              <a:spLocks noChangeShapeType="1"/>
            </p:cNvSpPr>
            <p:nvPr/>
          </p:nvSpPr>
          <p:spPr bwMode="auto">
            <a:xfrm flipV="1">
              <a:off x="3006725" y="3481387"/>
              <a:ext cx="0" cy="100171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4" name="Line 33"/>
            <p:cNvSpPr>
              <a:spLocks noChangeShapeType="1"/>
            </p:cNvSpPr>
            <p:nvPr/>
          </p:nvSpPr>
          <p:spPr bwMode="auto">
            <a:xfrm flipV="1">
              <a:off x="2984500" y="2374900"/>
              <a:ext cx="0" cy="1001713"/>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5" name="Line 34"/>
            <p:cNvSpPr>
              <a:spLocks noChangeShapeType="1"/>
            </p:cNvSpPr>
            <p:nvPr/>
          </p:nvSpPr>
          <p:spPr bwMode="auto">
            <a:xfrm flipV="1">
              <a:off x="3006725" y="3481387"/>
              <a:ext cx="0" cy="100171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6" name="Line 35"/>
            <p:cNvSpPr>
              <a:spLocks noChangeShapeType="1"/>
            </p:cNvSpPr>
            <p:nvPr/>
          </p:nvSpPr>
          <p:spPr bwMode="auto">
            <a:xfrm flipH="1" flipV="1">
              <a:off x="6373813" y="4654550"/>
              <a:ext cx="0" cy="1001713"/>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7" name="Line 36"/>
            <p:cNvSpPr>
              <a:spLocks noChangeShapeType="1"/>
            </p:cNvSpPr>
            <p:nvPr/>
          </p:nvSpPr>
          <p:spPr bwMode="auto">
            <a:xfrm flipH="1" flipV="1">
              <a:off x="6365875" y="3494088"/>
              <a:ext cx="0" cy="100171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8" name="Line 37"/>
            <p:cNvSpPr>
              <a:spLocks noChangeShapeType="1"/>
            </p:cNvSpPr>
            <p:nvPr/>
          </p:nvSpPr>
          <p:spPr bwMode="auto">
            <a:xfrm flipH="1" flipV="1">
              <a:off x="6388099" y="2386013"/>
              <a:ext cx="0" cy="100171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59" name="Line 46"/>
            <p:cNvSpPr>
              <a:spLocks noChangeShapeType="1"/>
            </p:cNvSpPr>
            <p:nvPr/>
          </p:nvSpPr>
          <p:spPr bwMode="auto">
            <a:xfrm flipV="1">
              <a:off x="4373563" y="5553075"/>
              <a:ext cx="0" cy="455613"/>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60" name="Line 47"/>
            <p:cNvSpPr>
              <a:spLocks noChangeShapeType="1"/>
            </p:cNvSpPr>
            <p:nvPr/>
          </p:nvSpPr>
          <p:spPr bwMode="auto">
            <a:xfrm flipV="1">
              <a:off x="4740275" y="5645150"/>
              <a:ext cx="0" cy="363538"/>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61" name="Line 48"/>
            <p:cNvSpPr>
              <a:spLocks noChangeShapeType="1"/>
            </p:cNvSpPr>
            <p:nvPr/>
          </p:nvSpPr>
          <p:spPr bwMode="auto">
            <a:xfrm flipV="1">
              <a:off x="5106988" y="5553075"/>
              <a:ext cx="0" cy="455613"/>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nvGrpSpPr>
            <p:cNvPr id="57387" name="Group 49"/>
            <p:cNvGrpSpPr>
              <a:grpSpLocks/>
            </p:cNvGrpSpPr>
            <p:nvPr/>
          </p:nvGrpSpPr>
          <p:grpSpPr bwMode="auto">
            <a:xfrm>
              <a:off x="3581400" y="2639884"/>
              <a:ext cx="0" cy="3186857"/>
              <a:chOff x="-926969" y="1728"/>
              <a:chExt cx="0" cy="1680"/>
            </a:xfrm>
          </p:grpSpPr>
          <p:sp>
            <p:nvSpPr>
              <p:cNvPr id="176" name="Line 50"/>
              <p:cNvSpPr>
                <a:spLocks noChangeShapeType="1"/>
              </p:cNvSpPr>
              <p:nvPr/>
            </p:nvSpPr>
            <p:spPr bwMode="auto">
              <a:xfrm flipV="1">
                <a:off x="-926969" y="2304"/>
                <a:ext cx="0" cy="35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77" name="Line 51"/>
              <p:cNvSpPr>
                <a:spLocks noChangeShapeType="1"/>
              </p:cNvSpPr>
              <p:nvPr/>
            </p:nvSpPr>
            <p:spPr bwMode="auto">
              <a:xfrm flipH="1" flipV="1">
                <a:off x="-926969" y="2976"/>
                <a:ext cx="0" cy="43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78" name="Line 52"/>
              <p:cNvSpPr>
                <a:spLocks noChangeShapeType="1"/>
              </p:cNvSpPr>
              <p:nvPr/>
            </p:nvSpPr>
            <p:spPr bwMode="auto">
              <a:xfrm flipV="1">
                <a:off x="-926969" y="1728"/>
                <a:ext cx="0" cy="35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pSp>
          <p:nvGrpSpPr>
            <p:cNvPr id="57388" name="Group 53"/>
            <p:cNvGrpSpPr>
              <a:grpSpLocks/>
            </p:cNvGrpSpPr>
            <p:nvPr/>
          </p:nvGrpSpPr>
          <p:grpSpPr bwMode="auto">
            <a:xfrm>
              <a:off x="5791200" y="2639884"/>
              <a:ext cx="0" cy="3186857"/>
              <a:chOff x="46105" y="1728"/>
              <a:chExt cx="0" cy="1680"/>
            </a:xfrm>
          </p:grpSpPr>
          <p:sp>
            <p:nvSpPr>
              <p:cNvPr id="173" name="Line 54"/>
              <p:cNvSpPr>
                <a:spLocks noChangeShapeType="1"/>
              </p:cNvSpPr>
              <p:nvPr/>
            </p:nvSpPr>
            <p:spPr bwMode="auto">
              <a:xfrm flipV="1">
                <a:off x="46105" y="2304"/>
                <a:ext cx="0" cy="35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74" name="Line 55"/>
              <p:cNvSpPr>
                <a:spLocks noChangeShapeType="1"/>
              </p:cNvSpPr>
              <p:nvPr/>
            </p:nvSpPr>
            <p:spPr bwMode="auto">
              <a:xfrm flipH="1" flipV="1">
                <a:off x="46105" y="2976"/>
                <a:ext cx="0" cy="43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dirty="0">
                  <a:solidFill>
                    <a:srgbClr val="40458C"/>
                  </a:solidFill>
                  <a:effectLst>
                    <a:outerShdw blurRad="38100" dist="38100" dir="2700000" algn="tl">
                      <a:srgbClr val="000000">
                        <a:alpha val="43137"/>
                      </a:srgbClr>
                    </a:outerShdw>
                  </a:effectLst>
                </a:endParaRPr>
              </a:p>
            </p:txBody>
          </p:sp>
          <p:sp>
            <p:nvSpPr>
              <p:cNvPr id="175" name="Line 56"/>
              <p:cNvSpPr>
                <a:spLocks noChangeShapeType="1"/>
              </p:cNvSpPr>
              <p:nvPr/>
            </p:nvSpPr>
            <p:spPr bwMode="auto">
              <a:xfrm flipV="1">
                <a:off x="46105" y="1728"/>
                <a:ext cx="0" cy="352"/>
              </a:xfrm>
              <a:prstGeom prst="line">
                <a:avLst/>
              </a:prstGeom>
              <a:noFill/>
              <a:ln w="38100">
                <a:solidFill>
                  <a:srgbClr val="1C1C1C"/>
                </a:solidFill>
                <a:round/>
                <a:headEnd/>
                <a:tailEnd type="triangle" w="med" len="me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sp>
          <p:nvSpPr>
            <p:cNvPr id="164" name="Line 57"/>
            <p:cNvSpPr>
              <a:spLocks noChangeShapeType="1"/>
            </p:cNvSpPr>
            <p:nvPr/>
          </p:nvSpPr>
          <p:spPr bwMode="auto">
            <a:xfrm flipV="1">
              <a:off x="4373563" y="4876800"/>
              <a:ext cx="0" cy="455612"/>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65" name="Line 58"/>
            <p:cNvSpPr>
              <a:spLocks noChangeShapeType="1"/>
            </p:cNvSpPr>
            <p:nvPr/>
          </p:nvSpPr>
          <p:spPr bwMode="auto">
            <a:xfrm flipV="1">
              <a:off x="4740275" y="4968875"/>
              <a:ext cx="0" cy="363537"/>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66" name="Line 59"/>
            <p:cNvSpPr>
              <a:spLocks noChangeShapeType="1"/>
            </p:cNvSpPr>
            <p:nvPr/>
          </p:nvSpPr>
          <p:spPr bwMode="auto">
            <a:xfrm flipV="1">
              <a:off x="5106988" y="4876800"/>
              <a:ext cx="0" cy="455612"/>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67" name="Line 60"/>
            <p:cNvSpPr>
              <a:spLocks noChangeShapeType="1"/>
            </p:cNvSpPr>
            <p:nvPr/>
          </p:nvSpPr>
          <p:spPr bwMode="auto">
            <a:xfrm flipV="1">
              <a:off x="4373563" y="4194175"/>
              <a:ext cx="0" cy="454025"/>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68" name="Line 61"/>
            <p:cNvSpPr>
              <a:spLocks noChangeShapeType="1"/>
            </p:cNvSpPr>
            <p:nvPr/>
          </p:nvSpPr>
          <p:spPr bwMode="auto">
            <a:xfrm flipV="1">
              <a:off x="4740275" y="4284662"/>
              <a:ext cx="0" cy="363538"/>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69" name="Line 62"/>
            <p:cNvSpPr>
              <a:spLocks noChangeShapeType="1"/>
            </p:cNvSpPr>
            <p:nvPr/>
          </p:nvSpPr>
          <p:spPr bwMode="auto">
            <a:xfrm flipV="1">
              <a:off x="5106988" y="4194175"/>
              <a:ext cx="0" cy="454025"/>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70" name="Line 63"/>
            <p:cNvSpPr>
              <a:spLocks noChangeShapeType="1"/>
            </p:cNvSpPr>
            <p:nvPr/>
          </p:nvSpPr>
          <p:spPr bwMode="auto">
            <a:xfrm flipV="1">
              <a:off x="4373563" y="3506787"/>
              <a:ext cx="0" cy="455613"/>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71" name="Line 64"/>
            <p:cNvSpPr>
              <a:spLocks noChangeShapeType="1"/>
            </p:cNvSpPr>
            <p:nvPr/>
          </p:nvSpPr>
          <p:spPr bwMode="auto">
            <a:xfrm flipV="1">
              <a:off x="4740275" y="3597275"/>
              <a:ext cx="0" cy="365125"/>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72" name="Line 65"/>
            <p:cNvSpPr>
              <a:spLocks noChangeShapeType="1"/>
            </p:cNvSpPr>
            <p:nvPr/>
          </p:nvSpPr>
          <p:spPr bwMode="auto">
            <a:xfrm flipV="1">
              <a:off x="5106988" y="3506787"/>
              <a:ext cx="0" cy="455613"/>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67" name="Line 63">
              <a:extLst>
                <a:ext uri="{FF2B5EF4-FFF2-40B4-BE49-F238E27FC236}">
                  <a16:creationId xmlns:a16="http://schemas.microsoft.com/office/drawing/2014/main" id="{B84E0313-8C76-4E21-BB22-C205FFDFB079}"/>
                </a:ext>
              </a:extLst>
            </p:cNvPr>
            <p:cNvSpPr>
              <a:spLocks noChangeShapeType="1"/>
            </p:cNvSpPr>
            <p:nvPr/>
          </p:nvSpPr>
          <p:spPr bwMode="auto">
            <a:xfrm flipV="1">
              <a:off x="4343400" y="2897187"/>
              <a:ext cx="0" cy="455613"/>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68" name="Line 64">
              <a:extLst>
                <a:ext uri="{FF2B5EF4-FFF2-40B4-BE49-F238E27FC236}">
                  <a16:creationId xmlns:a16="http://schemas.microsoft.com/office/drawing/2014/main" id="{FF5274B8-7DB3-4537-BB4A-E483DD448CAC}"/>
                </a:ext>
              </a:extLst>
            </p:cNvPr>
            <p:cNvSpPr>
              <a:spLocks noChangeShapeType="1"/>
            </p:cNvSpPr>
            <p:nvPr/>
          </p:nvSpPr>
          <p:spPr bwMode="auto">
            <a:xfrm flipV="1">
              <a:off x="4710112" y="2987675"/>
              <a:ext cx="0" cy="365125"/>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69" name="Line 65">
              <a:extLst>
                <a:ext uri="{FF2B5EF4-FFF2-40B4-BE49-F238E27FC236}">
                  <a16:creationId xmlns:a16="http://schemas.microsoft.com/office/drawing/2014/main" id="{521208A1-4A5A-415F-A216-BD8B77614A0D}"/>
                </a:ext>
              </a:extLst>
            </p:cNvPr>
            <p:cNvSpPr>
              <a:spLocks noChangeShapeType="1"/>
            </p:cNvSpPr>
            <p:nvPr/>
          </p:nvSpPr>
          <p:spPr bwMode="auto">
            <a:xfrm flipV="1">
              <a:off x="5076825" y="2897187"/>
              <a:ext cx="0" cy="455613"/>
            </a:xfrm>
            <a:prstGeom prst="line">
              <a:avLst/>
            </a:prstGeom>
            <a:noFill/>
            <a:ln w="38100">
              <a:solidFill>
                <a:srgbClr val="06070E"/>
              </a:solidFill>
              <a:round/>
              <a:headEnd/>
              <a:tailEnd type="triangle" w="med" len="med"/>
            </a:ln>
            <a:effectLst/>
          </p:spPr>
          <p:txBody>
            <a:bodyPr wrap="none"/>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5977"/>
    </mc:Choice>
    <mc:Fallback xmlns="">
      <p:transition spd="slow" advTm="3597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381000" y="195390"/>
            <a:ext cx="8381999" cy="533400"/>
          </a:xfrm>
        </p:spPr>
        <p:txBody>
          <a:bodyPr anchor="b">
            <a:normAutofit fontScale="90000"/>
          </a:bodyPr>
          <a:lstStyle/>
          <a:p>
            <a:pPr defTabSz="914608" eaLnBrk="1" hangingPunct="1">
              <a:defRPr/>
            </a:pPr>
            <a:r>
              <a:rPr lang="en-US" sz="320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US Grain </a:t>
            </a:r>
            <a:r>
              <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Dust Explosions from 1995 – 2014</a:t>
            </a:r>
          </a:p>
        </p:txBody>
      </p:sp>
      <p:grpSp>
        <p:nvGrpSpPr>
          <p:cNvPr id="7" name="Group 9"/>
          <p:cNvGrpSpPr>
            <a:grpSpLocks/>
          </p:cNvGrpSpPr>
          <p:nvPr/>
        </p:nvGrpSpPr>
        <p:grpSpPr bwMode="auto">
          <a:xfrm>
            <a:off x="457199" y="847308"/>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2" name="Picture 2" descr="https://engineering.purdue.edu/FFP/research/dust-explosions/DustExplosioninthe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4" y="1219200"/>
            <a:ext cx="893445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426583"/>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67" name="Rectangle 27"/>
          <p:cNvSpPr>
            <a:spLocks noGrp="1" noChangeArrowheads="1"/>
          </p:cNvSpPr>
          <p:nvPr>
            <p:ph type="title" idx="4294967295"/>
          </p:nvPr>
        </p:nvSpPr>
        <p:spPr>
          <a:xfrm>
            <a:off x="533400" y="228600"/>
            <a:ext cx="8153400" cy="1066800"/>
          </a:xfrm>
        </p:spPr>
        <p:txBody>
          <a:bodyPr rtlCol="0">
            <a:normAutofit fontScale="90000"/>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Core Small Bins after Filling to Remove </a:t>
            </a:r>
            <a:br>
              <a:rPr lang="en-US" sz="3600" dirty="0">
                <a:solidFill>
                  <a:srgbClr val="0000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br>
            <a:r>
              <a:rPr lang="en-US" sz="3600" dirty="0">
                <a:solidFill>
                  <a:srgbClr val="0000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Trash and Broken Kernels</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grpSp>
        <p:nvGrpSpPr>
          <p:cNvPr id="58371" name="Group 96"/>
          <p:cNvGrpSpPr>
            <a:grpSpLocks/>
          </p:cNvGrpSpPr>
          <p:nvPr/>
        </p:nvGrpSpPr>
        <p:grpSpPr bwMode="auto">
          <a:xfrm>
            <a:off x="609600" y="1447800"/>
            <a:ext cx="8229600" cy="152400"/>
            <a:chOff x="528" y="960"/>
            <a:chExt cx="4368" cy="134"/>
          </a:xfrm>
        </p:grpSpPr>
        <p:pic>
          <p:nvPicPr>
            <p:cNvPr id="58466" name="Picture 9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67" name="Picture 9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68" name="Picture 9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69" name="Picture 10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 name="Picture 10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 name="Picture 10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2" name="Picture 10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Rectangle 103"/>
          <p:cNvSpPr/>
          <p:nvPr/>
        </p:nvSpPr>
        <p:spPr>
          <a:xfrm>
            <a:off x="933450" y="2316163"/>
            <a:ext cx="3790950" cy="3170237"/>
          </a:xfrm>
          <a:prstGeom prst="rect">
            <a:avLst/>
          </a:prstGeom>
        </p:spPr>
        <p:txBody>
          <a:bodyPr>
            <a:spAutoFit/>
          </a:bodyPr>
          <a:lstStyle/>
          <a:p>
            <a:pPr marL="342900" indent="-342900" eaLnBrk="1" hangingPunct="1">
              <a:buClr>
                <a:srgbClr val="0000FF"/>
              </a:buClr>
              <a:buFont typeface="+mj-lt"/>
              <a:buAutoNum type="arabicPeriod"/>
              <a:defRPr/>
            </a:pPr>
            <a:r>
              <a:rPr lang="en-US" sz="2000" b="1" dirty="0">
                <a:solidFill>
                  <a:srgbClr val="0808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Core 1/3 to 1/2 bin diameter</a:t>
            </a:r>
          </a:p>
          <a:p>
            <a:pPr marL="342900" indent="-342900" eaLnBrk="1" hangingPunct="1">
              <a:buClr>
                <a:srgbClr val="0000FF"/>
              </a:buClr>
              <a:buFont typeface="+mj-lt"/>
              <a:buAutoNum type="arabicPeriod"/>
              <a:defRPr/>
            </a:pPr>
            <a:r>
              <a:rPr lang="en-US" sz="2000" b="1" dirty="0">
                <a:solidFill>
                  <a:srgbClr val="0808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Reduce height of grain peak</a:t>
            </a:r>
          </a:p>
          <a:p>
            <a:pPr marL="342900" indent="-342900" eaLnBrk="1" hangingPunct="1">
              <a:buClr>
                <a:srgbClr val="0000FF"/>
              </a:buClr>
              <a:buFont typeface="+mj-lt"/>
              <a:buAutoNum type="arabicPeriod"/>
              <a:defRPr/>
            </a:pPr>
            <a:r>
              <a:rPr lang="en-US" sz="2000" b="1" dirty="0">
                <a:solidFill>
                  <a:srgbClr val="0808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Removes center core of BCFM</a:t>
            </a:r>
          </a:p>
          <a:p>
            <a:pPr marL="342900" indent="-342900" eaLnBrk="1" hangingPunct="1">
              <a:buClr>
                <a:srgbClr val="0000FF"/>
              </a:buClr>
              <a:buFont typeface="+mj-lt"/>
              <a:buAutoNum type="arabicPeriod"/>
              <a:defRPr/>
            </a:pPr>
            <a:r>
              <a:rPr lang="en-US" sz="2000" b="1" dirty="0">
                <a:solidFill>
                  <a:srgbClr val="0808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Improves airflow in center of bin</a:t>
            </a:r>
          </a:p>
          <a:p>
            <a:pPr marL="342900" indent="-342900" eaLnBrk="1" hangingPunct="1">
              <a:buClr>
                <a:srgbClr val="0000FF"/>
              </a:buClr>
              <a:buFont typeface="+mj-lt"/>
              <a:buAutoNum type="arabicPeriod"/>
              <a:defRPr/>
            </a:pPr>
            <a:r>
              <a:rPr lang="en-US" sz="2000" b="1" dirty="0">
                <a:solidFill>
                  <a:srgbClr val="0808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Provides space for monitoring grain surface</a:t>
            </a:r>
            <a:endParaRPr lang="en-US" sz="2000" b="1" u="sng" dirty="0">
              <a:solidFill>
                <a:srgbClr val="0808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8373" name="Group 2"/>
          <p:cNvGrpSpPr>
            <a:grpSpLocks/>
          </p:cNvGrpSpPr>
          <p:nvPr/>
        </p:nvGrpSpPr>
        <p:grpSpPr bwMode="auto">
          <a:xfrm>
            <a:off x="5086350" y="2057400"/>
            <a:ext cx="3598863" cy="3876675"/>
            <a:chOff x="1443" y="1251"/>
            <a:chExt cx="2267" cy="2442"/>
          </a:xfrm>
        </p:grpSpPr>
        <p:sp>
          <p:nvSpPr>
            <p:cNvPr id="199" name="Freeform 3"/>
            <p:cNvSpPr>
              <a:spLocks/>
            </p:cNvSpPr>
            <p:nvPr/>
          </p:nvSpPr>
          <p:spPr bwMode="auto">
            <a:xfrm>
              <a:off x="1480" y="2424"/>
              <a:ext cx="2180" cy="1176"/>
            </a:xfrm>
            <a:custGeom>
              <a:avLst/>
              <a:gdLst/>
              <a:ahLst/>
              <a:cxnLst>
                <a:cxn ang="0">
                  <a:pos x="12" y="0"/>
                </a:cxn>
                <a:cxn ang="0">
                  <a:pos x="2172" y="0"/>
                </a:cxn>
                <a:cxn ang="0">
                  <a:pos x="2168" y="1000"/>
                </a:cxn>
                <a:cxn ang="0">
                  <a:pos x="2128" y="1032"/>
                </a:cxn>
                <a:cxn ang="0">
                  <a:pos x="2076" y="1056"/>
                </a:cxn>
                <a:cxn ang="0">
                  <a:pos x="1992" y="1096"/>
                </a:cxn>
                <a:cxn ang="0">
                  <a:pos x="1624" y="1156"/>
                </a:cxn>
                <a:cxn ang="0">
                  <a:pos x="1264" y="1176"/>
                </a:cxn>
                <a:cxn ang="0">
                  <a:pos x="952" y="1176"/>
                </a:cxn>
                <a:cxn ang="0">
                  <a:pos x="608" y="1156"/>
                </a:cxn>
                <a:cxn ang="0">
                  <a:pos x="344" y="1124"/>
                </a:cxn>
                <a:cxn ang="0">
                  <a:pos x="112" y="1068"/>
                </a:cxn>
                <a:cxn ang="0">
                  <a:pos x="0" y="1016"/>
                </a:cxn>
                <a:cxn ang="0">
                  <a:pos x="12" y="984"/>
                </a:cxn>
                <a:cxn ang="0">
                  <a:pos x="12" y="0"/>
                </a:cxn>
              </a:cxnLst>
              <a:rect l="0" t="0" r="r" b="b"/>
              <a:pathLst>
                <a:path w="2172" h="1176">
                  <a:moveTo>
                    <a:pt x="12" y="0"/>
                  </a:moveTo>
                  <a:lnTo>
                    <a:pt x="2172" y="0"/>
                  </a:lnTo>
                  <a:lnTo>
                    <a:pt x="2168" y="1000"/>
                  </a:lnTo>
                  <a:lnTo>
                    <a:pt x="2128" y="1032"/>
                  </a:lnTo>
                  <a:lnTo>
                    <a:pt x="2076" y="1056"/>
                  </a:lnTo>
                  <a:lnTo>
                    <a:pt x="1992" y="1096"/>
                  </a:lnTo>
                  <a:lnTo>
                    <a:pt x="1624" y="1156"/>
                  </a:lnTo>
                  <a:lnTo>
                    <a:pt x="1264" y="1176"/>
                  </a:lnTo>
                  <a:lnTo>
                    <a:pt x="952" y="1176"/>
                  </a:lnTo>
                  <a:lnTo>
                    <a:pt x="608" y="1156"/>
                  </a:lnTo>
                  <a:lnTo>
                    <a:pt x="344" y="1124"/>
                  </a:lnTo>
                  <a:lnTo>
                    <a:pt x="112" y="1068"/>
                  </a:lnTo>
                  <a:lnTo>
                    <a:pt x="0" y="1016"/>
                  </a:lnTo>
                  <a:lnTo>
                    <a:pt x="12" y="984"/>
                  </a:lnTo>
                  <a:lnTo>
                    <a:pt x="12" y="0"/>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0" name="Freeform 4"/>
            <p:cNvSpPr>
              <a:spLocks/>
            </p:cNvSpPr>
            <p:nvPr/>
          </p:nvSpPr>
          <p:spPr bwMode="auto">
            <a:xfrm>
              <a:off x="1492" y="1452"/>
              <a:ext cx="2160" cy="1004"/>
            </a:xfrm>
            <a:custGeom>
              <a:avLst/>
              <a:gdLst/>
              <a:ahLst/>
              <a:cxnLst>
                <a:cxn ang="0">
                  <a:pos x="0" y="376"/>
                </a:cxn>
                <a:cxn ang="0">
                  <a:pos x="312" y="188"/>
                </a:cxn>
                <a:cxn ang="0">
                  <a:pos x="632" y="56"/>
                </a:cxn>
                <a:cxn ang="0">
                  <a:pos x="1020" y="0"/>
                </a:cxn>
                <a:cxn ang="0">
                  <a:pos x="1288" y="0"/>
                </a:cxn>
                <a:cxn ang="0">
                  <a:pos x="1620" y="88"/>
                </a:cxn>
                <a:cxn ang="0">
                  <a:pos x="1876" y="188"/>
                </a:cxn>
                <a:cxn ang="0">
                  <a:pos x="2128" y="356"/>
                </a:cxn>
                <a:cxn ang="0">
                  <a:pos x="2160" y="384"/>
                </a:cxn>
                <a:cxn ang="0">
                  <a:pos x="2160" y="992"/>
                </a:cxn>
                <a:cxn ang="0">
                  <a:pos x="8" y="1004"/>
                </a:cxn>
                <a:cxn ang="0">
                  <a:pos x="0" y="376"/>
                </a:cxn>
              </a:cxnLst>
              <a:rect l="0" t="0" r="r" b="b"/>
              <a:pathLst>
                <a:path w="2160" h="1004">
                  <a:moveTo>
                    <a:pt x="0" y="376"/>
                  </a:moveTo>
                  <a:lnTo>
                    <a:pt x="312" y="188"/>
                  </a:lnTo>
                  <a:lnTo>
                    <a:pt x="632" y="56"/>
                  </a:lnTo>
                  <a:lnTo>
                    <a:pt x="1020" y="0"/>
                  </a:lnTo>
                  <a:lnTo>
                    <a:pt x="1288" y="0"/>
                  </a:lnTo>
                  <a:lnTo>
                    <a:pt x="1620" y="88"/>
                  </a:lnTo>
                  <a:lnTo>
                    <a:pt x="1876" y="188"/>
                  </a:lnTo>
                  <a:lnTo>
                    <a:pt x="2128" y="356"/>
                  </a:lnTo>
                  <a:lnTo>
                    <a:pt x="2160" y="384"/>
                  </a:lnTo>
                  <a:lnTo>
                    <a:pt x="2160" y="992"/>
                  </a:lnTo>
                  <a:lnTo>
                    <a:pt x="8" y="1004"/>
                  </a:lnTo>
                  <a:lnTo>
                    <a:pt x="0" y="376"/>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1" name="Freeform 5"/>
            <p:cNvSpPr>
              <a:spLocks/>
            </p:cNvSpPr>
            <p:nvPr/>
          </p:nvSpPr>
          <p:spPr bwMode="auto">
            <a:xfrm>
              <a:off x="2570" y="1314"/>
              <a:ext cx="1096" cy="540"/>
            </a:xfrm>
            <a:custGeom>
              <a:avLst/>
              <a:gdLst/>
              <a:ahLst/>
              <a:cxnLst>
                <a:cxn ang="0">
                  <a:pos x="0" y="8"/>
                </a:cxn>
                <a:cxn ang="0">
                  <a:pos x="0" y="156"/>
                </a:cxn>
                <a:cxn ang="0">
                  <a:pos x="56" y="154"/>
                </a:cxn>
                <a:cxn ang="0">
                  <a:pos x="84" y="158"/>
                </a:cxn>
                <a:cxn ang="0">
                  <a:pos x="126" y="160"/>
                </a:cxn>
                <a:cxn ang="0">
                  <a:pos x="188" y="172"/>
                </a:cxn>
                <a:cxn ang="0">
                  <a:pos x="246" y="178"/>
                </a:cxn>
                <a:cxn ang="0">
                  <a:pos x="316" y="190"/>
                </a:cxn>
                <a:cxn ang="0">
                  <a:pos x="372" y="206"/>
                </a:cxn>
                <a:cxn ang="0">
                  <a:pos x="430" y="216"/>
                </a:cxn>
                <a:cxn ang="0">
                  <a:pos x="488" y="232"/>
                </a:cxn>
                <a:cxn ang="0">
                  <a:pos x="550" y="252"/>
                </a:cxn>
                <a:cxn ang="0">
                  <a:pos x="608" y="276"/>
                </a:cxn>
                <a:cxn ang="0">
                  <a:pos x="666" y="298"/>
                </a:cxn>
                <a:cxn ang="0">
                  <a:pos x="724" y="320"/>
                </a:cxn>
                <a:cxn ang="0">
                  <a:pos x="770" y="344"/>
                </a:cxn>
                <a:cxn ang="0">
                  <a:pos x="842" y="384"/>
                </a:cxn>
                <a:cxn ang="0">
                  <a:pos x="902" y="418"/>
                </a:cxn>
                <a:cxn ang="0">
                  <a:pos x="956" y="452"/>
                </a:cxn>
                <a:cxn ang="0">
                  <a:pos x="1014" y="492"/>
                </a:cxn>
                <a:cxn ang="0">
                  <a:pos x="1058" y="524"/>
                </a:cxn>
                <a:cxn ang="0">
                  <a:pos x="1084" y="540"/>
                </a:cxn>
                <a:cxn ang="0">
                  <a:pos x="1080" y="342"/>
                </a:cxn>
                <a:cxn ang="0">
                  <a:pos x="982" y="308"/>
                </a:cxn>
                <a:cxn ang="0">
                  <a:pos x="890" y="278"/>
                </a:cxn>
                <a:cxn ang="0">
                  <a:pos x="810" y="246"/>
                </a:cxn>
                <a:cxn ang="0">
                  <a:pos x="722" y="218"/>
                </a:cxn>
                <a:cxn ang="0">
                  <a:pos x="642" y="186"/>
                </a:cxn>
                <a:cxn ang="0">
                  <a:pos x="548" y="158"/>
                </a:cxn>
                <a:cxn ang="0">
                  <a:pos x="86" y="0"/>
                </a:cxn>
                <a:cxn ang="0">
                  <a:pos x="64" y="8"/>
                </a:cxn>
                <a:cxn ang="0">
                  <a:pos x="26" y="8"/>
                </a:cxn>
                <a:cxn ang="0">
                  <a:pos x="0" y="8"/>
                </a:cxn>
              </a:cxnLst>
              <a:rect l="0" t="0" r="r" b="b"/>
              <a:pathLst>
                <a:path w="1084" h="540">
                  <a:moveTo>
                    <a:pt x="0" y="8"/>
                  </a:moveTo>
                  <a:lnTo>
                    <a:pt x="0" y="156"/>
                  </a:lnTo>
                  <a:lnTo>
                    <a:pt x="56" y="154"/>
                  </a:lnTo>
                  <a:lnTo>
                    <a:pt x="84" y="158"/>
                  </a:lnTo>
                  <a:lnTo>
                    <a:pt x="126" y="160"/>
                  </a:lnTo>
                  <a:lnTo>
                    <a:pt x="188" y="172"/>
                  </a:lnTo>
                  <a:lnTo>
                    <a:pt x="246" y="178"/>
                  </a:lnTo>
                  <a:lnTo>
                    <a:pt x="316" y="190"/>
                  </a:lnTo>
                  <a:lnTo>
                    <a:pt x="372" y="206"/>
                  </a:lnTo>
                  <a:lnTo>
                    <a:pt x="430" y="216"/>
                  </a:lnTo>
                  <a:lnTo>
                    <a:pt x="488" y="232"/>
                  </a:lnTo>
                  <a:lnTo>
                    <a:pt x="550" y="252"/>
                  </a:lnTo>
                  <a:lnTo>
                    <a:pt x="608" y="276"/>
                  </a:lnTo>
                  <a:lnTo>
                    <a:pt x="666" y="298"/>
                  </a:lnTo>
                  <a:lnTo>
                    <a:pt x="724" y="320"/>
                  </a:lnTo>
                  <a:lnTo>
                    <a:pt x="770" y="344"/>
                  </a:lnTo>
                  <a:lnTo>
                    <a:pt x="842" y="384"/>
                  </a:lnTo>
                  <a:lnTo>
                    <a:pt x="902" y="418"/>
                  </a:lnTo>
                  <a:lnTo>
                    <a:pt x="956" y="452"/>
                  </a:lnTo>
                  <a:lnTo>
                    <a:pt x="1014" y="492"/>
                  </a:lnTo>
                  <a:lnTo>
                    <a:pt x="1058" y="524"/>
                  </a:lnTo>
                  <a:lnTo>
                    <a:pt x="1084" y="540"/>
                  </a:lnTo>
                  <a:lnTo>
                    <a:pt x="1080" y="342"/>
                  </a:lnTo>
                  <a:lnTo>
                    <a:pt x="982" y="308"/>
                  </a:lnTo>
                  <a:lnTo>
                    <a:pt x="890" y="278"/>
                  </a:lnTo>
                  <a:lnTo>
                    <a:pt x="810" y="246"/>
                  </a:lnTo>
                  <a:lnTo>
                    <a:pt x="722" y="218"/>
                  </a:lnTo>
                  <a:lnTo>
                    <a:pt x="642" y="186"/>
                  </a:lnTo>
                  <a:lnTo>
                    <a:pt x="548" y="158"/>
                  </a:lnTo>
                  <a:lnTo>
                    <a:pt x="86" y="0"/>
                  </a:lnTo>
                  <a:lnTo>
                    <a:pt x="64" y="8"/>
                  </a:lnTo>
                  <a:lnTo>
                    <a:pt x="26" y="8"/>
                  </a:lnTo>
                  <a:lnTo>
                    <a:pt x="0" y="8"/>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2" name="Freeform 6"/>
            <p:cNvSpPr>
              <a:spLocks/>
            </p:cNvSpPr>
            <p:nvPr/>
          </p:nvSpPr>
          <p:spPr bwMode="auto">
            <a:xfrm>
              <a:off x="2756" y="3338"/>
              <a:ext cx="954" cy="354"/>
            </a:xfrm>
            <a:custGeom>
              <a:avLst/>
              <a:gdLst/>
              <a:ahLst/>
              <a:cxnLst>
                <a:cxn ang="0">
                  <a:pos x="0" y="240"/>
                </a:cxn>
                <a:cxn ang="0">
                  <a:pos x="2" y="354"/>
                </a:cxn>
                <a:cxn ang="0">
                  <a:pos x="100" y="352"/>
                </a:cxn>
                <a:cxn ang="0">
                  <a:pos x="220" y="340"/>
                </a:cxn>
                <a:cxn ang="0">
                  <a:pos x="308" y="338"/>
                </a:cxn>
                <a:cxn ang="0">
                  <a:pos x="394" y="328"/>
                </a:cxn>
                <a:cxn ang="0">
                  <a:pos x="488" y="316"/>
                </a:cxn>
                <a:cxn ang="0">
                  <a:pos x="632" y="294"/>
                </a:cxn>
                <a:cxn ang="0">
                  <a:pos x="774" y="266"/>
                </a:cxn>
                <a:cxn ang="0">
                  <a:pos x="894" y="220"/>
                </a:cxn>
                <a:cxn ang="0">
                  <a:pos x="942" y="198"/>
                </a:cxn>
                <a:cxn ang="0">
                  <a:pos x="954" y="170"/>
                </a:cxn>
                <a:cxn ang="0">
                  <a:pos x="952" y="54"/>
                </a:cxn>
                <a:cxn ang="0">
                  <a:pos x="932" y="16"/>
                </a:cxn>
                <a:cxn ang="0">
                  <a:pos x="902" y="0"/>
                </a:cxn>
                <a:cxn ang="0">
                  <a:pos x="900" y="84"/>
                </a:cxn>
                <a:cxn ang="0">
                  <a:pos x="884" y="106"/>
                </a:cxn>
                <a:cxn ang="0">
                  <a:pos x="850" y="120"/>
                </a:cxn>
                <a:cxn ang="0">
                  <a:pos x="814" y="136"/>
                </a:cxn>
                <a:cxn ang="0">
                  <a:pos x="748" y="154"/>
                </a:cxn>
                <a:cxn ang="0">
                  <a:pos x="676" y="172"/>
                </a:cxn>
                <a:cxn ang="0">
                  <a:pos x="600" y="188"/>
                </a:cxn>
                <a:cxn ang="0">
                  <a:pos x="514" y="200"/>
                </a:cxn>
                <a:cxn ang="0">
                  <a:pos x="424" y="210"/>
                </a:cxn>
                <a:cxn ang="0">
                  <a:pos x="326" y="222"/>
                </a:cxn>
                <a:cxn ang="0">
                  <a:pos x="222" y="228"/>
                </a:cxn>
                <a:cxn ang="0">
                  <a:pos x="134" y="234"/>
                </a:cxn>
                <a:cxn ang="0">
                  <a:pos x="62" y="238"/>
                </a:cxn>
                <a:cxn ang="0">
                  <a:pos x="0" y="240"/>
                </a:cxn>
              </a:cxnLst>
              <a:rect l="0" t="0" r="r" b="b"/>
              <a:pathLst>
                <a:path w="954" h="354">
                  <a:moveTo>
                    <a:pt x="0" y="240"/>
                  </a:moveTo>
                  <a:lnTo>
                    <a:pt x="2" y="354"/>
                  </a:lnTo>
                  <a:lnTo>
                    <a:pt x="100" y="352"/>
                  </a:lnTo>
                  <a:lnTo>
                    <a:pt x="220" y="340"/>
                  </a:lnTo>
                  <a:lnTo>
                    <a:pt x="308" y="338"/>
                  </a:lnTo>
                  <a:lnTo>
                    <a:pt x="394" y="328"/>
                  </a:lnTo>
                  <a:lnTo>
                    <a:pt x="488" y="316"/>
                  </a:lnTo>
                  <a:lnTo>
                    <a:pt x="632" y="294"/>
                  </a:lnTo>
                  <a:lnTo>
                    <a:pt x="774" y="266"/>
                  </a:lnTo>
                  <a:lnTo>
                    <a:pt x="894" y="220"/>
                  </a:lnTo>
                  <a:lnTo>
                    <a:pt x="942" y="198"/>
                  </a:lnTo>
                  <a:lnTo>
                    <a:pt x="954" y="170"/>
                  </a:lnTo>
                  <a:lnTo>
                    <a:pt x="952" y="54"/>
                  </a:lnTo>
                  <a:lnTo>
                    <a:pt x="932" y="16"/>
                  </a:lnTo>
                  <a:lnTo>
                    <a:pt x="902" y="0"/>
                  </a:lnTo>
                  <a:lnTo>
                    <a:pt x="900" y="84"/>
                  </a:lnTo>
                  <a:lnTo>
                    <a:pt x="884" y="106"/>
                  </a:lnTo>
                  <a:lnTo>
                    <a:pt x="850" y="120"/>
                  </a:lnTo>
                  <a:lnTo>
                    <a:pt x="814" y="136"/>
                  </a:lnTo>
                  <a:lnTo>
                    <a:pt x="748" y="154"/>
                  </a:lnTo>
                  <a:lnTo>
                    <a:pt x="676" y="172"/>
                  </a:lnTo>
                  <a:lnTo>
                    <a:pt x="600" y="188"/>
                  </a:lnTo>
                  <a:lnTo>
                    <a:pt x="514" y="200"/>
                  </a:lnTo>
                  <a:lnTo>
                    <a:pt x="424" y="210"/>
                  </a:lnTo>
                  <a:lnTo>
                    <a:pt x="326" y="222"/>
                  </a:lnTo>
                  <a:lnTo>
                    <a:pt x="222" y="228"/>
                  </a:lnTo>
                  <a:lnTo>
                    <a:pt x="134" y="234"/>
                  </a:lnTo>
                  <a:lnTo>
                    <a:pt x="62" y="238"/>
                  </a:lnTo>
                  <a:lnTo>
                    <a:pt x="0" y="240"/>
                  </a:lnTo>
                  <a:close/>
                </a:path>
              </a:pathLst>
            </a:custGeom>
            <a:solidFill>
              <a:srgbClr val="CFDBFD"/>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3" name="Freeform 7"/>
            <p:cNvSpPr>
              <a:spLocks/>
            </p:cNvSpPr>
            <p:nvPr/>
          </p:nvSpPr>
          <p:spPr bwMode="auto">
            <a:xfrm>
              <a:off x="1444" y="3336"/>
              <a:ext cx="1318" cy="356"/>
            </a:xfrm>
            <a:custGeom>
              <a:avLst/>
              <a:gdLst/>
              <a:ahLst/>
              <a:cxnLst>
                <a:cxn ang="0">
                  <a:pos x="50" y="0"/>
                </a:cxn>
                <a:cxn ang="0">
                  <a:pos x="26" y="14"/>
                </a:cxn>
                <a:cxn ang="0">
                  <a:pos x="10" y="28"/>
                </a:cxn>
                <a:cxn ang="0">
                  <a:pos x="2" y="42"/>
                </a:cxn>
                <a:cxn ang="0">
                  <a:pos x="0" y="62"/>
                </a:cxn>
                <a:cxn ang="0">
                  <a:pos x="0" y="178"/>
                </a:cxn>
                <a:cxn ang="0">
                  <a:pos x="10" y="204"/>
                </a:cxn>
                <a:cxn ang="0">
                  <a:pos x="42" y="220"/>
                </a:cxn>
                <a:cxn ang="0">
                  <a:pos x="140" y="252"/>
                </a:cxn>
                <a:cxn ang="0">
                  <a:pos x="244" y="282"/>
                </a:cxn>
                <a:cxn ang="0">
                  <a:pos x="356" y="304"/>
                </a:cxn>
                <a:cxn ang="0">
                  <a:pos x="488" y="324"/>
                </a:cxn>
                <a:cxn ang="0">
                  <a:pos x="624" y="336"/>
                </a:cxn>
                <a:cxn ang="0">
                  <a:pos x="802" y="348"/>
                </a:cxn>
                <a:cxn ang="0">
                  <a:pos x="958" y="356"/>
                </a:cxn>
                <a:cxn ang="0">
                  <a:pos x="1318" y="356"/>
                </a:cxn>
                <a:cxn ang="0">
                  <a:pos x="1314" y="238"/>
                </a:cxn>
                <a:cxn ang="0">
                  <a:pos x="1166" y="240"/>
                </a:cxn>
                <a:cxn ang="0">
                  <a:pos x="1018" y="240"/>
                </a:cxn>
                <a:cxn ang="0">
                  <a:pos x="886" y="240"/>
                </a:cxn>
                <a:cxn ang="0">
                  <a:pos x="796" y="234"/>
                </a:cxn>
                <a:cxn ang="0">
                  <a:pos x="694" y="226"/>
                </a:cxn>
                <a:cxn ang="0">
                  <a:pos x="626" y="222"/>
                </a:cxn>
                <a:cxn ang="0">
                  <a:pos x="544" y="218"/>
                </a:cxn>
                <a:cxn ang="0">
                  <a:pos x="402" y="198"/>
                </a:cxn>
                <a:cxn ang="0">
                  <a:pos x="284" y="178"/>
                </a:cxn>
                <a:cxn ang="0">
                  <a:pos x="176" y="150"/>
                </a:cxn>
                <a:cxn ang="0">
                  <a:pos x="100" y="124"/>
                </a:cxn>
                <a:cxn ang="0">
                  <a:pos x="68" y="110"/>
                </a:cxn>
                <a:cxn ang="0">
                  <a:pos x="50" y="82"/>
                </a:cxn>
                <a:cxn ang="0">
                  <a:pos x="50" y="0"/>
                </a:cxn>
              </a:cxnLst>
              <a:rect l="0" t="0" r="r" b="b"/>
              <a:pathLst>
                <a:path w="1318" h="356">
                  <a:moveTo>
                    <a:pt x="50" y="0"/>
                  </a:moveTo>
                  <a:lnTo>
                    <a:pt x="26" y="14"/>
                  </a:lnTo>
                  <a:lnTo>
                    <a:pt x="10" y="28"/>
                  </a:lnTo>
                  <a:lnTo>
                    <a:pt x="2" y="42"/>
                  </a:lnTo>
                  <a:lnTo>
                    <a:pt x="0" y="62"/>
                  </a:lnTo>
                  <a:lnTo>
                    <a:pt x="0" y="178"/>
                  </a:lnTo>
                  <a:lnTo>
                    <a:pt x="10" y="204"/>
                  </a:lnTo>
                  <a:lnTo>
                    <a:pt x="42" y="220"/>
                  </a:lnTo>
                  <a:lnTo>
                    <a:pt x="140" y="252"/>
                  </a:lnTo>
                  <a:lnTo>
                    <a:pt x="244" y="282"/>
                  </a:lnTo>
                  <a:lnTo>
                    <a:pt x="356" y="304"/>
                  </a:lnTo>
                  <a:lnTo>
                    <a:pt x="488" y="324"/>
                  </a:lnTo>
                  <a:lnTo>
                    <a:pt x="624" y="336"/>
                  </a:lnTo>
                  <a:lnTo>
                    <a:pt x="802" y="348"/>
                  </a:lnTo>
                  <a:lnTo>
                    <a:pt x="958" y="356"/>
                  </a:lnTo>
                  <a:lnTo>
                    <a:pt x="1318" y="356"/>
                  </a:lnTo>
                  <a:lnTo>
                    <a:pt x="1314" y="238"/>
                  </a:lnTo>
                  <a:lnTo>
                    <a:pt x="1166" y="240"/>
                  </a:lnTo>
                  <a:lnTo>
                    <a:pt x="1018" y="240"/>
                  </a:lnTo>
                  <a:lnTo>
                    <a:pt x="886" y="240"/>
                  </a:lnTo>
                  <a:lnTo>
                    <a:pt x="796" y="234"/>
                  </a:lnTo>
                  <a:lnTo>
                    <a:pt x="694" y="226"/>
                  </a:lnTo>
                  <a:lnTo>
                    <a:pt x="626" y="222"/>
                  </a:lnTo>
                  <a:lnTo>
                    <a:pt x="544" y="218"/>
                  </a:lnTo>
                  <a:lnTo>
                    <a:pt x="402" y="198"/>
                  </a:lnTo>
                  <a:lnTo>
                    <a:pt x="284" y="178"/>
                  </a:lnTo>
                  <a:lnTo>
                    <a:pt x="176" y="150"/>
                  </a:lnTo>
                  <a:lnTo>
                    <a:pt x="100" y="124"/>
                  </a:lnTo>
                  <a:lnTo>
                    <a:pt x="68" y="110"/>
                  </a:lnTo>
                  <a:lnTo>
                    <a:pt x="50" y="82"/>
                  </a:lnTo>
                  <a:lnTo>
                    <a:pt x="50" y="0"/>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4" name="Freeform 8"/>
            <p:cNvSpPr>
              <a:spLocks/>
            </p:cNvSpPr>
            <p:nvPr/>
          </p:nvSpPr>
          <p:spPr bwMode="auto">
            <a:xfrm>
              <a:off x="1474" y="1304"/>
              <a:ext cx="1024" cy="362"/>
            </a:xfrm>
            <a:custGeom>
              <a:avLst/>
              <a:gdLst/>
              <a:ahLst/>
              <a:cxnLst>
                <a:cxn ang="0">
                  <a:pos x="992" y="0"/>
                </a:cxn>
                <a:cxn ang="0">
                  <a:pos x="38" y="304"/>
                </a:cxn>
                <a:cxn ang="0">
                  <a:pos x="14" y="318"/>
                </a:cxn>
                <a:cxn ang="0">
                  <a:pos x="2" y="342"/>
                </a:cxn>
                <a:cxn ang="0">
                  <a:pos x="0" y="362"/>
                </a:cxn>
                <a:cxn ang="0">
                  <a:pos x="1024" y="8"/>
                </a:cxn>
                <a:cxn ang="0">
                  <a:pos x="992" y="0"/>
                </a:cxn>
              </a:cxnLst>
              <a:rect l="0" t="0" r="r" b="b"/>
              <a:pathLst>
                <a:path w="1024" h="362">
                  <a:moveTo>
                    <a:pt x="992" y="0"/>
                  </a:moveTo>
                  <a:lnTo>
                    <a:pt x="38" y="304"/>
                  </a:lnTo>
                  <a:lnTo>
                    <a:pt x="14" y="318"/>
                  </a:lnTo>
                  <a:lnTo>
                    <a:pt x="2" y="342"/>
                  </a:lnTo>
                  <a:lnTo>
                    <a:pt x="0" y="362"/>
                  </a:lnTo>
                  <a:lnTo>
                    <a:pt x="1024" y="8"/>
                  </a:lnTo>
                  <a:lnTo>
                    <a:pt x="992" y="0"/>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5" name="Freeform 9"/>
            <p:cNvSpPr>
              <a:spLocks/>
            </p:cNvSpPr>
            <p:nvPr/>
          </p:nvSpPr>
          <p:spPr bwMode="auto">
            <a:xfrm>
              <a:off x="2662" y="1300"/>
              <a:ext cx="1016" cy="362"/>
            </a:xfrm>
            <a:custGeom>
              <a:avLst/>
              <a:gdLst/>
              <a:ahLst/>
              <a:cxnLst>
                <a:cxn ang="0">
                  <a:pos x="0" y="14"/>
                </a:cxn>
                <a:cxn ang="0">
                  <a:pos x="1016" y="362"/>
                </a:cxn>
                <a:cxn ang="0">
                  <a:pos x="1016" y="344"/>
                </a:cxn>
                <a:cxn ang="0">
                  <a:pos x="998" y="320"/>
                </a:cxn>
                <a:cxn ang="0">
                  <a:pos x="984" y="312"/>
                </a:cxn>
                <a:cxn ang="0">
                  <a:pos x="852" y="262"/>
                </a:cxn>
                <a:cxn ang="0">
                  <a:pos x="18" y="0"/>
                </a:cxn>
                <a:cxn ang="0">
                  <a:pos x="0" y="14"/>
                </a:cxn>
              </a:cxnLst>
              <a:rect l="0" t="0" r="r" b="b"/>
              <a:pathLst>
                <a:path w="1016" h="362">
                  <a:moveTo>
                    <a:pt x="0" y="14"/>
                  </a:moveTo>
                  <a:lnTo>
                    <a:pt x="1016" y="362"/>
                  </a:lnTo>
                  <a:lnTo>
                    <a:pt x="1016" y="344"/>
                  </a:lnTo>
                  <a:lnTo>
                    <a:pt x="998" y="320"/>
                  </a:lnTo>
                  <a:lnTo>
                    <a:pt x="984" y="312"/>
                  </a:lnTo>
                  <a:lnTo>
                    <a:pt x="852" y="262"/>
                  </a:lnTo>
                  <a:lnTo>
                    <a:pt x="18" y="0"/>
                  </a:lnTo>
                  <a:lnTo>
                    <a:pt x="0" y="14"/>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6" name="Freeform 10"/>
            <p:cNvSpPr>
              <a:spLocks/>
            </p:cNvSpPr>
            <p:nvPr/>
          </p:nvSpPr>
          <p:spPr bwMode="auto">
            <a:xfrm>
              <a:off x="1474" y="1314"/>
              <a:ext cx="1114" cy="540"/>
            </a:xfrm>
            <a:custGeom>
              <a:avLst/>
              <a:gdLst/>
              <a:ahLst/>
              <a:cxnLst>
                <a:cxn ang="0">
                  <a:pos x="1096" y="6"/>
                </a:cxn>
                <a:cxn ang="0">
                  <a:pos x="1098" y="156"/>
                </a:cxn>
                <a:cxn ang="0">
                  <a:pos x="1032" y="160"/>
                </a:cxn>
                <a:cxn ang="0">
                  <a:pos x="978" y="162"/>
                </a:cxn>
                <a:cxn ang="0">
                  <a:pos x="924" y="170"/>
                </a:cxn>
                <a:cxn ang="0">
                  <a:pos x="876" y="176"/>
                </a:cxn>
                <a:cxn ang="0">
                  <a:pos x="812" y="186"/>
                </a:cxn>
                <a:cxn ang="0">
                  <a:pos x="760" y="198"/>
                </a:cxn>
                <a:cxn ang="0">
                  <a:pos x="694" y="212"/>
                </a:cxn>
                <a:cxn ang="0">
                  <a:pos x="634" y="228"/>
                </a:cxn>
                <a:cxn ang="0">
                  <a:pos x="564" y="246"/>
                </a:cxn>
                <a:cxn ang="0">
                  <a:pos x="496" y="272"/>
                </a:cxn>
                <a:cxn ang="0">
                  <a:pos x="422" y="304"/>
                </a:cxn>
                <a:cxn ang="0">
                  <a:pos x="356" y="332"/>
                </a:cxn>
                <a:cxn ang="0">
                  <a:pos x="290" y="366"/>
                </a:cxn>
                <a:cxn ang="0">
                  <a:pos x="186" y="428"/>
                </a:cxn>
                <a:cxn ang="0">
                  <a:pos x="132" y="462"/>
                </a:cxn>
                <a:cxn ang="0">
                  <a:pos x="86" y="492"/>
                </a:cxn>
                <a:cxn ang="0">
                  <a:pos x="58" y="516"/>
                </a:cxn>
                <a:cxn ang="0">
                  <a:pos x="24" y="540"/>
                </a:cxn>
                <a:cxn ang="0">
                  <a:pos x="26" y="400"/>
                </a:cxn>
                <a:cxn ang="0">
                  <a:pos x="8" y="380"/>
                </a:cxn>
                <a:cxn ang="0">
                  <a:pos x="0" y="364"/>
                </a:cxn>
                <a:cxn ang="0">
                  <a:pos x="1020" y="0"/>
                </a:cxn>
                <a:cxn ang="0">
                  <a:pos x="1046" y="8"/>
                </a:cxn>
                <a:cxn ang="0">
                  <a:pos x="1078" y="8"/>
                </a:cxn>
                <a:cxn ang="0">
                  <a:pos x="1096" y="6"/>
                </a:cxn>
              </a:cxnLst>
              <a:rect l="0" t="0" r="r" b="b"/>
              <a:pathLst>
                <a:path w="1098" h="540">
                  <a:moveTo>
                    <a:pt x="1096" y="6"/>
                  </a:moveTo>
                  <a:lnTo>
                    <a:pt x="1098" y="156"/>
                  </a:lnTo>
                  <a:lnTo>
                    <a:pt x="1032" y="160"/>
                  </a:lnTo>
                  <a:lnTo>
                    <a:pt x="978" y="162"/>
                  </a:lnTo>
                  <a:lnTo>
                    <a:pt x="924" y="170"/>
                  </a:lnTo>
                  <a:lnTo>
                    <a:pt x="876" y="176"/>
                  </a:lnTo>
                  <a:lnTo>
                    <a:pt x="812" y="186"/>
                  </a:lnTo>
                  <a:lnTo>
                    <a:pt x="760" y="198"/>
                  </a:lnTo>
                  <a:lnTo>
                    <a:pt x="694" y="212"/>
                  </a:lnTo>
                  <a:lnTo>
                    <a:pt x="634" y="228"/>
                  </a:lnTo>
                  <a:lnTo>
                    <a:pt x="564" y="246"/>
                  </a:lnTo>
                  <a:lnTo>
                    <a:pt x="496" y="272"/>
                  </a:lnTo>
                  <a:lnTo>
                    <a:pt x="422" y="304"/>
                  </a:lnTo>
                  <a:lnTo>
                    <a:pt x="356" y="332"/>
                  </a:lnTo>
                  <a:lnTo>
                    <a:pt x="290" y="366"/>
                  </a:lnTo>
                  <a:lnTo>
                    <a:pt x="186" y="428"/>
                  </a:lnTo>
                  <a:lnTo>
                    <a:pt x="132" y="462"/>
                  </a:lnTo>
                  <a:lnTo>
                    <a:pt x="86" y="492"/>
                  </a:lnTo>
                  <a:lnTo>
                    <a:pt x="58" y="516"/>
                  </a:lnTo>
                  <a:lnTo>
                    <a:pt x="24" y="540"/>
                  </a:lnTo>
                  <a:lnTo>
                    <a:pt x="26" y="400"/>
                  </a:lnTo>
                  <a:lnTo>
                    <a:pt x="8" y="380"/>
                  </a:lnTo>
                  <a:lnTo>
                    <a:pt x="0" y="364"/>
                  </a:lnTo>
                  <a:lnTo>
                    <a:pt x="1020" y="0"/>
                  </a:lnTo>
                  <a:lnTo>
                    <a:pt x="1046" y="8"/>
                  </a:lnTo>
                  <a:lnTo>
                    <a:pt x="1078" y="8"/>
                  </a:lnTo>
                  <a:lnTo>
                    <a:pt x="1096" y="6"/>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7" name="Freeform 11"/>
            <p:cNvSpPr>
              <a:spLocks/>
            </p:cNvSpPr>
            <p:nvPr/>
          </p:nvSpPr>
          <p:spPr bwMode="auto">
            <a:xfrm>
              <a:off x="2468" y="1278"/>
              <a:ext cx="219" cy="47"/>
            </a:xfrm>
            <a:custGeom>
              <a:avLst/>
              <a:gdLst/>
              <a:ahLst/>
              <a:cxnLst>
                <a:cxn ang="0">
                  <a:pos x="0" y="26"/>
                </a:cxn>
                <a:cxn ang="0">
                  <a:pos x="0" y="0"/>
                </a:cxn>
                <a:cxn ang="0">
                  <a:pos x="21" y="11"/>
                </a:cxn>
                <a:cxn ang="0">
                  <a:pos x="49" y="21"/>
                </a:cxn>
                <a:cxn ang="0">
                  <a:pos x="93" y="23"/>
                </a:cxn>
                <a:cxn ang="0">
                  <a:pos x="130" y="26"/>
                </a:cxn>
                <a:cxn ang="0">
                  <a:pos x="174" y="18"/>
                </a:cxn>
                <a:cxn ang="0">
                  <a:pos x="198" y="9"/>
                </a:cxn>
                <a:cxn ang="0">
                  <a:pos x="219" y="2"/>
                </a:cxn>
                <a:cxn ang="0">
                  <a:pos x="214" y="21"/>
                </a:cxn>
                <a:cxn ang="0">
                  <a:pos x="201" y="32"/>
                </a:cxn>
                <a:cxn ang="0">
                  <a:pos x="187" y="39"/>
                </a:cxn>
                <a:cxn ang="0">
                  <a:pos x="168" y="44"/>
                </a:cxn>
                <a:cxn ang="0">
                  <a:pos x="142" y="47"/>
                </a:cxn>
                <a:cxn ang="0">
                  <a:pos x="64" y="45"/>
                </a:cxn>
                <a:cxn ang="0">
                  <a:pos x="40" y="42"/>
                </a:cxn>
                <a:cxn ang="0">
                  <a:pos x="18" y="36"/>
                </a:cxn>
                <a:cxn ang="0">
                  <a:pos x="0" y="26"/>
                </a:cxn>
              </a:cxnLst>
              <a:rect l="0" t="0" r="r" b="b"/>
              <a:pathLst>
                <a:path w="219" h="47">
                  <a:moveTo>
                    <a:pt x="0" y="26"/>
                  </a:moveTo>
                  <a:lnTo>
                    <a:pt x="0" y="0"/>
                  </a:lnTo>
                  <a:lnTo>
                    <a:pt x="21" y="11"/>
                  </a:lnTo>
                  <a:lnTo>
                    <a:pt x="49" y="21"/>
                  </a:lnTo>
                  <a:lnTo>
                    <a:pt x="93" y="23"/>
                  </a:lnTo>
                  <a:lnTo>
                    <a:pt x="130" y="26"/>
                  </a:lnTo>
                  <a:lnTo>
                    <a:pt x="174" y="18"/>
                  </a:lnTo>
                  <a:lnTo>
                    <a:pt x="198" y="9"/>
                  </a:lnTo>
                  <a:lnTo>
                    <a:pt x="219" y="2"/>
                  </a:lnTo>
                  <a:lnTo>
                    <a:pt x="214" y="21"/>
                  </a:lnTo>
                  <a:lnTo>
                    <a:pt x="201" y="32"/>
                  </a:lnTo>
                  <a:lnTo>
                    <a:pt x="187" y="39"/>
                  </a:lnTo>
                  <a:lnTo>
                    <a:pt x="168" y="44"/>
                  </a:lnTo>
                  <a:lnTo>
                    <a:pt x="142" y="47"/>
                  </a:lnTo>
                  <a:lnTo>
                    <a:pt x="64" y="45"/>
                  </a:lnTo>
                  <a:lnTo>
                    <a:pt x="40" y="42"/>
                  </a:lnTo>
                  <a:lnTo>
                    <a:pt x="18" y="36"/>
                  </a:lnTo>
                  <a:lnTo>
                    <a:pt x="0" y="26"/>
                  </a:lnTo>
                  <a:close/>
                </a:path>
              </a:pathLst>
            </a:custGeom>
            <a:gradFill rotWithShape="0">
              <a:gsLst>
                <a:gs pos="0">
                  <a:srgbClr val="CFDBFD">
                    <a:gamma/>
                    <a:shade val="46275"/>
                    <a:invGamma/>
                  </a:srgbClr>
                </a:gs>
                <a:gs pos="50000">
                  <a:srgbClr val="CFDBFD"/>
                </a:gs>
                <a:gs pos="100000">
                  <a:srgbClr val="CFDBFD">
                    <a:gamma/>
                    <a:shade val="46275"/>
                    <a:invGamma/>
                  </a:srgbClr>
                </a:gs>
              </a:gsLst>
              <a:lin ang="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8" name="Freeform 12"/>
            <p:cNvSpPr>
              <a:spLocks/>
            </p:cNvSpPr>
            <p:nvPr/>
          </p:nvSpPr>
          <p:spPr bwMode="auto">
            <a:xfrm>
              <a:off x="2474" y="1251"/>
              <a:ext cx="210" cy="51"/>
            </a:xfrm>
            <a:custGeom>
              <a:avLst/>
              <a:gdLst/>
              <a:ahLst/>
              <a:cxnLst>
                <a:cxn ang="0">
                  <a:pos x="0" y="20"/>
                </a:cxn>
                <a:cxn ang="0">
                  <a:pos x="22" y="8"/>
                </a:cxn>
                <a:cxn ang="0">
                  <a:pos x="46" y="3"/>
                </a:cxn>
                <a:cxn ang="0">
                  <a:pos x="87" y="2"/>
                </a:cxn>
                <a:cxn ang="0">
                  <a:pos x="120" y="0"/>
                </a:cxn>
                <a:cxn ang="0">
                  <a:pos x="144" y="2"/>
                </a:cxn>
                <a:cxn ang="0">
                  <a:pos x="172" y="8"/>
                </a:cxn>
                <a:cxn ang="0">
                  <a:pos x="201" y="15"/>
                </a:cxn>
                <a:cxn ang="0">
                  <a:pos x="210" y="27"/>
                </a:cxn>
                <a:cxn ang="0">
                  <a:pos x="198" y="36"/>
                </a:cxn>
                <a:cxn ang="0">
                  <a:pos x="166" y="45"/>
                </a:cxn>
                <a:cxn ang="0">
                  <a:pos x="144" y="48"/>
                </a:cxn>
                <a:cxn ang="0">
                  <a:pos x="115" y="51"/>
                </a:cxn>
                <a:cxn ang="0">
                  <a:pos x="90" y="50"/>
                </a:cxn>
                <a:cxn ang="0">
                  <a:pos x="67" y="50"/>
                </a:cxn>
                <a:cxn ang="0">
                  <a:pos x="39" y="44"/>
                </a:cxn>
                <a:cxn ang="0">
                  <a:pos x="19" y="41"/>
                </a:cxn>
                <a:cxn ang="0">
                  <a:pos x="4" y="36"/>
                </a:cxn>
                <a:cxn ang="0">
                  <a:pos x="0" y="20"/>
                </a:cxn>
              </a:cxnLst>
              <a:rect l="0" t="0" r="r" b="b"/>
              <a:pathLst>
                <a:path w="210" h="51">
                  <a:moveTo>
                    <a:pt x="0" y="20"/>
                  </a:moveTo>
                  <a:lnTo>
                    <a:pt x="22" y="8"/>
                  </a:lnTo>
                  <a:lnTo>
                    <a:pt x="46" y="3"/>
                  </a:lnTo>
                  <a:lnTo>
                    <a:pt x="87" y="2"/>
                  </a:lnTo>
                  <a:lnTo>
                    <a:pt x="120" y="0"/>
                  </a:lnTo>
                  <a:lnTo>
                    <a:pt x="144" y="2"/>
                  </a:lnTo>
                  <a:lnTo>
                    <a:pt x="172" y="8"/>
                  </a:lnTo>
                  <a:lnTo>
                    <a:pt x="201" y="15"/>
                  </a:lnTo>
                  <a:lnTo>
                    <a:pt x="210" y="27"/>
                  </a:lnTo>
                  <a:lnTo>
                    <a:pt x="198" y="36"/>
                  </a:lnTo>
                  <a:lnTo>
                    <a:pt x="166" y="45"/>
                  </a:lnTo>
                  <a:lnTo>
                    <a:pt x="144" y="48"/>
                  </a:lnTo>
                  <a:lnTo>
                    <a:pt x="115" y="51"/>
                  </a:lnTo>
                  <a:lnTo>
                    <a:pt x="90" y="50"/>
                  </a:lnTo>
                  <a:lnTo>
                    <a:pt x="67" y="50"/>
                  </a:lnTo>
                  <a:lnTo>
                    <a:pt x="39" y="44"/>
                  </a:lnTo>
                  <a:lnTo>
                    <a:pt x="19" y="41"/>
                  </a:lnTo>
                  <a:lnTo>
                    <a:pt x="4" y="36"/>
                  </a:lnTo>
                  <a:lnTo>
                    <a:pt x="0" y="20"/>
                  </a:lnTo>
                  <a:close/>
                </a:path>
              </a:pathLst>
            </a:custGeom>
            <a:gradFill rotWithShape="0">
              <a:gsLst>
                <a:gs pos="0">
                  <a:srgbClr val="CFDBFD">
                    <a:gamma/>
                    <a:shade val="46275"/>
                    <a:invGamma/>
                  </a:srgbClr>
                </a:gs>
                <a:gs pos="100000">
                  <a:srgbClr val="CFDBFD"/>
                </a:gs>
              </a:gsLst>
              <a:lin ang="540000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09" name="Freeform 13"/>
            <p:cNvSpPr>
              <a:spLocks/>
            </p:cNvSpPr>
            <p:nvPr/>
          </p:nvSpPr>
          <p:spPr bwMode="auto">
            <a:xfrm>
              <a:off x="1497" y="2123"/>
              <a:ext cx="6" cy="23"/>
            </a:xfrm>
            <a:custGeom>
              <a:avLst/>
              <a:gdLst/>
              <a:ahLst/>
              <a:cxnLst>
                <a:cxn ang="0">
                  <a:pos x="0" y="92"/>
                </a:cxn>
                <a:cxn ang="0">
                  <a:pos x="2" y="61"/>
                </a:cxn>
                <a:cxn ang="0">
                  <a:pos x="10" y="30"/>
                </a:cxn>
                <a:cxn ang="0">
                  <a:pos x="24" y="0"/>
                </a:cxn>
              </a:cxnLst>
              <a:rect l="0" t="0" r="r" b="b"/>
              <a:pathLst>
                <a:path w="24" h="92">
                  <a:moveTo>
                    <a:pt x="0" y="92"/>
                  </a:moveTo>
                  <a:lnTo>
                    <a:pt x="2" y="61"/>
                  </a:lnTo>
                  <a:lnTo>
                    <a:pt x="10" y="30"/>
                  </a:lnTo>
                  <a:lnTo>
                    <a:pt x="24"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0" name="Freeform 14"/>
            <p:cNvSpPr>
              <a:spLocks/>
            </p:cNvSpPr>
            <p:nvPr/>
          </p:nvSpPr>
          <p:spPr bwMode="auto">
            <a:xfrm>
              <a:off x="2684" y="1302"/>
              <a:ext cx="825" cy="259"/>
            </a:xfrm>
            <a:custGeom>
              <a:avLst/>
              <a:gdLst/>
              <a:ahLst/>
              <a:cxnLst>
                <a:cxn ang="0">
                  <a:pos x="3298" y="1039"/>
                </a:cxn>
                <a:cxn ang="0">
                  <a:pos x="2571" y="811"/>
                </a:cxn>
                <a:cxn ang="0">
                  <a:pos x="0" y="0"/>
                </a:cxn>
              </a:cxnLst>
              <a:rect l="0" t="0" r="r" b="b"/>
              <a:pathLst>
                <a:path w="3298" h="1039">
                  <a:moveTo>
                    <a:pt x="3298" y="1039"/>
                  </a:moveTo>
                  <a:lnTo>
                    <a:pt x="2571" y="811"/>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1" name="Freeform 15"/>
            <p:cNvSpPr>
              <a:spLocks/>
            </p:cNvSpPr>
            <p:nvPr/>
          </p:nvSpPr>
          <p:spPr bwMode="auto">
            <a:xfrm>
              <a:off x="2659" y="1315"/>
              <a:ext cx="799" cy="274"/>
            </a:xfrm>
            <a:custGeom>
              <a:avLst/>
              <a:gdLst/>
              <a:ahLst/>
              <a:cxnLst>
                <a:cxn ang="0">
                  <a:pos x="0" y="0"/>
                </a:cxn>
                <a:cxn ang="0">
                  <a:pos x="2514" y="859"/>
                </a:cxn>
                <a:cxn ang="0">
                  <a:pos x="3195" y="1094"/>
                </a:cxn>
              </a:cxnLst>
              <a:rect l="0" t="0" r="r" b="b"/>
              <a:pathLst>
                <a:path w="3195" h="1094">
                  <a:moveTo>
                    <a:pt x="0" y="0"/>
                  </a:moveTo>
                  <a:lnTo>
                    <a:pt x="2514" y="859"/>
                  </a:lnTo>
                  <a:lnTo>
                    <a:pt x="3195" y="109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2" name="Freeform 16"/>
            <p:cNvSpPr>
              <a:spLocks/>
            </p:cNvSpPr>
            <p:nvPr/>
          </p:nvSpPr>
          <p:spPr bwMode="auto">
            <a:xfrm>
              <a:off x="1931" y="1315"/>
              <a:ext cx="562" cy="199"/>
            </a:xfrm>
            <a:custGeom>
              <a:avLst/>
              <a:gdLst/>
              <a:ahLst/>
              <a:cxnLst>
                <a:cxn ang="0">
                  <a:pos x="2237" y="0"/>
                </a:cxn>
                <a:cxn ang="0">
                  <a:pos x="0" y="771"/>
                </a:cxn>
                <a:cxn ang="0">
                  <a:pos x="9" y="795"/>
                </a:cxn>
                <a:cxn ang="0">
                  <a:pos x="2246" y="25"/>
                </a:cxn>
                <a:cxn ang="0">
                  <a:pos x="2237" y="0"/>
                </a:cxn>
              </a:cxnLst>
              <a:rect l="0" t="0" r="r" b="b"/>
              <a:pathLst>
                <a:path w="2246" h="795">
                  <a:moveTo>
                    <a:pt x="2237" y="0"/>
                  </a:moveTo>
                  <a:lnTo>
                    <a:pt x="0" y="771"/>
                  </a:lnTo>
                  <a:lnTo>
                    <a:pt x="9" y="795"/>
                  </a:lnTo>
                  <a:lnTo>
                    <a:pt x="2246" y="25"/>
                  </a:lnTo>
                  <a:lnTo>
                    <a:pt x="2237"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3" name="Freeform 17"/>
            <p:cNvSpPr>
              <a:spLocks/>
            </p:cNvSpPr>
            <p:nvPr/>
          </p:nvSpPr>
          <p:spPr bwMode="auto">
            <a:xfrm>
              <a:off x="1472" y="1481"/>
              <a:ext cx="434" cy="236"/>
            </a:xfrm>
            <a:custGeom>
              <a:avLst/>
              <a:gdLst/>
              <a:ahLst/>
              <a:cxnLst>
                <a:cxn ang="0">
                  <a:pos x="1738" y="0"/>
                </a:cxn>
                <a:cxn ang="0">
                  <a:pos x="843" y="279"/>
                </a:cxn>
                <a:cxn ang="0">
                  <a:pos x="667" y="330"/>
                </a:cxn>
                <a:cxn ang="0">
                  <a:pos x="491" y="386"/>
                </a:cxn>
                <a:cxn ang="0">
                  <a:pos x="321" y="449"/>
                </a:cxn>
                <a:cxn ang="0">
                  <a:pos x="151" y="518"/>
                </a:cxn>
                <a:cxn ang="0">
                  <a:pos x="118" y="534"/>
                </a:cxn>
                <a:cxn ang="0">
                  <a:pos x="90" y="554"/>
                </a:cxn>
                <a:cxn ang="0">
                  <a:pos x="64" y="579"/>
                </a:cxn>
                <a:cxn ang="0">
                  <a:pos x="42" y="605"/>
                </a:cxn>
                <a:cxn ang="0">
                  <a:pos x="24" y="635"/>
                </a:cxn>
                <a:cxn ang="0">
                  <a:pos x="11" y="665"/>
                </a:cxn>
                <a:cxn ang="0">
                  <a:pos x="4" y="697"/>
                </a:cxn>
                <a:cxn ang="0">
                  <a:pos x="0" y="730"/>
                </a:cxn>
                <a:cxn ang="0">
                  <a:pos x="4" y="765"/>
                </a:cxn>
                <a:cxn ang="0">
                  <a:pos x="11" y="797"/>
                </a:cxn>
                <a:cxn ang="0">
                  <a:pos x="24" y="827"/>
                </a:cxn>
                <a:cxn ang="0">
                  <a:pos x="42" y="857"/>
                </a:cxn>
                <a:cxn ang="0">
                  <a:pos x="64" y="883"/>
                </a:cxn>
                <a:cxn ang="0">
                  <a:pos x="90" y="908"/>
                </a:cxn>
                <a:cxn ang="0">
                  <a:pos x="118" y="928"/>
                </a:cxn>
                <a:cxn ang="0">
                  <a:pos x="151" y="944"/>
                </a:cxn>
              </a:cxnLst>
              <a:rect l="0" t="0" r="r" b="b"/>
              <a:pathLst>
                <a:path w="1738" h="944">
                  <a:moveTo>
                    <a:pt x="1738" y="0"/>
                  </a:moveTo>
                  <a:lnTo>
                    <a:pt x="843" y="279"/>
                  </a:lnTo>
                  <a:lnTo>
                    <a:pt x="667" y="330"/>
                  </a:lnTo>
                  <a:lnTo>
                    <a:pt x="491" y="386"/>
                  </a:lnTo>
                  <a:lnTo>
                    <a:pt x="321" y="449"/>
                  </a:lnTo>
                  <a:lnTo>
                    <a:pt x="151" y="518"/>
                  </a:lnTo>
                  <a:lnTo>
                    <a:pt x="118" y="534"/>
                  </a:lnTo>
                  <a:lnTo>
                    <a:pt x="90" y="554"/>
                  </a:lnTo>
                  <a:lnTo>
                    <a:pt x="64" y="579"/>
                  </a:lnTo>
                  <a:lnTo>
                    <a:pt x="42" y="605"/>
                  </a:lnTo>
                  <a:lnTo>
                    <a:pt x="24" y="635"/>
                  </a:lnTo>
                  <a:lnTo>
                    <a:pt x="11" y="665"/>
                  </a:lnTo>
                  <a:lnTo>
                    <a:pt x="4" y="697"/>
                  </a:lnTo>
                  <a:lnTo>
                    <a:pt x="0" y="730"/>
                  </a:lnTo>
                  <a:lnTo>
                    <a:pt x="4" y="765"/>
                  </a:lnTo>
                  <a:lnTo>
                    <a:pt x="11" y="797"/>
                  </a:lnTo>
                  <a:lnTo>
                    <a:pt x="24" y="827"/>
                  </a:lnTo>
                  <a:lnTo>
                    <a:pt x="42" y="857"/>
                  </a:lnTo>
                  <a:lnTo>
                    <a:pt x="64" y="883"/>
                  </a:lnTo>
                  <a:lnTo>
                    <a:pt x="90" y="908"/>
                  </a:lnTo>
                  <a:lnTo>
                    <a:pt x="118" y="928"/>
                  </a:lnTo>
                  <a:lnTo>
                    <a:pt x="151" y="94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4" name="Freeform 18"/>
            <p:cNvSpPr>
              <a:spLocks/>
            </p:cNvSpPr>
            <p:nvPr/>
          </p:nvSpPr>
          <p:spPr bwMode="auto">
            <a:xfrm>
              <a:off x="1901" y="1251"/>
              <a:ext cx="783" cy="231"/>
            </a:xfrm>
            <a:custGeom>
              <a:avLst/>
              <a:gdLst/>
              <a:ahLst/>
              <a:cxnLst>
                <a:cxn ang="0">
                  <a:pos x="0" y="923"/>
                </a:cxn>
                <a:cxn ang="0">
                  <a:pos x="2272" y="216"/>
                </a:cxn>
                <a:cxn ang="0">
                  <a:pos x="2277" y="214"/>
                </a:cxn>
                <a:cxn ang="0">
                  <a:pos x="2272" y="204"/>
                </a:cxn>
                <a:cxn ang="0">
                  <a:pos x="2268" y="193"/>
                </a:cxn>
                <a:cxn ang="0">
                  <a:pos x="2268" y="96"/>
                </a:cxn>
                <a:cxn ang="0">
                  <a:pos x="2286" y="69"/>
                </a:cxn>
                <a:cxn ang="0">
                  <a:pos x="2339" y="44"/>
                </a:cxn>
                <a:cxn ang="0">
                  <a:pos x="2395" y="29"/>
                </a:cxn>
                <a:cxn ang="0">
                  <a:pos x="2457" y="16"/>
                </a:cxn>
                <a:cxn ang="0">
                  <a:pos x="2522" y="8"/>
                </a:cxn>
                <a:cxn ang="0">
                  <a:pos x="2612" y="3"/>
                </a:cxn>
                <a:cxn ang="0">
                  <a:pos x="2700" y="0"/>
                </a:cxn>
                <a:cxn ang="0">
                  <a:pos x="2790" y="3"/>
                </a:cxn>
                <a:cxn ang="0">
                  <a:pos x="2878" y="8"/>
                </a:cxn>
                <a:cxn ang="0">
                  <a:pos x="2943" y="16"/>
                </a:cxn>
                <a:cxn ang="0">
                  <a:pos x="3006" y="29"/>
                </a:cxn>
                <a:cxn ang="0">
                  <a:pos x="3061" y="44"/>
                </a:cxn>
                <a:cxn ang="0">
                  <a:pos x="3113" y="69"/>
                </a:cxn>
                <a:cxn ang="0">
                  <a:pos x="3132" y="96"/>
                </a:cxn>
                <a:cxn ang="0">
                  <a:pos x="3132" y="193"/>
                </a:cxn>
                <a:cxn ang="0">
                  <a:pos x="3130" y="204"/>
                </a:cxn>
                <a:cxn ang="0">
                  <a:pos x="3124" y="214"/>
                </a:cxn>
                <a:cxn ang="0">
                  <a:pos x="3113" y="221"/>
                </a:cxn>
                <a:cxn ang="0">
                  <a:pos x="3061" y="244"/>
                </a:cxn>
                <a:cxn ang="0">
                  <a:pos x="3006" y="261"/>
                </a:cxn>
                <a:cxn ang="0">
                  <a:pos x="2943" y="273"/>
                </a:cxn>
                <a:cxn ang="0">
                  <a:pos x="2878" y="280"/>
                </a:cxn>
                <a:cxn ang="0">
                  <a:pos x="2790" y="287"/>
                </a:cxn>
                <a:cxn ang="0">
                  <a:pos x="2700" y="290"/>
                </a:cxn>
                <a:cxn ang="0">
                  <a:pos x="2612" y="287"/>
                </a:cxn>
                <a:cxn ang="0">
                  <a:pos x="2522" y="280"/>
                </a:cxn>
                <a:cxn ang="0">
                  <a:pos x="2457" y="273"/>
                </a:cxn>
                <a:cxn ang="0">
                  <a:pos x="2395" y="261"/>
                </a:cxn>
                <a:cxn ang="0">
                  <a:pos x="2339" y="244"/>
                </a:cxn>
                <a:cxn ang="0">
                  <a:pos x="2286" y="221"/>
                </a:cxn>
                <a:cxn ang="0">
                  <a:pos x="2277" y="214"/>
                </a:cxn>
              </a:cxnLst>
              <a:rect l="0" t="0" r="r" b="b"/>
              <a:pathLst>
                <a:path w="3132" h="923">
                  <a:moveTo>
                    <a:pt x="0" y="923"/>
                  </a:moveTo>
                  <a:lnTo>
                    <a:pt x="2272" y="216"/>
                  </a:lnTo>
                  <a:lnTo>
                    <a:pt x="2277" y="214"/>
                  </a:lnTo>
                  <a:lnTo>
                    <a:pt x="2272" y="204"/>
                  </a:lnTo>
                  <a:lnTo>
                    <a:pt x="2268" y="193"/>
                  </a:lnTo>
                  <a:lnTo>
                    <a:pt x="2268" y="96"/>
                  </a:lnTo>
                  <a:lnTo>
                    <a:pt x="2286" y="69"/>
                  </a:lnTo>
                  <a:lnTo>
                    <a:pt x="2339" y="44"/>
                  </a:lnTo>
                  <a:lnTo>
                    <a:pt x="2395" y="29"/>
                  </a:lnTo>
                  <a:lnTo>
                    <a:pt x="2457" y="16"/>
                  </a:lnTo>
                  <a:lnTo>
                    <a:pt x="2522" y="8"/>
                  </a:lnTo>
                  <a:lnTo>
                    <a:pt x="2612" y="3"/>
                  </a:lnTo>
                  <a:lnTo>
                    <a:pt x="2700" y="0"/>
                  </a:lnTo>
                  <a:lnTo>
                    <a:pt x="2790" y="3"/>
                  </a:lnTo>
                  <a:lnTo>
                    <a:pt x="2878" y="8"/>
                  </a:lnTo>
                  <a:lnTo>
                    <a:pt x="2943" y="16"/>
                  </a:lnTo>
                  <a:lnTo>
                    <a:pt x="3006" y="29"/>
                  </a:lnTo>
                  <a:lnTo>
                    <a:pt x="3061" y="44"/>
                  </a:lnTo>
                  <a:lnTo>
                    <a:pt x="3113" y="69"/>
                  </a:lnTo>
                  <a:lnTo>
                    <a:pt x="3132" y="96"/>
                  </a:lnTo>
                  <a:lnTo>
                    <a:pt x="3132" y="193"/>
                  </a:lnTo>
                  <a:lnTo>
                    <a:pt x="3130" y="204"/>
                  </a:lnTo>
                  <a:lnTo>
                    <a:pt x="3124" y="214"/>
                  </a:lnTo>
                  <a:lnTo>
                    <a:pt x="3113" y="221"/>
                  </a:lnTo>
                  <a:lnTo>
                    <a:pt x="3061" y="244"/>
                  </a:lnTo>
                  <a:lnTo>
                    <a:pt x="3006" y="261"/>
                  </a:lnTo>
                  <a:lnTo>
                    <a:pt x="2943" y="273"/>
                  </a:lnTo>
                  <a:lnTo>
                    <a:pt x="2878" y="280"/>
                  </a:lnTo>
                  <a:lnTo>
                    <a:pt x="2790" y="287"/>
                  </a:lnTo>
                  <a:lnTo>
                    <a:pt x="2700" y="290"/>
                  </a:lnTo>
                  <a:lnTo>
                    <a:pt x="2612" y="287"/>
                  </a:lnTo>
                  <a:lnTo>
                    <a:pt x="2522" y="280"/>
                  </a:lnTo>
                  <a:lnTo>
                    <a:pt x="2457" y="273"/>
                  </a:lnTo>
                  <a:lnTo>
                    <a:pt x="2395" y="261"/>
                  </a:lnTo>
                  <a:lnTo>
                    <a:pt x="2339" y="244"/>
                  </a:lnTo>
                  <a:lnTo>
                    <a:pt x="2286" y="221"/>
                  </a:lnTo>
                  <a:lnTo>
                    <a:pt x="2277" y="21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5" name="Freeform 19"/>
            <p:cNvSpPr>
              <a:spLocks/>
            </p:cNvSpPr>
            <p:nvPr/>
          </p:nvSpPr>
          <p:spPr bwMode="auto">
            <a:xfrm>
              <a:off x="2468" y="1268"/>
              <a:ext cx="216" cy="32"/>
            </a:xfrm>
            <a:custGeom>
              <a:avLst/>
              <a:gdLst/>
              <a:ahLst/>
              <a:cxnLst>
                <a:cxn ang="0">
                  <a:pos x="9" y="48"/>
                </a:cxn>
                <a:cxn ang="0">
                  <a:pos x="4" y="37"/>
                </a:cxn>
                <a:cxn ang="0">
                  <a:pos x="0" y="27"/>
                </a:cxn>
                <a:cxn ang="0">
                  <a:pos x="4" y="17"/>
                </a:cxn>
                <a:cxn ang="0">
                  <a:pos x="9" y="6"/>
                </a:cxn>
                <a:cxn ang="0">
                  <a:pos x="18" y="0"/>
                </a:cxn>
                <a:cxn ang="0">
                  <a:pos x="18" y="54"/>
                </a:cxn>
                <a:cxn ang="0">
                  <a:pos x="9" y="48"/>
                </a:cxn>
                <a:cxn ang="0">
                  <a:pos x="18" y="54"/>
                </a:cxn>
                <a:cxn ang="0">
                  <a:pos x="71" y="79"/>
                </a:cxn>
                <a:cxn ang="0">
                  <a:pos x="127" y="96"/>
                </a:cxn>
                <a:cxn ang="0">
                  <a:pos x="189" y="108"/>
                </a:cxn>
                <a:cxn ang="0">
                  <a:pos x="254" y="117"/>
                </a:cxn>
                <a:cxn ang="0">
                  <a:pos x="344" y="122"/>
                </a:cxn>
                <a:cxn ang="0">
                  <a:pos x="432" y="124"/>
                </a:cxn>
                <a:cxn ang="0">
                  <a:pos x="522" y="122"/>
                </a:cxn>
                <a:cxn ang="0">
                  <a:pos x="610" y="117"/>
                </a:cxn>
                <a:cxn ang="0">
                  <a:pos x="675" y="108"/>
                </a:cxn>
                <a:cxn ang="0">
                  <a:pos x="738" y="96"/>
                </a:cxn>
                <a:cxn ang="0">
                  <a:pos x="793" y="79"/>
                </a:cxn>
                <a:cxn ang="0">
                  <a:pos x="845" y="54"/>
                </a:cxn>
                <a:cxn ang="0">
                  <a:pos x="856" y="48"/>
                </a:cxn>
                <a:cxn ang="0">
                  <a:pos x="862" y="37"/>
                </a:cxn>
                <a:cxn ang="0">
                  <a:pos x="864" y="27"/>
                </a:cxn>
                <a:cxn ang="0">
                  <a:pos x="862" y="17"/>
                </a:cxn>
                <a:cxn ang="0">
                  <a:pos x="856" y="6"/>
                </a:cxn>
                <a:cxn ang="0">
                  <a:pos x="845" y="0"/>
                </a:cxn>
              </a:cxnLst>
              <a:rect l="0" t="0" r="r" b="b"/>
              <a:pathLst>
                <a:path w="864" h="124">
                  <a:moveTo>
                    <a:pt x="9" y="48"/>
                  </a:moveTo>
                  <a:lnTo>
                    <a:pt x="4" y="37"/>
                  </a:lnTo>
                  <a:lnTo>
                    <a:pt x="0" y="27"/>
                  </a:lnTo>
                  <a:lnTo>
                    <a:pt x="4" y="17"/>
                  </a:lnTo>
                  <a:lnTo>
                    <a:pt x="9" y="6"/>
                  </a:lnTo>
                  <a:lnTo>
                    <a:pt x="18" y="0"/>
                  </a:lnTo>
                  <a:lnTo>
                    <a:pt x="18" y="54"/>
                  </a:lnTo>
                  <a:lnTo>
                    <a:pt x="9" y="48"/>
                  </a:lnTo>
                  <a:lnTo>
                    <a:pt x="18" y="54"/>
                  </a:lnTo>
                  <a:lnTo>
                    <a:pt x="71" y="79"/>
                  </a:lnTo>
                  <a:lnTo>
                    <a:pt x="127" y="96"/>
                  </a:lnTo>
                  <a:lnTo>
                    <a:pt x="189" y="108"/>
                  </a:lnTo>
                  <a:lnTo>
                    <a:pt x="254" y="117"/>
                  </a:lnTo>
                  <a:lnTo>
                    <a:pt x="344" y="122"/>
                  </a:lnTo>
                  <a:lnTo>
                    <a:pt x="432" y="124"/>
                  </a:lnTo>
                  <a:lnTo>
                    <a:pt x="522" y="122"/>
                  </a:lnTo>
                  <a:lnTo>
                    <a:pt x="610" y="117"/>
                  </a:lnTo>
                  <a:lnTo>
                    <a:pt x="675" y="108"/>
                  </a:lnTo>
                  <a:lnTo>
                    <a:pt x="738" y="96"/>
                  </a:lnTo>
                  <a:lnTo>
                    <a:pt x="793" y="79"/>
                  </a:lnTo>
                  <a:lnTo>
                    <a:pt x="845" y="54"/>
                  </a:lnTo>
                  <a:lnTo>
                    <a:pt x="856" y="48"/>
                  </a:lnTo>
                  <a:lnTo>
                    <a:pt x="862" y="37"/>
                  </a:lnTo>
                  <a:lnTo>
                    <a:pt x="864" y="27"/>
                  </a:lnTo>
                  <a:lnTo>
                    <a:pt x="862" y="17"/>
                  </a:lnTo>
                  <a:lnTo>
                    <a:pt x="856" y="6"/>
                  </a:lnTo>
                  <a:lnTo>
                    <a:pt x="845"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6" name="Freeform 20"/>
            <p:cNvSpPr>
              <a:spLocks/>
            </p:cNvSpPr>
            <p:nvPr/>
          </p:nvSpPr>
          <p:spPr bwMode="auto">
            <a:xfrm>
              <a:off x="1473" y="1506"/>
              <a:ext cx="464" cy="166"/>
            </a:xfrm>
            <a:custGeom>
              <a:avLst/>
              <a:gdLst/>
              <a:ahLst/>
              <a:cxnLst>
                <a:cxn ang="0">
                  <a:pos x="1848" y="0"/>
                </a:cxn>
                <a:cxn ang="0">
                  <a:pos x="0" y="637"/>
                </a:cxn>
                <a:cxn ang="0">
                  <a:pos x="9" y="662"/>
                </a:cxn>
                <a:cxn ang="0">
                  <a:pos x="1858" y="24"/>
                </a:cxn>
                <a:cxn ang="0">
                  <a:pos x="1848" y="0"/>
                </a:cxn>
              </a:cxnLst>
              <a:rect l="0" t="0" r="r" b="b"/>
              <a:pathLst>
                <a:path w="1858" h="662">
                  <a:moveTo>
                    <a:pt x="1848" y="0"/>
                  </a:moveTo>
                  <a:lnTo>
                    <a:pt x="0" y="637"/>
                  </a:lnTo>
                  <a:lnTo>
                    <a:pt x="9" y="662"/>
                  </a:lnTo>
                  <a:lnTo>
                    <a:pt x="1858" y="24"/>
                  </a:lnTo>
                  <a:lnTo>
                    <a:pt x="1848"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7" name="Freeform 21"/>
            <p:cNvSpPr>
              <a:spLocks/>
            </p:cNvSpPr>
            <p:nvPr/>
          </p:nvSpPr>
          <p:spPr bwMode="auto">
            <a:xfrm>
              <a:off x="1497" y="1704"/>
              <a:ext cx="2158" cy="1875"/>
            </a:xfrm>
            <a:custGeom>
              <a:avLst/>
              <a:gdLst/>
              <a:ahLst/>
              <a:cxnLst>
                <a:cxn ang="0">
                  <a:pos x="0" y="0"/>
                </a:cxn>
                <a:cxn ang="0">
                  <a:pos x="0" y="6824"/>
                </a:cxn>
                <a:cxn ang="0">
                  <a:pos x="2" y="6856"/>
                </a:cxn>
                <a:cxn ang="0">
                  <a:pos x="11" y="6889"/>
                </a:cxn>
                <a:cxn ang="0">
                  <a:pos x="26" y="6919"/>
                </a:cxn>
                <a:cxn ang="0">
                  <a:pos x="46" y="6946"/>
                </a:cxn>
                <a:cxn ang="0">
                  <a:pos x="71" y="6969"/>
                </a:cxn>
                <a:cxn ang="0">
                  <a:pos x="100" y="6989"/>
                </a:cxn>
                <a:cxn ang="0">
                  <a:pos x="132" y="7004"/>
                </a:cxn>
                <a:cxn ang="0">
                  <a:pos x="289" y="7061"/>
                </a:cxn>
                <a:cxn ang="0">
                  <a:pos x="446" y="7113"/>
                </a:cxn>
                <a:cxn ang="0">
                  <a:pos x="607" y="7160"/>
                </a:cxn>
                <a:cxn ang="0">
                  <a:pos x="769" y="7203"/>
                </a:cxn>
                <a:cxn ang="0">
                  <a:pos x="932" y="7242"/>
                </a:cxn>
                <a:cxn ang="0">
                  <a:pos x="1097" y="7274"/>
                </a:cxn>
                <a:cxn ang="0">
                  <a:pos x="1262" y="7303"/>
                </a:cxn>
                <a:cxn ang="0">
                  <a:pos x="1515" y="7339"/>
                </a:cxn>
                <a:cxn ang="0">
                  <a:pos x="1770" y="7372"/>
                </a:cxn>
                <a:cxn ang="0">
                  <a:pos x="2023" y="7402"/>
                </a:cxn>
                <a:cxn ang="0">
                  <a:pos x="2278" y="7425"/>
                </a:cxn>
                <a:cxn ang="0">
                  <a:pos x="2534" y="7443"/>
                </a:cxn>
                <a:cxn ang="0">
                  <a:pos x="2888" y="7464"/>
                </a:cxn>
                <a:cxn ang="0">
                  <a:pos x="3244" y="7479"/>
                </a:cxn>
                <a:cxn ang="0">
                  <a:pos x="3600" y="7491"/>
                </a:cxn>
                <a:cxn ang="0">
                  <a:pos x="3958" y="7499"/>
                </a:cxn>
                <a:cxn ang="0">
                  <a:pos x="4314" y="7500"/>
                </a:cxn>
                <a:cxn ang="0">
                  <a:pos x="4670" y="7499"/>
                </a:cxn>
                <a:cxn ang="0">
                  <a:pos x="5027" y="7491"/>
                </a:cxn>
                <a:cxn ang="0">
                  <a:pos x="5385" y="7479"/>
                </a:cxn>
                <a:cxn ang="0">
                  <a:pos x="5742" y="7464"/>
                </a:cxn>
                <a:cxn ang="0">
                  <a:pos x="6096" y="7443"/>
                </a:cxn>
                <a:cxn ang="0">
                  <a:pos x="6351" y="7425"/>
                </a:cxn>
                <a:cxn ang="0">
                  <a:pos x="6606" y="7402"/>
                </a:cxn>
                <a:cxn ang="0">
                  <a:pos x="6860" y="7372"/>
                </a:cxn>
                <a:cxn ang="0">
                  <a:pos x="7113" y="7339"/>
                </a:cxn>
                <a:cxn ang="0">
                  <a:pos x="7367" y="7303"/>
                </a:cxn>
                <a:cxn ang="0">
                  <a:pos x="7532" y="7274"/>
                </a:cxn>
                <a:cxn ang="0">
                  <a:pos x="7697" y="7242"/>
                </a:cxn>
                <a:cxn ang="0">
                  <a:pos x="7860" y="7203"/>
                </a:cxn>
                <a:cxn ang="0">
                  <a:pos x="8023" y="7160"/>
                </a:cxn>
                <a:cxn ang="0">
                  <a:pos x="8181" y="7113"/>
                </a:cxn>
                <a:cxn ang="0">
                  <a:pos x="8341" y="7061"/>
                </a:cxn>
                <a:cxn ang="0">
                  <a:pos x="8497" y="7004"/>
                </a:cxn>
                <a:cxn ang="0">
                  <a:pos x="8529" y="6989"/>
                </a:cxn>
                <a:cxn ang="0">
                  <a:pos x="8558" y="6969"/>
                </a:cxn>
                <a:cxn ang="0">
                  <a:pos x="8582" y="6946"/>
                </a:cxn>
                <a:cxn ang="0">
                  <a:pos x="8603" y="6919"/>
                </a:cxn>
                <a:cxn ang="0">
                  <a:pos x="8617" y="6889"/>
                </a:cxn>
                <a:cxn ang="0">
                  <a:pos x="8627" y="6856"/>
                </a:cxn>
                <a:cxn ang="0">
                  <a:pos x="8629" y="6824"/>
                </a:cxn>
                <a:cxn ang="0">
                  <a:pos x="8629" y="0"/>
                </a:cxn>
              </a:cxnLst>
              <a:rect l="0" t="0" r="r" b="b"/>
              <a:pathLst>
                <a:path w="8629" h="7500">
                  <a:moveTo>
                    <a:pt x="0" y="0"/>
                  </a:moveTo>
                  <a:lnTo>
                    <a:pt x="0" y="6824"/>
                  </a:lnTo>
                  <a:lnTo>
                    <a:pt x="2" y="6856"/>
                  </a:lnTo>
                  <a:lnTo>
                    <a:pt x="11" y="6889"/>
                  </a:lnTo>
                  <a:lnTo>
                    <a:pt x="26" y="6919"/>
                  </a:lnTo>
                  <a:lnTo>
                    <a:pt x="46" y="6946"/>
                  </a:lnTo>
                  <a:lnTo>
                    <a:pt x="71" y="6969"/>
                  </a:lnTo>
                  <a:lnTo>
                    <a:pt x="100" y="6989"/>
                  </a:lnTo>
                  <a:lnTo>
                    <a:pt x="132" y="7004"/>
                  </a:lnTo>
                  <a:lnTo>
                    <a:pt x="289" y="7061"/>
                  </a:lnTo>
                  <a:lnTo>
                    <a:pt x="446" y="7113"/>
                  </a:lnTo>
                  <a:lnTo>
                    <a:pt x="607" y="7160"/>
                  </a:lnTo>
                  <a:lnTo>
                    <a:pt x="769" y="7203"/>
                  </a:lnTo>
                  <a:lnTo>
                    <a:pt x="932" y="7242"/>
                  </a:lnTo>
                  <a:lnTo>
                    <a:pt x="1097" y="7274"/>
                  </a:lnTo>
                  <a:lnTo>
                    <a:pt x="1262" y="7303"/>
                  </a:lnTo>
                  <a:lnTo>
                    <a:pt x="1515" y="7339"/>
                  </a:lnTo>
                  <a:lnTo>
                    <a:pt x="1770" y="7372"/>
                  </a:lnTo>
                  <a:lnTo>
                    <a:pt x="2023" y="7402"/>
                  </a:lnTo>
                  <a:lnTo>
                    <a:pt x="2278" y="7425"/>
                  </a:lnTo>
                  <a:lnTo>
                    <a:pt x="2534" y="7443"/>
                  </a:lnTo>
                  <a:lnTo>
                    <a:pt x="2888" y="7464"/>
                  </a:lnTo>
                  <a:lnTo>
                    <a:pt x="3244" y="7479"/>
                  </a:lnTo>
                  <a:lnTo>
                    <a:pt x="3600" y="7491"/>
                  </a:lnTo>
                  <a:lnTo>
                    <a:pt x="3958" y="7499"/>
                  </a:lnTo>
                  <a:lnTo>
                    <a:pt x="4314" y="7500"/>
                  </a:lnTo>
                  <a:lnTo>
                    <a:pt x="4670" y="7499"/>
                  </a:lnTo>
                  <a:lnTo>
                    <a:pt x="5027" y="7491"/>
                  </a:lnTo>
                  <a:lnTo>
                    <a:pt x="5385" y="7479"/>
                  </a:lnTo>
                  <a:lnTo>
                    <a:pt x="5742" y="7464"/>
                  </a:lnTo>
                  <a:lnTo>
                    <a:pt x="6096" y="7443"/>
                  </a:lnTo>
                  <a:lnTo>
                    <a:pt x="6351" y="7425"/>
                  </a:lnTo>
                  <a:lnTo>
                    <a:pt x="6606" y="7402"/>
                  </a:lnTo>
                  <a:lnTo>
                    <a:pt x="6860" y="7372"/>
                  </a:lnTo>
                  <a:lnTo>
                    <a:pt x="7113" y="7339"/>
                  </a:lnTo>
                  <a:lnTo>
                    <a:pt x="7367" y="7303"/>
                  </a:lnTo>
                  <a:lnTo>
                    <a:pt x="7532" y="7274"/>
                  </a:lnTo>
                  <a:lnTo>
                    <a:pt x="7697" y="7242"/>
                  </a:lnTo>
                  <a:lnTo>
                    <a:pt x="7860" y="7203"/>
                  </a:lnTo>
                  <a:lnTo>
                    <a:pt x="8023" y="7160"/>
                  </a:lnTo>
                  <a:lnTo>
                    <a:pt x="8181" y="7113"/>
                  </a:lnTo>
                  <a:lnTo>
                    <a:pt x="8341" y="7061"/>
                  </a:lnTo>
                  <a:lnTo>
                    <a:pt x="8497" y="7004"/>
                  </a:lnTo>
                  <a:lnTo>
                    <a:pt x="8529" y="6989"/>
                  </a:lnTo>
                  <a:lnTo>
                    <a:pt x="8558" y="6969"/>
                  </a:lnTo>
                  <a:lnTo>
                    <a:pt x="8582" y="6946"/>
                  </a:lnTo>
                  <a:lnTo>
                    <a:pt x="8603" y="6919"/>
                  </a:lnTo>
                  <a:lnTo>
                    <a:pt x="8617" y="6889"/>
                  </a:lnTo>
                  <a:lnTo>
                    <a:pt x="8627" y="6856"/>
                  </a:lnTo>
                  <a:lnTo>
                    <a:pt x="8629" y="6824"/>
                  </a:lnTo>
                  <a:lnTo>
                    <a:pt x="862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8" name="Freeform 22"/>
            <p:cNvSpPr>
              <a:spLocks/>
            </p:cNvSpPr>
            <p:nvPr/>
          </p:nvSpPr>
          <p:spPr bwMode="auto">
            <a:xfrm>
              <a:off x="3459" y="1588"/>
              <a:ext cx="222" cy="81"/>
            </a:xfrm>
            <a:custGeom>
              <a:avLst/>
              <a:gdLst/>
              <a:ahLst/>
              <a:cxnLst>
                <a:cxn ang="0">
                  <a:pos x="890" y="300"/>
                </a:cxn>
                <a:cxn ang="0">
                  <a:pos x="9" y="0"/>
                </a:cxn>
                <a:cxn ang="0">
                  <a:pos x="0" y="25"/>
                </a:cxn>
                <a:cxn ang="0">
                  <a:pos x="881" y="324"/>
                </a:cxn>
                <a:cxn ang="0">
                  <a:pos x="890" y="300"/>
                </a:cxn>
              </a:cxnLst>
              <a:rect l="0" t="0" r="r" b="b"/>
              <a:pathLst>
                <a:path w="890" h="324">
                  <a:moveTo>
                    <a:pt x="890" y="300"/>
                  </a:moveTo>
                  <a:lnTo>
                    <a:pt x="9" y="0"/>
                  </a:lnTo>
                  <a:lnTo>
                    <a:pt x="0" y="25"/>
                  </a:lnTo>
                  <a:lnTo>
                    <a:pt x="881" y="324"/>
                  </a:lnTo>
                  <a:lnTo>
                    <a:pt x="890" y="30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19" name="Freeform 23"/>
            <p:cNvSpPr>
              <a:spLocks/>
            </p:cNvSpPr>
            <p:nvPr/>
          </p:nvSpPr>
          <p:spPr bwMode="auto">
            <a:xfrm>
              <a:off x="3509" y="1561"/>
              <a:ext cx="171" cy="102"/>
            </a:xfrm>
            <a:custGeom>
              <a:avLst/>
              <a:gdLst/>
              <a:ahLst/>
              <a:cxnLst>
                <a:cxn ang="0">
                  <a:pos x="0" y="0"/>
                </a:cxn>
                <a:cxn ang="0">
                  <a:pos x="180" y="57"/>
                </a:cxn>
                <a:cxn ang="0">
                  <a:pos x="358" y="123"/>
                </a:cxn>
                <a:cxn ang="0">
                  <a:pos x="534" y="194"/>
                </a:cxn>
                <a:cxn ang="0">
                  <a:pos x="566" y="210"/>
                </a:cxn>
                <a:cxn ang="0">
                  <a:pos x="595" y="230"/>
                </a:cxn>
                <a:cxn ang="0">
                  <a:pos x="622" y="255"/>
                </a:cxn>
                <a:cxn ang="0">
                  <a:pos x="643" y="282"/>
                </a:cxn>
                <a:cxn ang="0">
                  <a:pos x="661" y="310"/>
                </a:cxn>
                <a:cxn ang="0">
                  <a:pos x="673" y="342"/>
                </a:cxn>
                <a:cxn ang="0">
                  <a:pos x="682" y="374"/>
                </a:cxn>
                <a:cxn ang="0">
                  <a:pos x="684" y="406"/>
                </a:cxn>
              </a:cxnLst>
              <a:rect l="0" t="0" r="r" b="b"/>
              <a:pathLst>
                <a:path w="684" h="406">
                  <a:moveTo>
                    <a:pt x="0" y="0"/>
                  </a:moveTo>
                  <a:lnTo>
                    <a:pt x="180" y="57"/>
                  </a:lnTo>
                  <a:lnTo>
                    <a:pt x="358" y="123"/>
                  </a:lnTo>
                  <a:lnTo>
                    <a:pt x="534" y="194"/>
                  </a:lnTo>
                  <a:lnTo>
                    <a:pt x="566" y="210"/>
                  </a:lnTo>
                  <a:lnTo>
                    <a:pt x="595" y="230"/>
                  </a:lnTo>
                  <a:lnTo>
                    <a:pt x="622" y="255"/>
                  </a:lnTo>
                  <a:lnTo>
                    <a:pt x="643" y="282"/>
                  </a:lnTo>
                  <a:lnTo>
                    <a:pt x="661" y="310"/>
                  </a:lnTo>
                  <a:lnTo>
                    <a:pt x="673" y="342"/>
                  </a:lnTo>
                  <a:lnTo>
                    <a:pt x="682" y="374"/>
                  </a:lnTo>
                  <a:lnTo>
                    <a:pt x="684" y="40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0" name="Freeform 24"/>
            <p:cNvSpPr>
              <a:spLocks/>
            </p:cNvSpPr>
            <p:nvPr/>
          </p:nvSpPr>
          <p:spPr bwMode="auto">
            <a:xfrm>
              <a:off x="1443" y="3336"/>
              <a:ext cx="2266" cy="284"/>
            </a:xfrm>
            <a:custGeom>
              <a:avLst/>
              <a:gdLst/>
              <a:ahLst/>
              <a:cxnLst>
                <a:cxn ang="0">
                  <a:pos x="8966" y="66"/>
                </a:cxn>
                <a:cxn ang="0">
                  <a:pos x="9018" y="124"/>
                </a:cxn>
                <a:cxn ang="0">
                  <a:pos x="9050" y="192"/>
                </a:cxn>
                <a:cxn ang="0">
                  <a:pos x="9062" y="265"/>
                </a:cxn>
                <a:cxn ang="0">
                  <a:pos x="9050" y="338"/>
                </a:cxn>
                <a:cxn ang="0">
                  <a:pos x="9018" y="407"/>
                </a:cxn>
                <a:cxn ang="0">
                  <a:pos x="8966" y="464"/>
                </a:cxn>
                <a:cxn ang="0">
                  <a:pos x="8898" y="507"/>
                </a:cxn>
                <a:cxn ang="0">
                  <a:pos x="8618" y="626"/>
                </a:cxn>
                <a:cxn ang="0">
                  <a:pos x="8329" y="729"/>
                </a:cxn>
                <a:cxn ang="0">
                  <a:pos x="8035" y="813"/>
                </a:cxn>
                <a:cxn ang="0">
                  <a:pos x="7735" y="882"/>
                </a:cxn>
                <a:cxn ang="0">
                  <a:pos x="7203" y="970"/>
                </a:cxn>
                <a:cxn ang="0">
                  <a:pos x="6668" y="1038"/>
                </a:cxn>
                <a:cxn ang="0">
                  <a:pos x="6025" y="1088"/>
                </a:cxn>
                <a:cxn ang="0">
                  <a:pos x="5278" y="1123"/>
                </a:cxn>
                <a:cxn ang="0">
                  <a:pos x="4530" y="1135"/>
                </a:cxn>
                <a:cxn ang="0">
                  <a:pos x="3784" y="1123"/>
                </a:cxn>
                <a:cxn ang="0">
                  <a:pos x="3035" y="1088"/>
                </a:cxn>
                <a:cxn ang="0">
                  <a:pos x="2392" y="1038"/>
                </a:cxn>
                <a:cxn ang="0">
                  <a:pos x="1859" y="970"/>
                </a:cxn>
                <a:cxn ang="0">
                  <a:pos x="1326" y="882"/>
                </a:cxn>
                <a:cxn ang="0">
                  <a:pos x="1026" y="813"/>
                </a:cxn>
                <a:cxn ang="0">
                  <a:pos x="731" y="729"/>
                </a:cxn>
                <a:cxn ang="0">
                  <a:pos x="443" y="626"/>
                </a:cxn>
                <a:cxn ang="0">
                  <a:pos x="162" y="507"/>
                </a:cxn>
                <a:cxn ang="0">
                  <a:pos x="96" y="464"/>
                </a:cxn>
                <a:cxn ang="0">
                  <a:pos x="43" y="407"/>
                </a:cxn>
                <a:cxn ang="0">
                  <a:pos x="12" y="338"/>
                </a:cxn>
                <a:cxn ang="0">
                  <a:pos x="0" y="265"/>
                </a:cxn>
                <a:cxn ang="0">
                  <a:pos x="12" y="192"/>
                </a:cxn>
                <a:cxn ang="0">
                  <a:pos x="43" y="124"/>
                </a:cxn>
                <a:cxn ang="0">
                  <a:pos x="96" y="66"/>
                </a:cxn>
                <a:cxn ang="0">
                  <a:pos x="162" y="25"/>
                </a:cxn>
              </a:cxnLst>
              <a:rect l="0" t="0" r="r" b="b"/>
              <a:pathLst>
                <a:path w="9062" h="1135">
                  <a:moveTo>
                    <a:pt x="8933" y="43"/>
                  </a:moveTo>
                  <a:lnTo>
                    <a:pt x="8966" y="66"/>
                  </a:lnTo>
                  <a:lnTo>
                    <a:pt x="8993" y="94"/>
                  </a:lnTo>
                  <a:lnTo>
                    <a:pt x="9018" y="124"/>
                  </a:lnTo>
                  <a:lnTo>
                    <a:pt x="9037" y="156"/>
                  </a:lnTo>
                  <a:lnTo>
                    <a:pt x="9050" y="192"/>
                  </a:lnTo>
                  <a:lnTo>
                    <a:pt x="9058" y="229"/>
                  </a:lnTo>
                  <a:lnTo>
                    <a:pt x="9062" y="265"/>
                  </a:lnTo>
                  <a:lnTo>
                    <a:pt x="9058" y="303"/>
                  </a:lnTo>
                  <a:lnTo>
                    <a:pt x="9050" y="338"/>
                  </a:lnTo>
                  <a:lnTo>
                    <a:pt x="9037" y="374"/>
                  </a:lnTo>
                  <a:lnTo>
                    <a:pt x="9018" y="407"/>
                  </a:lnTo>
                  <a:lnTo>
                    <a:pt x="8993" y="438"/>
                  </a:lnTo>
                  <a:lnTo>
                    <a:pt x="8966" y="464"/>
                  </a:lnTo>
                  <a:lnTo>
                    <a:pt x="8933" y="487"/>
                  </a:lnTo>
                  <a:lnTo>
                    <a:pt x="8898" y="507"/>
                  </a:lnTo>
                  <a:lnTo>
                    <a:pt x="8759" y="569"/>
                  </a:lnTo>
                  <a:lnTo>
                    <a:pt x="8618" y="626"/>
                  </a:lnTo>
                  <a:lnTo>
                    <a:pt x="8475" y="679"/>
                  </a:lnTo>
                  <a:lnTo>
                    <a:pt x="8329" y="729"/>
                  </a:lnTo>
                  <a:lnTo>
                    <a:pt x="8184" y="773"/>
                  </a:lnTo>
                  <a:lnTo>
                    <a:pt x="8035" y="813"/>
                  </a:lnTo>
                  <a:lnTo>
                    <a:pt x="7887" y="851"/>
                  </a:lnTo>
                  <a:lnTo>
                    <a:pt x="7735" y="882"/>
                  </a:lnTo>
                  <a:lnTo>
                    <a:pt x="7470" y="929"/>
                  </a:lnTo>
                  <a:lnTo>
                    <a:pt x="7203" y="970"/>
                  </a:lnTo>
                  <a:lnTo>
                    <a:pt x="6936" y="1007"/>
                  </a:lnTo>
                  <a:lnTo>
                    <a:pt x="6668" y="1038"/>
                  </a:lnTo>
                  <a:lnTo>
                    <a:pt x="6398" y="1062"/>
                  </a:lnTo>
                  <a:lnTo>
                    <a:pt x="6025" y="1088"/>
                  </a:lnTo>
                  <a:lnTo>
                    <a:pt x="5653" y="1109"/>
                  </a:lnTo>
                  <a:lnTo>
                    <a:pt x="5278" y="1123"/>
                  </a:lnTo>
                  <a:lnTo>
                    <a:pt x="4904" y="1133"/>
                  </a:lnTo>
                  <a:lnTo>
                    <a:pt x="4530" y="1135"/>
                  </a:lnTo>
                  <a:lnTo>
                    <a:pt x="4156" y="1133"/>
                  </a:lnTo>
                  <a:lnTo>
                    <a:pt x="3784" y="1123"/>
                  </a:lnTo>
                  <a:lnTo>
                    <a:pt x="3409" y="1109"/>
                  </a:lnTo>
                  <a:lnTo>
                    <a:pt x="3035" y="1088"/>
                  </a:lnTo>
                  <a:lnTo>
                    <a:pt x="2663" y="1062"/>
                  </a:lnTo>
                  <a:lnTo>
                    <a:pt x="2392" y="1038"/>
                  </a:lnTo>
                  <a:lnTo>
                    <a:pt x="2125" y="1007"/>
                  </a:lnTo>
                  <a:lnTo>
                    <a:pt x="1859" y="970"/>
                  </a:lnTo>
                  <a:lnTo>
                    <a:pt x="1591" y="929"/>
                  </a:lnTo>
                  <a:lnTo>
                    <a:pt x="1326" y="882"/>
                  </a:lnTo>
                  <a:lnTo>
                    <a:pt x="1175" y="851"/>
                  </a:lnTo>
                  <a:lnTo>
                    <a:pt x="1026" y="813"/>
                  </a:lnTo>
                  <a:lnTo>
                    <a:pt x="877" y="773"/>
                  </a:lnTo>
                  <a:lnTo>
                    <a:pt x="731" y="729"/>
                  </a:lnTo>
                  <a:lnTo>
                    <a:pt x="586" y="679"/>
                  </a:lnTo>
                  <a:lnTo>
                    <a:pt x="443" y="626"/>
                  </a:lnTo>
                  <a:lnTo>
                    <a:pt x="301" y="569"/>
                  </a:lnTo>
                  <a:lnTo>
                    <a:pt x="162" y="507"/>
                  </a:lnTo>
                  <a:lnTo>
                    <a:pt x="127" y="487"/>
                  </a:lnTo>
                  <a:lnTo>
                    <a:pt x="96" y="464"/>
                  </a:lnTo>
                  <a:lnTo>
                    <a:pt x="66" y="438"/>
                  </a:lnTo>
                  <a:lnTo>
                    <a:pt x="43" y="407"/>
                  </a:lnTo>
                  <a:lnTo>
                    <a:pt x="25" y="374"/>
                  </a:lnTo>
                  <a:lnTo>
                    <a:pt x="12" y="338"/>
                  </a:lnTo>
                  <a:lnTo>
                    <a:pt x="3" y="303"/>
                  </a:lnTo>
                  <a:lnTo>
                    <a:pt x="0" y="265"/>
                  </a:lnTo>
                  <a:lnTo>
                    <a:pt x="3" y="229"/>
                  </a:lnTo>
                  <a:lnTo>
                    <a:pt x="12" y="192"/>
                  </a:lnTo>
                  <a:lnTo>
                    <a:pt x="25" y="156"/>
                  </a:lnTo>
                  <a:lnTo>
                    <a:pt x="43" y="124"/>
                  </a:lnTo>
                  <a:lnTo>
                    <a:pt x="66" y="94"/>
                  </a:lnTo>
                  <a:lnTo>
                    <a:pt x="96" y="66"/>
                  </a:lnTo>
                  <a:lnTo>
                    <a:pt x="127" y="43"/>
                  </a:lnTo>
                  <a:lnTo>
                    <a:pt x="162" y="25"/>
                  </a:lnTo>
                  <a:lnTo>
                    <a:pt x="216"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1" name="Freeform 25"/>
            <p:cNvSpPr>
              <a:spLocks/>
            </p:cNvSpPr>
            <p:nvPr/>
          </p:nvSpPr>
          <p:spPr bwMode="auto">
            <a:xfrm>
              <a:off x="1443" y="3401"/>
              <a:ext cx="2266" cy="292"/>
            </a:xfrm>
            <a:custGeom>
              <a:avLst/>
              <a:gdLst/>
              <a:ahLst/>
              <a:cxnLst>
                <a:cxn ang="0">
                  <a:pos x="0" y="0"/>
                </a:cxn>
                <a:cxn ang="0">
                  <a:pos x="0" y="392"/>
                </a:cxn>
                <a:cxn ang="0">
                  <a:pos x="0" y="393"/>
                </a:cxn>
                <a:cxn ang="0">
                  <a:pos x="0" y="375"/>
                </a:cxn>
                <a:cxn ang="0">
                  <a:pos x="0" y="393"/>
                </a:cxn>
                <a:cxn ang="0">
                  <a:pos x="3" y="427"/>
                </a:cxn>
                <a:cxn ang="0">
                  <a:pos x="9" y="458"/>
                </a:cxn>
                <a:cxn ang="0">
                  <a:pos x="23" y="489"/>
                </a:cxn>
                <a:cxn ang="0">
                  <a:pos x="40" y="518"/>
                </a:cxn>
                <a:cxn ang="0">
                  <a:pos x="62" y="544"/>
                </a:cxn>
                <a:cxn ang="0">
                  <a:pos x="87" y="567"/>
                </a:cxn>
                <a:cxn ang="0">
                  <a:pos x="116" y="587"/>
                </a:cxn>
                <a:cxn ang="0">
                  <a:pos x="148" y="603"/>
                </a:cxn>
                <a:cxn ang="0">
                  <a:pos x="310" y="667"/>
                </a:cxn>
                <a:cxn ang="0">
                  <a:pos x="475" y="726"/>
                </a:cxn>
                <a:cxn ang="0">
                  <a:pos x="642" y="779"/>
                </a:cxn>
                <a:cxn ang="0">
                  <a:pos x="812" y="827"/>
                </a:cxn>
                <a:cxn ang="0">
                  <a:pos x="981" y="870"/>
                </a:cxn>
                <a:cxn ang="0">
                  <a:pos x="1153" y="907"/>
                </a:cxn>
                <a:cxn ang="0">
                  <a:pos x="1326" y="941"/>
                </a:cxn>
                <a:cxn ang="0">
                  <a:pos x="1591" y="983"/>
                </a:cxn>
                <a:cxn ang="0">
                  <a:pos x="1857" y="1020"/>
                </a:cxn>
                <a:cxn ang="0">
                  <a:pos x="2124" y="1053"/>
                </a:cxn>
                <a:cxn ang="0">
                  <a:pos x="2392" y="1079"/>
                </a:cxn>
                <a:cxn ang="0">
                  <a:pos x="2660" y="1102"/>
                </a:cxn>
                <a:cxn ang="0">
                  <a:pos x="3034" y="1125"/>
                </a:cxn>
                <a:cxn ang="0">
                  <a:pos x="3408" y="1144"/>
                </a:cxn>
                <a:cxn ang="0">
                  <a:pos x="3781" y="1157"/>
                </a:cxn>
                <a:cxn ang="0">
                  <a:pos x="4156" y="1164"/>
                </a:cxn>
                <a:cxn ang="0">
                  <a:pos x="4530" y="1167"/>
                </a:cxn>
                <a:cxn ang="0">
                  <a:pos x="4904" y="1164"/>
                </a:cxn>
                <a:cxn ang="0">
                  <a:pos x="5280" y="1157"/>
                </a:cxn>
                <a:cxn ang="0">
                  <a:pos x="5654" y="1144"/>
                </a:cxn>
                <a:cxn ang="0">
                  <a:pos x="6028" y="1125"/>
                </a:cxn>
                <a:cxn ang="0">
                  <a:pos x="6401" y="1102"/>
                </a:cxn>
                <a:cxn ang="0">
                  <a:pos x="6668" y="1079"/>
                </a:cxn>
                <a:cxn ang="0">
                  <a:pos x="6937" y="1053"/>
                </a:cxn>
                <a:cxn ang="0">
                  <a:pos x="7203" y="1020"/>
                </a:cxn>
                <a:cxn ang="0">
                  <a:pos x="7470" y="983"/>
                </a:cxn>
                <a:cxn ang="0">
                  <a:pos x="7735" y="941"/>
                </a:cxn>
                <a:cxn ang="0">
                  <a:pos x="7909" y="907"/>
                </a:cxn>
                <a:cxn ang="0">
                  <a:pos x="8080" y="870"/>
                </a:cxn>
                <a:cxn ang="0">
                  <a:pos x="8250" y="827"/>
                </a:cxn>
                <a:cxn ang="0">
                  <a:pos x="8419" y="779"/>
                </a:cxn>
                <a:cxn ang="0">
                  <a:pos x="8585" y="726"/>
                </a:cxn>
                <a:cxn ang="0">
                  <a:pos x="8750" y="667"/>
                </a:cxn>
                <a:cxn ang="0">
                  <a:pos x="8913" y="603"/>
                </a:cxn>
                <a:cxn ang="0">
                  <a:pos x="8945" y="587"/>
                </a:cxn>
                <a:cxn ang="0">
                  <a:pos x="8974" y="567"/>
                </a:cxn>
                <a:cxn ang="0">
                  <a:pos x="8998" y="544"/>
                </a:cxn>
                <a:cxn ang="0">
                  <a:pos x="9020" y="518"/>
                </a:cxn>
                <a:cxn ang="0">
                  <a:pos x="9039" y="489"/>
                </a:cxn>
                <a:cxn ang="0">
                  <a:pos x="9052" y="458"/>
                </a:cxn>
                <a:cxn ang="0">
                  <a:pos x="9058" y="427"/>
                </a:cxn>
                <a:cxn ang="0">
                  <a:pos x="9062" y="393"/>
                </a:cxn>
                <a:cxn ang="0">
                  <a:pos x="9062" y="6"/>
                </a:cxn>
              </a:cxnLst>
              <a:rect l="0" t="0" r="r" b="b"/>
              <a:pathLst>
                <a:path w="9062" h="1167">
                  <a:moveTo>
                    <a:pt x="0" y="0"/>
                  </a:moveTo>
                  <a:lnTo>
                    <a:pt x="0" y="392"/>
                  </a:lnTo>
                  <a:lnTo>
                    <a:pt x="0" y="393"/>
                  </a:lnTo>
                  <a:lnTo>
                    <a:pt x="0" y="375"/>
                  </a:lnTo>
                  <a:lnTo>
                    <a:pt x="0" y="393"/>
                  </a:lnTo>
                  <a:lnTo>
                    <a:pt x="3" y="427"/>
                  </a:lnTo>
                  <a:lnTo>
                    <a:pt x="9" y="458"/>
                  </a:lnTo>
                  <a:lnTo>
                    <a:pt x="23" y="489"/>
                  </a:lnTo>
                  <a:lnTo>
                    <a:pt x="40" y="518"/>
                  </a:lnTo>
                  <a:lnTo>
                    <a:pt x="62" y="544"/>
                  </a:lnTo>
                  <a:lnTo>
                    <a:pt x="87" y="567"/>
                  </a:lnTo>
                  <a:lnTo>
                    <a:pt x="116" y="587"/>
                  </a:lnTo>
                  <a:lnTo>
                    <a:pt x="148" y="603"/>
                  </a:lnTo>
                  <a:lnTo>
                    <a:pt x="310" y="667"/>
                  </a:lnTo>
                  <a:lnTo>
                    <a:pt x="475" y="726"/>
                  </a:lnTo>
                  <a:lnTo>
                    <a:pt x="642" y="779"/>
                  </a:lnTo>
                  <a:lnTo>
                    <a:pt x="812" y="827"/>
                  </a:lnTo>
                  <a:lnTo>
                    <a:pt x="981" y="870"/>
                  </a:lnTo>
                  <a:lnTo>
                    <a:pt x="1153" y="907"/>
                  </a:lnTo>
                  <a:lnTo>
                    <a:pt x="1326" y="941"/>
                  </a:lnTo>
                  <a:lnTo>
                    <a:pt x="1591" y="983"/>
                  </a:lnTo>
                  <a:lnTo>
                    <a:pt x="1857" y="1020"/>
                  </a:lnTo>
                  <a:lnTo>
                    <a:pt x="2124" y="1053"/>
                  </a:lnTo>
                  <a:lnTo>
                    <a:pt x="2392" y="1079"/>
                  </a:lnTo>
                  <a:lnTo>
                    <a:pt x="2660" y="1102"/>
                  </a:lnTo>
                  <a:lnTo>
                    <a:pt x="3034" y="1125"/>
                  </a:lnTo>
                  <a:lnTo>
                    <a:pt x="3408" y="1144"/>
                  </a:lnTo>
                  <a:lnTo>
                    <a:pt x="3781" y="1157"/>
                  </a:lnTo>
                  <a:lnTo>
                    <a:pt x="4156" y="1164"/>
                  </a:lnTo>
                  <a:lnTo>
                    <a:pt x="4530" y="1167"/>
                  </a:lnTo>
                  <a:lnTo>
                    <a:pt x="4904" y="1164"/>
                  </a:lnTo>
                  <a:lnTo>
                    <a:pt x="5280" y="1157"/>
                  </a:lnTo>
                  <a:lnTo>
                    <a:pt x="5654" y="1144"/>
                  </a:lnTo>
                  <a:lnTo>
                    <a:pt x="6028" y="1125"/>
                  </a:lnTo>
                  <a:lnTo>
                    <a:pt x="6401" y="1102"/>
                  </a:lnTo>
                  <a:lnTo>
                    <a:pt x="6668" y="1079"/>
                  </a:lnTo>
                  <a:lnTo>
                    <a:pt x="6937" y="1053"/>
                  </a:lnTo>
                  <a:lnTo>
                    <a:pt x="7203" y="1020"/>
                  </a:lnTo>
                  <a:lnTo>
                    <a:pt x="7470" y="983"/>
                  </a:lnTo>
                  <a:lnTo>
                    <a:pt x="7735" y="941"/>
                  </a:lnTo>
                  <a:lnTo>
                    <a:pt x="7909" y="907"/>
                  </a:lnTo>
                  <a:lnTo>
                    <a:pt x="8080" y="870"/>
                  </a:lnTo>
                  <a:lnTo>
                    <a:pt x="8250" y="827"/>
                  </a:lnTo>
                  <a:lnTo>
                    <a:pt x="8419" y="779"/>
                  </a:lnTo>
                  <a:lnTo>
                    <a:pt x="8585" y="726"/>
                  </a:lnTo>
                  <a:lnTo>
                    <a:pt x="8750" y="667"/>
                  </a:lnTo>
                  <a:lnTo>
                    <a:pt x="8913" y="603"/>
                  </a:lnTo>
                  <a:lnTo>
                    <a:pt x="8945" y="587"/>
                  </a:lnTo>
                  <a:lnTo>
                    <a:pt x="8974" y="567"/>
                  </a:lnTo>
                  <a:lnTo>
                    <a:pt x="8998" y="544"/>
                  </a:lnTo>
                  <a:lnTo>
                    <a:pt x="9020" y="518"/>
                  </a:lnTo>
                  <a:lnTo>
                    <a:pt x="9039" y="489"/>
                  </a:lnTo>
                  <a:lnTo>
                    <a:pt x="9052" y="458"/>
                  </a:lnTo>
                  <a:lnTo>
                    <a:pt x="9058" y="427"/>
                  </a:lnTo>
                  <a:lnTo>
                    <a:pt x="9062" y="393"/>
                  </a:lnTo>
                  <a:lnTo>
                    <a:pt x="9062" y="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2" name="Freeform 26"/>
            <p:cNvSpPr>
              <a:spLocks/>
            </p:cNvSpPr>
            <p:nvPr/>
          </p:nvSpPr>
          <p:spPr bwMode="auto">
            <a:xfrm>
              <a:off x="3655" y="3336"/>
              <a:ext cx="22" cy="11"/>
            </a:xfrm>
            <a:custGeom>
              <a:avLst/>
              <a:gdLst/>
              <a:ahLst/>
              <a:cxnLst>
                <a:cxn ang="0">
                  <a:pos x="88" y="43"/>
                </a:cxn>
                <a:cxn ang="0">
                  <a:pos x="53" y="25"/>
                </a:cxn>
                <a:cxn ang="0">
                  <a:pos x="0" y="0"/>
                </a:cxn>
              </a:cxnLst>
              <a:rect l="0" t="0" r="r" b="b"/>
              <a:pathLst>
                <a:path w="88" h="43">
                  <a:moveTo>
                    <a:pt x="88" y="43"/>
                  </a:moveTo>
                  <a:lnTo>
                    <a:pt x="53" y="25"/>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pSp>
        <p:nvGrpSpPr>
          <p:cNvPr id="223" name="Group 28"/>
          <p:cNvGrpSpPr>
            <a:grpSpLocks/>
          </p:cNvGrpSpPr>
          <p:nvPr/>
        </p:nvGrpSpPr>
        <p:grpSpPr bwMode="auto">
          <a:xfrm>
            <a:off x="5086350" y="2060575"/>
            <a:ext cx="3598863" cy="3876675"/>
            <a:chOff x="1443" y="1251"/>
            <a:chExt cx="2267" cy="2442"/>
          </a:xfrm>
        </p:grpSpPr>
        <p:sp>
          <p:nvSpPr>
            <p:cNvPr id="224" name="Freeform 29"/>
            <p:cNvSpPr>
              <a:spLocks/>
            </p:cNvSpPr>
            <p:nvPr/>
          </p:nvSpPr>
          <p:spPr bwMode="auto">
            <a:xfrm>
              <a:off x="1500" y="1509"/>
              <a:ext cx="2157" cy="396"/>
            </a:xfrm>
            <a:custGeom>
              <a:avLst/>
              <a:gdLst/>
              <a:ahLst/>
              <a:cxnLst>
                <a:cxn ang="0">
                  <a:pos x="0" y="348"/>
                </a:cxn>
                <a:cxn ang="0">
                  <a:pos x="54" y="300"/>
                </a:cxn>
                <a:cxn ang="0">
                  <a:pos x="132" y="246"/>
                </a:cxn>
                <a:cxn ang="0">
                  <a:pos x="363" y="120"/>
                </a:cxn>
                <a:cxn ang="0">
                  <a:pos x="612" y="21"/>
                </a:cxn>
                <a:cxn ang="0">
                  <a:pos x="657" y="6"/>
                </a:cxn>
                <a:cxn ang="0">
                  <a:pos x="663" y="24"/>
                </a:cxn>
                <a:cxn ang="0">
                  <a:pos x="876" y="189"/>
                </a:cxn>
                <a:cxn ang="0">
                  <a:pos x="909" y="195"/>
                </a:cxn>
                <a:cxn ang="0">
                  <a:pos x="1005" y="204"/>
                </a:cxn>
                <a:cxn ang="0">
                  <a:pos x="1215" y="201"/>
                </a:cxn>
                <a:cxn ang="0">
                  <a:pos x="1299" y="186"/>
                </a:cxn>
                <a:cxn ang="0">
                  <a:pos x="1296" y="159"/>
                </a:cxn>
                <a:cxn ang="0">
                  <a:pos x="1509" y="0"/>
                </a:cxn>
                <a:cxn ang="0">
                  <a:pos x="1899" y="156"/>
                </a:cxn>
                <a:cxn ang="0">
                  <a:pos x="2139" y="327"/>
                </a:cxn>
                <a:cxn ang="0">
                  <a:pos x="2157" y="336"/>
                </a:cxn>
                <a:cxn ang="0">
                  <a:pos x="2154" y="393"/>
                </a:cxn>
                <a:cxn ang="0">
                  <a:pos x="0" y="396"/>
                </a:cxn>
                <a:cxn ang="0">
                  <a:pos x="0" y="348"/>
                </a:cxn>
              </a:cxnLst>
              <a:rect l="0" t="0" r="r" b="b"/>
              <a:pathLst>
                <a:path w="2157" h="396">
                  <a:moveTo>
                    <a:pt x="0" y="348"/>
                  </a:moveTo>
                  <a:lnTo>
                    <a:pt x="54" y="300"/>
                  </a:lnTo>
                  <a:lnTo>
                    <a:pt x="132" y="246"/>
                  </a:lnTo>
                  <a:lnTo>
                    <a:pt x="363" y="120"/>
                  </a:lnTo>
                  <a:lnTo>
                    <a:pt x="612" y="21"/>
                  </a:lnTo>
                  <a:lnTo>
                    <a:pt x="657" y="6"/>
                  </a:lnTo>
                  <a:lnTo>
                    <a:pt x="663" y="24"/>
                  </a:lnTo>
                  <a:lnTo>
                    <a:pt x="876" y="189"/>
                  </a:lnTo>
                  <a:lnTo>
                    <a:pt x="909" y="195"/>
                  </a:lnTo>
                  <a:lnTo>
                    <a:pt x="1005" y="204"/>
                  </a:lnTo>
                  <a:lnTo>
                    <a:pt x="1215" y="201"/>
                  </a:lnTo>
                  <a:lnTo>
                    <a:pt x="1299" y="186"/>
                  </a:lnTo>
                  <a:lnTo>
                    <a:pt x="1296" y="159"/>
                  </a:lnTo>
                  <a:lnTo>
                    <a:pt x="1509" y="0"/>
                  </a:lnTo>
                  <a:lnTo>
                    <a:pt x="1899" y="156"/>
                  </a:lnTo>
                  <a:lnTo>
                    <a:pt x="2139" y="327"/>
                  </a:lnTo>
                  <a:lnTo>
                    <a:pt x="2157" y="336"/>
                  </a:lnTo>
                  <a:lnTo>
                    <a:pt x="2154" y="393"/>
                  </a:lnTo>
                  <a:lnTo>
                    <a:pt x="0" y="396"/>
                  </a:lnTo>
                  <a:lnTo>
                    <a:pt x="0" y="348"/>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5" name="Freeform 30"/>
            <p:cNvSpPr>
              <a:spLocks/>
            </p:cNvSpPr>
            <p:nvPr/>
          </p:nvSpPr>
          <p:spPr bwMode="auto">
            <a:xfrm>
              <a:off x="1497" y="1890"/>
              <a:ext cx="2160" cy="855"/>
            </a:xfrm>
            <a:custGeom>
              <a:avLst/>
              <a:gdLst/>
              <a:ahLst/>
              <a:cxnLst>
                <a:cxn ang="0">
                  <a:pos x="0" y="0"/>
                </a:cxn>
                <a:cxn ang="0">
                  <a:pos x="2160" y="3"/>
                </a:cxn>
                <a:cxn ang="0">
                  <a:pos x="2157" y="852"/>
                </a:cxn>
                <a:cxn ang="0">
                  <a:pos x="0" y="855"/>
                </a:cxn>
                <a:cxn ang="0">
                  <a:pos x="0" y="0"/>
                </a:cxn>
              </a:cxnLst>
              <a:rect l="0" t="0" r="r" b="b"/>
              <a:pathLst>
                <a:path w="2160" h="855">
                  <a:moveTo>
                    <a:pt x="0" y="0"/>
                  </a:moveTo>
                  <a:lnTo>
                    <a:pt x="2160" y="3"/>
                  </a:lnTo>
                  <a:lnTo>
                    <a:pt x="2157" y="852"/>
                  </a:lnTo>
                  <a:lnTo>
                    <a:pt x="0" y="855"/>
                  </a:lnTo>
                  <a:lnTo>
                    <a:pt x="0" y="0"/>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6" name="Freeform 31"/>
            <p:cNvSpPr>
              <a:spLocks/>
            </p:cNvSpPr>
            <p:nvPr/>
          </p:nvSpPr>
          <p:spPr bwMode="auto">
            <a:xfrm>
              <a:off x="1500" y="2712"/>
              <a:ext cx="2160" cy="942"/>
            </a:xfrm>
            <a:custGeom>
              <a:avLst/>
              <a:gdLst/>
              <a:ahLst/>
              <a:cxnLst>
                <a:cxn ang="0">
                  <a:pos x="0" y="6"/>
                </a:cxn>
                <a:cxn ang="0">
                  <a:pos x="2151" y="0"/>
                </a:cxn>
                <a:cxn ang="0">
                  <a:pos x="2160" y="798"/>
                </a:cxn>
                <a:cxn ang="0">
                  <a:pos x="969" y="942"/>
                </a:cxn>
                <a:cxn ang="0">
                  <a:pos x="0" y="777"/>
                </a:cxn>
                <a:cxn ang="0">
                  <a:pos x="0" y="6"/>
                </a:cxn>
              </a:cxnLst>
              <a:rect l="0" t="0" r="r" b="b"/>
              <a:pathLst>
                <a:path w="2160" h="942">
                  <a:moveTo>
                    <a:pt x="0" y="6"/>
                  </a:moveTo>
                  <a:lnTo>
                    <a:pt x="2151" y="0"/>
                  </a:lnTo>
                  <a:lnTo>
                    <a:pt x="2160" y="798"/>
                  </a:lnTo>
                  <a:lnTo>
                    <a:pt x="969" y="942"/>
                  </a:lnTo>
                  <a:lnTo>
                    <a:pt x="0" y="777"/>
                  </a:lnTo>
                  <a:lnTo>
                    <a:pt x="0" y="6"/>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7" name="Freeform 32"/>
            <p:cNvSpPr>
              <a:spLocks/>
            </p:cNvSpPr>
            <p:nvPr/>
          </p:nvSpPr>
          <p:spPr bwMode="auto">
            <a:xfrm>
              <a:off x="2360" y="1662"/>
              <a:ext cx="438" cy="48"/>
            </a:xfrm>
            <a:custGeom>
              <a:avLst/>
              <a:gdLst/>
              <a:ahLst/>
              <a:cxnLst>
                <a:cxn ang="0">
                  <a:pos x="0" y="22"/>
                </a:cxn>
                <a:cxn ang="0">
                  <a:pos x="48" y="8"/>
                </a:cxn>
                <a:cxn ang="0">
                  <a:pos x="94" y="4"/>
                </a:cxn>
                <a:cxn ang="0">
                  <a:pos x="158" y="0"/>
                </a:cxn>
                <a:cxn ang="0">
                  <a:pos x="228" y="0"/>
                </a:cxn>
                <a:cxn ang="0">
                  <a:pos x="298" y="2"/>
                </a:cxn>
                <a:cxn ang="0">
                  <a:pos x="348" y="4"/>
                </a:cxn>
                <a:cxn ang="0">
                  <a:pos x="398" y="12"/>
                </a:cxn>
                <a:cxn ang="0">
                  <a:pos x="438" y="22"/>
                </a:cxn>
                <a:cxn ang="0">
                  <a:pos x="410" y="34"/>
                </a:cxn>
                <a:cxn ang="0">
                  <a:pos x="360" y="42"/>
                </a:cxn>
                <a:cxn ang="0">
                  <a:pos x="336" y="46"/>
                </a:cxn>
                <a:cxn ang="0">
                  <a:pos x="294" y="48"/>
                </a:cxn>
                <a:cxn ang="0">
                  <a:pos x="94" y="48"/>
                </a:cxn>
                <a:cxn ang="0">
                  <a:pos x="58" y="40"/>
                </a:cxn>
                <a:cxn ang="0">
                  <a:pos x="26" y="36"/>
                </a:cxn>
                <a:cxn ang="0">
                  <a:pos x="0" y="22"/>
                </a:cxn>
              </a:cxnLst>
              <a:rect l="0" t="0" r="r" b="b"/>
              <a:pathLst>
                <a:path w="438" h="48">
                  <a:moveTo>
                    <a:pt x="0" y="22"/>
                  </a:moveTo>
                  <a:lnTo>
                    <a:pt x="48" y="8"/>
                  </a:lnTo>
                  <a:lnTo>
                    <a:pt x="94" y="4"/>
                  </a:lnTo>
                  <a:lnTo>
                    <a:pt x="158" y="0"/>
                  </a:lnTo>
                  <a:lnTo>
                    <a:pt x="228" y="0"/>
                  </a:lnTo>
                  <a:lnTo>
                    <a:pt x="298" y="2"/>
                  </a:lnTo>
                  <a:lnTo>
                    <a:pt x="348" y="4"/>
                  </a:lnTo>
                  <a:lnTo>
                    <a:pt x="398" y="12"/>
                  </a:lnTo>
                  <a:lnTo>
                    <a:pt x="438" y="22"/>
                  </a:lnTo>
                  <a:lnTo>
                    <a:pt x="410" y="34"/>
                  </a:lnTo>
                  <a:lnTo>
                    <a:pt x="360" y="42"/>
                  </a:lnTo>
                  <a:lnTo>
                    <a:pt x="336" y="46"/>
                  </a:lnTo>
                  <a:lnTo>
                    <a:pt x="294" y="48"/>
                  </a:lnTo>
                  <a:lnTo>
                    <a:pt x="94" y="48"/>
                  </a:lnTo>
                  <a:lnTo>
                    <a:pt x="58" y="40"/>
                  </a:lnTo>
                  <a:lnTo>
                    <a:pt x="26" y="36"/>
                  </a:lnTo>
                  <a:lnTo>
                    <a:pt x="0" y="22"/>
                  </a:lnTo>
                  <a:close/>
                </a:path>
              </a:pathLst>
            </a:custGeom>
            <a:gradFill rotWithShape="0">
              <a:gsLst>
                <a:gs pos="0">
                  <a:srgbClr val="FF9933">
                    <a:gamma/>
                    <a:shade val="46275"/>
                    <a:invGamma/>
                  </a:srgbClr>
                </a:gs>
                <a:gs pos="100000">
                  <a:srgbClr val="FF9933"/>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8" name="Freeform 33"/>
            <p:cNvSpPr>
              <a:spLocks/>
            </p:cNvSpPr>
            <p:nvPr/>
          </p:nvSpPr>
          <p:spPr bwMode="auto">
            <a:xfrm>
              <a:off x="2160" y="1530"/>
              <a:ext cx="830" cy="158"/>
            </a:xfrm>
            <a:custGeom>
              <a:avLst/>
              <a:gdLst/>
              <a:ahLst/>
              <a:cxnLst>
                <a:cxn ang="0">
                  <a:pos x="0" y="0"/>
                </a:cxn>
                <a:cxn ang="0">
                  <a:pos x="830" y="0"/>
                </a:cxn>
                <a:cxn ang="0">
                  <a:pos x="632" y="158"/>
                </a:cxn>
                <a:cxn ang="0">
                  <a:pos x="598" y="142"/>
                </a:cxn>
                <a:cxn ang="0">
                  <a:pos x="536" y="136"/>
                </a:cxn>
                <a:cxn ang="0">
                  <a:pos x="472" y="134"/>
                </a:cxn>
                <a:cxn ang="0">
                  <a:pos x="382" y="130"/>
                </a:cxn>
                <a:cxn ang="0">
                  <a:pos x="320" y="134"/>
                </a:cxn>
                <a:cxn ang="0">
                  <a:pos x="272" y="138"/>
                </a:cxn>
                <a:cxn ang="0">
                  <a:pos x="232" y="144"/>
                </a:cxn>
                <a:cxn ang="0">
                  <a:pos x="206" y="146"/>
                </a:cxn>
                <a:cxn ang="0">
                  <a:pos x="196" y="156"/>
                </a:cxn>
                <a:cxn ang="0">
                  <a:pos x="0" y="0"/>
                </a:cxn>
              </a:cxnLst>
              <a:rect l="0" t="0" r="r" b="b"/>
              <a:pathLst>
                <a:path w="830" h="158">
                  <a:moveTo>
                    <a:pt x="0" y="0"/>
                  </a:moveTo>
                  <a:lnTo>
                    <a:pt x="830" y="0"/>
                  </a:lnTo>
                  <a:lnTo>
                    <a:pt x="632" y="158"/>
                  </a:lnTo>
                  <a:lnTo>
                    <a:pt x="598" y="142"/>
                  </a:lnTo>
                  <a:lnTo>
                    <a:pt x="536" y="136"/>
                  </a:lnTo>
                  <a:lnTo>
                    <a:pt x="472" y="134"/>
                  </a:lnTo>
                  <a:lnTo>
                    <a:pt x="382" y="130"/>
                  </a:lnTo>
                  <a:lnTo>
                    <a:pt x="320" y="134"/>
                  </a:lnTo>
                  <a:lnTo>
                    <a:pt x="272" y="138"/>
                  </a:lnTo>
                  <a:lnTo>
                    <a:pt x="232" y="144"/>
                  </a:lnTo>
                  <a:lnTo>
                    <a:pt x="206" y="146"/>
                  </a:lnTo>
                  <a:lnTo>
                    <a:pt x="196" y="156"/>
                  </a:lnTo>
                  <a:lnTo>
                    <a:pt x="0" y="0"/>
                  </a:lnTo>
                  <a:close/>
                </a:path>
              </a:pathLst>
            </a:custGeom>
            <a:gradFill rotWithShape="0">
              <a:gsLst>
                <a:gs pos="0">
                  <a:srgbClr val="FF9933"/>
                </a:gs>
                <a:gs pos="50000">
                  <a:srgbClr val="FF9933">
                    <a:gamma/>
                    <a:shade val="46275"/>
                    <a:invGamma/>
                  </a:srgbClr>
                </a:gs>
                <a:gs pos="100000">
                  <a:srgbClr val="FF9933"/>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29" name="Freeform 34"/>
            <p:cNvSpPr>
              <a:spLocks/>
            </p:cNvSpPr>
            <p:nvPr/>
          </p:nvSpPr>
          <p:spPr bwMode="auto">
            <a:xfrm>
              <a:off x="1472" y="1310"/>
              <a:ext cx="1102" cy="546"/>
            </a:xfrm>
            <a:custGeom>
              <a:avLst/>
              <a:gdLst/>
              <a:ahLst/>
              <a:cxnLst>
                <a:cxn ang="0">
                  <a:pos x="1102" y="6"/>
                </a:cxn>
                <a:cxn ang="0">
                  <a:pos x="1102" y="220"/>
                </a:cxn>
                <a:cxn ang="0">
                  <a:pos x="684" y="222"/>
                </a:cxn>
                <a:cxn ang="0">
                  <a:pos x="502" y="280"/>
                </a:cxn>
                <a:cxn ang="0">
                  <a:pos x="406" y="316"/>
                </a:cxn>
                <a:cxn ang="0">
                  <a:pos x="288" y="376"/>
                </a:cxn>
                <a:cxn ang="0">
                  <a:pos x="166" y="446"/>
                </a:cxn>
                <a:cxn ang="0">
                  <a:pos x="80" y="506"/>
                </a:cxn>
                <a:cxn ang="0">
                  <a:pos x="24" y="546"/>
                </a:cxn>
                <a:cxn ang="0">
                  <a:pos x="24" y="400"/>
                </a:cxn>
                <a:cxn ang="0">
                  <a:pos x="0" y="362"/>
                </a:cxn>
                <a:cxn ang="0">
                  <a:pos x="162" y="302"/>
                </a:cxn>
                <a:cxn ang="0">
                  <a:pos x="1034" y="0"/>
                </a:cxn>
                <a:cxn ang="0">
                  <a:pos x="1102" y="6"/>
                </a:cxn>
              </a:cxnLst>
              <a:rect l="0" t="0" r="r" b="b"/>
              <a:pathLst>
                <a:path w="1102" h="546">
                  <a:moveTo>
                    <a:pt x="1102" y="6"/>
                  </a:moveTo>
                  <a:lnTo>
                    <a:pt x="1102" y="220"/>
                  </a:lnTo>
                  <a:lnTo>
                    <a:pt x="684" y="222"/>
                  </a:lnTo>
                  <a:lnTo>
                    <a:pt x="502" y="280"/>
                  </a:lnTo>
                  <a:lnTo>
                    <a:pt x="406" y="316"/>
                  </a:lnTo>
                  <a:lnTo>
                    <a:pt x="288" y="376"/>
                  </a:lnTo>
                  <a:lnTo>
                    <a:pt x="166" y="446"/>
                  </a:lnTo>
                  <a:lnTo>
                    <a:pt x="80" y="506"/>
                  </a:lnTo>
                  <a:lnTo>
                    <a:pt x="24" y="546"/>
                  </a:lnTo>
                  <a:lnTo>
                    <a:pt x="24" y="400"/>
                  </a:lnTo>
                  <a:lnTo>
                    <a:pt x="0" y="362"/>
                  </a:lnTo>
                  <a:lnTo>
                    <a:pt x="162" y="302"/>
                  </a:lnTo>
                  <a:lnTo>
                    <a:pt x="1034" y="0"/>
                  </a:lnTo>
                  <a:lnTo>
                    <a:pt x="1102" y="6"/>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0" name="Freeform 35"/>
            <p:cNvSpPr>
              <a:spLocks/>
            </p:cNvSpPr>
            <p:nvPr/>
          </p:nvSpPr>
          <p:spPr bwMode="auto">
            <a:xfrm>
              <a:off x="2570" y="1312"/>
              <a:ext cx="1082" cy="542"/>
            </a:xfrm>
            <a:custGeom>
              <a:avLst/>
              <a:gdLst/>
              <a:ahLst/>
              <a:cxnLst>
                <a:cxn ang="0">
                  <a:pos x="0" y="10"/>
                </a:cxn>
                <a:cxn ang="0">
                  <a:pos x="0" y="218"/>
                </a:cxn>
                <a:cxn ang="0">
                  <a:pos x="428" y="220"/>
                </a:cxn>
                <a:cxn ang="0">
                  <a:pos x="536" y="250"/>
                </a:cxn>
                <a:cxn ang="0">
                  <a:pos x="654" y="292"/>
                </a:cxn>
                <a:cxn ang="0">
                  <a:pos x="792" y="356"/>
                </a:cxn>
                <a:cxn ang="0">
                  <a:pos x="918" y="428"/>
                </a:cxn>
                <a:cxn ang="0">
                  <a:pos x="1026" y="498"/>
                </a:cxn>
                <a:cxn ang="0">
                  <a:pos x="1082" y="542"/>
                </a:cxn>
                <a:cxn ang="0">
                  <a:pos x="1082" y="342"/>
                </a:cxn>
                <a:cxn ang="0">
                  <a:pos x="78" y="0"/>
                </a:cxn>
                <a:cxn ang="0">
                  <a:pos x="0" y="10"/>
                </a:cxn>
              </a:cxnLst>
              <a:rect l="0" t="0" r="r" b="b"/>
              <a:pathLst>
                <a:path w="1082" h="542">
                  <a:moveTo>
                    <a:pt x="0" y="10"/>
                  </a:moveTo>
                  <a:lnTo>
                    <a:pt x="0" y="218"/>
                  </a:lnTo>
                  <a:lnTo>
                    <a:pt x="428" y="220"/>
                  </a:lnTo>
                  <a:lnTo>
                    <a:pt x="536" y="250"/>
                  </a:lnTo>
                  <a:lnTo>
                    <a:pt x="654" y="292"/>
                  </a:lnTo>
                  <a:lnTo>
                    <a:pt x="792" y="356"/>
                  </a:lnTo>
                  <a:lnTo>
                    <a:pt x="918" y="428"/>
                  </a:lnTo>
                  <a:lnTo>
                    <a:pt x="1026" y="498"/>
                  </a:lnTo>
                  <a:lnTo>
                    <a:pt x="1082" y="542"/>
                  </a:lnTo>
                  <a:lnTo>
                    <a:pt x="1082" y="342"/>
                  </a:lnTo>
                  <a:lnTo>
                    <a:pt x="78" y="0"/>
                  </a:lnTo>
                  <a:lnTo>
                    <a:pt x="0" y="10"/>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1" name="Freeform 36"/>
            <p:cNvSpPr>
              <a:spLocks/>
            </p:cNvSpPr>
            <p:nvPr/>
          </p:nvSpPr>
          <p:spPr bwMode="auto">
            <a:xfrm>
              <a:off x="2756" y="3338"/>
              <a:ext cx="954" cy="354"/>
            </a:xfrm>
            <a:custGeom>
              <a:avLst/>
              <a:gdLst/>
              <a:ahLst/>
              <a:cxnLst>
                <a:cxn ang="0">
                  <a:pos x="0" y="240"/>
                </a:cxn>
                <a:cxn ang="0">
                  <a:pos x="2" y="354"/>
                </a:cxn>
                <a:cxn ang="0">
                  <a:pos x="100" y="352"/>
                </a:cxn>
                <a:cxn ang="0">
                  <a:pos x="220" y="340"/>
                </a:cxn>
                <a:cxn ang="0">
                  <a:pos x="308" y="338"/>
                </a:cxn>
                <a:cxn ang="0">
                  <a:pos x="394" y="328"/>
                </a:cxn>
                <a:cxn ang="0">
                  <a:pos x="488" y="316"/>
                </a:cxn>
                <a:cxn ang="0">
                  <a:pos x="632" y="294"/>
                </a:cxn>
                <a:cxn ang="0">
                  <a:pos x="774" y="266"/>
                </a:cxn>
                <a:cxn ang="0">
                  <a:pos x="894" y="220"/>
                </a:cxn>
                <a:cxn ang="0">
                  <a:pos x="942" y="198"/>
                </a:cxn>
                <a:cxn ang="0">
                  <a:pos x="954" y="170"/>
                </a:cxn>
                <a:cxn ang="0">
                  <a:pos x="952" y="54"/>
                </a:cxn>
                <a:cxn ang="0">
                  <a:pos x="932" y="16"/>
                </a:cxn>
                <a:cxn ang="0">
                  <a:pos x="902" y="0"/>
                </a:cxn>
                <a:cxn ang="0">
                  <a:pos x="900" y="84"/>
                </a:cxn>
                <a:cxn ang="0">
                  <a:pos x="884" y="106"/>
                </a:cxn>
                <a:cxn ang="0">
                  <a:pos x="850" y="120"/>
                </a:cxn>
                <a:cxn ang="0">
                  <a:pos x="814" y="136"/>
                </a:cxn>
                <a:cxn ang="0">
                  <a:pos x="748" y="154"/>
                </a:cxn>
                <a:cxn ang="0">
                  <a:pos x="676" y="172"/>
                </a:cxn>
                <a:cxn ang="0">
                  <a:pos x="600" y="188"/>
                </a:cxn>
                <a:cxn ang="0">
                  <a:pos x="514" y="200"/>
                </a:cxn>
                <a:cxn ang="0">
                  <a:pos x="424" y="210"/>
                </a:cxn>
                <a:cxn ang="0">
                  <a:pos x="326" y="222"/>
                </a:cxn>
                <a:cxn ang="0">
                  <a:pos x="222" y="228"/>
                </a:cxn>
                <a:cxn ang="0">
                  <a:pos x="134" y="234"/>
                </a:cxn>
                <a:cxn ang="0">
                  <a:pos x="62" y="238"/>
                </a:cxn>
                <a:cxn ang="0">
                  <a:pos x="0" y="240"/>
                </a:cxn>
              </a:cxnLst>
              <a:rect l="0" t="0" r="r" b="b"/>
              <a:pathLst>
                <a:path w="954" h="354">
                  <a:moveTo>
                    <a:pt x="0" y="240"/>
                  </a:moveTo>
                  <a:lnTo>
                    <a:pt x="2" y="354"/>
                  </a:lnTo>
                  <a:lnTo>
                    <a:pt x="100" y="352"/>
                  </a:lnTo>
                  <a:lnTo>
                    <a:pt x="220" y="340"/>
                  </a:lnTo>
                  <a:lnTo>
                    <a:pt x="308" y="338"/>
                  </a:lnTo>
                  <a:lnTo>
                    <a:pt x="394" y="328"/>
                  </a:lnTo>
                  <a:lnTo>
                    <a:pt x="488" y="316"/>
                  </a:lnTo>
                  <a:lnTo>
                    <a:pt x="632" y="294"/>
                  </a:lnTo>
                  <a:lnTo>
                    <a:pt x="774" y="266"/>
                  </a:lnTo>
                  <a:lnTo>
                    <a:pt x="894" y="220"/>
                  </a:lnTo>
                  <a:lnTo>
                    <a:pt x="942" y="198"/>
                  </a:lnTo>
                  <a:lnTo>
                    <a:pt x="954" y="170"/>
                  </a:lnTo>
                  <a:lnTo>
                    <a:pt x="952" y="54"/>
                  </a:lnTo>
                  <a:lnTo>
                    <a:pt x="932" y="16"/>
                  </a:lnTo>
                  <a:lnTo>
                    <a:pt x="902" y="0"/>
                  </a:lnTo>
                  <a:lnTo>
                    <a:pt x="900" y="84"/>
                  </a:lnTo>
                  <a:lnTo>
                    <a:pt x="884" y="106"/>
                  </a:lnTo>
                  <a:lnTo>
                    <a:pt x="850" y="120"/>
                  </a:lnTo>
                  <a:lnTo>
                    <a:pt x="814" y="136"/>
                  </a:lnTo>
                  <a:lnTo>
                    <a:pt x="748" y="154"/>
                  </a:lnTo>
                  <a:lnTo>
                    <a:pt x="676" y="172"/>
                  </a:lnTo>
                  <a:lnTo>
                    <a:pt x="600" y="188"/>
                  </a:lnTo>
                  <a:lnTo>
                    <a:pt x="514" y="200"/>
                  </a:lnTo>
                  <a:lnTo>
                    <a:pt x="424" y="210"/>
                  </a:lnTo>
                  <a:lnTo>
                    <a:pt x="326" y="222"/>
                  </a:lnTo>
                  <a:lnTo>
                    <a:pt x="222" y="228"/>
                  </a:lnTo>
                  <a:lnTo>
                    <a:pt x="134" y="234"/>
                  </a:lnTo>
                  <a:lnTo>
                    <a:pt x="62" y="238"/>
                  </a:lnTo>
                  <a:lnTo>
                    <a:pt x="0" y="240"/>
                  </a:lnTo>
                  <a:close/>
                </a:path>
              </a:pathLst>
            </a:custGeom>
            <a:solidFill>
              <a:srgbClr val="CFDBFD"/>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2" name="Freeform 37"/>
            <p:cNvSpPr>
              <a:spLocks/>
            </p:cNvSpPr>
            <p:nvPr/>
          </p:nvSpPr>
          <p:spPr bwMode="auto">
            <a:xfrm>
              <a:off x="1444" y="3336"/>
              <a:ext cx="1318" cy="356"/>
            </a:xfrm>
            <a:custGeom>
              <a:avLst/>
              <a:gdLst/>
              <a:ahLst/>
              <a:cxnLst>
                <a:cxn ang="0">
                  <a:pos x="50" y="0"/>
                </a:cxn>
                <a:cxn ang="0">
                  <a:pos x="26" y="14"/>
                </a:cxn>
                <a:cxn ang="0">
                  <a:pos x="10" y="28"/>
                </a:cxn>
                <a:cxn ang="0">
                  <a:pos x="2" y="42"/>
                </a:cxn>
                <a:cxn ang="0">
                  <a:pos x="0" y="62"/>
                </a:cxn>
                <a:cxn ang="0">
                  <a:pos x="0" y="178"/>
                </a:cxn>
                <a:cxn ang="0">
                  <a:pos x="10" y="204"/>
                </a:cxn>
                <a:cxn ang="0">
                  <a:pos x="42" y="220"/>
                </a:cxn>
                <a:cxn ang="0">
                  <a:pos x="140" y="252"/>
                </a:cxn>
                <a:cxn ang="0">
                  <a:pos x="244" y="282"/>
                </a:cxn>
                <a:cxn ang="0">
                  <a:pos x="356" y="304"/>
                </a:cxn>
                <a:cxn ang="0">
                  <a:pos x="488" y="324"/>
                </a:cxn>
                <a:cxn ang="0">
                  <a:pos x="624" y="336"/>
                </a:cxn>
                <a:cxn ang="0">
                  <a:pos x="802" y="348"/>
                </a:cxn>
                <a:cxn ang="0">
                  <a:pos x="958" y="356"/>
                </a:cxn>
                <a:cxn ang="0">
                  <a:pos x="1318" y="356"/>
                </a:cxn>
                <a:cxn ang="0">
                  <a:pos x="1314" y="238"/>
                </a:cxn>
                <a:cxn ang="0">
                  <a:pos x="1166" y="240"/>
                </a:cxn>
                <a:cxn ang="0">
                  <a:pos x="1018" y="240"/>
                </a:cxn>
                <a:cxn ang="0">
                  <a:pos x="886" y="240"/>
                </a:cxn>
                <a:cxn ang="0">
                  <a:pos x="796" y="234"/>
                </a:cxn>
                <a:cxn ang="0">
                  <a:pos x="694" y="226"/>
                </a:cxn>
                <a:cxn ang="0">
                  <a:pos x="626" y="222"/>
                </a:cxn>
                <a:cxn ang="0">
                  <a:pos x="544" y="218"/>
                </a:cxn>
                <a:cxn ang="0">
                  <a:pos x="402" y="198"/>
                </a:cxn>
                <a:cxn ang="0">
                  <a:pos x="284" y="178"/>
                </a:cxn>
                <a:cxn ang="0">
                  <a:pos x="176" y="150"/>
                </a:cxn>
                <a:cxn ang="0">
                  <a:pos x="100" y="124"/>
                </a:cxn>
                <a:cxn ang="0">
                  <a:pos x="68" y="110"/>
                </a:cxn>
                <a:cxn ang="0">
                  <a:pos x="50" y="82"/>
                </a:cxn>
                <a:cxn ang="0">
                  <a:pos x="50" y="0"/>
                </a:cxn>
              </a:cxnLst>
              <a:rect l="0" t="0" r="r" b="b"/>
              <a:pathLst>
                <a:path w="1318" h="356">
                  <a:moveTo>
                    <a:pt x="50" y="0"/>
                  </a:moveTo>
                  <a:lnTo>
                    <a:pt x="26" y="14"/>
                  </a:lnTo>
                  <a:lnTo>
                    <a:pt x="10" y="28"/>
                  </a:lnTo>
                  <a:lnTo>
                    <a:pt x="2" y="42"/>
                  </a:lnTo>
                  <a:lnTo>
                    <a:pt x="0" y="62"/>
                  </a:lnTo>
                  <a:lnTo>
                    <a:pt x="0" y="178"/>
                  </a:lnTo>
                  <a:lnTo>
                    <a:pt x="10" y="204"/>
                  </a:lnTo>
                  <a:lnTo>
                    <a:pt x="42" y="220"/>
                  </a:lnTo>
                  <a:lnTo>
                    <a:pt x="140" y="252"/>
                  </a:lnTo>
                  <a:lnTo>
                    <a:pt x="244" y="282"/>
                  </a:lnTo>
                  <a:lnTo>
                    <a:pt x="356" y="304"/>
                  </a:lnTo>
                  <a:lnTo>
                    <a:pt x="488" y="324"/>
                  </a:lnTo>
                  <a:lnTo>
                    <a:pt x="624" y="336"/>
                  </a:lnTo>
                  <a:lnTo>
                    <a:pt x="802" y="348"/>
                  </a:lnTo>
                  <a:lnTo>
                    <a:pt x="958" y="356"/>
                  </a:lnTo>
                  <a:lnTo>
                    <a:pt x="1318" y="356"/>
                  </a:lnTo>
                  <a:lnTo>
                    <a:pt x="1314" y="238"/>
                  </a:lnTo>
                  <a:lnTo>
                    <a:pt x="1166" y="240"/>
                  </a:lnTo>
                  <a:lnTo>
                    <a:pt x="1018" y="240"/>
                  </a:lnTo>
                  <a:lnTo>
                    <a:pt x="886" y="240"/>
                  </a:lnTo>
                  <a:lnTo>
                    <a:pt x="796" y="234"/>
                  </a:lnTo>
                  <a:lnTo>
                    <a:pt x="694" y="226"/>
                  </a:lnTo>
                  <a:lnTo>
                    <a:pt x="626" y="222"/>
                  </a:lnTo>
                  <a:lnTo>
                    <a:pt x="544" y="218"/>
                  </a:lnTo>
                  <a:lnTo>
                    <a:pt x="402" y="198"/>
                  </a:lnTo>
                  <a:lnTo>
                    <a:pt x="284" y="178"/>
                  </a:lnTo>
                  <a:lnTo>
                    <a:pt x="176" y="150"/>
                  </a:lnTo>
                  <a:lnTo>
                    <a:pt x="100" y="124"/>
                  </a:lnTo>
                  <a:lnTo>
                    <a:pt x="68" y="110"/>
                  </a:lnTo>
                  <a:lnTo>
                    <a:pt x="50" y="82"/>
                  </a:lnTo>
                  <a:lnTo>
                    <a:pt x="50" y="0"/>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3" name="Freeform 38"/>
            <p:cNvSpPr>
              <a:spLocks/>
            </p:cNvSpPr>
            <p:nvPr/>
          </p:nvSpPr>
          <p:spPr bwMode="auto">
            <a:xfrm>
              <a:off x="1474" y="1304"/>
              <a:ext cx="1024" cy="362"/>
            </a:xfrm>
            <a:custGeom>
              <a:avLst/>
              <a:gdLst/>
              <a:ahLst/>
              <a:cxnLst>
                <a:cxn ang="0">
                  <a:pos x="992" y="0"/>
                </a:cxn>
                <a:cxn ang="0">
                  <a:pos x="38" y="304"/>
                </a:cxn>
                <a:cxn ang="0">
                  <a:pos x="14" y="318"/>
                </a:cxn>
                <a:cxn ang="0">
                  <a:pos x="2" y="342"/>
                </a:cxn>
                <a:cxn ang="0">
                  <a:pos x="0" y="362"/>
                </a:cxn>
                <a:cxn ang="0">
                  <a:pos x="1024" y="8"/>
                </a:cxn>
                <a:cxn ang="0">
                  <a:pos x="992" y="0"/>
                </a:cxn>
              </a:cxnLst>
              <a:rect l="0" t="0" r="r" b="b"/>
              <a:pathLst>
                <a:path w="1024" h="362">
                  <a:moveTo>
                    <a:pt x="992" y="0"/>
                  </a:moveTo>
                  <a:lnTo>
                    <a:pt x="38" y="304"/>
                  </a:lnTo>
                  <a:lnTo>
                    <a:pt x="14" y="318"/>
                  </a:lnTo>
                  <a:lnTo>
                    <a:pt x="2" y="342"/>
                  </a:lnTo>
                  <a:lnTo>
                    <a:pt x="0" y="362"/>
                  </a:lnTo>
                  <a:lnTo>
                    <a:pt x="1024" y="8"/>
                  </a:lnTo>
                  <a:lnTo>
                    <a:pt x="992" y="0"/>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4" name="Freeform 39"/>
            <p:cNvSpPr>
              <a:spLocks/>
            </p:cNvSpPr>
            <p:nvPr/>
          </p:nvSpPr>
          <p:spPr bwMode="auto">
            <a:xfrm>
              <a:off x="2662" y="1300"/>
              <a:ext cx="1016" cy="362"/>
            </a:xfrm>
            <a:custGeom>
              <a:avLst/>
              <a:gdLst/>
              <a:ahLst/>
              <a:cxnLst>
                <a:cxn ang="0">
                  <a:pos x="0" y="14"/>
                </a:cxn>
                <a:cxn ang="0">
                  <a:pos x="1016" y="362"/>
                </a:cxn>
                <a:cxn ang="0">
                  <a:pos x="1016" y="344"/>
                </a:cxn>
                <a:cxn ang="0">
                  <a:pos x="998" y="320"/>
                </a:cxn>
                <a:cxn ang="0">
                  <a:pos x="984" y="312"/>
                </a:cxn>
                <a:cxn ang="0">
                  <a:pos x="852" y="262"/>
                </a:cxn>
                <a:cxn ang="0">
                  <a:pos x="18" y="0"/>
                </a:cxn>
                <a:cxn ang="0">
                  <a:pos x="0" y="14"/>
                </a:cxn>
              </a:cxnLst>
              <a:rect l="0" t="0" r="r" b="b"/>
              <a:pathLst>
                <a:path w="1016" h="362">
                  <a:moveTo>
                    <a:pt x="0" y="14"/>
                  </a:moveTo>
                  <a:lnTo>
                    <a:pt x="1016" y="362"/>
                  </a:lnTo>
                  <a:lnTo>
                    <a:pt x="1016" y="344"/>
                  </a:lnTo>
                  <a:lnTo>
                    <a:pt x="998" y="320"/>
                  </a:lnTo>
                  <a:lnTo>
                    <a:pt x="984" y="312"/>
                  </a:lnTo>
                  <a:lnTo>
                    <a:pt x="852" y="262"/>
                  </a:lnTo>
                  <a:lnTo>
                    <a:pt x="18" y="0"/>
                  </a:lnTo>
                  <a:lnTo>
                    <a:pt x="0" y="14"/>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5" name="Freeform 40"/>
            <p:cNvSpPr>
              <a:spLocks/>
            </p:cNvSpPr>
            <p:nvPr/>
          </p:nvSpPr>
          <p:spPr bwMode="auto">
            <a:xfrm>
              <a:off x="2468" y="1278"/>
              <a:ext cx="219" cy="47"/>
            </a:xfrm>
            <a:custGeom>
              <a:avLst/>
              <a:gdLst/>
              <a:ahLst/>
              <a:cxnLst>
                <a:cxn ang="0">
                  <a:pos x="0" y="26"/>
                </a:cxn>
                <a:cxn ang="0">
                  <a:pos x="0" y="0"/>
                </a:cxn>
                <a:cxn ang="0">
                  <a:pos x="21" y="11"/>
                </a:cxn>
                <a:cxn ang="0">
                  <a:pos x="49" y="21"/>
                </a:cxn>
                <a:cxn ang="0">
                  <a:pos x="93" y="23"/>
                </a:cxn>
                <a:cxn ang="0">
                  <a:pos x="130" y="26"/>
                </a:cxn>
                <a:cxn ang="0">
                  <a:pos x="174" y="18"/>
                </a:cxn>
                <a:cxn ang="0">
                  <a:pos x="198" y="9"/>
                </a:cxn>
                <a:cxn ang="0">
                  <a:pos x="219" y="2"/>
                </a:cxn>
                <a:cxn ang="0">
                  <a:pos x="214" y="21"/>
                </a:cxn>
                <a:cxn ang="0">
                  <a:pos x="201" y="32"/>
                </a:cxn>
                <a:cxn ang="0">
                  <a:pos x="187" y="39"/>
                </a:cxn>
                <a:cxn ang="0">
                  <a:pos x="168" y="44"/>
                </a:cxn>
                <a:cxn ang="0">
                  <a:pos x="142" y="47"/>
                </a:cxn>
                <a:cxn ang="0">
                  <a:pos x="64" y="45"/>
                </a:cxn>
                <a:cxn ang="0">
                  <a:pos x="40" y="42"/>
                </a:cxn>
                <a:cxn ang="0">
                  <a:pos x="18" y="36"/>
                </a:cxn>
                <a:cxn ang="0">
                  <a:pos x="0" y="26"/>
                </a:cxn>
              </a:cxnLst>
              <a:rect l="0" t="0" r="r" b="b"/>
              <a:pathLst>
                <a:path w="219" h="47">
                  <a:moveTo>
                    <a:pt x="0" y="26"/>
                  </a:moveTo>
                  <a:lnTo>
                    <a:pt x="0" y="0"/>
                  </a:lnTo>
                  <a:lnTo>
                    <a:pt x="21" y="11"/>
                  </a:lnTo>
                  <a:lnTo>
                    <a:pt x="49" y="21"/>
                  </a:lnTo>
                  <a:lnTo>
                    <a:pt x="93" y="23"/>
                  </a:lnTo>
                  <a:lnTo>
                    <a:pt x="130" y="26"/>
                  </a:lnTo>
                  <a:lnTo>
                    <a:pt x="174" y="18"/>
                  </a:lnTo>
                  <a:lnTo>
                    <a:pt x="198" y="9"/>
                  </a:lnTo>
                  <a:lnTo>
                    <a:pt x="219" y="2"/>
                  </a:lnTo>
                  <a:lnTo>
                    <a:pt x="214" y="21"/>
                  </a:lnTo>
                  <a:lnTo>
                    <a:pt x="201" y="32"/>
                  </a:lnTo>
                  <a:lnTo>
                    <a:pt x="187" y="39"/>
                  </a:lnTo>
                  <a:lnTo>
                    <a:pt x="168" y="44"/>
                  </a:lnTo>
                  <a:lnTo>
                    <a:pt x="142" y="47"/>
                  </a:lnTo>
                  <a:lnTo>
                    <a:pt x="64" y="45"/>
                  </a:lnTo>
                  <a:lnTo>
                    <a:pt x="40" y="42"/>
                  </a:lnTo>
                  <a:lnTo>
                    <a:pt x="18" y="36"/>
                  </a:lnTo>
                  <a:lnTo>
                    <a:pt x="0" y="26"/>
                  </a:lnTo>
                  <a:close/>
                </a:path>
              </a:pathLst>
            </a:custGeom>
            <a:gradFill rotWithShape="0">
              <a:gsLst>
                <a:gs pos="0">
                  <a:srgbClr val="CFDBFD">
                    <a:gamma/>
                    <a:shade val="46275"/>
                    <a:invGamma/>
                  </a:srgbClr>
                </a:gs>
                <a:gs pos="50000">
                  <a:srgbClr val="CFDBFD"/>
                </a:gs>
                <a:gs pos="100000">
                  <a:srgbClr val="CFDBFD">
                    <a:gamma/>
                    <a:shade val="46275"/>
                    <a:invGamma/>
                  </a:srgbClr>
                </a:gs>
              </a:gsLst>
              <a:lin ang="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6" name="Freeform 41"/>
            <p:cNvSpPr>
              <a:spLocks/>
            </p:cNvSpPr>
            <p:nvPr/>
          </p:nvSpPr>
          <p:spPr bwMode="auto">
            <a:xfrm>
              <a:off x="2474" y="1251"/>
              <a:ext cx="210" cy="51"/>
            </a:xfrm>
            <a:custGeom>
              <a:avLst/>
              <a:gdLst/>
              <a:ahLst/>
              <a:cxnLst>
                <a:cxn ang="0">
                  <a:pos x="0" y="20"/>
                </a:cxn>
                <a:cxn ang="0">
                  <a:pos x="22" y="8"/>
                </a:cxn>
                <a:cxn ang="0">
                  <a:pos x="46" y="3"/>
                </a:cxn>
                <a:cxn ang="0">
                  <a:pos x="87" y="2"/>
                </a:cxn>
                <a:cxn ang="0">
                  <a:pos x="120" y="0"/>
                </a:cxn>
                <a:cxn ang="0">
                  <a:pos x="144" y="2"/>
                </a:cxn>
                <a:cxn ang="0">
                  <a:pos x="172" y="8"/>
                </a:cxn>
                <a:cxn ang="0">
                  <a:pos x="201" y="15"/>
                </a:cxn>
                <a:cxn ang="0">
                  <a:pos x="210" y="27"/>
                </a:cxn>
                <a:cxn ang="0">
                  <a:pos x="198" y="36"/>
                </a:cxn>
                <a:cxn ang="0">
                  <a:pos x="166" y="45"/>
                </a:cxn>
                <a:cxn ang="0">
                  <a:pos x="144" y="48"/>
                </a:cxn>
                <a:cxn ang="0">
                  <a:pos x="115" y="51"/>
                </a:cxn>
                <a:cxn ang="0">
                  <a:pos x="90" y="50"/>
                </a:cxn>
                <a:cxn ang="0">
                  <a:pos x="67" y="50"/>
                </a:cxn>
                <a:cxn ang="0">
                  <a:pos x="39" y="44"/>
                </a:cxn>
                <a:cxn ang="0">
                  <a:pos x="19" y="41"/>
                </a:cxn>
                <a:cxn ang="0">
                  <a:pos x="4" y="36"/>
                </a:cxn>
                <a:cxn ang="0">
                  <a:pos x="0" y="20"/>
                </a:cxn>
              </a:cxnLst>
              <a:rect l="0" t="0" r="r" b="b"/>
              <a:pathLst>
                <a:path w="210" h="51">
                  <a:moveTo>
                    <a:pt x="0" y="20"/>
                  </a:moveTo>
                  <a:lnTo>
                    <a:pt x="22" y="8"/>
                  </a:lnTo>
                  <a:lnTo>
                    <a:pt x="46" y="3"/>
                  </a:lnTo>
                  <a:lnTo>
                    <a:pt x="87" y="2"/>
                  </a:lnTo>
                  <a:lnTo>
                    <a:pt x="120" y="0"/>
                  </a:lnTo>
                  <a:lnTo>
                    <a:pt x="144" y="2"/>
                  </a:lnTo>
                  <a:lnTo>
                    <a:pt x="172" y="8"/>
                  </a:lnTo>
                  <a:lnTo>
                    <a:pt x="201" y="15"/>
                  </a:lnTo>
                  <a:lnTo>
                    <a:pt x="210" y="27"/>
                  </a:lnTo>
                  <a:lnTo>
                    <a:pt x="198" y="36"/>
                  </a:lnTo>
                  <a:lnTo>
                    <a:pt x="166" y="45"/>
                  </a:lnTo>
                  <a:lnTo>
                    <a:pt x="144" y="48"/>
                  </a:lnTo>
                  <a:lnTo>
                    <a:pt x="115" y="51"/>
                  </a:lnTo>
                  <a:lnTo>
                    <a:pt x="90" y="50"/>
                  </a:lnTo>
                  <a:lnTo>
                    <a:pt x="67" y="50"/>
                  </a:lnTo>
                  <a:lnTo>
                    <a:pt x="39" y="44"/>
                  </a:lnTo>
                  <a:lnTo>
                    <a:pt x="19" y="41"/>
                  </a:lnTo>
                  <a:lnTo>
                    <a:pt x="4" y="36"/>
                  </a:lnTo>
                  <a:lnTo>
                    <a:pt x="0" y="20"/>
                  </a:lnTo>
                  <a:close/>
                </a:path>
              </a:pathLst>
            </a:custGeom>
            <a:gradFill rotWithShape="0">
              <a:gsLst>
                <a:gs pos="0">
                  <a:srgbClr val="CFDBFD">
                    <a:gamma/>
                    <a:shade val="46275"/>
                    <a:invGamma/>
                  </a:srgbClr>
                </a:gs>
                <a:gs pos="100000">
                  <a:srgbClr val="CFDBFD"/>
                </a:gs>
              </a:gsLst>
              <a:lin ang="540000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7" name="Freeform 42"/>
            <p:cNvSpPr>
              <a:spLocks/>
            </p:cNvSpPr>
            <p:nvPr/>
          </p:nvSpPr>
          <p:spPr bwMode="auto">
            <a:xfrm>
              <a:off x="1497" y="2123"/>
              <a:ext cx="6" cy="23"/>
            </a:xfrm>
            <a:custGeom>
              <a:avLst/>
              <a:gdLst/>
              <a:ahLst/>
              <a:cxnLst>
                <a:cxn ang="0">
                  <a:pos x="0" y="92"/>
                </a:cxn>
                <a:cxn ang="0">
                  <a:pos x="2" y="61"/>
                </a:cxn>
                <a:cxn ang="0">
                  <a:pos x="10" y="30"/>
                </a:cxn>
                <a:cxn ang="0">
                  <a:pos x="24" y="0"/>
                </a:cxn>
              </a:cxnLst>
              <a:rect l="0" t="0" r="r" b="b"/>
              <a:pathLst>
                <a:path w="24" h="92">
                  <a:moveTo>
                    <a:pt x="0" y="92"/>
                  </a:moveTo>
                  <a:lnTo>
                    <a:pt x="2" y="61"/>
                  </a:lnTo>
                  <a:lnTo>
                    <a:pt x="10" y="30"/>
                  </a:lnTo>
                  <a:lnTo>
                    <a:pt x="24"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8" name="Freeform 43"/>
            <p:cNvSpPr>
              <a:spLocks/>
            </p:cNvSpPr>
            <p:nvPr/>
          </p:nvSpPr>
          <p:spPr bwMode="auto">
            <a:xfrm>
              <a:off x="2684" y="1302"/>
              <a:ext cx="825" cy="259"/>
            </a:xfrm>
            <a:custGeom>
              <a:avLst/>
              <a:gdLst/>
              <a:ahLst/>
              <a:cxnLst>
                <a:cxn ang="0">
                  <a:pos x="3298" y="1039"/>
                </a:cxn>
                <a:cxn ang="0">
                  <a:pos x="2571" y="811"/>
                </a:cxn>
                <a:cxn ang="0">
                  <a:pos x="0" y="0"/>
                </a:cxn>
              </a:cxnLst>
              <a:rect l="0" t="0" r="r" b="b"/>
              <a:pathLst>
                <a:path w="3298" h="1039">
                  <a:moveTo>
                    <a:pt x="3298" y="1039"/>
                  </a:moveTo>
                  <a:lnTo>
                    <a:pt x="2571" y="811"/>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9" name="Freeform 44"/>
            <p:cNvSpPr>
              <a:spLocks/>
            </p:cNvSpPr>
            <p:nvPr/>
          </p:nvSpPr>
          <p:spPr bwMode="auto">
            <a:xfrm>
              <a:off x="2659" y="1315"/>
              <a:ext cx="799" cy="274"/>
            </a:xfrm>
            <a:custGeom>
              <a:avLst/>
              <a:gdLst/>
              <a:ahLst/>
              <a:cxnLst>
                <a:cxn ang="0">
                  <a:pos x="0" y="0"/>
                </a:cxn>
                <a:cxn ang="0">
                  <a:pos x="2514" y="859"/>
                </a:cxn>
                <a:cxn ang="0">
                  <a:pos x="3195" y="1094"/>
                </a:cxn>
              </a:cxnLst>
              <a:rect l="0" t="0" r="r" b="b"/>
              <a:pathLst>
                <a:path w="3195" h="1094">
                  <a:moveTo>
                    <a:pt x="0" y="0"/>
                  </a:moveTo>
                  <a:lnTo>
                    <a:pt x="2514" y="859"/>
                  </a:lnTo>
                  <a:lnTo>
                    <a:pt x="3195" y="109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0" name="Freeform 45"/>
            <p:cNvSpPr>
              <a:spLocks/>
            </p:cNvSpPr>
            <p:nvPr/>
          </p:nvSpPr>
          <p:spPr bwMode="auto">
            <a:xfrm>
              <a:off x="1931" y="1315"/>
              <a:ext cx="562" cy="199"/>
            </a:xfrm>
            <a:custGeom>
              <a:avLst/>
              <a:gdLst/>
              <a:ahLst/>
              <a:cxnLst>
                <a:cxn ang="0">
                  <a:pos x="2237" y="0"/>
                </a:cxn>
                <a:cxn ang="0">
                  <a:pos x="0" y="771"/>
                </a:cxn>
                <a:cxn ang="0">
                  <a:pos x="9" y="795"/>
                </a:cxn>
                <a:cxn ang="0">
                  <a:pos x="2246" y="25"/>
                </a:cxn>
                <a:cxn ang="0">
                  <a:pos x="2237" y="0"/>
                </a:cxn>
              </a:cxnLst>
              <a:rect l="0" t="0" r="r" b="b"/>
              <a:pathLst>
                <a:path w="2246" h="795">
                  <a:moveTo>
                    <a:pt x="2237" y="0"/>
                  </a:moveTo>
                  <a:lnTo>
                    <a:pt x="0" y="771"/>
                  </a:lnTo>
                  <a:lnTo>
                    <a:pt x="9" y="795"/>
                  </a:lnTo>
                  <a:lnTo>
                    <a:pt x="2246" y="25"/>
                  </a:lnTo>
                  <a:lnTo>
                    <a:pt x="2237"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1" name="Freeform 46"/>
            <p:cNvSpPr>
              <a:spLocks/>
            </p:cNvSpPr>
            <p:nvPr/>
          </p:nvSpPr>
          <p:spPr bwMode="auto">
            <a:xfrm>
              <a:off x="1472" y="1481"/>
              <a:ext cx="434" cy="236"/>
            </a:xfrm>
            <a:custGeom>
              <a:avLst/>
              <a:gdLst/>
              <a:ahLst/>
              <a:cxnLst>
                <a:cxn ang="0">
                  <a:pos x="1738" y="0"/>
                </a:cxn>
                <a:cxn ang="0">
                  <a:pos x="843" y="279"/>
                </a:cxn>
                <a:cxn ang="0">
                  <a:pos x="667" y="330"/>
                </a:cxn>
                <a:cxn ang="0">
                  <a:pos x="491" y="386"/>
                </a:cxn>
                <a:cxn ang="0">
                  <a:pos x="321" y="449"/>
                </a:cxn>
                <a:cxn ang="0">
                  <a:pos x="151" y="518"/>
                </a:cxn>
                <a:cxn ang="0">
                  <a:pos x="118" y="534"/>
                </a:cxn>
                <a:cxn ang="0">
                  <a:pos x="90" y="554"/>
                </a:cxn>
                <a:cxn ang="0">
                  <a:pos x="64" y="579"/>
                </a:cxn>
                <a:cxn ang="0">
                  <a:pos x="42" y="605"/>
                </a:cxn>
                <a:cxn ang="0">
                  <a:pos x="24" y="635"/>
                </a:cxn>
                <a:cxn ang="0">
                  <a:pos x="11" y="665"/>
                </a:cxn>
                <a:cxn ang="0">
                  <a:pos x="4" y="697"/>
                </a:cxn>
                <a:cxn ang="0">
                  <a:pos x="0" y="730"/>
                </a:cxn>
                <a:cxn ang="0">
                  <a:pos x="4" y="765"/>
                </a:cxn>
                <a:cxn ang="0">
                  <a:pos x="11" y="797"/>
                </a:cxn>
                <a:cxn ang="0">
                  <a:pos x="24" y="827"/>
                </a:cxn>
                <a:cxn ang="0">
                  <a:pos x="42" y="857"/>
                </a:cxn>
                <a:cxn ang="0">
                  <a:pos x="64" y="883"/>
                </a:cxn>
                <a:cxn ang="0">
                  <a:pos x="90" y="908"/>
                </a:cxn>
                <a:cxn ang="0">
                  <a:pos x="118" y="928"/>
                </a:cxn>
                <a:cxn ang="0">
                  <a:pos x="151" y="944"/>
                </a:cxn>
              </a:cxnLst>
              <a:rect l="0" t="0" r="r" b="b"/>
              <a:pathLst>
                <a:path w="1738" h="944">
                  <a:moveTo>
                    <a:pt x="1738" y="0"/>
                  </a:moveTo>
                  <a:lnTo>
                    <a:pt x="843" y="279"/>
                  </a:lnTo>
                  <a:lnTo>
                    <a:pt x="667" y="330"/>
                  </a:lnTo>
                  <a:lnTo>
                    <a:pt x="491" y="386"/>
                  </a:lnTo>
                  <a:lnTo>
                    <a:pt x="321" y="449"/>
                  </a:lnTo>
                  <a:lnTo>
                    <a:pt x="151" y="518"/>
                  </a:lnTo>
                  <a:lnTo>
                    <a:pt x="118" y="534"/>
                  </a:lnTo>
                  <a:lnTo>
                    <a:pt x="90" y="554"/>
                  </a:lnTo>
                  <a:lnTo>
                    <a:pt x="64" y="579"/>
                  </a:lnTo>
                  <a:lnTo>
                    <a:pt x="42" y="605"/>
                  </a:lnTo>
                  <a:lnTo>
                    <a:pt x="24" y="635"/>
                  </a:lnTo>
                  <a:lnTo>
                    <a:pt x="11" y="665"/>
                  </a:lnTo>
                  <a:lnTo>
                    <a:pt x="4" y="697"/>
                  </a:lnTo>
                  <a:lnTo>
                    <a:pt x="0" y="730"/>
                  </a:lnTo>
                  <a:lnTo>
                    <a:pt x="4" y="765"/>
                  </a:lnTo>
                  <a:lnTo>
                    <a:pt x="11" y="797"/>
                  </a:lnTo>
                  <a:lnTo>
                    <a:pt x="24" y="827"/>
                  </a:lnTo>
                  <a:lnTo>
                    <a:pt x="42" y="857"/>
                  </a:lnTo>
                  <a:lnTo>
                    <a:pt x="64" y="883"/>
                  </a:lnTo>
                  <a:lnTo>
                    <a:pt x="90" y="908"/>
                  </a:lnTo>
                  <a:lnTo>
                    <a:pt x="118" y="928"/>
                  </a:lnTo>
                  <a:lnTo>
                    <a:pt x="151" y="94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2" name="Freeform 47"/>
            <p:cNvSpPr>
              <a:spLocks/>
            </p:cNvSpPr>
            <p:nvPr/>
          </p:nvSpPr>
          <p:spPr bwMode="auto">
            <a:xfrm>
              <a:off x="1901" y="1251"/>
              <a:ext cx="783" cy="231"/>
            </a:xfrm>
            <a:custGeom>
              <a:avLst/>
              <a:gdLst/>
              <a:ahLst/>
              <a:cxnLst>
                <a:cxn ang="0">
                  <a:pos x="0" y="923"/>
                </a:cxn>
                <a:cxn ang="0">
                  <a:pos x="2272" y="216"/>
                </a:cxn>
                <a:cxn ang="0">
                  <a:pos x="2277" y="214"/>
                </a:cxn>
                <a:cxn ang="0">
                  <a:pos x="2272" y="204"/>
                </a:cxn>
                <a:cxn ang="0">
                  <a:pos x="2268" y="193"/>
                </a:cxn>
                <a:cxn ang="0">
                  <a:pos x="2268" y="96"/>
                </a:cxn>
                <a:cxn ang="0">
                  <a:pos x="2286" y="69"/>
                </a:cxn>
                <a:cxn ang="0">
                  <a:pos x="2339" y="44"/>
                </a:cxn>
                <a:cxn ang="0">
                  <a:pos x="2395" y="29"/>
                </a:cxn>
                <a:cxn ang="0">
                  <a:pos x="2457" y="16"/>
                </a:cxn>
                <a:cxn ang="0">
                  <a:pos x="2522" y="8"/>
                </a:cxn>
                <a:cxn ang="0">
                  <a:pos x="2612" y="3"/>
                </a:cxn>
                <a:cxn ang="0">
                  <a:pos x="2700" y="0"/>
                </a:cxn>
                <a:cxn ang="0">
                  <a:pos x="2790" y="3"/>
                </a:cxn>
                <a:cxn ang="0">
                  <a:pos x="2878" y="8"/>
                </a:cxn>
                <a:cxn ang="0">
                  <a:pos x="2943" y="16"/>
                </a:cxn>
                <a:cxn ang="0">
                  <a:pos x="3006" y="29"/>
                </a:cxn>
                <a:cxn ang="0">
                  <a:pos x="3061" y="44"/>
                </a:cxn>
                <a:cxn ang="0">
                  <a:pos x="3113" y="69"/>
                </a:cxn>
                <a:cxn ang="0">
                  <a:pos x="3132" y="96"/>
                </a:cxn>
                <a:cxn ang="0">
                  <a:pos x="3132" y="193"/>
                </a:cxn>
                <a:cxn ang="0">
                  <a:pos x="3130" y="204"/>
                </a:cxn>
                <a:cxn ang="0">
                  <a:pos x="3124" y="214"/>
                </a:cxn>
                <a:cxn ang="0">
                  <a:pos x="3113" y="221"/>
                </a:cxn>
                <a:cxn ang="0">
                  <a:pos x="3061" y="244"/>
                </a:cxn>
                <a:cxn ang="0">
                  <a:pos x="3006" y="261"/>
                </a:cxn>
                <a:cxn ang="0">
                  <a:pos x="2943" y="273"/>
                </a:cxn>
                <a:cxn ang="0">
                  <a:pos x="2878" y="280"/>
                </a:cxn>
                <a:cxn ang="0">
                  <a:pos x="2790" y="287"/>
                </a:cxn>
                <a:cxn ang="0">
                  <a:pos x="2700" y="290"/>
                </a:cxn>
                <a:cxn ang="0">
                  <a:pos x="2612" y="287"/>
                </a:cxn>
                <a:cxn ang="0">
                  <a:pos x="2522" y="280"/>
                </a:cxn>
                <a:cxn ang="0">
                  <a:pos x="2457" y="273"/>
                </a:cxn>
                <a:cxn ang="0">
                  <a:pos x="2395" y="261"/>
                </a:cxn>
                <a:cxn ang="0">
                  <a:pos x="2339" y="244"/>
                </a:cxn>
                <a:cxn ang="0">
                  <a:pos x="2286" y="221"/>
                </a:cxn>
                <a:cxn ang="0">
                  <a:pos x="2277" y="214"/>
                </a:cxn>
              </a:cxnLst>
              <a:rect l="0" t="0" r="r" b="b"/>
              <a:pathLst>
                <a:path w="3132" h="923">
                  <a:moveTo>
                    <a:pt x="0" y="923"/>
                  </a:moveTo>
                  <a:lnTo>
                    <a:pt x="2272" y="216"/>
                  </a:lnTo>
                  <a:lnTo>
                    <a:pt x="2277" y="214"/>
                  </a:lnTo>
                  <a:lnTo>
                    <a:pt x="2272" y="204"/>
                  </a:lnTo>
                  <a:lnTo>
                    <a:pt x="2268" y="193"/>
                  </a:lnTo>
                  <a:lnTo>
                    <a:pt x="2268" y="96"/>
                  </a:lnTo>
                  <a:lnTo>
                    <a:pt x="2286" y="69"/>
                  </a:lnTo>
                  <a:lnTo>
                    <a:pt x="2339" y="44"/>
                  </a:lnTo>
                  <a:lnTo>
                    <a:pt x="2395" y="29"/>
                  </a:lnTo>
                  <a:lnTo>
                    <a:pt x="2457" y="16"/>
                  </a:lnTo>
                  <a:lnTo>
                    <a:pt x="2522" y="8"/>
                  </a:lnTo>
                  <a:lnTo>
                    <a:pt x="2612" y="3"/>
                  </a:lnTo>
                  <a:lnTo>
                    <a:pt x="2700" y="0"/>
                  </a:lnTo>
                  <a:lnTo>
                    <a:pt x="2790" y="3"/>
                  </a:lnTo>
                  <a:lnTo>
                    <a:pt x="2878" y="8"/>
                  </a:lnTo>
                  <a:lnTo>
                    <a:pt x="2943" y="16"/>
                  </a:lnTo>
                  <a:lnTo>
                    <a:pt x="3006" y="29"/>
                  </a:lnTo>
                  <a:lnTo>
                    <a:pt x="3061" y="44"/>
                  </a:lnTo>
                  <a:lnTo>
                    <a:pt x="3113" y="69"/>
                  </a:lnTo>
                  <a:lnTo>
                    <a:pt x="3132" y="96"/>
                  </a:lnTo>
                  <a:lnTo>
                    <a:pt x="3132" y="193"/>
                  </a:lnTo>
                  <a:lnTo>
                    <a:pt x="3130" y="204"/>
                  </a:lnTo>
                  <a:lnTo>
                    <a:pt x="3124" y="214"/>
                  </a:lnTo>
                  <a:lnTo>
                    <a:pt x="3113" y="221"/>
                  </a:lnTo>
                  <a:lnTo>
                    <a:pt x="3061" y="244"/>
                  </a:lnTo>
                  <a:lnTo>
                    <a:pt x="3006" y="261"/>
                  </a:lnTo>
                  <a:lnTo>
                    <a:pt x="2943" y="273"/>
                  </a:lnTo>
                  <a:lnTo>
                    <a:pt x="2878" y="280"/>
                  </a:lnTo>
                  <a:lnTo>
                    <a:pt x="2790" y="287"/>
                  </a:lnTo>
                  <a:lnTo>
                    <a:pt x="2700" y="290"/>
                  </a:lnTo>
                  <a:lnTo>
                    <a:pt x="2612" y="287"/>
                  </a:lnTo>
                  <a:lnTo>
                    <a:pt x="2522" y="280"/>
                  </a:lnTo>
                  <a:lnTo>
                    <a:pt x="2457" y="273"/>
                  </a:lnTo>
                  <a:lnTo>
                    <a:pt x="2395" y="261"/>
                  </a:lnTo>
                  <a:lnTo>
                    <a:pt x="2339" y="244"/>
                  </a:lnTo>
                  <a:lnTo>
                    <a:pt x="2286" y="221"/>
                  </a:lnTo>
                  <a:lnTo>
                    <a:pt x="2277" y="21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3" name="Freeform 48"/>
            <p:cNvSpPr>
              <a:spLocks/>
            </p:cNvSpPr>
            <p:nvPr/>
          </p:nvSpPr>
          <p:spPr bwMode="auto">
            <a:xfrm>
              <a:off x="2468" y="1268"/>
              <a:ext cx="216" cy="32"/>
            </a:xfrm>
            <a:custGeom>
              <a:avLst/>
              <a:gdLst/>
              <a:ahLst/>
              <a:cxnLst>
                <a:cxn ang="0">
                  <a:pos x="9" y="48"/>
                </a:cxn>
                <a:cxn ang="0">
                  <a:pos x="4" y="37"/>
                </a:cxn>
                <a:cxn ang="0">
                  <a:pos x="0" y="27"/>
                </a:cxn>
                <a:cxn ang="0">
                  <a:pos x="4" y="17"/>
                </a:cxn>
                <a:cxn ang="0">
                  <a:pos x="9" y="6"/>
                </a:cxn>
                <a:cxn ang="0">
                  <a:pos x="18" y="0"/>
                </a:cxn>
                <a:cxn ang="0">
                  <a:pos x="18" y="54"/>
                </a:cxn>
                <a:cxn ang="0">
                  <a:pos x="9" y="48"/>
                </a:cxn>
                <a:cxn ang="0">
                  <a:pos x="18" y="54"/>
                </a:cxn>
                <a:cxn ang="0">
                  <a:pos x="71" y="79"/>
                </a:cxn>
                <a:cxn ang="0">
                  <a:pos x="127" y="96"/>
                </a:cxn>
                <a:cxn ang="0">
                  <a:pos x="189" y="108"/>
                </a:cxn>
                <a:cxn ang="0">
                  <a:pos x="254" y="117"/>
                </a:cxn>
                <a:cxn ang="0">
                  <a:pos x="344" y="122"/>
                </a:cxn>
                <a:cxn ang="0">
                  <a:pos x="432" y="124"/>
                </a:cxn>
                <a:cxn ang="0">
                  <a:pos x="522" y="122"/>
                </a:cxn>
                <a:cxn ang="0">
                  <a:pos x="610" y="117"/>
                </a:cxn>
                <a:cxn ang="0">
                  <a:pos x="675" y="108"/>
                </a:cxn>
                <a:cxn ang="0">
                  <a:pos x="738" y="96"/>
                </a:cxn>
                <a:cxn ang="0">
                  <a:pos x="793" y="79"/>
                </a:cxn>
                <a:cxn ang="0">
                  <a:pos x="845" y="54"/>
                </a:cxn>
                <a:cxn ang="0">
                  <a:pos x="856" y="48"/>
                </a:cxn>
                <a:cxn ang="0">
                  <a:pos x="862" y="37"/>
                </a:cxn>
                <a:cxn ang="0">
                  <a:pos x="864" y="27"/>
                </a:cxn>
                <a:cxn ang="0">
                  <a:pos x="862" y="17"/>
                </a:cxn>
                <a:cxn ang="0">
                  <a:pos x="856" y="6"/>
                </a:cxn>
                <a:cxn ang="0">
                  <a:pos x="845" y="0"/>
                </a:cxn>
              </a:cxnLst>
              <a:rect l="0" t="0" r="r" b="b"/>
              <a:pathLst>
                <a:path w="864" h="124">
                  <a:moveTo>
                    <a:pt x="9" y="48"/>
                  </a:moveTo>
                  <a:lnTo>
                    <a:pt x="4" y="37"/>
                  </a:lnTo>
                  <a:lnTo>
                    <a:pt x="0" y="27"/>
                  </a:lnTo>
                  <a:lnTo>
                    <a:pt x="4" y="17"/>
                  </a:lnTo>
                  <a:lnTo>
                    <a:pt x="9" y="6"/>
                  </a:lnTo>
                  <a:lnTo>
                    <a:pt x="18" y="0"/>
                  </a:lnTo>
                  <a:lnTo>
                    <a:pt x="18" y="54"/>
                  </a:lnTo>
                  <a:lnTo>
                    <a:pt x="9" y="48"/>
                  </a:lnTo>
                  <a:lnTo>
                    <a:pt x="18" y="54"/>
                  </a:lnTo>
                  <a:lnTo>
                    <a:pt x="71" y="79"/>
                  </a:lnTo>
                  <a:lnTo>
                    <a:pt x="127" y="96"/>
                  </a:lnTo>
                  <a:lnTo>
                    <a:pt x="189" y="108"/>
                  </a:lnTo>
                  <a:lnTo>
                    <a:pt x="254" y="117"/>
                  </a:lnTo>
                  <a:lnTo>
                    <a:pt x="344" y="122"/>
                  </a:lnTo>
                  <a:lnTo>
                    <a:pt x="432" y="124"/>
                  </a:lnTo>
                  <a:lnTo>
                    <a:pt x="522" y="122"/>
                  </a:lnTo>
                  <a:lnTo>
                    <a:pt x="610" y="117"/>
                  </a:lnTo>
                  <a:lnTo>
                    <a:pt x="675" y="108"/>
                  </a:lnTo>
                  <a:lnTo>
                    <a:pt x="738" y="96"/>
                  </a:lnTo>
                  <a:lnTo>
                    <a:pt x="793" y="79"/>
                  </a:lnTo>
                  <a:lnTo>
                    <a:pt x="845" y="54"/>
                  </a:lnTo>
                  <a:lnTo>
                    <a:pt x="856" y="48"/>
                  </a:lnTo>
                  <a:lnTo>
                    <a:pt x="862" y="37"/>
                  </a:lnTo>
                  <a:lnTo>
                    <a:pt x="864" y="27"/>
                  </a:lnTo>
                  <a:lnTo>
                    <a:pt x="862" y="17"/>
                  </a:lnTo>
                  <a:lnTo>
                    <a:pt x="856" y="6"/>
                  </a:lnTo>
                  <a:lnTo>
                    <a:pt x="845"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4" name="Freeform 49"/>
            <p:cNvSpPr>
              <a:spLocks/>
            </p:cNvSpPr>
            <p:nvPr/>
          </p:nvSpPr>
          <p:spPr bwMode="auto">
            <a:xfrm>
              <a:off x="1473" y="1506"/>
              <a:ext cx="464" cy="166"/>
            </a:xfrm>
            <a:custGeom>
              <a:avLst/>
              <a:gdLst/>
              <a:ahLst/>
              <a:cxnLst>
                <a:cxn ang="0">
                  <a:pos x="1848" y="0"/>
                </a:cxn>
                <a:cxn ang="0">
                  <a:pos x="0" y="637"/>
                </a:cxn>
                <a:cxn ang="0">
                  <a:pos x="9" y="662"/>
                </a:cxn>
                <a:cxn ang="0">
                  <a:pos x="1858" y="24"/>
                </a:cxn>
                <a:cxn ang="0">
                  <a:pos x="1848" y="0"/>
                </a:cxn>
              </a:cxnLst>
              <a:rect l="0" t="0" r="r" b="b"/>
              <a:pathLst>
                <a:path w="1858" h="662">
                  <a:moveTo>
                    <a:pt x="1848" y="0"/>
                  </a:moveTo>
                  <a:lnTo>
                    <a:pt x="0" y="637"/>
                  </a:lnTo>
                  <a:lnTo>
                    <a:pt x="9" y="662"/>
                  </a:lnTo>
                  <a:lnTo>
                    <a:pt x="1858" y="24"/>
                  </a:lnTo>
                  <a:lnTo>
                    <a:pt x="1848"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5" name="Freeform 50"/>
            <p:cNvSpPr>
              <a:spLocks/>
            </p:cNvSpPr>
            <p:nvPr/>
          </p:nvSpPr>
          <p:spPr bwMode="auto">
            <a:xfrm>
              <a:off x="1497" y="1704"/>
              <a:ext cx="2158" cy="1875"/>
            </a:xfrm>
            <a:custGeom>
              <a:avLst/>
              <a:gdLst/>
              <a:ahLst/>
              <a:cxnLst>
                <a:cxn ang="0">
                  <a:pos x="0" y="0"/>
                </a:cxn>
                <a:cxn ang="0">
                  <a:pos x="0" y="6824"/>
                </a:cxn>
                <a:cxn ang="0">
                  <a:pos x="2" y="6856"/>
                </a:cxn>
                <a:cxn ang="0">
                  <a:pos x="11" y="6889"/>
                </a:cxn>
                <a:cxn ang="0">
                  <a:pos x="26" y="6919"/>
                </a:cxn>
                <a:cxn ang="0">
                  <a:pos x="46" y="6946"/>
                </a:cxn>
                <a:cxn ang="0">
                  <a:pos x="71" y="6969"/>
                </a:cxn>
                <a:cxn ang="0">
                  <a:pos x="100" y="6989"/>
                </a:cxn>
                <a:cxn ang="0">
                  <a:pos x="132" y="7004"/>
                </a:cxn>
                <a:cxn ang="0">
                  <a:pos x="289" y="7061"/>
                </a:cxn>
                <a:cxn ang="0">
                  <a:pos x="446" y="7113"/>
                </a:cxn>
                <a:cxn ang="0">
                  <a:pos x="607" y="7160"/>
                </a:cxn>
                <a:cxn ang="0">
                  <a:pos x="769" y="7203"/>
                </a:cxn>
                <a:cxn ang="0">
                  <a:pos x="932" y="7242"/>
                </a:cxn>
                <a:cxn ang="0">
                  <a:pos x="1097" y="7274"/>
                </a:cxn>
                <a:cxn ang="0">
                  <a:pos x="1262" y="7303"/>
                </a:cxn>
                <a:cxn ang="0">
                  <a:pos x="1515" y="7339"/>
                </a:cxn>
                <a:cxn ang="0">
                  <a:pos x="1770" y="7372"/>
                </a:cxn>
                <a:cxn ang="0">
                  <a:pos x="2023" y="7402"/>
                </a:cxn>
                <a:cxn ang="0">
                  <a:pos x="2278" y="7425"/>
                </a:cxn>
                <a:cxn ang="0">
                  <a:pos x="2534" y="7443"/>
                </a:cxn>
                <a:cxn ang="0">
                  <a:pos x="2888" y="7464"/>
                </a:cxn>
                <a:cxn ang="0">
                  <a:pos x="3244" y="7479"/>
                </a:cxn>
                <a:cxn ang="0">
                  <a:pos x="3600" y="7491"/>
                </a:cxn>
                <a:cxn ang="0">
                  <a:pos x="3958" y="7499"/>
                </a:cxn>
                <a:cxn ang="0">
                  <a:pos x="4314" y="7500"/>
                </a:cxn>
                <a:cxn ang="0">
                  <a:pos x="4670" y="7499"/>
                </a:cxn>
                <a:cxn ang="0">
                  <a:pos x="5027" y="7491"/>
                </a:cxn>
                <a:cxn ang="0">
                  <a:pos x="5385" y="7479"/>
                </a:cxn>
                <a:cxn ang="0">
                  <a:pos x="5742" y="7464"/>
                </a:cxn>
                <a:cxn ang="0">
                  <a:pos x="6096" y="7443"/>
                </a:cxn>
                <a:cxn ang="0">
                  <a:pos x="6351" y="7425"/>
                </a:cxn>
                <a:cxn ang="0">
                  <a:pos x="6606" y="7402"/>
                </a:cxn>
                <a:cxn ang="0">
                  <a:pos x="6860" y="7372"/>
                </a:cxn>
                <a:cxn ang="0">
                  <a:pos x="7113" y="7339"/>
                </a:cxn>
                <a:cxn ang="0">
                  <a:pos x="7367" y="7303"/>
                </a:cxn>
                <a:cxn ang="0">
                  <a:pos x="7532" y="7274"/>
                </a:cxn>
                <a:cxn ang="0">
                  <a:pos x="7697" y="7242"/>
                </a:cxn>
                <a:cxn ang="0">
                  <a:pos x="7860" y="7203"/>
                </a:cxn>
                <a:cxn ang="0">
                  <a:pos x="8023" y="7160"/>
                </a:cxn>
                <a:cxn ang="0">
                  <a:pos x="8181" y="7113"/>
                </a:cxn>
                <a:cxn ang="0">
                  <a:pos x="8341" y="7061"/>
                </a:cxn>
                <a:cxn ang="0">
                  <a:pos x="8497" y="7004"/>
                </a:cxn>
                <a:cxn ang="0">
                  <a:pos x="8529" y="6989"/>
                </a:cxn>
                <a:cxn ang="0">
                  <a:pos x="8558" y="6969"/>
                </a:cxn>
                <a:cxn ang="0">
                  <a:pos x="8582" y="6946"/>
                </a:cxn>
                <a:cxn ang="0">
                  <a:pos x="8603" y="6919"/>
                </a:cxn>
                <a:cxn ang="0">
                  <a:pos x="8617" y="6889"/>
                </a:cxn>
                <a:cxn ang="0">
                  <a:pos x="8627" y="6856"/>
                </a:cxn>
                <a:cxn ang="0">
                  <a:pos x="8629" y="6824"/>
                </a:cxn>
                <a:cxn ang="0">
                  <a:pos x="8629" y="0"/>
                </a:cxn>
              </a:cxnLst>
              <a:rect l="0" t="0" r="r" b="b"/>
              <a:pathLst>
                <a:path w="8629" h="7500">
                  <a:moveTo>
                    <a:pt x="0" y="0"/>
                  </a:moveTo>
                  <a:lnTo>
                    <a:pt x="0" y="6824"/>
                  </a:lnTo>
                  <a:lnTo>
                    <a:pt x="2" y="6856"/>
                  </a:lnTo>
                  <a:lnTo>
                    <a:pt x="11" y="6889"/>
                  </a:lnTo>
                  <a:lnTo>
                    <a:pt x="26" y="6919"/>
                  </a:lnTo>
                  <a:lnTo>
                    <a:pt x="46" y="6946"/>
                  </a:lnTo>
                  <a:lnTo>
                    <a:pt x="71" y="6969"/>
                  </a:lnTo>
                  <a:lnTo>
                    <a:pt x="100" y="6989"/>
                  </a:lnTo>
                  <a:lnTo>
                    <a:pt x="132" y="7004"/>
                  </a:lnTo>
                  <a:lnTo>
                    <a:pt x="289" y="7061"/>
                  </a:lnTo>
                  <a:lnTo>
                    <a:pt x="446" y="7113"/>
                  </a:lnTo>
                  <a:lnTo>
                    <a:pt x="607" y="7160"/>
                  </a:lnTo>
                  <a:lnTo>
                    <a:pt x="769" y="7203"/>
                  </a:lnTo>
                  <a:lnTo>
                    <a:pt x="932" y="7242"/>
                  </a:lnTo>
                  <a:lnTo>
                    <a:pt x="1097" y="7274"/>
                  </a:lnTo>
                  <a:lnTo>
                    <a:pt x="1262" y="7303"/>
                  </a:lnTo>
                  <a:lnTo>
                    <a:pt x="1515" y="7339"/>
                  </a:lnTo>
                  <a:lnTo>
                    <a:pt x="1770" y="7372"/>
                  </a:lnTo>
                  <a:lnTo>
                    <a:pt x="2023" y="7402"/>
                  </a:lnTo>
                  <a:lnTo>
                    <a:pt x="2278" y="7425"/>
                  </a:lnTo>
                  <a:lnTo>
                    <a:pt x="2534" y="7443"/>
                  </a:lnTo>
                  <a:lnTo>
                    <a:pt x="2888" y="7464"/>
                  </a:lnTo>
                  <a:lnTo>
                    <a:pt x="3244" y="7479"/>
                  </a:lnTo>
                  <a:lnTo>
                    <a:pt x="3600" y="7491"/>
                  </a:lnTo>
                  <a:lnTo>
                    <a:pt x="3958" y="7499"/>
                  </a:lnTo>
                  <a:lnTo>
                    <a:pt x="4314" y="7500"/>
                  </a:lnTo>
                  <a:lnTo>
                    <a:pt x="4670" y="7499"/>
                  </a:lnTo>
                  <a:lnTo>
                    <a:pt x="5027" y="7491"/>
                  </a:lnTo>
                  <a:lnTo>
                    <a:pt x="5385" y="7479"/>
                  </a:lnTo>
                  <a:lnTo>
                    <a:pt x="5742" y="7464"/>
                  </a:lnTo>
                  <a:lnTo>
                    <a:pt x="6096" y="7443"/>
                  </a:lnTo>
                  <a:lnTo>
                    <a:pt x="6351" y="7425"/>
                  </a:lnTo>
                  <a:lnTo>
                    <a:pt x="6606" y="7402"/>
                  </a:lnTo>
                  <a:lnTo>
                    <a:pt x="6860" y="7372"/>
                  </a:lnTo>
                  <a:lnTo>
                    <a:pt x="7113" y="7339"/>
                  </a:lnTo>
                  <a:lnTo>
                    <a:pt x="7367" y="7303"/>
                  </a:lnTo>
                  <a:lnTo>
                    <a:pt x="7532" y="7274"/>
                  </a:lnTo>
                  <a:lnTo>
                    <a:pt x="7697" y="7242"/>
                  </a:lnTo>
                  <a:lnTo>
                    <a:pt x="7860" y="7203"/>
                  </a:lnTo>
                  <a:lnTo>
                    <a:pt x="8023" y="7160"/>
                  </a:lnTo>
                  <a:lnTo>
                    <a:pt x="8181" y="7113"/>
                  </a:lnTo>
                  <a:lnTo>
                    <a:pt x="8341" y="7061"/>
                  </a:lnTo>
                  <a:lnTo>
                    <a:pt x="8497" y="7004"/>
                  </a:lnTo>
                  <a:lnTo>
                    <a:pt x="8529" y="6989"/>
                  </a:lnTo>
                  <a:lnTo>
                    <a:pt x="8558" y="6969"/>
                  </a:lnTo>
                  <a:lnTo>
                    <a:pt x="8582" y="6946"/>
                  </a:lnTo>
                  <a:lnTo>
                    <a:pt x="8603" y="6919"/>
                  </a:lnTo>
                  <a:lnTo>
                    <a:pt x="8617" y="6889"/>
                  </a:lnTo>
                  <a:lnTo>
                    <a:pt x="8627" y="6856"/>
                  </a:lnTo>
                  <a:lnTo>
                    <a:pt x="8629" y="6824"/>
                  </a:lnTo>
                  <a:lnTo>
                    <a:pt x="862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6" name="Freeform 51"/>
            <p:cNvSpPr>
              <a:spLocks/>
            </p:cNvSpPr>
            <p:nvPr/>
          </p:nvSpPr>
          <p:spPr bwMode="auto">
            <a:xfrm>
              <a:off x="3459" y="1588"/>
              <a:ext cx="222" cy="81"/>
            </a:xfrm>
            <a:custGeom>
              <a:avLst/>
              <a:gdLst/>
              <a:ahLst/>
              <a:cxnLst>
                <a:cxn ang="0">
                  <a:pos x="890" y="300"/>
                </a:cxn>
                <a:cxn ang="0">
                  <a:pos x="9" y="0"/>
                </a:cxn>
                <a:cxn ang="0">
                  <a:pos x="0" y="25"/>
                </a:cxn>
                <a:cxn ang="0">
                  <a:pos x="881" y="324"/>
                </a:cxn>
                <a:cxn ang="0">
                  <a:pos x="890" y="300"/>
                </a:cxn>
              </a:cxnLst>
              <a:rect l="0" t="0" r="r" b="b"/>
              <a:pathLst>
                <a:path w="890" h="324">
                  <a:moveTo>
                    <a:pt x="890" y="300"/>
                  </a:moveTo>
                  <a:lnTo>
                    <a:pt x="9" y="0"/>
                  </a:lnTo>
                  <a:lnTo>
                    <a:pt x="0" y="25"/>
                  </a:lnTo>
                  <a:lnTo>
                    <a:pt x="881" y="324"/>
                  </a:lnTo>
                  <a:lnTo>
                    <a:pt x="890" y="30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7" name="Freeform 52"/>
            <p:cNvSpPr>
              <a:spLocks/>
            </p:cNvSpPr>
            <p:nvPr/>
          </p:nvSpPr>
          <p:spPr bwMode="auto">
            <a:xfrm>
              <a:off x="3509" y="1561"/>
              <a:ext cx="171" cy="102"/>
            </a:xfrm>
            <a:custGeom>
              <a:avLst/>
              <a:gdLst/>
              <a:ahLst/>
              <a:cxnLst>
                <a:cxn ang="0">
                  <a:pos x="0" y="0"/>
                </a:cxn>
                <a:cxn ang="0">
                  <a:pos x="180" y="57"/>
                </a:cxn>
                <a:cxn ang="0">
                  <a:pos x="358" y="123"/>
                </a:cxn>
                <a:cxn ang="0">
                  <a:pos x="534" y="194"/>
                </a:cxn>
                <a:cxn ang="0">
                  <a:pos x="566" y="210"/>
                </a:cxn>
                <a:cxn ang="0">
                  <a:pos x="595" y="230"/>
                </a:cxn>
                <a:cxn ang="0">
                  <a:pos x="622" y="255"/>
                </a:cxn>
                <a:cxn ang="0">
                  <a:pos x="643" y="282"/>
                </a:cxn>
                <a:cxn ang="0">
                  <a:pos x="661" y="310"/>
                </a:cxn>
                <a:cxn ang="0">
                  <a:pos x="673" y="342"/>
                </a:cxn>
                <a:cxn ang="0">
                  <a:pos x="682" y="374"/>
                </a:cxn>
                <a:cxn ang="0">
                  <a:pos x="684" y="406"/>
                </a:cxn>
              </a:cxnLst>
              <a:rect l="0" t="0" r="r" b="b"/>
              <a:pathLst>
                <a:path w="684" h="406">
                  <a:moveTo>
                    <a:pt x="0" y="0"/>
                  </a:moveTo>
                  <a:lnTo>
                    <a:pt x="180" y="57"/>
                  </a:lnTo>
                  <a:lnTo>
                    <a:pt x="358" y="123"/>
                  </a:lnTo>
                  <a:lnTo>
                    <a:pt x="534" y="194"/>
                  </a:lnTo>
                  <a:lnTo>
                    <a:pt x="566" y="210"/>
                  </a:lnTo>
                  <a:lnTo>
                    <a:pt x="595" y="230"/>
                  </a:lnTo>
                  <a:lnTo>
                    <a:pt x="622" y="255"/>
                  </a:lnTo>
                  <a:lnTo>
                    <a:pt x="643" y="282"/>
                  </a:lnTo>
                  <a:lnTo>
                    <a:pt x="661" y="310"/>
                  </a:lnTo>
                  <a:lnTo>
                    <a:pt x="673" y="342"/>
                  </a:lnTo>
                  <a:lnTo>
                    <a:pt x="682" y="374"/>
                  </a:lnTo>
                  <a:lnTo>
                    <a:pt x="684" y="40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8" name="Freeform 53"/>
            <p:cNvSpPr>
              <a:spLocks/>
            </p:cNvSpPr>
            <p:nvPr/>
          </p:nvSpPr>
          <p:spPr bwMode="auto">
            <a:xfrm>
              <a:off x="1443" y="3336"/>
              <a:ext cx="2266" cy="284"/>
            </a:xfrm>
            <a:custGeom>
              <a:avLst/>
              <a:gdLst/>
              <a:ahLst/>
              <a:cxnLst>
                <a:cxn ang="0">
                  <a:pos x="8966" y="66"/>
                </a:cxn>
                <a:cxn ang="0">
                  <a:pos x="9018" y="124"/>
                </a:cxn>
                <a:cxn ang="0">
                  <a:pos x="9050" y="192"/>
                </a:cxn>
                <a:cxn ang="0">
                  <a:pos x="9062" y="265"/>
                </a:cxn>
                <a:cxn ang="0">
                  <a:pos x="9050" y="338"/>
                </a:cxn>
                <a:cxn ang="0">
                  <a:pos x="9018" y="407"/>
                </a:cxn>
                <a:cxn ang="0">
                  <a:pos x="8966" y="464"/>
                </a:cxn>
                <a:cxn ang="0">
                  <a:pos x="8898" y="507"/>
                </a:cxn>
                <a:cxn ang="0">
                  <a:pos x="8618" y="626"/>
                </a:cxn>
                <a:cxn ang="0">
                  <a:pos x="8329" y="729"/>
                </a:cxn>
                <a:cxn ang="0">
                  <a:pos x="8035" y="813"/>
                </a:cxn>
                <a:cxn ang="0">
                  <a:pos x="7735" y="882"/>
                </a:cxn>
                <a:cxn ang="0">
                  <a:pos x="7203" y="970"/>
                </a:cxn>
                <a:cxn ang="0">
                  <a:pos x="6668" y="1038"/>
                </a:cxn>
                <a:cxn ang="0">
                  <a:pos x="6025" y="1088"/>
                </a:cxn>
                <a:cxn ang="0">
                  <a:pos x="5278" y="1123"/>
                </a:cxn>
                <a:cxn ang="0">
                  <a:pos x="4530" y="1135"/>
                </a:cxn>
                <a:cxn ang="0">
                  <a:pos x="3784" y="1123"/>
                </a:cxn>
                <a:cxn ang="0">
                  <a:pos x="3035" y="1088"/>
                </a:cxn>
                <a:cxn ang="0">
                  <a:pos x="2392" y="1038"/>
                </a:cxn>
                <a:cxn ang="0">
                  <a:pos x="1859" y="970"/>
                </a:cxn>
                <a:cxn ang="0">
                  <a:pos x="1326" y="882"/>
                </a:cxn>
                <a:cxn ang="0">
                  <a:pos x="1026" y="813"/>
                </a:cxn>
                <a:cxn ang="0">
                  <a:pos x="731" y="729"/>
                </a:cxn>
                <a:cxn ang="0">
                  <a:pos x="443" y="626"/>
                </a:cxn>
                <a:cxn ang="0">
                  <a:pos x="162" y="507"/>
                </a:cxn>
                <a:cxn ang="0">
                  <a:pos x="96" y="464"/>
                </a:cxn>
                <a:cxn ang="0">
                  <a:pos x="43" y="407"/>
                </a:cxn>
                <a:cxn ang="0">
                  <a:pos x="12" y="338"/>
                </a:cxn>
                <a:cxn ang="0">
                  <a:pos x="0" y="265"/>
                </a:cxn>
                <a:cxn ang="0">
                  <a:pos x="12" y="192"/>
                </a:cxn>
                <a:cxn ang="0">
                  <a:pos x="43" y="124"/>
                </a:cxn>
                <a:cxn ang="0">
                  <a:pos x="96" y="66"/>
                </a:cxn>
                <a:cxn ang="0">
                  <a:pos x="162" y="25"/>
                </a:cxn>
              </a:cxnLst>
              <a:rect l="0" t="0" r="r" b="b"/>
              <a:pathLst>
                <a:path w="9062" h="1135">
                  <a:moveTo>
                    <a:pt x="8933" y="43"/>
                  </a:moveTo>
                  <a:lnTo>
                    <a:pt x="8966" y="66"/>
                  </a:lnTo>
                  <a:lnTo>
                    <a:pt x="8993" y="94"/>
                  </a:lnTo>
                  <a:lnTo>
                    <a:pt x="9018" y="124"/>
                  </a:lnTo>
                  <a:lnTo>
                    <a:pt x="9037" y="156"/>
                  </a:lnTo>
                  <a:lnTo>
                    <a:pt x="9050" y="192"/>
                  </a:lnTo>
                  <a:lnTo>
                    <a:pt x="9058" y="229"/>
                  </a:lnTo>
                  <a:lnTo>
                    <a:pt x="9062" y="265"/>
                  </a:lnTo>
                  <a:lnTo>
                    <a:pt x="9058" y="303"/>
                  </a:lnTo>
                  <a:lnTo>
                    <a:pt x="9050" y="338"/>
                  </a:lnTo>
                  <a:lnTo>
                    <a:pt x="9037" y="374"/>
                  </a:lnTo>
                  <a:lnTo>
                    <a:pt x="9018" y="407"/>
                  </a:lnTo>
                  <a:lnTo>
                    <a:pt x="8993" y="438"/>
                  </a:lnTo>
                  <a:lnTo>
                    <a:pt x="8966" y="464"/>
                  </a:lnTo>
                  <a:lnTo>
                    <a:pt x="8933" y="487"/>
                  </a:lnTo>
                  <a:lnTo>
                    <a:pt x="8898" y="507"/>
                  </a:lnTo>
                  <a:lnTo>
                    <a:pt x="8759" y="569"/>
                  </a:lnTo>
                  <a:lnTo>
                    <a:pt x="8618" y="626"/>
                  </a:lnTo>
                  <a:lnTo>
                    <a:pt x="8475" y="679"/>
                  </a:lnTo>
                  <a:lnTo>
                    <a:pt x="8329" y="729"/>
                  </a:lnTo>
                  <a:lnTo>
                    <a:pt x="8184" y="773"/>
                  </a:lnTo>
                  <a:lnTo>
                    <a:pt x="8035" y="813"/>
                  </a:lnTo>
                  <a:lnTo>
                    <a:pt x="7887" y="851"/>
                  </a:lnTo>
                  <a:lnTo>
                    <a:pt x="7735" y="882"/>
                  </a:lnTo>
                  <a:lnTo>
                    <a:pt x="7470" y="929"/>
                  </a:lnTo>
                  <a:lnTo>
                    <a:pt x="7203" y="970"/>
                  </a:lnTo>
                  <a:lnTo>
                    <a:pt x="6936" y="1007"/>
                  </a:lnTo>
                  <a:lnTo>
                    <a:pt x="6668" y="1038"/>
                  </a:lnTo>
                  <a:lnTo>
                    <a:pt x="6398" y="1062"/>
                  </a:lnTo>
                  <a:lnTo>
                    <a:pt x="6025" y="1088"/>
                  </a:lnTo>
                  <a:lnTo>
                    <a:pt x="5653" y="1109"/>
                  </a:lnTo>
                  <a:lnTo>
                    <a:pt x="5278" y="1123"/>
                  </a:lnTo>
                  <a:lnTo>
                    <a:pt x="4904" y="1133"/>
                  </a:lnTo>
                  <a:lnTo>
                    <a:pt x="4530" y="1135"/>
                  </a:lnTo>
                  <a:lnTo>
                    <a:pt x="4156" y="1133"/>
                  </a:lnTo>
                  <a:lnTo>
                    <a:pt x="3784" y="1123"/>
                  </a:lnTo>
                  <a:lnTo>
                    <a:pt x="3409" y="1109"/>
                  </a:lnTo>
                  <a:lnTo>
                    <a:pt x="3035" y="1088"/>
                  </a:lnTo>
                  <a:lnTo>
                    <a:pt x="2663" y="1062"/>
                  </a:lnTo>
                  <a:lnTo>
                    <a:pt x="2392" y="1038"/>
                  </a:lnTo>
                  <a:lnTo>
                    <a:pt x="2125" y="1007"/>
                  </a:lnTo>
                  <a:lnTo>
                    <a:pt x="1859" y="970"/>
                  </a:lnTo>
                  <a:lnTo>
                    <a:pt x="1591" y="929"/>
                  </a:lnTo>
                  <a:lnTo>
                    <a:pt x="1326" y="882"/>
                  </a:lnTo>
                  <a:lnTo>
                    <a:pt x="1175" y="851"/>
                  </a:lnTo>
                  <a:lnTo>
                    <a:pt x="1026" y="813"/>
                  </a:lnTo>
                  <a:lnTo>
                    <a:pt x="877" y="773"/>
                  </a:lnTo>
                  <a:lnTo>
                    <a:pt x="731" y="729"/>
                  </a:lnTo>
                  <a:lnTo>
                    <a:pt x="586" y="679"/>
                  </a:lnTo>
                  <a:lnTo>
                    <a:pt x="443" y="626"/>
                  </a:lnTo>
                  <a:lnTo>
                    <a:pt x="301" y="569"/>
                  </a:lnTo>
                  <a:lnTo>
                    <a:pt x="162" y="507"/>
                  </a:lnTo>
                  <a:lnTo>
                    <a:pt x="127" y="487"/>
                  </a:lnTo>
                  <a:lnTo>
                    <a:pt x="96" y="464"/>
                  </a:lnTo>
                  <a:lnTo>
                    <a:pt x="66" y="438"/>
                  </a:lnTo>
                  <a:lnTo>
                    <a:pt x="43" y="407"/>
                  </a:lnTo>
                  <a:lnTo>
                    <a:pt x="25" y="374"/>
                  </a:lnTo>
                  <a:lnTo>
                    <a:pt x="12" y="338"/>
                  </a:lnTo>
                  <a:lnTo>
                    <a:pt x="3" y="303"/>
                  </a:lnTo>
                  <a:lnTo>
                    <a:pt x="0" y="265"/>
                  </a:lnTo>
                  <a:lnTo>
                    <a:pt x="3" y="229"/>
                  </a:lnTo>
                  <a:lnTo>
                    <a:pt x="12" y="192"/>
                  </a:lnTo>
                  <a:lnTo>
                    <a:pt x="25" y="156"/>
                  </a:lnTo>
                  <a:lnTo>
                    <a:pt x="43" y="124"/>
                  </a:lnTo>
                  <a:lnTo>
                    <a:pt x="66" y="94"/>
                  </a:lnTo>
                  <a:lnTo>
                    <a:pt x="96" y="66"/>
                  </a:lnTo>
                  <a:lnTo>
                    <a:pt x="127" y="43"/>
                  </a:lnTo>
                  <a:lnTo>
                    <a:pt x="162" y="25"/>
                  </a:lnTo>
                  <a:lnTo>
                    <a:pt x="216"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9" name="Freeform 54"/>
            <p:cNvSpPr>
              <a:spLocks/>
            </p:cNvSpPr>
            <p:nvPr/>
          </p:nvSpPr>
          <p:spPr bwMode="auto">
            <a:xfrm>
              <a:off x="1443" y="3401"/>
              <a:ext cx="2266" cy="292"/>
            </a:xfrm>
            <a:custGeom>
              <a:avLst/>
              <a:gdLst/>
              <a:ahLst/>
              <a:cxnLst>
                <a:cxn ang="0">
                  <a:pos x="0" y="0"/>
                </a:cxn>
                <a:cxn ang="0">
                  <a:pos x="0" y="392"/>
                </a:cxn>
                <a:cxn ang="0">
                  <a:pos x="0" y="393"/>
                </a:cxn>
                <a:cxn ang="0">
                  <a:pos x="0" y="375"/>
                </a:cxn>
                <a:cxn ang="0">
                  <a:pos x="0" y="393"/>
                </a:cxn>
                <a:cxn ang="0">
                  <a:pos x="3" y="427"/>
                </a:cxn>
                <a:cxn ang="0">
                  <a:pos x="9" y="458"/>
                </a:cxn>
                <a:cxn ang="0">
                  <a:pos x="23" y="489"/>
                </a:cxn>
                <a:cxn ang="0">
                  <a:pos x="40" y="518"/>
                </a:cxn>
                <a:cxn ang="0">
                  <a:pos x="62" y="544"/>
                </a:cxn>
                <a:cxn ang="0">
                  <a:pos x="87" y="567"/>
                </a:cxn>
                <a:cxn ang="0">
                  <a:pos x="116" y="587"/>
                </a:cxn>
                <a:cxn ang="0">
                  <a:pos x="148" y="603"/>
                </a:cxn>
                <a:cxn ang="0">
                  <a:pos x="310" y="667"/>
                </a:cxn>
                <a:cxn ang="0">
                  <a:pos x="475" y="726"/>
                </a:cxn>
                <a:cxn ang="0">
                  <a:pos x="642" y="779"/>
                </a:cxn>
                <a:cxn ang="0">
                  <a:pos x="812" y="827"/>
                </a:cxn>
                <a:cxn ang="0">
                  <a:pos x="981" y="870"/>
                </a:cxn>
                <a:cxn ang="0">
                  <a:pos x="1153" y="907"/>
                </a:cxn>
                <a:cxn ang="0">
                  <a:pos x="1326" y="941"/>
                </a:cxn>
                <a:cxn ang="0">
                  <a:pos x="1591" y="983"/>
                </a:cxn>
                <a:cxn ang="0">
                  <a:pos x="1857" y="1020"/>
                </a:cxn>
                <a:cxn ang="0">
                  <a:pos x="2124" y="1053"/>
                </a:cxn>
                <a:cxn ang="0">
                  <a:pos x="2392" y="1079"/>
                </a:cxn>
                <a:cxn ang="0">
                  <a:pos x="2660" y="1102"/>
                </a:cxn>
                <a:cxn ang="0">
                  <a:pos x="3034" y="1125"/>
                </a:cxn>
                <a:cxn ang="0">
                  <a:pos x="3408" y="1144"/>
                </a:cxn>
                <a:cxn ang="0">
                  <a:pos x="3781" y="1157"/>
                </a:cxn>
                <a:cxn ang="0">
                  <a:pos x="4156" y="1164"/>
                </a:cxn>
                <a:cxn ang="0">
                  <a:pos x="4530" y="1167"/>
                </a:cxn>
                <a:cxn ang="0">
                  <a:pos x="4904" y="1164"/>
                </a:cxn>
                <a:cxn ang="0">
                  <a:pos x="5280" y="1157"/>
                </a:cxn>
                <a:cxn ang="0">
                  <a:pos x="5654" y="1144"/>
                </a:cxn>
                <a:cxn ang="0">
                  <a:pos x="6028" y="1125"/>
                </a:cxn>
                <a:cxn ang="0">
                  <a:pos x="6401" y="1102"/>
                </a:cxn>
                <a:cxn ang="0">
                  <a:pos x="6668" y="1079"/>
                </a:cxn>
                <a:cxn ang="0">
                  <a:pos x="6937" y="1053"/>
                </a:cxn>
                <a:cxn ang="0">
                  <a:pos x="7203" y="1020"/>
                </a:cxn>
                <a:cxn ang="0">
                  <a:pos x="7470" y="983"/>
                </a:cxn>
                <a:cxn ang="0">
                  <a:pos x="7735" y="941"/>
                </a:cxn>
                <a:cxn ang="0">
                  <a:pos x="7909" y="907"/>
                </a:cxn>
                <a:cxn ang="0">
                  <a:pos x="8080" y="870"/>
                </a:cxn>
                <a:cxn ang="0">
                  <a:pos x="8250" y="827"/>
                </a:cxn>
                <a:cxn ang="0">
                  <a:pos x="8419" y="779"/>
                </a:cxn>
                <a:cxn ang="0">
                  <a:pos x="8585" y="726"/>
                </a:cxn>
                <a:cxn ang="0">
                  <a:pos x="8750" y="667"/>
                </a:cxn>
                <a:cxn ang="0">
                  <a:pos x="8913" y="603"/>
                </a:cxn>
                <a:cxn ang="0">
                  <a:pos x="8945" y="587"/>
                </a:cxn>
                <a:cxn ang="0">
                  <a:pos x="8974" y="567"/>
                </a:cxn>
                <a:cxn ang="0">
                  <a:pos x="8998" y="544"/>
                </a:cxn>
                <a:cxn ang="0">
                  <a:pos x="9020" y="518"/>
                </a:cxn>
                <a:cxn ang="0">
                  <a:pos x="9039" y="489"/>
                </a:cxn>
                <a:cxn ang="0">
                  <a:pos x="9052" y="458"/>
                </a:cxn>
                <a:cxn ang="0">
                  <a:pos x="9058" y="427"/>
                </a:cxn>
                <a:cxn ang="0">
                  <a:pos x="9062" y="393"/>
                </a:cxn>
                <a:cxn ang="0">
                  <a:pos x="9062" y="6"/>
                </a:cxn>
              </a:cxnLst>
              <a:rect l="0" t="0" r="r" b="b"/>
              <a:pathLst>
                <a:path w="9062" h="1167">
                  <a:moveTo>
                    <a:pt x="0" y="0"/>
                  </a:moveTo>
                  <a:lnTo>
                    <a:pt x="0" y="392"/>
                  </a:lnTo>
                  <a:lnTo>
                    <a:pt x="0" y="393"/>
                  </a:lnTo>
                  <a:lnTo>
                    <a:pt x="0" y="375"/>
                  </a:lnTo>
                  <a:lnTo>
                    <a:pt x="0" y="393"/>
                  </a:lnTo>
                  <a:lnTo>
                    <a:pt x="3" y="427"/>
                  </a:lnTo>
                  <a:lnTo>
                    <a:pt x="9" y="458"/>
                  </a:lnTo>
                  <a:lnTo>
                    <a:pt x="23" y="489"/>
                  </a:lnTo>
                  <a:lnTo>
                    <a:pt x="40" y="518"/>
                  </a:lnTo>
                  <a:lnTo>
                    <a:pt x="62" y="544"/>
                  </a:lnTo>
                  <a:lnTo>
                    <a:pt x="87" y="567"/>
                  </a:lnTo>
                  <a:lnTo>
                    <a:pt x="116" y="587"/>
                  </a:lnTo>
                  <a:lnTo>
                    <a:pt x="148" y="603"/>
                  </a:lnTo>
                  <a:lnTo>
                    <a:pt x="310" y="667"/>
                  </a:lnTo>
                  <a:lnTo>
                    <a:pt x="475" y="726"/>
                  </a:lnTo>
                  <a:lnTo>
                    <a:pt x="642" y="779"/>
                  </a:lnTo>
                  <a:lnTo>
                    <a:pt x="812" y="827"/>
                  </a:lnTo>
                  <a:lnTo>
                    <a:pt x="981" y="870"/>
                  </a:lnTo>
                  <a:lnTo>
                    <a:pt x="1153" y="907"/>
                  </a:lnTo>
                  <a:lnTo>
                    <a:pt x="1326" y="941"/>
                  </a:lnTo>
                  <a:lnTo>
                    <a:pt x="1591" y="983"/>
                  </a:lnTo>
                  <a:lnTo>
                    <a:pt x="1857" y="1020"/>
                  </a:lnTo>
                  <a:lnTo>
                    <a:pt x="2124" y="1053"/>
                  </a:lnTo>
                  <a:lnTo>
                    <a:pt x="2392" y="1079"/>
                  </a:lnTo>
                  <a:lnTo>
                    <a:pt x="2660" y="1102"/>
                  </a:lnTo>
                  <a:lnTo>
                    <a:pt x="3034" y="1125"/>
                  </a:lnTo>
                  <a:lnTo>
                    <a:pt x="3408" y="1144"/>
                  </a:lnTo>
                  <a:lnTo>
                    <a:pt x="3781" y="1157"/>
                  </a:lnTo>
                  <a:lnTo>
                    <a:pt x="4156" y="1164"/>
                  </a:lnTo>
                  <a:lnTo>
                    <a:pt x="4530" y="1167"/>
                  </a:lnTo>
                  <a:lnTo>
                    <a:pt x="4904" y="1164"/>
                  </a:lnTo>
                  <a:lnTo>
                    <a:pt x="5280" y="1157"/>
                  </a:lnTo>
                  <a:lnTo>
                    <a:pt x="5654" y="1144"/>
                  </a:lnTo>
                  <a:lnTo>
                    <a:pt x="6028" y="1125"/>
                  </a:lnTo>
                  <a:lnTo>
                    <a:pt x="6401" y="1102"/>
                  </a:lnTo>
                  <a:lnTo>
                    <a:pt x="6668" y="1079"/>
                  </a:lnTo>
                  <a:lnTo>
                    <a:pt x="6937" y="1053"/>
                  </a:lnTo>
                  <a:lnTo>
                    <a:pt x="7203" y="1020"/>
                  </a:lnTo>
                  <a:lnTo>
                    <a:pt x="7470" y="983"/>
                  </a:lnTo>
                  <a:lnTo>
                    <a:pt x="7735" y="941"/>
                  </a:lnTo>
                  <a:lnTo>
                    <a:pt x="7909" y="907"/>
                  </a:lnTo>
                  <a:lnTo>
                    <a:pt x="8080" y="870"/>
                  </a:lnTo>
                  <a:lnTo>
                    <a:pt x="8250" y="827"/>
                  </a:lnTo>
                  <a:lnTo>
                    <a:pt x="8419" y="779"/>
                  </a:lnTo>
                  <a:lnTo>
                    <a:pt x="8585" y="726"/>
                  </a:lnTo>
                  <a:lnTo>
                    <a:pt x="8750" y="667"/>
                  </a:lnTo>
                  <a:lnTo>
                    <a:pt x="8913" y="603"/>
                  </a:lnTo>
                  <a:lnTo>
                    <a:pt x="8945" y="587"/>
                  </a:lnTo>
                  <a:lnTo>
                    <a:pt x="8974" y="567"/>
                  </a:lnTo>
                  <a:lnTo>
                    <a:pt x="8998" y="544"/>
                  </a:lnTo>
                  <a:lnTo>
                    <a:pt x="9020" y="518"/>
                  </a:lnTo>
                  <a:lnTo>
                    <a:pt x="9039" y="489"/>
                  </a:lnTo>
                  <a:lnTo>
                    <a:pt x="9052" y="458"/>
                  </a:lnTo>
                  <a:lnTo>
                    <a:pt x="9058" y="427"/>
                  </a:lnTo>
                  <a:lnTo>
                    <a:pt x="9062" y="393"/>
                  </a:lnTo>
                  <a:lnTo>
                    <a:pt x="9062" y="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0" name="Freeform 55"/>
            <p:cNvSpPr>
              <a:spLocks/>
            </p:cNvSpPr>
            <p:nvPr/>
          </p:nvSpPr>
          <p:spPr bwMode="auto">
            <a:xfrm>
              <a:off x="3655" y="3336"/>
              <a:ext cx="22" cy="11"/>
            </a:xfrm>
            <a:custGeom>
              <a:avLst/>
              <a:gdLst/>
              <a:ahLst/>
              <a:cxnLst>
                <a:cxn ang="0">
                  <a:pos x="88" y="43"/>
                </a:cxn>
                <a:cxn ang="0">
                  <a:pos x="53" y="25"/>
                </a:cxn>
                <a:cxn ang="0">
                  <a:pos x="0" y="0"/>
                </a:cxn>
              </a:cxnLst>
              <a:rect l="0" t="0" r="r" b="b"/>
              <a:pathLst>
                <a:path w="88" h="43">
                  <a:moveTo>
                    <a:pt x="88" y="43"/>
                  </a:moveTo>
                  <a:lnTo>
                    <a:pt x="53" y="25"/>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1" name="Freeform 56"/>
            <p:cNvSpPr>
              <a:spLocks/>
            </p:cNvSpPr>
            <p:nvPr/>
          </p:nvSpPr>
          <p:spPr bwMode="auto">
            <a:xfrm>
              <a:off x="2360" y="1662"/>
              <a:ext cx="432" cy="49"/>
            </a:xfrm>
            <a:custGeom>
              <a:avLst/>
              <a:gdLst/>
              <a:ahLst/>
              <a:cxnLst>
                <a:cxn ang="0">
                  <a:pos x="8" y="116"/>
                </a:cxn>
                <a:cxn ang="0">
                  <a:pos x="3" y="107"/>
                </a:cxn>
                <a:cxn ang="0">
                  <a:pos x="0" y="97"/>
                </a:cxn>
                <a:cxn ang="0">
                  <a:pos x="3" y="87"/>
                </a:cxn>
                <a:cxn ang="0">
                  <a:pos x="8" y="79"/>
                </a:cxn>
                <a:cxn ang="0">
                  <a:pos x="19" y="74"/>
                </a:cxn>
                <a:cxn ang="0">
                  <a:pos x="96" y="54"/>
                </a:cxn>
                <a:cxn ang="0">
                  <a:pos x="173" y="40"/>
                </a:cxn>
                <a:cxn ang="0">
                  <a:pos x="252" y="29"/>
                </a:cxn>
                <a:cxn ang="0">
                  <a:pos x="379" y="18"/>
                </a:cxn>
                <a:cxn ang="0">
                  <a:pos x="506" y="10"/>
                </a:cxn>
                <a:cxn ang="0">
                  <a:pos x="684" y="2"/>
                </a:cxn>
                <a:cxn ang="0">
                  <a:pos x="862" y="0"/>
                </a:cxn>
                <a:cxn ang="0">
                  <a:pos x="1040" y="2"/>
                </a:cxn>
                <a:cxn ang="0">
                  <a:pos x="1218" y="10"/>
                </a:cxn>
                <a:cxn ang="0">
                  <a:pos x="1346" y="18"/>
                </a:cxn>
                <a:cxn ang="0">
                  <a:pos x="1473" y="29"/>
                </a:cxn>
                <a:cxn ang="0">
                  <a:pos x="1552" y="40"/>
                </a:cxn>
                <a:cxn ang="0">
                  <a:pos x="1629" y="54"/>
                </a:cxn>
                <a:cxn ang="0">
                  <a:pos x="1705" y="74"/>
                </a:cxn>
                <a:cxn ang="0">
                  <a:pos x="1716" y="79"/>
                </a:cxn>
                <a:cxn ang="0">
                  <a:pos x="1722" y="87"/>
                </a:cxn>
                <a:cxn ang="0">
                  <a:pos x="1726" y="97"/>
                </a:cxn>
                <a:cxn ang="0">
                  <a:pos x="1722" y="107"/>
                </a:cxn>
                <a:cxn ang="0">
                  <a:pos x="1716" y="116"/>
                </a:cxn>
                <a:cxn ang="0">
                  <a:pos x="1705" y="122"/>
                </a:cxn>
                <a:cxn ang="0">
                  <a:pos x="1629" y="140"/>
                </a:cxn>
                <a:cxn ang="0">
                  <a:pos x="1552" y="154"/>
                </a:cxn>
                <a:cxn ang="0">
                  <a:pos x="1473" y="164"/>
                </a:cxn>
                <a:cxn ang="0">
                  <a:pos x="1346" y="179"/>
                </a:cxn>
                <a:cxn ang="0">
                  <a:pos x="1218" y="187"/>
                </a:cxn>
                <a:cxn ang="0">
                  <a:pos x="1040" y="192"/>
                </a:cxn>
                <a:cxn ang="0">
                  <a:pos x="862" y="194"/>
                </a:cxn>
                <a:cxn ang="0">
                  <a:pos x="684" y="192"/>
                </a:cxn>
                <a:cxn ang="0">
                  <a:pos x="506" y="187"/>
                </a:cxn>
                <a:cxn ang="0">
                  <a:pos x="379" y="179"/>
                </a:cxn>
                <a:cxn ang="0">
                  <a:pos x="252" y="164"/>
                </a:cxn>
                <a:cxn ang="0">
                  <a:pos x="173" y="154"/>
                </a:cxn>
                <a:cxn ang="0">
                  <a:pos x="96" y="140"/>
                </a:cxn>
                <a:cxn ang="0">
                  <a:pos x="19" y="122"/>
                </a:cxn>
                <a:cxn ang="0">
                  <a:pos x="8" y="116"/>
                </a:cxn>
              </a:cxnLst>
              <a:rect l="0" t="0" r="r" b="b"/>
              <a:pathLst>
                <a:path w="1726" h="194">
                  <a:moveTo>
                    <a:pt x="8" y="116"/>
                  </a:moveTo>
                  <a:lnTo>
                    <a:pt x="3" y="107"/>
                  </a:lnTo>
                  <a:lnTo>
                    <a:pt x="0" y="97"/>
                  </a:lnTo>
                  <a:lnTo>
                    <a:pt x="3" y="87"/>
                  </a:lnTo>
                  <a:lnTo>
                    <a:pt x="8" y="79"/>
                  </a:lnTo>
                  <a:lnTo>
                    <a:pt x="19" y="74"/>
                  </a:lnTo>
                  <a:lnTo>
                    <a:pt x="96" y="54"/>
                  </a:lnTo>
                  <a:lnTo>
                    <a:pt x="173" y="40"/>
                  </a:lnTo>
                  <a:lnTo>
                    <a:pt x="252" y="29"/>
                  </a:lnTo>
                  <a:lnTo>
                    <a:pt x="379" y="18"/>
                  </a:lnTo>
                  <a:lnTo>
                    <a:pt x="506" y="10"/>
                  </a:lnTo>
                  <a:lnTo>
                    <a:pt x="684" y="2"/>
                  </a:lnTo>
                  <a:lnTo>
                    <a:pt x="862" y="0"/>
                  </a:lnTo>
                  <a:lnTo>
                    <a:pt x="1040" y="2"/>
                  </a:lnTo>
                  <a:lnTo>
                    <a:pt x="1218" y="10"/>
                  </a:lnTo>
                  <a:lnTo>
                    <a:pt x="1346" y="18"/>
                  </a:lnTo>
                  <a:lnTo>
                    <a:pt x="1473" y="29"/>
                  </a:lnTo>
                  <a:lnTo>
                    <a:pt x="1552" y="40"/>
                  </a:lnTo>
                  <a:lnTo>
                    <a:pt x="1629" y="54"/>
                  </a:lnTo>
                  <a:lnTo>
                    <a:pt x="1705" y="74"/>
                  </a:lnTo>
                  <a:lnTo>
                    <a:pt x="1716" y="79"/>
                  </a:lnTo>
                  <a:lnTo>
                    <a:pt x="1722" y="87"/>
                  </a:lnTo>
                  <a:lnTo>
                    <a:pt x="1726" y="97"/>
                  </a:lnTo>
                  <a:lnTo>
                    <a:pt x="1722" y="107"/>
                  </a:lnTo>
                  <a:lnTo>
                    <a:pt x="1716" y="116"/>
                  </a:lnTo>
                  <a:lnTo>
                    <a:pt x="1705" y="122"/>
                  </a:lnTo>
                  <a:lnTo>
                    <a:pt x="1629" y="140"/>
                  </a:lnTo>
                  <a:lnTo>
                    <a:pt x="1552" y="154"/>
                  </a:lnTo>
                  <a:lnTo>
                    <a:pt x="1473" y="164"/>
                  </a:lnTo>
                  <a:lnTo>
                    <a:pt x="1346" y="179"/>
                  </a:lnTo>
                  <a:lnTo>
                    <a:pt x="1218" y="187"/>
                  </a:lnTo>
                  <a:lnTo>
                    <a:pt x="1040" y="192"/>
                  </a:lnTo>
                  <a:lnTo>
                    <a:pt x="862" y="194"/>
                  </a:lnTo>
                  <a:lnTo>
                    <a:pt x="684" y="192"/>
                  </a:lnTo>
                  <a:lnTo>
                    <a:pt x="506" y="187"/>
                  </a:lnTo>
                  <a:lnTo>
                    <a:pt x="379" y="179"/>
                  </a:lnTo>
                  <a:lnTo>
                    <a:pt x="252" y="164"/>
                  </a:lnTo>
                  <a:lnTo>
                    <a:pt x="173" y="154"/>
                  </a:lnTo>
                  <a:lnTo>
                    <a:pt x="96" y="140"/>
                  </a:lnTo>
                  <a:lnTo>
                    <a:pt x="19" y="122"/>
                  </a:lnTo>
                  <a:lnTo>
                    <a:pt x="8" y="11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2" name="Freeform 57"/>
            <p:cNvSpPr>
              <a:spLocks/>
            </p:cNvSpPr>
            <p:nvPr/>
          </p:nvSpPr>
          <p:spPr bwMode="auto">
            <a:xfrm>
              <a:off x="2792" y="1532"/>
              <a:ext cx="215" cy="154"/>
            </a:xfrm>
            <a:custGeom>
              <a:avLst/>
              <a:gdLst/>
              <a:ahLst/>
              <a:cxnLst>
                <a:cxn ang="0">
                  <a:pos x="860" y="4"/>
                </a:cxn>
                <a:cxn ang="0">
                  <a:pos x="834" y="0"/>
                </a:cxn>
                <a:cxn ang="0">
                  <a:pos x="805" y="1"/>
                </a:cxn>
                <a:cxn ang="0">
                  <a:pos x="781" y="9"/>
                </a:cxn>
                <a:cxn ang="0">
                  <a:pos x="757" y="23"/>
                </a:cxn>
                <a:cxn ang="0">
                  <a:pos x="0" y="618"/>
                </a:cxn>
              </a:cxnLst>
              <a:rect l="0" t="0" r="r" b="b"/>
              <a:pathLst>
                <a:path w="860" h="618">
                  <a:moveTo>
                    <a:pt x="860" y="4"/>
                  </a:moveTo>
                  <a:lnTo>
                    <a:pt x="834" y="0"/>
                  </a:lnTo>
                  <a:lnTo>
                    <a:pt x="805" y="1"/>
                  </a:lnTo>
                  <a:lnTo>
                    <a:pt x="781" y="9"/>
                  </a:lnTo>
                  <a:lnTo>
                    <a:pt x="757" y="23"/>
                  </a:lnTo>
                  <a:lnTo>
                    <a:pt x="0" y="618"/>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3" name="Freeform 58"/>
            <p:cNvSpPr>
              <a:spLocks/>
            </p:cNvSpPr>
            <p:nvPr/>
          </p:nvSpPr>
          <p:spPr bwMode="auto">
            <a:xfrm>
              <a:off x="2145" y="1532"/>
              <a:ext cx="215" cy="154"/>
            </a:xfrm>
            <a:custGeom>
              <a:avLst/>
              <a:gdLst/>
              <a:ahLst/>
              <a:cxnLst>
                <a:cxn ang="0">
                  <a:pos x="861" y="618"/>
                </a:cxn>
                <a:cxn ang="0">
                  <a:pos x="102" y="23"/>
                </a:cxn>
                <a:cxn ang="0">
                  <a:pos x="79" y="9"/>
                </a:cxn>
                <a:cxn ang="0">
                  <a:pos x="54" y="1"/>
                </a:cxn>
                <a:cxn ang="0">
                  <a:pos x="27" y="0"/>
                </a:cxn>
                <a:cxn ang="0">
                  <a:pos x="0" y="4"/>
                </a:cxn>
              </a:cxnLst>
              <a:rect l="0" t="0" r="r" b="b"/>
              <a:pathLst>
                <a:path w="861" h="618">
                  <a:moveTo>
                    <a:pt x="861" y="618"/>
                  </a:moveTo>
                  <a:lnTo>
                    <a:pt x="102" y="23"/>
                  </a:lnTo>
                  <a:lnTo>
                    <a:pt x="79" y="9"/>
                  </a:lnTo>
                  <a:lnTo>
                    <a:pt x="54" y="1"/>
                  </a:lnTo>
                  <a:lnTo>
                    <a:pt x="27" y="0"/>
                  </a:lnTo>
                  <a:lnTo>
                    <a:pt x="0" y="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4" name="Line 59"/>
            <p:cNvSpPr>
              <a:spLocks noChangeShapeType="1"/>
            </p:cNvSpPr>
            <p:nvPr/>
          </p:nvSpPr>
          <p:spPr bwMode="auto">
            <a:xfrm>
              <a:off x="2148" y="1530"/>
              <a:ext cx="864" cy="0"/>
            </a:xfrm>
            <a:prstGeom prst="line">
              <a:avLst/>
            </a:prstGeom>
            <a:noFill/>
            <a:ln w="9525">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5" name="Freeform 60"/>
            <p:cNvSpPr>
              <a:spLocks/>
            </p:cNvSpPr>
            <p:nvPr/>
          </p:nvSpPr>
          <p:spPr bwMode="auto">
            <a:xfrm>
              <a:off x="1488" y="1528"/>
              <a:ext cx="676" cy="344"/>
            </a:xfrm>
            <a:custGeom>
              <a:avLst/>
              <a:gdLst/>
              <a:ahLst/>
              <a:cxnLst>
                <a:cxn ang="0">
                  <a:pos x="0" y="344"/>
                </a:cxn>
                <a:cxn ang="0">
                  <a:pos x="12" y="330"/>
                </a:cxn>
                <a:cxn ang="0">
                  <a:pos x="106" y="256"/>
                </a:cxn>
                <a:cxn ang="0">
                  <a:pos x="210" y="192"/>
                </a:cxn>
                <a:cxn ang="0">
                  <a:pos x="318" y="134"/>
                </a:cxn>
                <a:cxn ang="0">
                  <a:pos x="438" y="80"/>
                </a:cxn>
                <a:cxn ang="0">
                  <a:pos x="560" y="36"/>
                </a:cxn>
                <a:cxn ang="0">
                  <a:pos x="676" y="0"/>
                </a:cxn>
              </a:cxnLst>
              <a:rect l="0" t="0" r="r" b="b"/>
              <a:pathLst>
                <a:path w="676" h="344">
                  <a:moveTo>
                    <a:pt x="0" y="344"/>
                  </a:moveTo>
                  <a:lnTo>
                    <a:pt x="12" y="330"/>
                  </a:lnTo>
                  <a:cubicBezTo>
                    <a:pt x="30" y="315"/>
                    <a:pt x="73" y="279"/>
                    <a:pt x="106" y="256"/>
                  </a:cubicBezTo>
                  <a:cubicBezTo>
                    <a:pt x="139" y="233"/>
                    <a:pt x="175" y="212"/>
                    <a:pt x="210" y="192"/>
                  </a:cubicBezTo>
                  <a:cubicBezTo>
                    <a:pt x="245" y="172"/>
                    <a:pt x="280" y="153"/>
                    <a:pt x="318" y="134"/>
                  </a:cubicBezTo>
                  <a:cubicBezTo>
                    <a:pt x="356" y="115"/>
                    <a:pt x="398" y="96"/>
                    <a:pt x="438" y="80"/>
                  </a:cubicBezTo>
                  <a:cubicBezTo>
                    <a:pt x="478" y="64"/>
                    <a:pt x="520" y="49"/>
                    <a:pt x="560" y="36"/>
                  </a:cubicBezTo>
                  <a:cubicBezTo>
                    <a:pt x="600" y="23"/>
                    <a:pt x="638" y="11"/>
                    <a:pt x="676" y="0"/>
                  </a:cubicBezTo>
                </a:path>
              </a:pathLst>
            </a:custGeom>
            <a:noFill/>
            <a:ln w="9525">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6" name="Freeform 61"/>
            <p:cNvSpPr>
              <a:spLocks/>
            </p:cNvSpPr>
            <p:nvPr/>
          </p:nvSpPr>
          <p:spPr bwMode="auto">
            <a:xfrm>
              <a:off x="2976" y="1530"/>
              <a:ext cx="676" cy="320"/>
            </a:xfrm>
            <a:custGeom>
              <a:avLst/>
              <a:gdLst/>
              <a:ahLst/>
              <a:cxnLst>
                <a:cxn ang="0">
                  <a:pos x="0" y="6"/>
                </a:cxn>
                <a:cxn ang="0">
                  <a:pos x="14" y="0"/>
                </a:cxn>
                <a:cxn ang="0">
                  <a:pos x="168" y="44"/>
                </a:cxn>
                <a:cxn ang="0">
                  <a:pos x="326" y="110"/>
                </a:cxn>
                <a:cxn ang="0">
                  <a:pos x="458" y="176"/>
                </a:cxn>
                <a:cxn ang="0">
                  <a:pos x="572" y="250"/>
                </a:cxn>
                <a:cxn ang="0">
                  <a:pos x="654" y="306"/>
                </a:cxn>
                <a:cxn ang="0">
                  <a:pos x="676" y="320"/>
                </a:cxn>
              </a:cxnLst>
              <a:rect l="0" t="0" r="r" b="b"/>
              <a:pathLst>
                <a:path w="676" h="320">
                  <a:moveTo>
                    <a:pt x="0" y="6"/>
                  </a:moveTo>
                  <a:lnTo>
                    <a:pt x="14" y="0"/>
                  </a:lnTo>
                  <a:cubicBezTo>
                    <a:pt x="42" y="6"/>
                    <a:pt x="116" y="26"/>
                    <a:pt x="168" y="44"/>
                  </a:cubicBezTo>
                  <a:cubicBezTo>
                    <a:pt x="220" y="62"/>
                    <a:pt x="278" y="88"/>
                    <a:pt x="326" y="110"/>
                  </a:cubicBezTo>
                  <a:cubicBezTo>
                    <a:pt x="374" y="132"/>
                    <a:pt x="417" y="153"/>
                    <a:pt x="458" y="176"/>
                  </a:cubicBezTo>
                  <a:cubicBezTo>
                    <a:pt x="499" y="199"/>
                    <a:pt x="539" y="228"/>
                    <a:pt x="572" y="250"/>
                  </a:cubicBezTo>
                  <a:cubicBezTo>
                    <a:pt x="605" y="272"/>
                    <a:pt x="637" y="294"/>
                    <a:pt x="654" y="306"/>
                  </a:cubicBezTo>
                  <a:cubicBezTo>
                    <a:pt x="671" y="318"/>
                    <a:pt x="673" y="319"/>
                    <a:pt x="676" y="320"/>
                  </a:cubicBezTo>
                </a:path>
              </a:pathLst>
            </a:custGeom>
            <a:noFill/>
            <a:ln w="9525">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pSp>
        <p:nvGrpSpPr>
          <p:cNvPr id="257" name="Group 62"/>
          <p:cNvGrpSpPr>
            <a:grpSpLocks/>
          </p:cNvGrpSpPr>
          <p:nvPr/>
        </p:nvGrpSpPr>
        <p:grpSpPr bwMode="auto">
          <a:xfrm>
            <a:off x="5087938" y="2055813"/>
            <a:ext cx="3598862" cy="3876675"/>
            <a:chOff x="1443" y="1251"/>
            <a:chExt cx="2267" cy="2442"/>
          </a:xfrm>
        </p:grpSpPr>
        <p:sp>
          <p:nvSpPr>
            <p:cNvPr id="258" name="Freeform 63"/>
            <p:cNvSpPr>
              <a:spLocks/>
            </p:cNvSpPr>
            <p:nvPr/>
          </p:nvSpPr>
          <p:spPr bwMode="auto">
            <a:xfrm>
              <a:off x="1492" y="1560"/>
              <a:ext cx="2160" cy="768"/>
            </a:xfrm>
            <a:custGeom>
              <a:avLst/>
              <a:gdLst/>
              <a:ahLst/>
              <a:cxnLst>
                <a:cxn ang="0">
                  <a:pos x="4" y="760"/>
                </a:cxn>
                <a:cxn ang="0">
                  <a:pos x="0" y="276"/>
                </a:cxn>
                <a:cxn ang="0">
                  <a:pos x="236" y="104"/>
                </a:cxn>
                <a:cxn ang="0">
                  <a:pos x="484" y="12"/>
                </a:cxn>
                <a:cxn ang="0">
                  <a:pos x="880" y="332"/>
                </a:cxn>
                <a:cxn ang="0">
                  <a:pos x="956" y="340"/>
                </a:cxn>
                <a:cxn ang="0">
                  <a:pos x="1244" y="340"/>
                </a:cxn>
                <a:cxn ang="0">
                  <a:pos x="1324" y="304"/>
                </a:cxn>
                <a:cxn ang="0">
                  <a:pos x="1692" y="0"/>
                </a:cxn>
                <a:cxn ang="0">
                  <a:pos x="2160" y="288"/>
                </a:cxn>
                <a:cxn ang="0">
                  <a:pos x="2160" y="768"/>
                </a:cxn>
                <a:cxn ang="0">
                  <a:pos x="4" y="760"/>
                </a:cxn>
              </a:cxnLst>
              <a:rect l="0" t="0" r="r" b="b"/>
              <a:pathLst>
                <a:path w="2160" h="768">
                  <a:moveTo>
                    <a:pt x="4" y="760"/>
                  </a:moveTo>
                  <a:lnTo>
                    <a:pt x="0" y="276"/>
                  </a:lnTo>
                  <a:lnTo>
                    <a:pt x="236" y="104"/>
                  </a:lnTo>
                  <a:lnTo>
                    <a:pt x="484" y="12"/>
                  </a:lnTo>
                  <a:lnTo>
                    <a:pt x="880" y="332"/>
                  </a:lnTo>
                  <a:lnTo>
                    <a:pt x="956" y="340"/>
                  </a:lnTo>
                  <a:lnTo>
                    <a:pt x="1244" y="340"/>
                  </a:lnTo>
                  <a:lnTo>
                    <a:pt x="1324" y="304"/>
                  </a:lnTo>
                  <a:lnTo>
                    <a:pt x="1692" y="0"/>
                  </a:lnTo>
                  <a:lnTo>
                    <a:pt x="2160" y="288"/>
                  </a:lnTo>
                  <a:lnTo>
                    <a:pt x="2160" y="768"/>
                  </a:lnTo>
                  <a:lnTo>
                    <a:pt x="4" y="760"/>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9" name="Freeform 64"/>
            <p:cNvSpPr>
              <a:spLocks/>
            </p:cNvSpPr>
            <p:nvPr/>
          </p:nvSpPr>
          <p:spPr bwMode="auto">
            <a:xfrm>
              <a:off x="1492" y="2316"/>
              <a:ext cx="2164" cy="1312"/>
            </a:xfrm>
            <a:custGeom>
              <a:avLst/>
              <a:gdLst/>
              <a:ahLst/>
              <a:cxnLst>
                <a:cxn ang="0">
                  <a:pos x="4" y="4"/>
                </a:cxn>
                <a:cxn ang="0">
                  <a:pos x="2164" y="0"/>
                </a:cxn>
                <a:cxn ang="0">
                  <a:pos x="2164" y="1216"/>
                </a:cxn>
                <a:cxn ang="0">
                  <a:pos x="1128" y="1312"/>
                </a:cxn>
                <a:cxn ang="0">
                  <a:pos x="460" y="1272"/>
                </a:cxn>
                <a:cxn ang="0">
                  <a:pos x="0" y="1160"/>
                </a:cxn>
                <a:cxn ang="0">
                  <a:pos x="4" y="4"/>
                </a:cxn>
              </a:cxnLst>
              <a:rect l="0" t="0" r="r" b="b"/>
              <a:pathLst>
                <a:path w="2164" h="1312">
                  <a:moveTo>
                    <a:pt x="4" y="4"/>
                  </a:moveTo>
                  <a:lnTo>
                    <a:pt x="2164" y="0"/>
                  </a:lnTo>
                  <a:lnTo>
                    <a:pt x="2164" y="1216"/>
                  </a:lnTo>
                  <a:lnTo>
                    <a:pt x="1128" y="1312"/>
                  </a:lnTo>
                  <a:lnTo>
                    <a:pt x="460" y="1272"/>
                  </a:lnTo>
                  <a:lnTo>
                    <a:pt x="0" y="1160"/>
                  </a:lnTo>
                  <a:lnTo>
                    <a:pt x="4" y="4"/>
                  </a:lnTo>
                  <a:close/>
                </a:path>
              </a:pathLst>
            </a:custGeom>
            <a:gradFill rotWithShape="0">
              <a:gsLst>
                <a:gs pos="0">
                  <a:srgbClr val="FF9933">
                    <a:gamma/>
                    <a:shade val="46275"/>
                    <a:invGamma/>
                  </a:srgbClr>
                </a:gs>
                <a:gs pos="50000">
                  <a:srgbClr val="FF9933"/>
                </a:gs>
                <a:gs pos="100000">
                  <a:srgbClr val="FF9933">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0" name="Freeform 65"/>
            <p:cNvSpPr>
              <a:spLocks/>
            </p:cNvSpPr>
            <p:nvPr/>
          </p:nvSpPr>
          <p:spPr bwMode="auto">
            <a:xfrm>
              <a:off x="2565" y="1311"/>
              <a:ext cx="1092" cy="558"/>
            </a:xfrm>
            <a:custGeom>
              <a:avLst/>
              <a:gdLst/>
              <a:ahLst/>
              <a:cxnLst>
                <a:cxn ang="0">
                  <a:pos x="3" y="9"/>
                </a:cxn>
                <a:cxn ang="0">
                  <a:pos x="0" y="276"/>
                </a:cxn>
                <a:cxn ang="0">
                  <a:pos x="588" y="276"/>
                </a:cxn>
                <a:cxn ang="0">
                  <a:pos x="690" y="318"/>
                </a:cxn>
                <a:cxn ang="0">
                  <a:pos x="798" y="369"/>
                </a:cxn>
                <a:cxn ang="0">
                  <a:pos x="933" y="447"/>
                </a:cxn>
                <a:cxn ang="0">
                  <a:pos x="1029" y="513"/>
                </a:cxn>
                <a:cxn ang="0">
                  <a:pos x="1092" y="558"/>
                </a:cxn>
                <a:cxn ang="0">
                  <a:pos x="1089" y="342"/>
                </a:cxn>
                <a:cxn ang="0">
                  <a:pos x="84" y="0"/>
                </a:cxn>
                <a:cxn ang="0">
                  <a:pos x="3" y="9"/>
                </a:cxn>
              </a:cxnLst>
              <a:rect l="0" t="0" r="r" b="b"/>
              <a:pathLst>
                <a:path w="1092" h="558">
                  <a:moveTo>
                    <a:pt x="3" y="9"/>
                  </a:moveTo>
                  <a:lnTo>
                    <a:pt x="0" y="276"/>
                  </a:lnTo>
                  <a:lnTo>
                    <a:pt x="588" y="276"/>
                  </a:lnTo>
                  <a:lnTo>
                    <a:pt x="690" y="318"/>
                  </a:lnTo>
                  <a:lnTo>
                    <a:pt x="798" y="369"/>
                  </a:lnTo>
                  <a:lnTo>
                    <a:pt x="933" y="447"/>
                  </a:lnTo>
                  <a:lnTo>
                    <a:pt x="1029" y="513"/>
                  </a:lnTo>
                  <a:lnTo>
                    <a:pt x="1092" y="558"/>
                  </a:lnTo>
                  <a:lnTo>
                    <a:pt x="1089" y="342"/>
                  </a:lnTo>
                  <a:lnTo>
                    <a:pt x="84" y="0"/>
                  </a:lnTo>
                  <a:lnTo>
                    <a:pt x="3" y="9"/>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1" name="Freeform 66"/>
            <p:cNvSpPr>
              <a:spLocks/>
            </p:cNvSpPr>
            <p:nvPr/>
          </p:nvSpPr>
          <p:spPr bwMode="auto">
            <a:xfrm>
              <a:off x="1482" y="1314"/>
              <a:ext cx="1098" cy="525"/>
            </a:xfrm>
            <a:custGeom>
              <a:avLst/>
              <a:gdLst/>
              <a:ahLst/>
              <a:cxnLst>
                <a:cxn ang="0">
                  <a:pos x="1098" y="6"/>
                </a:cxn>
                <a:cxn ang="0">
                  <a:pos x="1098" y="276"/>
                </a:cxn>
                <a:cxn ang="0">
                  <a:pos x="498" y="273"/>
                </a:cxn>
                <a:cxn ang="0">
                  <a:pos x="417" y="300"/>
                </a:cxn>
                <a:cxn ang="0">
                  <a:pos x="342" y="336"/>
                </a:cxn>
                <a:cxn ang="0">
                  <a:pos x="279" y="366"/>
                </a:cxn>
                <a:cxn ang="0">
                  <a:pos x="219" y="396"/>
                </a:cxn>
                <a:cxn ang="0">
                  <a:pos x="171" y="429"/>
                </a:cxn>
                <a:cxn ang="0">
                  <a:pos x="99" y="471"/>
                </a:cxn>
                <a:cxn ang="0">
                  <a:pos x="45" y="513"/>
                </a:cxn>
                <a:cxn ang="0">
                  <a:pos x="15" y="525"/>
                </a:cxn>
                <a:cxn ang="0">
                  <a:pos x="18" y="402"/>
                </a:cxn>
                <a:cxn ang="0">
                  <a:pos x="0" y="381"/>
                </a:cxn>
                <a:cxn ang="0">
                  <a:pos x="0" y="354"/>
                </a:cxn>
                <a:cxn ang="0">
                  <a:pos x="1017" y="0"/>
                </a:cxn>
                <a:cxn ang="0">
                  <a:pos x="1098" y="6"/>
                </a:cxn>
              </a:cxnLst>
              <a:rect l="0" t="0" r="r" b="b"/>
              <a:pathLst>
                <a:path w="1098" h="525">
                  <a:moveTo>
                    <a:pt x="1098" y="6"/>
                  </a:moveTo>
                  <a:lnTo>
                    <a:pt x="1098" y="276"/>
                  </a:lnTo>
                  <a:lnTo>
                    <a:pt x="498" y="273"/>
                  </a:lnTo>
                  <a:lnTo>
                    <a:pt x="417" y="300"/>
                  </a:lnTo>
                  <a:lnTo>
                    <a:pt x="342" y="336"/>
                  </a:lnTo>
                  <a:lnTo>
                    <a:pt x="279" y="366"/>
                  </a:lnTo>
                  <a:lnTo>
                    <a:pt x="219" y="396"/>
                  </a:lnTo>
                  <a:lnTo>
                    <a:pt x="171" y="429"/>
                  </a:lnTo>
                  <a:lnTo>
                    <a:pt x="99" y="471"/>
                  </a:lnTo>
                  <a:lnTo>
                    <a:pt x="45" y="513"/>
                  </a:lnTo>
                  <a:lnTo>
                    <a:pt x="15" y="525"/>
                  </a:lnTo>
                  <a:lnTo>
                    <a:pt x="18" y="402"/>
                  </a:lnTo>
                  <a:lnTo>
                    <a:pt x="0" y="381"/>
                  </a:lnTo>
                  <a:lnTo>
                    <a:pt x="0" y="354"/>
                  </a:lnTo>
                  <a:lnTo>
                    <a:pt x="1017" y="0"/>
                  </a:lnTo>
                  <a:lnTo>
                    <a:pt x="1098" y="6"/>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2" name="Freeform 67"/>
            <p:cNvSpPr>
              <a:spLocks/>
            </p:cNvSpPr>
            <p:nvPr/>
          </p:nvSpPr>
          <p:spPr bwMode="auto">
            <a:xfrm>
              <a:off x="1968" y="1584"/>
              <a:ext cx="1200" cy="297"/>
            </a:xfrm>
            <a:custGeom>
              <a:avLst/>
              <a:gdLst/>
              <a:ahLst/>
              <a:cxnLst>
                <a:cxn ang="0">
                  <a:pos x="0" y="0"/>
                </a:cxn>
                <a:cxn ang="0">
                  <a:pos x="1200" y="0"/>
                </a:cxn>
                <a:cxn ang="0">
                  <a:pos x="822" y="297"/>
                </a:cxn>
                <a:cxn ang="0">
                  <a:pos x="786" y="282"/>
                </a:cxn>
                <a:cxn ang="0">
                  <a:pos x="705" y="276"/>
                </a:cxn>
                <a:cxn ang="0">
                  <a:pos x="618" y="273"/>
                </a:cxn>
                <a:cxn ang="0">
                  <a:pos x="534" y="276"/>
                </a:cxn>
                <a:cxn ang="0">
                  <a:pos x="474" y="282"/>
                </a:cxn>
                <a:cxn ang="0">
                  <a:pos x="426" y="288"/>
                </a:cxn>
                <a:cxn ang="0">
                  <a:pos x="387" y="297"/>
                </a:cxn>
                <a:cxn ang="0">
                  <a:pos x="0" y="0"/>
                </a:cxn>
              </a:cxnLst>
              <a:rect l="0" t="0" r="r" b="b"/>
              <a:pathLst>
                <a:path w="1200" h="297">
                  <a:moveTo>
                    <a:pt x="0" y="0"/>
                  </a:moveTo>
                  <a:lnTo>
                    <a:pt x="1200" y="0"/>
                  </a:lnTo>
                  <a:lnTo>
                    <a:pt x="822" y="297"/>
                  </a:lnTo>
                  <a:lnTo>
                    <a:pt x="786" y="282"/>
                  </a:lnTo>
                  <a:lnTo>
                    <a:pt x="705" y="276"/>
                  </a:lnTo>
                  <a:lnTo>
                    <a:pt x="618" y="273"/>
                  </a:lnTo>
                  <a:lnTo>
                    <a:pt x="534" y="276"/>
                  </a:lnTo>
                  <a:lnTo>
                    <a:pt x="474" y="282"/>
                  </a:lnTo>
                  <a:lnTo>
                    <a:pt x="426" y="288"/>
                  </a:lnTo>
                  <a:lnTo>
                    <a:pt x="387" y="297"/>
                  </a:lnTo>
                  <a:lnTo>
                    <a:pt x="0" y="0"/>
                  </a:lnTo>
                  <a:close/>
                </a:path>
              </a:pathLst>
            </a:custGeom>
            <a:gradFill rotWithShape="0">
              <a:gsLst>
                <a:gs pos="0">
                  <a:srgbClr val="FF9933"/>
                </a:gs>
                <a:gs pos="50000">
                  <a:srgbClr val="FF9933">
                    <a:gamma/>
                    <a:shade val="46275"/>
                    <a:invGamma/>
                  </a:srgbClr>
                </a:gs>
                <a:gs pos="100000">
                  <a:srgbClr val="FF9933"/>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3" name="Freeform 68"/>
            <p:cNvSpPr>
              <a:spLocks/>
            </p:cNvSpPr>
            <p:nvPr/>
          </p:nvSpPr>
          <p:spPr bwMode="auto">
            <a:xfrm>
              <a:off x="2367" y="1857"/>
              <a:ext cx="426" cy="48"/>
            </a:xfrm>
            <a:custGeom>
              <a:avLst/>
              <a:gdLst/>
              <a:ahLst/>
              <a:cxnLst>
                <a:cxn ang="0">
                  <a:pos x="0" y="21"/>
                </a:cxn>
                <a:cxn ang="0">
                  <a:pos x="60" y="9"/>
                </a:cxn>
                <a:cxn ang="0">
                  <a:pos x="129" y="3"/>
                </a:cxn>
                <a:cxn ang="0">
                  <a:pos x="213" y="0"/>
                </a:cxn>
                <a:cxn ang="0">
                  <a:pos x="291" y="0"/>
                </a:cxn>
                <a:cxn ang="0">
                  <a:pos x="360" y="9"/>
                </a:cxn>
                <a:cxn ang="0">
                  <a:pos x="396" y="12"/>
                </a:cxn>
                <a:cxn ang="0">
                  <a:pos x="426" y="27"/>
                </a:cxn>
                <a:cxn ang="0">
                  <a:pos x="390" y="33"/>
                </a:cxn>
                <a:cxn ang="0">
                  <a:pos x="327" y="45"/>
                </a:cxn>
                <a:cxn ang="0">
                  <a:pos x="279" y="48"/>
                </a:cxn>
                <a:cxn ang="0">
                  <a:pos x="135" y="48"/>
                </a:cxn>
                <a:cxn ang="0">
                  <a:pos x="78" y="42"/>
                </a:cxn>
                <a:cxn ang="0">
                  <a:pos x="39" y="42"/>
                </a:cxn>
                <a:cxn ang="0">
                  <a:pos x="15" y="33"/>
                </a:cxn>
                <a:cxn ang="0">
                  <a:pos x="0" y="21"/>
                </a:cxn>
              </a:cxnLst>
              <a:rect l="0" t="0" r="r" b="b"/>
              <a:pathLst>
                <a:path w="426" h="48">
                  <a:moveTo>
                    <a:pt x="0" y="21"/>
                  </a:moveTo>
                  <a:lnTo>
                    <a:pt x="60" y="9"/>
                  </a:lnTo>
                  <a:lnTo>
                    <a:pt x="129" y="3"/>
                  </a:lnTo>
                  <a:lnTo>
                    <a:pt x="213" y="0"/>
                  </a:lnTo>
                  <a:lnTo>
                    <a:pt x="291" y="0"/>
                  </a:lnTo>
                  <a:lnTo>
                    <a:pt x="360" y="9"/>
                  </a:lnTo>
                  <a:lnTo>
                    <a:pt x="396" y="12"/>
                  </a:lnTo>
                  <a:lnTo>
                    <a:pt x="426" y="27"/>
                  </a:lnTo>
                  <a:lnTo>
                    <a:pt x="390" y="33"/>
                  </a:lnTo>
                  <a:lnTo>
                    <a:pt x="327" y="45"/>
                  </a:lnTo>
                  <a:lnTo>
                    <a:pt x="279" y="48"/>
                  </a:lnTo>
                  <a:lnTo>
                    <a:pt x="135" y="48"/>
                  </a:lnTo>
                  <a:lnTo>
                    <a:pt x="78" y="42"/>
                  </a:lnTo>
                  <a:lnTo>
                    <a:pt x="39" y="42"/>
                  </a:lnTo>
                  <a:lnTo>
                    <a:pt x="15" y="33"/>
                  </a:lnTo>
                  <a:lnTo>
                    <a:pt x="0" y="21"/>
                  </a:lnTo>
                  <a:close/>
                </a:path>
              </a:pathLst>
            </a:custGeom>
            <a:gradFill rotWithShape="0">
              <a:gsLst>
                <a:gs pos="0">
                  <a:srgbClr val="FF9933">
                    <a:gamma/>
                    <a:shade val="46275"/>
                    <a:invGamma/>
                  </a:srgbClr>
                </a:gs>
                <a:gs pos="100000">
                  <a:srgbClr val="FF9933"/>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4" name="Freeform 69"/>
            <p:cNvSpPr>
              <a:spLocks/>
            </p:cNvSpPr>
            <p:nvPr/>
          </p:nvSpPr>
          <p:spPr bwMode="auto">
            <a:xfrm>
              <a:off x="2756" y="3338"/>
              <a:ext cx="954" cy="354"/>
            </a:xfrm>
            <a:custGeom>
              <a:avLst/>
              <a:gdLst/>
              <a:ahLst/>
              <a:cxnLst>
                <a:cxn ang="0">
                  <a:pos x="0" y="240"/>
                </a:cxn>
                <a:cxn ang="0">
                  <a:pos x="2" y="354"/>
                </a:cxn>
                <a:cxn ang="0">
                  <a:pos x="100" y="352"/>
                </a:cxn>
                <a:cxn ang="0">
                  <a:pos x="220" y="340"/>
                </a:cxn>
                <a:cxn ang="0">
                  <a:pos x="308" y="338"/>
                </a:cxn>
                <a:cxn ang="0">
                  <a:pos x="394" y="328"/>
                </a:cxn>
                <a:cxn ang="0">
                  <a:pos x="488" y="316"/>
                </a:cxn>
                <a:cxn ang="0">
                  <a:pos x="632" y="294"/>
                </a:cxn>
                <a:cxn ang="0">
                  <a:pos x="774" y="266"/>
                </a:cxn>
                <a:cxn ang="0">
                  <a:pos x="894" y="220"/>
                </a:cxn>
                <a:cxn ang="0">
                  <a:pos x="942" y="198"/>
                </a:cxn>
                <a:cxn ang="0">
                  <a:pos x="954" y="170"/>
                </a:cxn>
                <a:cxn ang="0">
                  <a:pos x="952" y="54"/>
                </a:cxn>
                <a:cxn ang="0">
                  <a:pos x="932" y="16"/>
                </a:cxn>
                <a:cxn ang="0">
                  <a:pos x="902" y="0"/>
                </a:cxn>
                <a:cxn ang="0">
                  <a:pos x="900" y="84"/>
                </a:cxn>
                <a:cxn ang="0">
                  <a:pos x="884" y="106"/>
                </a:cxn>
                <a:cxn ang="0">
                  <a:pos x="850" y="120"/>
                </a:cxn>
                <a:cxn ang="0">
                  <a:pos x="814" y="136"/>
                </a:cxn>
                <a:cxn ang="0">
                  <a:pos x="748" y="154"/>
                </a:cxn>
                <a:cxn ang="0">
                  <a:pos x="676" y="172"/>
                </a:cxn>
                <a:cxn ang="0">
                  <a:pos x="600" y="188"/>
                </a:cxn>
                <a:cxn ang="0">
                  <a:pos x="514" y="200"/>
                </a:cxn>
                <a:cxn ang="0">
                  <a:pos x="424" y="210"/>
                </a:cxn>
                <a:cxn ang="0">
                  <a:pos x="326" y="222"/>
                </a:cxn>
                <a:cxn ang="0">
                  <a:pos x="222" y="228"/>
                </a:cxn>
                <a:cxn ang="0">
                  <a:pos x="134" y="234"/>
                </a:cxn>
                <a:cxn ang="0">
                  <a:pos x="62" y="238"/>
                </a:cxn>
                <a:cxn ang="0">
                  <a:pos x="0" y="240"/>
                </a:cxn>
              </a:cxnLst>
              <a:rect l="0" t="0" r="r" b="b"/>
              <a:pathLst>
                <a:path w="954" h="354">
                  <a:moveTo>
                    <a:pt x="0" y="240"/>
                  </a:moveTo>
                  <a:lnTo>
                    <a:pt x="2" y="354"/>
                  </a:lnTo>
                  <a:lnTo>
                    <a:pt x="100" y="352"/>
                  </a:lnTo>
                  <a:lnTo>
                    <a:pt x="220" y="340"/>
                  </a:lnTo>
                  <a:lnTo>
                    <a:pt x="308" y="338"/>
                  </a:lnTo>
                  <a:lnTo>
                    <a:pt x="394" y="328"/>
                  </a:lnTo>
                  <a:lnTo>
                    <a:pt x="488" y="316"/>
                  </a:lnTo>
                  <a:lnTo>
                    <a:pt x="632" y="294"/>
                  </a:lnTo>
                  <a:lnTo>
                    <a:pt x="774" y="266"/>
                  </a:lnTo>
                  <a:lnTo>
                    <a:pt x="894" y="220"/>
                  </a:lnTo>
                  <a:lnTo>
                    <a:pt x="942" y="198"/>
                  </a:lnTo>
                  <a:lnTo>
                    <a:pt x="954" y="170"/>
                  </a:lnTo>
                  <a:lnTo>
                    <a:pt x="952" y="54"/>
                  </a:lnTo>
                  <a:lnTo>
                    <a:pt x="932" y="16"/>
                  </a:lnTo>
                  <a:lnTo>
                    <a:pt x="902" y="0"/>
                  </a:lnTo>
                  <a:lnTo>
                    <a:pt x="900" y="84"/>
                  </a:lnTo>
                  <a:lnTo>
                    <a:pt x="884" y="106"/>
                  </a:lnTo>
                  <a:lnTo>
                    <a:pt x="850" y="120"/>
                  </a:lnTo>
                  <a:lnTo>
                    <a:pt x="814" y="136"/>
                  </a:lnTo>
                  <a:lnTo>
                    <a:pt x="748" y="154"/>
                  </a:lnTo>
                  <a:lnTo>
                    <a:pt x="676" y="172"/>
                  </a:lnTo>
                  <a:lnTo>
                    <a:pt x="600" y="188"/>
                  </a:lnTo>
                  <a:lnTo>
                    <a:pt x="514" y="200"/>
                  </a:lnTo>
                  <a:lnTo>
                    <a:pt x="424" y="210"/>
                  </a:lnTo>
                  <a:lnTo>
                    <a:pt x="326" y="222"/>
                  </a:lnTo>
                  <a:lnTo>
                    <a:pt x="222" y="228"/>
                  </a:lnTo>
                  <a:lnTo>
                    <a:pt x="134" y="234"/>
                  </a:lnTo>
                  <a:lnTo>
                    <a:pt x="62" y="238"/>
                  </a:lnTo>
                  <a:lnTo>
                    <a:pt x="0" y="240"/>
                  </a:lnTo>
                  <a:close/>
                </a:path>
              </a:pathLst>
            </a:custGeom>
            <a:solidFill>
              <a:srgbClr val="CFDBFD"/>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5" name="Freeform 70"/>
            <p:cNvSpPr>
              <a:spLocks/>
            </p:cNvSpPr>
            <p:nvPr/>
          </p:nvSpPr>
          <p:spPr bwMode="auto">
            <a:xfrm>
              <a:off x="1444" y="3336"/>
              <a:ext cx="1318" cy="356"/>
            </a:xfrm>
            <a:custGeom>
              <a:avLst/>
              <a:gdLst/>
              <a:ahLst/>
              <a:cxnLst>
                <a:cxn ang="0">
                  <a:pos x="50" y="0"/>
                </a:cxn>
                <a:cxn ang="0">
                  <a:pos x="26" y="14"/>
                </a:cxn>
                <a:cxn ang="0">
                  <a:pos x="10" y="28"/>
                </a:cxn>
                <a:cxn ang="0">
                  <a:pos x="2" y="42"/>
                </a:cxn>
                <a:cxn ang="0">
                  <a:pos x="0" y="62"/>
                </a:cxn>
                <a:cxn ang="0">
                  <a:pos x="0" y="178"/>
                </a:cxn>
                <a:cxn ang="0">
                  <a:pos x="10" y="204"/>
                </a:cxn>
                <a:cxn ang="0">
                  <a:pos x="42" y="220"/>
                </a:cxn>
                <a:cxn ang="0">
                  <a:pos x="140" y="252"/>
                </a:cxn>
                <a:cxn ang="0">
                  <a:pos x="244" y="282"/>
                </a:cxn>
                <a:cxn ang="0">
                  <a:pos x="356" y="304"/>
                </a:cxn>
                <a:cxn ang="0">
                  <a:pos x="488" y="324"/>
                </a:cxn>
                <a:cxn ang="0">
                  <a:pos x="624" y="336"/>
                </a:cxn>
                <a:cxn ang="0">
                  <a:pos x="802" y="348"/>
                </a:cxn>
                <a:cxn ang="0">
                  <a:pos x="958" y="356"/>
                </a:cxn>
                <a:cxn ang="0">
                  <a:pos x="1318" y="356"/>
                </a:cxn>
                <a:cxn ang="0">
                  <a:pos x="1314" y="238"/>
                </a:cxn>
                <a:cxn ang="0">
                  <a:pos x="1166" y="240"/>
                </a:cxn>
                <a:cxn ang="0">
                  <a:pos x="1018" y="240"/>
                </a:cxn>
                <a:cxn ang="0">
                  <a:pos x="886" y="240"/>
                </a:cxn>
                <a:cxn ang="0">
                  <a:pos x="796" y="234"/>
                </a:cxn>
                <a:cxn ang="0">
                  <a:pos x="694" y="226"/>
                </a:cxn>
                <a:cxn ang="0">
                  <a:pos x="626" y="222"/>
                </a:cxn>
                <a:cxn ang="0">
                  <a:pos x="544" y="218"/>
                </a:cxn>
                <a:cxn ang="0">
                  <a:pos x="402" y="198"/>
                </a:cxn>
                <a:cxn ang="0">
                  <a:pos x="284" y="178"/>
                </a:cxn>
                <a:cxn ang="0">
                  <a:pos x="176" y="150"/>
                </a:cxn>
                <a:cxn ang="0">
                  <a:pos x="100" y="124"/>
                </a:cxn>
                <a:cxn ang="0">
                  <a:pos x="68" y="110"/>
                </a:cxn>
                <a:cxn ang="0">
                  <a:pos x="50" y="82"/>
                </a:cxn>
                <a:cxn ang="0">
                  <a:pos x="50" y="0"/>
                </a:cxn>
              </a:cxnLst>
              <a:rect l="0" t="0" r="r" b="b"/>
              <a:pathLst>
                <a:path w="1318" h="356">
                  <a:moveTo>
                    <a:pt x="50" y="0"/>
                  </a:moveTo>
                  <a:lnTo>
                    <a:pt x="26" y="14"/>
                  </a:lnTo>
                  <a:lnTo>
                    <a:pt x="10" y="28"/>
                  </a:lnTo>
                  <a:lnTo>
                    <a:pt x="2" y="42"/>
                  </a:lnTo>
                  <a:lnTo>
                    <a:pt x="0" y="62"/>
                  </a:lnTo>
                  <a:lnTo>
                    <a:pt x="0" y="178"/>
                  </a:lnTo>
                  <a:lnTo>
                    <a:pt x="10" y="204"/>
                  </a:lnTo>
                  <a:lnTo>
                    <a:pt x="42" y="220"/>
                  </a:lnTo>
                  <a:lnTo>
                    <a:pt x="140" y="252"/>
                  </a:lnTo>
                  <a:lnTo>
                    <a:pt x="244" y="282"/>
                  </a:lnTo>
                  <a:lnTo>
                    <a:pt x="356" y="304"/>
                  </a:lnTo>
                  <a:lnTo>
                    <a:pt x="488" y="324"/>
                  </a:lnTo>
                  <a:lnTo>
                    <a:pt x="624" y="336"/>
                  </a:lnTo>
                  <a:lnTo>
                    <a:pt x="802" y="348"/>
                  </a:lnTo>
                  <a:lnTo>
                    <a:pt x="958" y="356"/>
                  </a:lnTo>
                  <a:lnTo>
                    <a:pt x="1318" y="356"/>
                  </a:lnTo>
                  <a:lnTo>
                    <a:pt x="1314" y="238"/>
                  </a:lnTo>
                  <a:lnTo>
                    <a:pt x="1166" y="240"/>
                  </a:lnTo>
                  <a:lnTo>
                    <a:pt x="1018" y="240"/>
                  </a:lnTo>
                  <a:lnTo>
                    <a:pt x="886" y="240"/>
                  </a:lnTo>
                  <a:lnTo>
                    <a:pt x="796" y="234"/>
                  </a:lnTo>
                  <a:lnTo>
                    <a:pt x="694" y="226"/>
                  </a:lnTo>
                  <a:lnTo>
                    <a:pt x="626" y="222"/>
                  </a:lnTo>
                  <a:lnTo>
                    <a:pt x="544" y="218"/>
                  </a:lnTo>
                  <a:lnTo>
                    <a:pt x="402" y="198"/>
                  </a:lnTo>
                  <a:lnTo>
                    <a:pt x="284" y="178"/>
                  </a:lnTo>
                  <a:lnTo>
                    <a:pt x="176" y="150"/>
                  </a:lnTo>
                  <a:lnTo>
                    <a:pt x="100" y="124"/>
                  </a:lnTo>
                  <a:lnTo>
                    <a:pt x="68" y="110"/>
                  </a:lnTo>
                  <a:lnTo>
                    <a:pt x="50" y="82"/>
                  </a:lnTo>
                  <a:lnTo>
                    <a:pt x="50" y="0"/>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6" name="Freeform 71"/>
            <p:cNvSpPr>
              <a:spLocks/>
            </p:cNvSpPr>
            <p:nvPr/>
          </p:nvSpPr>
          <p:spPr bwMode="auto">
            <a:xfrm>
              <a:off x="1474" y="1304"/>
              <a:ext cx="1024" cy="362"/>
            </a:xfrm>
            <a:custGeom>
              <a:avLst/>
              <a:gdLst/>
              <a:ahLst/>
              <a:cxnLst>
                <a:cxn ang="0">
                  <a:pos x="992" y="0"/>
                </a:cxn>
                <a:cxn ang="0">
                  <a:pos x="38" y="304"/>
                </a:cxn>
                <a:cxn ang="0">
                  <a:pos x="14" y="318"/>
                </a:cxn>
                <a:cxn ang="0">
                  <a:pos x="2" y="342"/>
                </a:cxn>
                <a:cxn ang="0">
                  <a:pos x="0" y="362"/>
                </a:cxn>
                <a:cxn ang="0">
                  <a:pos x="1024" y="8"/>
                </a:cxn>
                <a:cxn ang="0">
                  <a:pos x="992" y="0"/>
                </a:cxn>
              </a:cxnLst>
              <a:rect l="0" t="0" r="r" b="b"/>
              <a:pathLst>
                <a:path w="1024" h="362">
                  <a:moveTo>
                    <a:pt x="992" y="0"/>
                  </a:moveTo>
                  <a:lnTo>
                    <a:pt x="38" y="304"/>
                  </a:lnTo>
                  <a:lnTo>
                    <a:pt x="14" y="318"/>
                  </a:lnTo>
                  <a:lnTo>
                    <a:pt x="2" y="342"/>
                  </a:lnTo>
                  <a:lnTo>
                    <a:pt x="0" y="362"/>
                  </a:lnTo>
                  <a:lnTo>
                    <a:pt x="1024" y="8"/>
                  </a:lnTo>
                  <a:lnTo>
                    <a:pt x="992" y="0"/>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7" name="Freeform 72"/>
            <p:cNvSpPr>
              <a:spLocks/>
            </p:cNvSpPr>
            <p:nvPr/>
          </p:nvSpPr>
          <p:spPr bwMode="auto">
            <a:xfrm>
              <a:off x="2662" y="1300"/>
              <a:ext cx="1016" cy="362"/>
            </a:xfrm>
            <a:custGeom>
              <a:avLst/>
              <a:gdLst/>
              <a:ahLst/>
              <a:cxnLst>
                <a:cxn ang="0">
                  <a:pos x="0" y="14"/>
                </a:cxn>
                <a:cxn ang="0">
                  <a:pos x="1016" y="362"/>
                </a:cxn>
                <a:cxn ang="0">
                  <a:pos x="1016" y="344"/>
                </a:cxn>
                <a:cxn ang="0">
                  <a:pos x="998" y="320"/>
                </a:cxn>
                <a:cxn ang="0">
                  <a:pos x="984" y="312"/>
                </a:cxn>
                <a:cxn ang="0">
                  <a:pos x="852" y="262"/>
                </a:cxn>
                <a:cxn ang="0">
                  <a:pos x="18" y="0"/>
                </a:cxn>
                <a:cxn ang="0">
                  <a:pos x="0" y="14"/>
                </a:cxn>
              </a:cxnLst>
              <a:rect l="0" t="0" r="r" b="b"/>
              <a:pathLst>
                <a:path w="1016" h="362">
                  <a:moveTo>
                    <a:pt x="0" y="14"/>
                  </a:moveTo>
                  <a:lnTo>
                    <a:pt x="1016" y="362"/>
                  </a:lnTo>
                  <a:lnTo>
                    <a:pt x="1016" y="344"/>
                  </a:lnTo>
                  <a:lnTo>
                    <a:pt x="998" y="320"/>
                  </a:lnTo>
                  <a:lnTo>
                    <a:pt x="984" y="312"/>
                  </a:lnTo>
                  <a:lnTo>
                    <a:pt x="852" y="262"/>
                  </a:lnTo>
                  <a:lnTo>
                    <a:pt x="18" y="0"/>
                  </a:lnTo>
                  <a:lnTo>
                    <a:pt x="0" y="14"/>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8" name="Freeform 73"/>
            <p:cNvSpPr>
              <a:spLocks/>
            </p:cNvSpPr>
            <p:nvPr/>
          </p:nvSpPr>
          <p:spPr bwMode="auto">
            <a:xfrm>
              <a:off x="2468" y="1278"/>
              <a:ext cx="219" cy="47"/>
            </a:xfrm>
            <a:custGeom>
              <a:avLst/>
              <a:gdLst/>
              <a:ahLst/>
              <a:cxnLst>
                <a:cxn ang="0">
                  <a:pos x="0" y="26"/>
                </a:cxn>
                <a:cxn ang="0">
                  <a:pos x="0" y="0"/>
                </a:cxn>
                <a:cxn ang="0">
                  <a:pos x="21" y="11"/>
                </a:cxn>
                <a:cxn ang="0">
                  <a:pos x="49" y="21"/>
                </a:cxn>
                <a:cxn ang="0">
                  <a:pos x="93" y="23"/>
                </a:cxn>
                <a:cxn ang="0">
                  <a:pos x="130" y="26"/>
                </a:cxn>
                <a:cxn ang="0">
                  <a:pos x="174" y="18"/>
                </a:cxn>
                <a:cxn ang="0">
                  <a:pos x="198" y="9"/>
                </a:cxn>
                <a:cxn ang="0">
                  <a:pos x="219" y="2"/>
                </a:cxn>
                <a:cxn ang="0">
                  <a:pos x="214" y="21"/>
                </a:cxn>
                <a:cxn ang="0">
                  <a:pos x="201" y="32"/>
                </a:cxn>
                <a:cxn ang="0">
                  <a:pos x="187" y="39"/>
                </a:cxn>
                <a:cxn ang="0">
                  <a:pos x="168" y="44"/>
                </a:cxn>
                <a:cxn ang="0">
                  <a:pos x="142" y="47"/>
                </a:cxn>
                <a:cxn ang="0">
                  <a:pos x="64" y="45"/>
                </a:cxn>
                <a:cxn ang="0">
                  <a:pos x="40" y="42"/>
                </a:cxn>
                <a:cxn ang="0">
                  <a:pos x="18" y="36"/>
                </a:cxn>
                <a:cxn ang="0">
                  <a:pos x="0" y="26"/>
                </a:cxn>
              </a:cxnLst>
              <a:rect l="0" t="0" r="r" b="b"/>
              <a:pathLst>
                <a:path w="219" h="47">
                  <a:moveTo>
                    <a:pt x="0" y="26"/>
                  </a:moveTo>
                  <a:lnTo>
                    <a:pt x="0" y="0"/>
                  </a:lnTo>
                  <a:lnTo>
                    <a:pt x="21" y="11"/>
                  </a:lnTo>
                  <a:lnTo>
                    <a:pt x="49" y="21"/>
                  </a:lnTo>
                  <a:lnTo>
                    <a:pt x="93" y="23"/>
                  </a:lnTo>
                  <a:lnTo>
                    <a:pt x="130" y="26"/>
                  </a:lnTo>
                  <a:lnTo>
                    <a:pt x="174" y="18"/>
                  </a:lnTo>
                  <a:lnTo>
                    <a:pt x="198" y="9"/>
                  </a:lnTo>
                  <a:lnTo>
                    <a:pt x="219" y="2"/>
                  </a:lnTo>
                  <a:lnTo>
                    <a:pt x="214" y="21"/>
                  </a:lnTo>
                  <a:lnTo>
                    <a:pt x="201" y="32"/>
                  </a:lnTo>
                  <a:lnTo>
                    <a:pt x="187" y="39"/>
                  </a:lnTo>
                  <a:lnTo>
                    <a:pt x="168" y="44"/>
                  </a:lnTo>
                  <a:lnTo>
                    <a:pt x="142" y="47"/>
                  </a:lnTo>
                  <a:lnTo>
                    <a:pt x="64" y="45"/>
                  </a:lnTo>
                  <a:lnTo>
                    <a:pt x="40" y="42"/>
                  </a:lnTo>
                  <a:lnTo>
                    <a:pt x="18" y="36"/>
                  </a:lnTo>
                  <a:lnTo>
                    <a:pt x="0" y="26"/>
                  </a:lnTo>
                  <a:close/>
                </a:path>
              </a:pathLst>
            </a:custGeom>
            <a:gradFill rotWithShape="0">
              <a:gsLst>
                <a:gs pos="0">
                  <a:srgbClr val="CFDBFD">
                    <a:gamma/>
                    <a:shade val="46275"/>
                    <a:invGamma/>
                  </a:srgbClr>
                </a:gs>
                <a:gs pos="50000">
                  <a:srgbClr val="CFDBFD"/>
                </a:gs>
                <a:gs pos="100000">
                  <a:srgbClr val="CFDBFD">
                    <a:gamma/>
                    <a:shade val="46275"/>
                    <a:invGamma/>
                  </a:srgbClr>
                </a:gs>
              </a:gsLst>
              <a:lin ang="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9" name="Freeform 74"/>
            <p:cNvSpPr>
              <a:spLocks/>
            </p:cNvSpPr>
            <p:nvPr/>
          </p:nvSpPr>
          <p:spPr bwMode="auto">
            <a:xfrm>
              <a:off x="2474" y="1251"/>
              <a:ext cx="210" cy="51"/>
            </a:xfrm>
            <a:custGeom>
              <a:avLst/>
              <a:gdLst/>
              <a:ahLst/>
              <a:cxnLst>
                <a:cxn ang="0">
                  <a:pos x="0" y="20"/>
                </a:cxn>
                <a:cxn ang="0">
                  <a:pos x="22" y="8"/>
                </a:cxn>
                <a:cxn ang="0">
                  <a:pos x="46" y="3"/>
                </a:cxn>
                <a:cxn ang="0">
                  <a:pos x="87" y="2"/>
                </a:cxn>
                <a:cxn ang="0">
                  <a:pos x="120" y="0"/>
                </a:cxn>
                <a:cxn ang="0">
                  <a:pos x="144" y="2"/>
                </a:cxn>
                <a:cxn ang="0">
                  <a:pos x="172" y="8"/>
                </a:cxn>
                <a:cxn ang="0">
                  <a:pos x="201" y="15"/>
                </a:cxn>
                <a:cxn ang="0">
                  <a:pos x="210" y="27"/>
                </a:cxn>
                <a:cxn ang="0">
                  <a:pos x="198" y="36"/>
                </a:cxn>
                <a:cxn ang="0">
                  <a:pos x="166" y="45"/>
                </a:cxn>
                <a:cxn ang="0">
                  <a:pos x="144" y="48"/>
                </a:cxn>
                <a:cxn ang="0">
                  <a:pos x="115" y="51"/>
                </a:cxn>
                <a:cxn ang="0">
                  <a:pos x="90" y="50"/>
                </a:cxn>
                <a:cxn ang="0">
                  <a:pos x="67" y="50"/>
                </a:cxn>
                <a:cxn ang="0">
                  <a:pos x="39" y="44"/>
                </a:cxn>
                <a:cxn ang="0">
                  <a:pos x="19" y="41"/>
                </a:cxn>
                <a:cxn ang="0">
                  <a:pos x="4" y="36"/>
                </a:cxn>
                <a:cxn ang="0">
                  <a:pos x="0" y="20"/>
                </a:cxn>
              </a:cxnLst>
              <a:rect l="0" t="0" r="r" b="b"/>
              <a:pathLst>
                <a:path w="210" h="51">
                  <a:moveTo>
                    <a:pt x="0" y="20"/>
                  </a:moveTo>
                  <a:lnTo>
                    <a:pt x="22" y="8"/>
                  </a:lnTo>
                  <a:lnTo>
                    <a:pt x="46" y="3"/>
                  </a:lnTo>
                  <a:lnTo>
                    <a:pt x="87" y="2"/>
                  </a:lnTo>
                  <a:lnTo>
                    <a:pt x="120" y="0"/>
                  </a:lnTo>
                  <a:lnTo>
                    <a:pt x="144" y="2"/>
                  </a:lnTo>
                  <a:lnTo>
                    <a:pt x="172" y="8"/>
                  </a:lnTo>
                  <a:lnTo>
                    <a:pt x="201" y="15"/>
                  </a:lnTo>
                  <a:lnTo>
                    <a:pt x="210" y="27"/>
                  </a:lnTo>
                  <a:lnTo>
                    <a:pt x="198" y="36"/>
                  </a:lnTo>
                  <a:lnTo>
                    <a:pt x="166" y="45"/>
                  </a:lnTo>
                  <a:lnTo>
                    <a:pt x="144" y="48"/>
                  </a:lnTo>
                  <a:lnTo>
                    <a:pt x="115" y="51"/>
                  </a:lnTo>
                  <a:lnTo>
                    <a:pt x="90" y="50"/>
                  </a:lnTo>
                  <a:lnTo>
                    <a:pt x="67" y="50"/>
                  </a:lnTo>
                  <a:lnTo>
                    <a:pt x="39" y="44"/>
                  </a:lnTo>
                  <a:lnTo>
                    <a:pt x="19" y="41"/>
                  </a:lnTo>
                  <a:lnTo>
                    <a:pt x="4" y="36"/>
                  </a:lnTo>
                  <a:lnTo>
                    <a:pt x="0" y="20"/>
                  </a:lnTo>
                  <a:close/>
                </a:path>
              </a:pathLst>
            </a:custGeom>
            <a:gradFill rotWithShape="0">
              <a:gsLst>
                <a:gs pos="0">
                  <a:srgbClr val="CFDBFD">
                    <a:gamma/>
                    <a:shade val="46275"/>
                    <a:invGamma/>
                  </a:srgbClr>
                </a:gs>
                <a:gs pos="100000">
                  <a:srgbClr val="CFDBFD"/>
                </a:gs>
              </a:gsLst>
              <a:lin ang="5400000" scaled="1"/>
            </a:gra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0" name="Freeform 75"/>
            <p:cNvSpPr>
              <a:spLocks/>
            </p:cNvSpPr>
            <p:nvPr/>
          </p:nvSpPr>
          <p:spPr bwMode="auto">
            <a:xfrm>
              <a:off x="1497" y="2123"/>
              <a:ext cx="6" cy="23"/>
            </a:xfrm>
            <a:custGeom>
              <a:avLst/>
              <a:gdLst/>
              <a:ahLst/>
              <a:cxnLst>
                <a:cxn ang="0">
                  <a:pos x="0" y="92"/>
                </a:cxn>
                <a:cxn ang="0">
                  <a:pos x="2" y="61"/>
                </a:cxn>
                <a:cxn ang="0">
                  <a:pos x="10" y="30"/>
                </a:cxn>
                <a:cxn ang="0">
                  <a:pos x="24" y="0"/>
                </a:cxn>
              </a:cxnLst>
              <a:rect l="0" t="0" r="r" b="b"/>
              <a:pathLst>
                <a:path w="24" h="92">
                  <a:moveTo>
                    <a:pt x="0" y="92"/>
                  </a:moveTo>
                  <a:lnTo>
                    <a:pt x="2" y="61"/>
                  </a:lnTo>
                  <a:lnTo>
                    <a:pt x="10" y="30"/>
                  </a:lnTo>
                  <a:lnTo>
                    <a:pt x="24"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1" name="Freeform 76"/>
            <p:cNvSpPr>
              <a:spLocks/>
            </p:cNvSpPr>
            <p:nvPr/>
          </p:nvSpPr>
          <p:spPr bwMode="auto">
            <a:xfrm>
              <a:off x="2684" y="1302"/>
              <a:ext cx="825" cy="259"/>
            </a:xfrm>
            <a:custGeom>
              <a:avLst/>
              <a:gdLst/>
              <a:ahLst/>
              <a:cxnLst>
                <a:cxn ang="0">
                  <a:pos x="3298" y="1039"/>
                </a:cxn>
                <a:cxn ang="0">
                  <a:pos x="2571" y="811"/>
                </a:cxn>
                <a:cxn ang="0">
                  <a:pos x="0" y="0"/>
                </a:cxn>
              </a:cxnLst>
              <a:rect l="0" t="0" r="r" b="b"/>
              <a:pathLst>
                <a:path w="3298" h="1039">
                  <a:moveTo>
                    <a:pt x="3298" y="1039"/>
                  </a:moveTo>
                  <a:lnTo>
                    <a:pt x="2571" y="811"/>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2" name="Freeform 77"/>
            <p:cNvSpPr>
              <a:spLocks/>
            </p:cNvSpPr>
            <p:nvPr/>
          </p:nvSpPr>
          <p:spPr bwMode="auto">
            <a:xfrm>
              <a:off x="2659" y="1315"/>
              <a:ext cx="799" cy="274"/>
            </a:xfrm>
            <a:custGeom>
              <a:avLst/>
              <a:gdLst/>
              <a:ahLst/>
              <a:cxnLst>
                <a:cxn ang="0">
                  <a:pos x="0" y="0"/>
                </a:cxn>
                <a:cxn ang="0">
                  <a:pos x="2514" y="859"/>
                </a:cxn>
                <a:cxn ang="0">
                  <a:pos x="3195" y="1094"/>
                </a:cxn>
              </a:cxnLst>
              <a:rect l="0" t="0" r="r" b="b"/>
              <a:pathLst>
                <a:path w="3195" h="1094">
                  <a:moveTo>
                    <a:pt x="0" y="0"/>
                  </a:moveTo>
                  <a:lnTo>
                    <a:pt x="2514" y="859"/>
                  </a:lnTo>
                  <a:lnTo>
                    <a:pt x="3195" y="109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3" name="Freeform 78"/>
            <p:cNvSpPr>
              <a:spLocks/>
            </p:cNvSpPr>
            <p:nvPr/>
          </p:nvSpPr>
          <p:spPr bwMode="auto">
            <a:xfrm>
              <a:off x="1931" y="1315"/>
              <a:ext cx="562" cy="199"/>
            </a:xfrm>
            <a:custGeom>
              <a:avLst/>
              <a:gdLst/>
              <a:ahLst/>
              <a:cxnLst>
                <a:cxn ang="0">
                  <a:pos x="2237" y="0"/>
                </a:cxn>
                <a:cxn ang="0">
                  <a:pos x="0" y="771"/>
                </a:cxn>
                <a:cxn ang="0">
                  <a:pos x="9" y="795"/>
                </a:cxn>
                <a:cxn ang="0">
                  <a:pos x="2246" y="25"/>
                </a:cxn>
                <a:cxn ang="0">
                  <a:pos x="2237" y="0"/>
                </a:cxn>
              </a:cxnLst>
              <a:rect l="0" t="0" r="r" b="b"/>
              <a:pathLst>
                <a:path w="2246" h="795">
                  <a:moveTo>
                    <a:pt x="2237" y="0"/>
                  </a:moveTo>
                  <a:lnTo>
                    <a:pt x="0" y="771"/>
                  </a:lnTo>
                  <a:lnTo>
                    <a:pt x="9" y="795"/>
                  </a:lnTo>
                  <a:lnTo>
                    <a:pt x="2246" y="25"/>
                  </a:lnTo>
                  <a:lnTo>
                    <a:pt x="2237"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4" name="Freeform 79"/>
            <p:cNvSpPr>
              <a:spLocks/>
            </p:cNvSpPr>
            <p:nvPr/>
          </p:nvSpPr>
          <p:spPr bwMode="auto">
            <a:xfrm>
              <a:off x="1472" y="1481"/>
              <a:ext cx="434" cy="236"/>
            </a:xfrm>
            <a:custGeom>
              <a:avLst/>
              <a:gdLst/>
              <a:ahLst/>
              <a:cxnLst>
                <a:cxn ang="0">
                  <a:pos x="1738" y="0"/>
                </a:cxn>
                <a:cxn ang="0">
                  <a:pos x="843" y="279"/>
                </a:cxn>
                <a:cxn ang="0">
                  <a:pos x="667" y="330"/>
                </a:cxn>
                <a:cxn ang="0">
                  <a:pos x="491" y="386"/>
                </a:cxn>
                <a:cxn ang="0">
                  <a:pos x="321" y="449"/>
                </a:cxn>
                <a:cxn ang="0">
                  <a:pos x="151" y="518"/>
                </a:cxn>
                <a:cxn ang="0">
                  <a:pos x="118" y="534"/>
                </a:cxn>
                <a:cxn ang="0">
                  <a:pos x="90" y="554"/>
                </a:cxn>
                <a:cxn ang="0">
                  <a:pos x="64" y="579"/>
                </a:cxn>
                <a:cxn ang="0">
                  <a:pos x="42" y="605"/>
                </a:cxn>
                <a:cxn ang="0">
                  <a:pos x="24" y="635"/>
                </a:cxn>
                <a:cxn ang="0">
                  <a:pos x="11" y="665"/>
                </a:cxn>
                <a:cxn ang="0">
                  <a:pos x="4" y="697"/>
                </a:cxn>
                <a:cxn ang="0">
                  <a:pos x="0" y="730"/>
                </a:cxn>
                <a:cxn ang="0">
                  <a:pos x="4" y="765"/>
                </a:cxn>
                <a:cxn ang="0">
                  <a:pos x="11" y="797"/>
                </a:cxn>
                <a:cxn ang="0">
                  <a:pos x="24" y="827"/>
                </a:cxn>
                <a:cxn ang="0">
                  <a:pos x="42" y="857"/>
                </a:cxn>
                <a:cxn ang="0">
                  <a:pos x="64" y="883"/>
                </a:cxn>
                <a:cxn ang="0">
                  <a:pos x="90" y="908"/>
                </a:cxn>
                <a:cxn ang="0">
                  <a:pos x="118" y="928"/>
                </a:cxn>
                <a:cxn ang="0">
                  <a:pos x="151" y="944"/>
                </a:cxn>
              </a:cxnLst>
              <a:rect l="0" t="0" r="r" b="b"/>
              <a:pathLst>
                <a:path w="1738" h="944">
                  <a:moveTo>
                    <a:pt x="1738" y="0"/>
                  </a:moveTo>
                  <a:lnTo>
                    <a:pt x="843" y="279"/>
                  </a:lnTo>
                  <a:lnTo>
                    <a:pt x="667" y="330"/>
                  </a:lnTo>
                  <a:lnTo>
                    <a:pt x="491" y="386"/>
                  </a:lnTo>
                  <a:lnTo>
                    <a:pt x="321" y="449"/>
                  </a:lnTo>
                  <a:lnTo>
                    <a:pt x="151" y="518"/>
                  </a:lnTo>
                  <a:lnTo>
                    <a:pt x="118" y="534"/>
                  </a:lnTo>
                  <a:lnTo>
                    <a:pt x="90" y="554"/>
                  </a:lnTo>
                  <a:lnTo>
                    <a:pt x="64" y="579"/>
                  </a:lnTo>
                  <a:lnTo>
                    <a:pt x="42" y="605"/>
                  </a:lnTo>
                  <a:lnTo>
                    <a:pt x="24" y="635"/>
                  </a:lnTo>
                  <a:lnTo>
                    <a:pt x="11" y="665"/>
                  </a:lnTo>
                  <a:lnTo>
                    <a:pt x="4" y="697"/>
                  </a:lnTo>
                  <a:lnTo>
                    <a:pt x="0" y="730"/>
                  </a:lnTo>
                  <a:lnTo>
                    <a:pt x="4" y="765"/>
                  </a:lnTo>
                  <a:lnTo>
                    <a:pt x="11" y="797"/>
                  </a:lnTo>
                  <a:lnTo>
                    <a:pt x="24" y="827"/>
                  </a:lnTo>
                  <a:lnTo>
                    <a:pt x="42" y="857"/>
                  </a:lnTo>
                  <a:lnTo>
                    <a:pt x="64" y="883"/>
                  </a:lnTo>
                  <a:lnTo>
                    <a:pt x="90" y="908"/>
                  </a:lnTo>
                  <a:lnTo>
                    <a:pt x="118" y="928"/>
                  </a:lnTo>
                  <a:lnTo>
                    <a:pt x="151" y="94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5" name="Freeform 80"/>
            <p:cNvSpPr>
              <a:spLocks/>
            </p:cNvSpPr>
            <p:nvPr/>
          </p:nvSpPr>
          <p:spPr bwMode="auto">
            <a:xfrm>
              <a:off x="1901" y="1251"/>
              <a:ext cx="783" cy="231"/>
            </a:xfrm>
            <a:custGeom>
              <a:avLst/>
              <a:gdLst/>
              <a:ahLst/>
              <a:cxnLst>
                <a:cxn ang="0">
                  <a:pos x="0" y="923"/>
                </a:cxn>
                <a:cxn ang="0">
                  <a:pos x="2272" y="216"/>
                </a:cxn>
                <a:cxn ang="0">
                  <a:pos x="2277" y="214"/>
                </a:cxn>
                <a:cxn ang="0">
                  <a:pos x="2272" y="204"/>
                </a:cxn>
                <a:cxn ang="0">
                  <a:pos x="2268" y="193"/>
                </a:cxn>
                <a:cxn ang="0">
                  <a:pos x="2268" y="96"/>
                </a:cxn>
                <a:cxn ang="0">
                  <a:pos x="2286" y="69"/>
                </a:cxn>
                <a:cxn ang="0">
                  <a:pos x="2339" y="44"/>
                </a:cxn>
                <a:cxn ang="0">
                  <a:pos x="2395" y="29"/>
                </a:cxn>
                <a:cxn ang="0">
                  <a:pos x="2457" y="16"/>
                </a:cxn>
                <a:cxn ang="0">
                  <a:pos x="2522" y="8"/>
                </a:cxn>
                <a:cxn ang="0">
                  <a:pos x="2612" y="3"/>
                </a:cxn>
                <a:cxn ang="0">
                  <a:pos x="2700" y="0"/>
                </a:cxn>
                <a:cxn ang="0">
                  <a:pos x="2790" y="3"/>
                </a:cxn>
                <a:cxn ang="0">
                  <a:pos x="2878" y="8"/>
                </a:cxn>
                <a:cxn ang="0">
                  <a:pos x="2943" y="16"/>
                </a:cxn>
                <a:cxn ang="0">
                  <a:pos x="3006" y="29"/>
                </a:cxn>
                <a:cxn ang="0">
                  <a:pos x="3061" y="44"/>
                </a:cxn>
                <a:cxn ang="0">
                  <a:pos x="3113" y="69"/>
                </a:cxn>
                <a:cxn ang="0">
                  <a:pos x="3132" y="96"/>
                </a:cxn>
                <a:cxn ang="0">
                  <a:pos x="3132" y="193"/>
                </a:cxn>
                <a:cxn ang="0">
                  <a:pos x="3130" y="204"/>
                </a:cxn>
                <a:cxn ang="0">
                  <a:pos x="3124" y="214"/>
                </a:cxn>
                <a:cxn ang="0">
                  <a:pos x="3113" y="221"/>
                </a:cxn>
                <a:cxn ang="0">
                  <a:pos x="3061" y="244"/>
                </a:cxn>
                <a:cxn ang="0">
                  <a:pos x="3006" y="261"/>
                </a:cxn>
                <a:cxn ang="0">
                  <a:pos x="2943" y="273"/>
                </a:cxn>
                <a:cxn ang="0">
                  <a:pos x="2878" y="280"/>
                </a:cxn>
                <a:cxn ang="0">
                  <a:pos x="2790" y="287"/>
                </a:cxn>
                <a:cxn ang="0">
                  <a:pos x="2700" y="290"/>
                </a:cxn>
                <a:cxn ang="0">
                  <a:pos x="2612" y="287"/>
                </a:cxn>
                <a:cxn ang="0">
                  <a:pos x="2522" y="280"/>
                </a:cxn>
                <a:cxn ang="0">
                  <a:pos x="2457" y="273"/>
                </a:cxn>
                <a:cxn ang="0">
                  <a:pos x="2395" y="261"/>
                </a:cxn>
                <a:cxn ang="0">
                  <a:pos x="2339" y="244"/>
                </a:cxn>
                <a:cxn ang="0">
                  <a:pos x="2286" y="221"/>
                </a:cxn>
                <a:cxn ang="0">
                  <a:pos x="2277" y="214"/>
                </a:cxn>
              </a:cxnLst>
              <a:rect l="0" t="0" r="r" b="b"/>
              <a:pathLst>
                <a:path w="3132" h="923">
                  <a:moveTo>
                    <a:pt x="0" y="923"/>
                  </a:moveTo>
                  <a:lnTo>
                    <a:pt x="2272" y="216"/>
                  </a:lnTo>
                  <a:lnTo>
                    <a:pt x="2277" y="214"/>
                  </a:lnTo>
                  <a:lnTo>
                    <a:pt x="2272" y="204"/>
                  </a:lnTo>
                  <a:lnTo>
                    <a:pt x="2268" y="193"/>
                  </a:lnTo>
                  <a:lnTo>
                    <a:pt x="2268" y="96"/>
                  </a:lnTo>
                  <a:lnTo>
                    <a:pt x="2286" y="69"/>
                  </a:lnTo>
                  <a:lnTo>
                    <a:pt x="2339" y="44"/>
                  </a:lnTo>
                  <a:lnTo>
                    <a:pt x="2395" y="29"/>
                  </a:lnTo>
                  <a:lnTo>
                    <a:pt x="2457" y="16"/>
                  </a:lnTo>
                  <a:lnTo>
                    <a:pt x="2522" y="8"/>
                  </a:lnTo>
                  <a:lnTo>
                    <a:pt x="2612" y="3"/>
                  </a:lnTo>
                  <a:lnTo>
                    <a:pt x="2700" y="0"/>
                  </a:lnTo>
                  <a:lnTo>
                    <a:pt x="2790" y="3"/>
                  </a:lnTo>
                  <a:lnTo>
                    <a:pt x="2878" y="8"/>
                  </a:lnTo>
                  <a:lnTo>
                    <a:pt x="2943" y="16"/>
                  </a:lnTo>
                  <a:lnTo>
                    <a:pt x="3006" y="29"/>
                  </a:lnTo>
                  <a:lnTo>
                    <a:pt x="3061" y="44"/>
                  </a:lnTo>
                  <a:lnTo>
                    <a:pt x="3113" y="69"/>
                  </a:lnTo>
                  <a:lnTo>
                    <a:pt x="3132" y="96"/>
                  </a:lnTo>
                  <a:lnTo>
                    <a:pt x="3132" y="193"/>
                  </a:lnTo>
                  <a:lnTo>
                    <a:pt x="3130" y="204"/>
                  </a:lnTo>
                  <a:lnTo>
                    <a:pt x="3124" y="214"/>
                  </a:lnTo>
                  <a:lnTo>
                    <a:pt x="3113" y="221"/>
                  </a:lnTo>
                  <a:lnTo>
                    <a:pt x="3061" y="244"/>
                  </a:lnTo>
                  <a:lnTo>
                    <a:pt x="3006" y="261"/>
                  </a:lnTo>
                  <a:lnTo>
                    <a:pt x="2943" y="273"/>
                  </a:lnTo>
                  <a:lnTo>
                    <a:pt x="2878" y="280"/>
                  </a:lnTo>
                  <a:lnTo>
                    <a:pt x="2790" y="287"/>
                  </a:lnTo>
                  <a:lnTo>
                    <a:pt x="2700" y="290"/>
                  </a:lnTo>
                  <a:lnTo>
                    <a:pt x="2612" y="287"/>
                  </a:lnTo>
                  <a:lnTo>
                    <a:pt x="2522" y="280"/>
                  </a:lnTo>
                  <a:lnTo>
                    <a:pt x="2457" y="273"/>
                  </a:lnTo>
                  <a:lnTo>
                    <a:pt x="2395" y="261"/>
                  </a:lnTo>
                  <a:lnTo>
                    <a:pt x="2339" y="244"/>
                  </a:lnTo>
                  <a:lnTo>
                    <a:pt x="2286" y="221"/>
                  </a:lnTo>
                  <a:lnTo>
                    <a:pt x="2277" y="214"/>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6" name="Freeform 81"/>
            <p:cNvSpPr>
              <a:spLocks/>
            </p:cNvSpPr>
            <p:nvPr/>
          </p:nvSpPr>
          <p:spPr bwMode="auto">
            <a:xfrm>
              <a:off x="2468" y="1268"/>
              <a:ext cx="216" cy="32"/>
            </a:xfrm>
            <a:custGeom>
              <a:avLst/>
              <a:gdLst/>
              <a:ahLst/>
              <a:cxnLst>
                <a:cxn ang="0">
                  <a:pos x="9" y="48"/>
                </a:cxn>
                <a:cxn ang="0">
                  <a:pos x="4" y="37"/>
                </a:cxn>
                <a:cxn ang="0">
                  <a:pos x="0" y="27"/>
                </a:cxn>
                <a:cxn ang="0">
                  <a:pos x="4" y="17"/>
                </a:cxn>
                <a:cxn ang="0">
                  <a:pos x="9" y="6"/>
                </a:cxn>
                <a:cxn ang="0">
                  <a:pos x="18" y="0"/>
                </a:cxn>
                <a:cxn ang="0">
                  <a:pos x="18" y="54"/>
                </a:cxn>
                <a:cxn ang="0">
                  <a:pos x="9" y="48"/>
                </a:cxn>
                <a:cxn ang="0">
                  <a:pos x="18" y="54"/>
                </a:cxn>
                <a:cxn ang="0">
                  <a:pos x="71" y="79"/>
                </a:cxn>
                <a:cxn ang="0">
                  <a:pos x="127" y="96"/>
                </a:cxn>
                <a:cxn ang="0">
                  <a:pos x="189" y="108"/>
                </a:cxn>
                <a:cxn ang="0">
                  <a:pos x="254" y="117"/>
                </a:cxn>
                <a:cxn ang="0">
                  <a:pos x="344" y="122"/>
                </a:cxn>
                <a:cxn ang="0">
                  <a:pos x="432" y="124"/>
                </a:cxn>
                <a:cxn ang="0">
                  <a:pos x="522" y="122"/>
                </a:cxn>
                <a:cxn ang="0">
                  <a:pos x="610" y="117"/>
                </a:cxn>
                <a:cxn ang="0">
                  <a:pos x="675" y="108"/>
                </a:cxn>
                <a:cxn ang="0">
                  <a:pos x="738" y="96"/>
                </a:cxn>
                <a:cxn ang="0">
                  <a:pos x="793" y="79"/>
                </a:cxn>
                <a:cxn ang="0">
                  <a:pos x="845" y="54"/>
                </a:cxn>
                <a:cxn ang="0">
                  <a:pos x="856" y="48"/>
                </a:cxn>
                <a:cxn ang="0">
                  <a:pos x="862" y="37"/>
                </a:cxn>
                <a:cxn ang="0">
                  <a:pos x="864" y="27"/>
                </a:cxn>
                <a:cxn ang="0">
                  <a:pos x="862" y="17"/>
                </a:cxn>
                <a:cxn ang="0">
                  <a:pos x="856" y="6"/>
                </a:cxn>
                <a:cxn ang="0">
                  <a:pos x="845" y="0"/>
                </a:cxn>
              </a:cxnLst>
              <a:rect l="0" t="0" r="r" b="b"/>
              <a:pathLst>
                <a:path w="864" h="124">
                  <a:moveTo>
                    <a:pt x="9" y="48"/>
                  </a:moveTo>
                  <a:lnTo>
                    <a:pt x="4" y="37"/>
                  </a:lnTo>
                  <a:lnTo>
                    <a:pt x="0" y="27"/>
                  </a:lnTo>
                  <a:lnTo>
                    <a:pt x="4" y="17"/>
                  </a:lnTo>
                  <a:lnTo>
                    <a:pt x="9" y="6"/>
                  </a:lnTo>
                  <a:lnTo>
                    <a:pt x="18" y="0"/>
                  </a:lnTo>
                  <a:lnTo>
                    <a:pt x="18" y="54"/>
                  </a:lnTo>
                  <a:lnTo>
                    <a:pt x="9" y="48"/>
                  </a:lnTo>
                  <a:lnTo>
                    <a:pt x="18" y="54"/>
                  </a:lnTo>
                  <a:lnTo>
                    <a:pt x="71" y="79"/>
                  </a:lnTo>
                  <a:lnTo>
                    <a:pt x="127" y="96"/>
                  </a:lnTo>
                  <a:lnTo>
                    <a:pt x="189" y="108"/>
                  </a:lnTo>
                  <a:lnTo>
                    <a:pt x="254" y="117"/>
                  </a:lnTo>
                  <a:lnTo>
                    <a:pt x="344" y="122"/>
                  </a:lnTo>
                  <a:lnTo>
                    <a:pt x="432" y="124"/>
                  </a:lnTo>
                  <a:lnTo>
                    <a:pt x="522" y="122"/>
                  </a:lnTo>
                  <a:lnTo>
                    <a:pt x="610" y="117"/>
                  </a:lnTo>
                  <a:lnTo>
                    <a:pt x="675" y="108"/>
                  </a:lnTo>
                  <a:lnTo>
                    <a:pt x="738" y="96"/>
                  </a:lnTo>
                  <a:lnTo>
                    <a:pt x="793" y="79"/>
                  </a:lnTo>
                  <a:lnTo>
                    <a:pt x="845" y="54"/>
                  </a:lnTo>
                  <a:lnTo>
                    <a:pt x="856" y="48"/>
                  </a:lnTo>
                  <a:lnTo>
                    <a:pt x="862" y="37"/>
                  </a:lnTo>
                  <a:lnTo>
                    <a:pt x="864" y="27"/>
                  </a:lnTo>
                  <a:lnTo>
                    <a:pt x="862" y="17"/>
                  </a:lnTo>
                  <a:lnTo>
                    <a:pt x="856" y="6"/>
                  </a:lnTo>
                  <a:lnTo>
                    <a:pt x="845"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7" name="Freeform 82"/>
            <p:cNvSpPr>
              <a:spLocks/>
            </p:cNvSpPr>
            <p:nvPr/>
          </p:nvSpPr>
          <p:spPr bwMode="auto">
            <a:xfrm>
              <a:off x="1473" y="1506"/>
              <a:ext cx="464" cy="166"/>
            </a:xfrm>
            <a:custGeom>
              <a:avLst/>
              <a:gdLst/>
              <a:ahLst/>
              <a:cxnLst>
                <a:cxn ang="0">
                  <a:pos x="1848" y="0"/>
                </a:cxn>
                <a:cxn ang="0">
                  <a:pos x="0" y="637"/>
                </a:cxn>
                <a:cxn ang="0">
                  <a:pos x="9" y="662"/>
                </a:cxn>
                <a:cxn ang="0">
                  <a:pos x="1858" y="24"/>
                </a:cxn>
                <a:cxn ang="0">
                  <a:pos x="1848" y="0"/>
                </a:cxn>
              </a:cxnLst>
              <a:rect l="0" t="0" r="r" b="b"/>
              <a:pathLst>
                <a:path w="1858" h="662">
                  <a:moveTo>
                    <a:pt x="1848" y="0"/>
                  </a:moveTo>
                  <a:lnTo>
                    <a:pt x="0" y="637"/>
                  </a:lnTo>
                  <a:lnTo>
                    <a:pt x="9" y="662"/>
                  </a:lnTo>
                  <a:lnTo>
                    <a:pt x="1858" y="24"/>
                  </a:lnTo>
                  <a:lnTo>
                    <a:pt x="1848"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8" name="Freeform 83"/>
            <p:cNvSpPr>
              <a:spLocks/>
            </p:cNvSpPr>
            <p:nvPr/>
          </p:nvSpPr>
          <p:spPr bwMode="auto">
            <a:xfrm>
              <a:off x="1497" y="1704"/>
              <a:ext cx="2158" cy="1875"/>
            </a:xfrm>
            <a:custGeom>
              <a:avLst/>
              <a:gdLst/>
              <a:ahLst/>
              <a:cxnLst>
                <a:cxn ang="0">
                  <a:pos x="0" y="0"/>
                </a:cxn>
                <a:cxn ang="0">
                  <a:pos x="0" y="6824"/>
                </a:cxn>
                <a:cxn ang="0">
                  <a:pos x="2" y="6856"/>
                </a:cxn>
                <a:cxn ang="0">
                  <a:pos x="11" y="6889"/>
                </a:cxn>
                <a:cxn ang="0">
                  <a:pos x="26" y="6919"/>
                </a:cxn>
                <a:cxn ang="0">
                  <a:pos x="46" y="6946"/>
                </a:cxn>
                <a:cxn ang="0">
                  <a:pos x="71" y="6969"/>
                </a:cxn>
                <a:cxn ang="0">
                  <a:pos x="100" y="6989"/>
                </a:cxn>
                <a:cxn ang="0">
                  <a:pos x="132" y="7004"/>
                </a:cxn>
                <a:cxn ang="0">
                  <a:pos x="289" y="7061"/>
                </a:cxn>
                <a:cxn ang="0">
                  <a:pos x="446" y="7113"/>
                </a:cxn>
                <a:cxn ang="0">
                  <a:pos x="607" y="7160"/>
                </a:cxn>
                <a:cxn ang="0">
                  <a:pos x="769" y="7203"/>
                </a:cxn>
                <a:cxn ang="0">
                  <a:pos x="932" y="7242"/>
                </a:cxn>
                <a:cxn ang="0">
                  <a:pos x="1097" y="7274"/>
                </a:cxn>
                <a:cxn ang="0">
                  <a:pos x="1262" y="7303"/>
                </a:cxn>
                <a:cxn ang="0">
                  <a:pos x="1515" y="7339"/>
                </a:cxn>
                <a:cxn ang="0">
                  <a:pos x="1770" y="7372"/>
                </a:cxn>
                <a:cxn ang="0">
                  <a:pos x="2023" y="7402"/>
                </a:cxn>
                <a:cxn ang="0">
                  <a:pos x="2278" y="7425"/>
                </a:cxn>
                <a:cxn ang="0">
                  <a:pos x="2534" y="7443"/>
                </a:cxn>
                <a:cxn ang="0">
                  <a:pos x="2888" y="7464"/>
                </a:cxn>
                <a:cxn ang="0">
                  <a:pos x="3244" y="7479"/>
                </a:cxn>
                <a:cxn ang="0">
                  <a:pos x="3600" y="7491"/>
                </a:cxn>
                <a:cxn ang="0">
                  <a:pos x="3958" y="7499"/>
                </a:cxn>
                <a:cxn ang="0">
                  <a:pos x="4314" y="7500"/>
                </a:cxn>
                <a:cxn ang="0">
                  <a:pos x="4670" y="7499"/>
                </a:cxn>
                <a:cxn ang="0">
                  <a:pos x="5027" y="7491"/>
                </a:cxn>
                <a:cxn ang="0">
                  <a:pos x="5385" y="7479"/>
                </a:cxn>
                <a:cxn ang="0">
                  <a:pos x="5742" y="7464"/>
                </a:cxn>
                <a:cxn ang="0">
                  <a:pos x="6096" y="7443"/>
                </a:cxn>
                <a:cxn ang="0">
                  <a:pos x="6351" y="7425"/>
                </a:cxn>
                <a:cxn ang="0">
                  <a:pos x="6606" y="7402"/>
                </a:cxn>
                <a:cxn ang="0">
                  <a:pos x="6860" y="7372"/>
                </a:cxn>
                <a:cxn ang="0">
                  <a:pos x="7113" y="7339"/>
                </a:cxn>
                <a:cxn ang="0">
                  <a:pos x="7367" y="7303"/>
                </a:cxn>
                <a:cxn ang="0">
                  <a:pos x="7532" y="7274"/>
                </a:cxn>
                <a:cxn ang="0">
                  <a:pos x="7697" y="7242"/>
                </a:cxn>
                <a:cxn ang="0">
                  <a:pos x="7860" y="7203"/>
                </a:cxn>
                <a:cxn ang="0">
                  <a:pos x="8023" y="7160"/>
                </a:cxn>
                <a:cxn ang="0">
                  <a:pos x="8181" y="7113"/>
                </a:cxn>
                <a:cxn ang="0">
                  <a:pos x="8341" y="7061"/>
                </a:cxn>
                <a:cxn ang="0">
                  <a:pos x="8497" y="7004"/>
                </a:cxn>
                <a:cxn ang="0">
                  <a:pos x="8529" y="6989"/>
                </a:cxn>
                <a:cxn ang="0">
                  <a:pos x="8558" y="6969"/>
                </a:cxn>
                <a:cxn ang="0">
                  <a:pos x="8582" y="6946"/>
                </a:cxn>
                <a:cxn ang="0">
                  <a:pos x="8603" y="6919"/>
                </a:cxn>
                <a:cxn ang="0">
                  <a:pos x="8617" y="6889"/>
                </a:cxn>
                <a:cxn ang="0">
                  <a:pos x="8627" y="6856"/>
                </a:cxn>
                <a:cxn ang="0">
                  <a:pos x="8629" y="6824"/>
                </a:cxn>
                <a:cxn ang="0">
                  <a:pos x="8629" y="0"/>
                </a:cxn>
              </a:cxnLst>
              <a:rect l="0" t="0" r="r" b="b"/>
              <a:pathLst>
                <a:path w="8629" h="7500">
                  <a:moveTo>
                    <a:pt x="0" y="0"/>
                  </a:moveTo>
                  <a:lnTo>
                    <a:pt x="0" y="6824"/>
                  </a:lnTo>
                  <a:lnTo>
                    <a:pt x="2" y="6856"/>
                  </a:lnTo>
                  <a:lnTo>
                    <a:pt x="11" y="6889"/>
                  </a:lnTo>
                  <a:lnTo>
                    <a:pt x="26" y="6919"/>
                  </a:lnTo>
                  <a:lnTo>
                    <a:pt x="46" y="6946"/>
                  </a:lnTo>
                  <a:lnTo>
                    <a:pt x="71" y="6969"/>
                  </a:lnTo>
                  <a:lnTo>
                    <a:pt x="100" y="6989"/>
                  </a:lnTo>
                  <a:lnTo>
                    <a:pt x="132" y="7004"/>
                  </a:lnTo>
                  <a:lnTo>
                    <a:pt x="289" y="7061"/>
                  </a:lnTo>
                  <a:lnTo>
                    <a:pt x="446" y="7113"/>
                  </a:lnTo>
                  <a:lnTo>
                    <a:pt x="607" y="7160"/>
                  </a:lnTo>
                  <a:lnTo>
                    <a:pt x="769" y="7203"/>
                  </a:lnTo>
                  <a:lnTo>
                    <a:pt x="932" y="7242"/>
                  </a:lnTo>
                  <a:lnTo>
                    <a:pt x="1097" y="7274"/>
                  </a:lnTo>
                  <a:lnTo>
                    <a:pt x="1262" y="7303"/>
                  </a:lnTo>
                  <a:lnTo>
                    <a:pt x="1515" y="7339"/>
                  </a:lnTo>
                  <a:lnTo>
                    <a:pt x="1770" y="7372"/>
                  </a:lnTo>
                  <a:lnTo>
                    <a:pt x="2023" y="7402"/>
                  </a:lnTo>
                  <a:lnTo>
                    <a:pt x="2278" y="7425"/>
                  </a:lnTo>
                  <a:lnTo>
                    <a:pt x="2534" y="7443"/>
                  </a:lnTo>
                  <a:lnTo>
                    <a:pt x="2888" y="7464"/>
                  </a:lnTo>
                  <a:lnTo>
                    <a:pt x="3244" y="7479"/>
                  </a:lnTo>
                  <a:lnTo>
                    <a:pt x="3600" y="7491"/>
                  </a:lnTo>
                  <a:lnTo>
                    <a:pt x="3958" y="7499"/>
                  </a:lnTo>
                  <a:lnTo>
                    <a:pt x="4314" y="7500"/>
                  </a:lnTo>
                  <a:lnTo>
                    <a:pt x="4670" y="7499"/>
                  </a:lnTo>
                  <a:lnTo>
                    <a:pt x="5027" y="7491"/>
                  </a:lnTo>
                  <a:lnTo>
                    <a:pt x="5385" y="7479"/>
                  </a:lnTo>
                  <a:lnTo>
                    <a:pt x="5742" y="7464"/>
                  </a:lnTo>
                  <a:lnTo>
                    <a:pt x="6096" y="7443"/>
                  </a:lnTo>
                  <a:lnTo>
                    <a:pt x="6351" y="7425"/>
                  </a:lnTo>
                  <a:lnTo>
                    <a:pt x="6606" y="7402"/>
                  </a:lnTo>
                  <a:lnTo>
                    <a:pt x="6860" y="7372"/>
                  </a:lnTo>
                  <a:lnTo>
                    <a:pt x="7113" y="7339"/>
                  </a:lnTo>
                  <a:lnTo>
                    <a:pt x="7367" y="7303"/>
                  </a:lnTo>
                  <a:lnTo>
                    <a:pt x="7532" y="7274"/>
                  </a:lnTo>
                  <a:lnTo>
                    <a:pt x="7697" y="7242"/>
                  </a:lnTo>
                  <a:lnTo>
                    <a:pt x="7860" y="7203"/>
                  </a:lnTo>
                  <a:lnTo>
                    <a:pt x="8023" y="7160"/>
                  </a:lnTo>
                  <a:lnTo>
                    <a:pt x="8181" y="7113"/>
                  </a:lnTo>
                  <a:lnTo>
                    <a:pt x="8341" y="7061"/>
                  </a:lnTo>
                  <a:lnTo>
                    <a:pt x="8497" y="7004"/>
                  </a:lnTo>
                  <a:lnTo>
                    <a:pt x="8529" y="6989"/>
                  </a:lnTo>
                  <a:lnTo>
                    <a:pt x="8558" y="6969"/>
                  </a:lnTo>
                  <a:lnTo>
                    <a:pt x="8582" y="6946"/>
                  </a:lnTo>
                  <a:lnTo>
                    <a:pt x="8603" y="6919"/>
                  </a:lnTo>
                  <a:lnTo>
                    <a:pt x="8617" y="6889"/>
                  </a:lnTo>
                  <a:lnTo>
                    <a:pt x="8627" y="6856"/>
                  </a:lnTo>
                  <a:lnTo>
                    <a:pt x="8629" y="6824"/>
                  </a:lnTo>
                  <a:lnTo>
                    <a:pt x="862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9" name="Freeform 84"/>
            <p:cNvSpPr>
              <a:spLocks/>
            </p:cNvSpPr>
            <p:nvPr/>
          </p:nvSpPr>
          <p:spPr bwMode="auto">
            <a:xfrm>
              <a:off x="3459" y="1588"/>
              <a:ext cx="222" cy="81"/>
            </a:xfrm>
            <a:custGeom>
              <a:avLst/>
              <a:gdLst/>
              <a:ahLst/>
              <a:cxnLst>
                <a:cxn ang="0">
                  <a:pos x="890" y="300"/>
                </a:cxn>
                <a:cxn ang="0">
                  <a:pos x="9" y="0"/>
                </a:cxn>
                <a:cxn ang="0">
                  <a:pos x="0" y="25"/>
                </a:cxn>
                <a:cxn ang="0">
                  <a:pos x="881" y="324"/>
                </a:cxn>
                <a:cxn ang="0">
                  <a:pos x="890" y="300"/>
                </a:cxn>
              </a:cxnLst>
              <a:rect l="0" t="0" r="r" b="b"/>
              <a:pathLst>
                <a:path w="890" h="324">
                  <a:moveTo>
                    <a:pt x="890" y="300"/>
                  </a:moveTo>
                  <a:lnTo>
                    <a:pt x="9" y="0"/>
                  </a:lnTo>
                  <a:lnTo>
                    <a:pt x="0" y="25"/>
                  </a:lnTo>
                  <a:lnTo>
                    <a:pt x="881" y="324"/>
                  </a:lnTo>
                  <a:lnTo>
                    <a:pt x="890" y="30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0" name="Freeform 85"/>
            <p:cNvSpPr>
              <a:spLocks/>
            </p:cNvSpPr>
            <p:nvPr/>
          </p:nvSpPr>
          <p:spPr bwMode="auto">
            <a:xfrm>
              <a:off x="3509" y="1561"/>
              <a:ext cx="171" cy="102"/>
            </a:xfrm>
            <a:custGeom>
              <a:avLst/>
              <a:gdLst/>
              <a:ahLst/>
              <a:cxnLst>
                <a:cxn ang="0">
                  <a:pos x="0" y="0"/>
                </a:cxn>
                <a:cxn ang="0">
                  <a:pos x="180" y="57"/>
                </a:cxn>
                <a:cxn ang="0">
                  <a:pos x="358" y="123"/>
                </a:cxn>
                <a:cxn ang="0">
                  <a:pos x="534" y="194"/>
                </a:cxn>
                <a:cxn ang="0">
                  <a:pos x="566" y="210"/>
                </a:cxn>
                <a:cxn ang="0">
                  <a:pos x="595" y="230"/>
                </a:cxn>
                <a:cxn ang="0">
                  <a:pos x="622" y="255"/>
                </a:cxn>
                <a:cxn ang="0">
                  <a:pos x="643" y="282"/>
                </a:cxn>
                <a:cxn ang="0">
                  <a:pos x="661" y="310"/>
                </a:cxn>
                <a:cxn ang="0">
                  <a:pos x="673" y="342"/>
                </a:cxn>
                <a:cxn ang="0">
                  <a:pos x="682" y="374"/>
                </a:cxn>
                <a:cxn ang="0">
                  <a:pos x="684" y="406"/>
                </a:cxn>
              </a:cxnLst>
              <a:rect l="0" t="0" r="r" b="b"/>
              <a:pathLst>
                <a:path w="684" h="406">
                  <a:moveTo>
                    <a:pt x="0" y="0"/>
                  </a:moveTo>
                  <a:lnTo>
                    <a:pt x="180" y="57"/>
                  </a:lnTo>
                  <a:lnTo>
                    <a:pt x="358" y="123"/>
                  </a:lnTo>
                  <a:lnTo>
                    <a:pt x="534" y="194"/>
                  </a:lnTo>
                  <a:lnTo>
                    <a:pt x="566" y="210"/>
                  </a:lnTo>
                  <a:lnTo>
                    <a:pt x="595" y="230"/>
                  </a:lnTo>
                  <a:lnTo>
                    <a:pt x="622" y="255"/>
                  </a:lnTo>
                  <a:lnTo>
                    <a:pt x="643" y="282"/>
                  </a:lnTo>
                  <a:lnTo>
                    <a:pt x="661" y="310"/>
                  </a:lnTo>
                  <a:lnTo>
                    <a:pt x="673" y="342"/>
                  </a:lnTo>
                  <a:lnTo>
                    <a:pt x="682" y="374"/>
                  </a:lnTo>
                  <a:lnTo>
                    <a:pt x="684" y="40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1" name="Freeform 86"/>
            <p:cNvSpPr>
              <a:spLocks/>
            </p:cNvSpPr>
            <p:nvPr/>
          </p:nvSpPr>
          <p:spPr bwMode="auto">
            <a:xfrm>
              <a:off x="1443" y="3336"/>
              <a:ext cx="2266" cy="284"/>
            </a:xfrm>
            <a:custGeom>
              <a:avLst/>
              <a:gdLst/>
              <a:ahLst/>
              <a:cxnLst>
                <a:cxn ang="0">
                  <a:pos x="8966" y="66"/>
                </a:cxn>
                <a:cxn ang="0">
                  <a:pos x="9018" y="124"/>
                </a:cxn>
                <a:cxn ang="0">
                  <a:pos x="9050" y="192"/>
                </a:cxn>
                <a:cxn ang="0">
                  <a:pos x="9062" y="265"/>
                </a:cxn>
                <a:cxn ang="0">
                  <a:pos x="9050" y="338"/>
                </a:cxn>
                <a:cxn ang="0">
                  <a:pos x="9018" y="407"/>
                </a:cxn>
                <a:cxn ang="0">
                  <a:pos x="8966" y="464"/>
                </a:cxn>
                <a:cxn ang="0">
                  <a:pos x="8898" y="507"/>
                </a:cxn>
                <a:cxn ang="0">
                  <a:pos x="8618" y="626"/>
                </a:cxn>
                <a:cxn ang="0">
                  <a:pos x="8329" y="729"/>
                </a:cxn>
                <a:cxn ang="0">
                  <a:pos x="8035" y="813"/>
                </a:cxn>
                <a:cxn ang="0">
                  <a:pos x="7735" y="882"/>
                </a:cxn>
                <a:cxn ang="0">
                  <a:pos x="7203" y="970"/>
                </a:cxn>
                <a:cxn ang="0">
                  <a:pos x="6668" y="1038"/>
                </a:cxn>
                <a:cxn ang="0">
                  <a:pos x="6025" y="1088"/>
                </a:cxn>
                <a:cxn ang="0">
                  <a:pos x="5278" y="1123"/>
                </a:cxn>
                <a:cxn ang="0">
                  <a:pos x="4530" y="1135"/>
                </a:cxn>
                <a:cxn ang="0">
                  <a:pos x="3784" y="1123"/>
                </a:cxn>
                <a:cxn ang="0">
                  <a:pos x="3035" y="1088"/>
                </a:cxn>
                <a:cxn ang="0">
                  <a:pos x="2392" y="1038"/>
                </a:cxn>
                <a:cxn ang="0">
                  <a:pos x="1859" y="970"/>
                </a:cxn>
                <a:cxn ang="0">
                  <a:pos x="1326" y="882"/>
                </a:cxn>
                <a:cxn ang="0">
                  <a:pos x="1026" y="813"/>
                </a:cxn>
                <a:cxn ang="0">
                  <a:pos x="731" y="729"/>
                </a:cxn>
                <a:cxn ang="0">
                  <a:pos x="443" y="626"/>
                </a:cxn>
                <a:cxn ang="0">
                  <a:pos x="162" y="507"/>
                </a:cxn>
                <a:cxn ang="0">
                  <a:pos x="96" y="464"/>
                </a:cxn>
                <a:cxn ang="0">
                  <a:pos x="43" y="407"/>
                </a:cxn>
                <a:cxn ang="0">
                  <a:pos x="12" y="338"/>
                </a:cxn>
                <a:cxn ang="0">
                  <a:pos x="0" y="265"/>
                </a:cxn>
                <a:cxn ang="0">
                  <a:pos x="12" y="192"/>
                </a:cxn>
                <a:cxn ang="0">
                  <a:pos x="43" y="124"/>
                </a:cxn>
                <a:cxn ang="0">
                  <a:pos x="96" y="66"/>
                </a:cxn>
                <a:cxn ang="0">
                  <a:pos x="162" y="25"/>
                </a:cxn>
              </a:cxnLst>
              <a:rect l="0" t="0" r="r" b="b"/>
              <a:pathLst>
                <a:path w="9062" h="1135">
                  <a:moveTo>
                    <a:pt x="8933" y="43"/>
                  </a:moveTo>
                  <a:lnTo>
                    <a:pt x="8966" y="66"/>
                  </a:lnTo>
                  <a:lnTo>
                    <a:pt x="8993" y="94"/>
                  </a:lnTo>
                  <a:lnTo>
                    <a:pt x="9018" y="124"/>
                  </a:lnTo>
                  <a:lnTo>
                    <a:pt x="9037" y="156"/>
                  </a:lnTo>
                  <a:lnTo>
                    <a:pt x="9050" y="192"/>
                  </a:lnTo>
                  <a:lnTo>
                    <a:pt x="9058" y="229"/>
                  </a:lnTo>
                  <a:lnTo>
                    <a:pt x="9062" y="265"/>
                  </a:lnTo>
                  <a:lnTo>
                    <a:pt x="9058" y="303"/>
                  </a:lnTo>
                  <a:lnTo>
                    <a:pt x="9050" y="338"/>
                  </a:lnTo>
                  <a:lnTo>
                    <a:pt x="9037" y="374"/>
                  </a:lnTo>
                  <a:lnTo>
                    <a:pt x="9018" y="407"/>
                  </a:lnTo>
                  <a:lnTo>
                    <a:pt x="8993" y="438"/>
                  </a:lnTo>
                  <a:lnTo>
                    <a:pt x="8966" y="464"/>
                  </a:lnTo>
                  <a:lnTo>
                    <a:pt x="8933" y="487"/>
                  </a:lnTo>
                  <a:lnTo>
                    <a:pt x="8898" y="507"/>
                  </a:lnTo>
                  <a:lnTo>
                    <a:pt x="8759" y="569"/>
                  </a:lnTo>
                  <a:lnTo>
                    <a:pt x="8618" y="626"/>
                  </a:lnTo>
                  <a:lnTo>
                    <a:pt x="8475" y="679"/>
                  </a:lnTo>
                  <a:lnTo>
                    <a:pt x="8329" y="729"/>
                  </a:lnTo>
                  <a:lnTo>
                    <a:pt x="8184" y="773"/>
                  </a:lnTo>
                  <a:lnTo>
                    <a:pt x="8035" y="813"/>
                  </a:lnTo>
                  <a:lnTo>
                    <a:pt x="7887" y="851"/>
                  </a:lnTo>
                  <a:lnTo>
                    <a:pt x="7735" y="882"/>
                  </a:lnTo>
                  <a:lnTo>
                    <a:pt x="7470" y="929"/>
                  </a:lnTo>
                  <a:lnTo>
                    <a:pt x="7203" y="970"/>
                  </a:lnTo>
                  <a:lnTo>
                    <a:pt x="6936" y="1007"/>
                  </a:lnTo>
                  <a:lnTo>
                    <a:pt x="6668" y="1038"/>
                  </a:lnTo>
                  <a:lnTo>
                    <a:pt x="6398" y="1062"/>
                  </a:lnTo>
                  <a:lnTo>
                    <a:pt x="6025" y="1088"/>
                  </a:lnTo>
                  <a:lnTo>
                    <a:pt x="5653" y="1109"/>
                  </a:lnTo>
                  <a:lnTo>
                    <a:pt x="5278" y="1123"/>
                  </a:lnTo>
                  <a:lnTo>
                    <a:pt x="4904" y="1133"/>
                  </a:lnTo>
                  <a:lnTo>
                    <a:pt x="4530" y="1135"/>
                  </a:lnTo>
                  <a:lnTo>
                    <a:pt x="4156" y="1133"/>
                  </a:lnTo>
                  <a:lnTo>
                    <a:pt x="3784" y="1123"/>
                  </a:lnTo>
                  <a:lnTo>
                    <a:pt x="3409" y="1109"/>
                  </a:lnTo>
                  <a:lnTo>
                    <a:pt x="3035" y="1088"/>
                  </a:lnTo>
                  <a:lnTo>
                    <a:pt x="2663" y="1062"/>
                  </a:lnTo>
                  <a:lnTo>
                    <a:pt x="2392" y="1038"/>
                  </a:lnTo>
                  <a:lnTo>
                    <a:pt x="2125" y="1007"/>
                  </a:lnTo>
                  <a:lnTo>
                    <a:pt x="1859" y="970"/>
                  </a:lnTo>
                  <a:lnTo>
                    <a:pt x="1591" y="929"/>
                  </a:lnTo>
                  <a:lnTo>
                    <a:pt x="1326" y="882"/>
                  </a:lnTo>
                  <a:lnTo>
                    <a:pt x="1175" y="851"/>
                  </a:lnTo>
                  <a:lnTo>
                    <a:pt x="1026" y="813"/>
                  </a:lnTo>
                  <a:lnTo>
                    <a:pt x="877" y="773"/>
                  </a:lnTo>
                  <a:lnTo>
                    <a:pt x="731" y="729"/>
                  </a:lnTo>
                  <a:lnTo>
                    <a:pt x="586" y="679"/>
                  </a:lnTo>
                  <a:lnTo>
                    <a:pt x="443" y="626"/>
                  </a:lnTo>
                  <a:lnTo>
                    <a:pt x="301" y="569"/>
                  </a:lnTo>
                  <a:lnTo>
                    <a:pt x="162" y="507"/>
                  </a:lnTo>
                  <a:lnTo>
                    <a:pt x="127" y="487"/>
                  </a:lnTo>
                  <a:lnTo>
                    <a:pt x="96" y="464"/>
                  </a:lnTo>
                  <a:lnTo>
                    <a:pt x="66" y="438"/>
                  </a:lnTo>
                  <a:lnTo>
                    <a:pt x="43" y="407"/>
                  </a:lnTo>
                  <a:lnTo>
                    <a:pt x="25" y="374"/>
                  </a:lnTo>
                  <a:lnTo>
                    <a:pt x="12" y="338"/>
                  </a:lnTo>
                  <a:lnTo>
                    <a:pt x="3" y="303"/>
                  </a:lnTo>
                  <a:lnTo>
                    <a:pt x="0" y="265"/>
                  </a:lnTo>
                  <a:lnTo>
                    <a:pt x="3" y="229"/>
                  </a:lnTo>
                  <a:lnTo>
                    <a:pt x="12" y="192"/>
                  </a:lnTo>
                  <a:lnTo>
                    <a:pt x="25" y="156"/>
                  </a:lnTo>
                  <a:lnTo>
                    <a:pt x="43" y="124"/>
                  </a:lnTo>
                  <a:lnTo>
                    <a:pt x="66" y="94"/>
                  </a:lnTo>
                  <a:lnTo>
                    <a:pt x="96" y="66"/>
                  </a:lnTo>
                  <a:lnTo>
                    <a:pt x="127" y="43"/>
                  </a:lnTo>
                  <a:lnTo>
                    <a:pt x="162" y="25"/>
                  </a:lnTo>
                  <a:lnTo>
                    <a:pt x="216"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2" name="Freeform 87"/>
            <p:cNvSpPr>
              <a:spLocks/>
            </p:cNvSpPr>
            <p:nvPr/>
          </p:nvSpPr>
          <p:spPr bwMode="auto">
            <a:xfrm>
              <a:off x="1443" y="3401"/>
              <a:ext cx="2266" cy="292"/>
            </a:xfrm>
            <a:custGeom>
              <a:avLst/>
              <a:gdLst/>
              <a:ahLst/>
              <a:cxnLst>
                <a:cxn ang="0">
                  <a:pos x="0" y="0"/>
                </a:cxn>
                <a:cxn ang="0">
                  <a:pos x="0" y="392"/>
                </a:cxn>
                <a:cxn ang="0">
                  <a:pos x="0" y="393"/>
                </a:cxn>
                <a:cxn ang="0">
                  <a:pos x="0" y="375"/>
                </a:cxn>
                <a:cxn ang="0">
                  <a:pos x="0" y="393"/>
                </a:cxn>
                <a:cxn ang="0">
                  <a:pos x="3" y="427"/>
                </a:cxn>
                <a:cxn ang="0">
                  <a:pos x="9" y="458"/>
                </a:cxn>
                <a:cxn ang="0">
                  <a:pos x="23" y="489"/>
                </a:cxn>
                <a:cxn ang="0">
                  <a:pos x="40" y="518"/>
                </a:cxn>
                <a:cxn ang="0">
                  <a:pos x="62" y="544"/>
                </a:cxn>
                <a:cxn ang="0">
                  <a:pos x="87" y="567"/>
                </a:cxn>
                <a:cxn ang="0">
                  <a:pos x="116" y="587"/>
                </a:cxn>
                <a:cxn ang="0">
                  <a:pos x="148" y="603"/>
                </a:cxn>
                <a:cxn ang="0">
                  <a:pos x="310" y="667"/>
                </a:cxn>
                <a:cxn ang="0">
                  <a:pos x="475" y="726"/>
                </a:cxn>
                <a:cxn ang="0">
                  <a:pos x="642" y="779"/>
                </a:cxn>
                <a:cxn ang="0">
                  <a:pos x="812" y="827"/>
                </a:cxn>
                <a:cxn ang="0">
                  <a:pos x="981" y="870"/>
                </a:cxn>
                <a:cxn ang="0">
                  <a:pos x="1153" y="907"/>
                </a:cxn>
                <a:cxn ang="0">
                  <a:pos x="1326" y="941"/>
                </a:cxn>
                <a:cxn ang="0">
                  <a:pos x="1591" y="983"/>
                </a:cxn>
                <a:cxn ang="0">
                  <a:pos x="1857" y="1020"/>
                </a:cxn>
                <a:cxn ang="0">
                  <a:pos x="2124" y="1053"/>
                </a:cxn>
                <a:cxn ang="0">
                  <a:pos x="2392" y="1079"/>
                </a:cxn>
                <a:cxn ang="0">
                  <a:pos x="2660" y="1102"/>
                </a:cxn>
                <a:cxn ang="0">
                  <a:pos x="3034" y="1125"/>
                </a:cxn>
                <a:cxn ang="0">
                  <a:pos x="3408" y="1144"/>
                </a:cxn>
                <a:cxn ang="0">
                  <a:pos x="3781" y="1157"/>
                </a:cxn>
                <a:cxn ang="0">
                  <a:pos x="4156" y="1164"/>
                </a:cxn>
                <a:cxn ang="0">
                  <a:pos x="4530" y="1167"/>
                </a:cxn>
                <a:cxn ang="0">
                  <a:pos x="4904" y="1164"/>
                </a:cxn>
                <a:cxn ang="0">
                  <a:pos x="5280" y="1157"/>
                </a:cxn>
                <a:cxn ang="0">
                  <a:pos x="5654" y="1144"/>
                </a:cxn>
                <a:cxn ang="0">
                  <a:pos x="6028" y="1125"/>
                </a:cxn>
                <a:cxn ang="0">
                  <a:pos x="6401" y="1102"/>
                </a:cxn>
                <a:cxn ang="0">
                  <a:pos x="6668" y="1079"/>
                </a:cxn>
                <a:cxn ang="0">
                  <a:pos x="6937" y="1053"/>
                </a:cxn>
                <a:cxn ang="0">
                  <a:pos x="7203" y="1020"/>
                </a:cxn>
                <a:cxn ang="0">
                  <a:pos x="7470" y="983"/>
                </a:cxn>
                <a:cxn ang="0">
                  <a:pos x="7735" y="941"/>
                </a:cxn>
                <a:cxn ang="0">
                  <a:pos x="7909" y="907"/>
                </a:cxn>
                <a:cxn ang="0">
                  <a:pos x="8080" y="870"/>
                </a:cxn>
                <a:cxn ang="0">
                  <a:pos x="8250" y="827"/>
                </a:cxn>
                <a:cxn ang="0">
                  <a:pos x="8419" y="779"/>
                </a:cxn>
                <a:cxn ang="0">
                  <a:pos x="8585" y="726"/>
                </a:cxn>
                <a:cxn ang="0">
                  <a:pos x="8750" y="667"/>
                </a:cxn>
                <a:cxn ang="0">
                  <a:pos x="8913" y="603"/>
                </a:cxn>
                <a:cxn ang="0">
                  <a:pos x="8945" y="587"/>
                </a:cxn>
                <a:cxn ang="0">
                  <a:pos x="8974" y="567"/>
                </a:cxn>
                <a:cxn ang="0">
                  <a:pos x="8998" y="544"/>
                </a:cxn>
                <a:cxn ang="0">
                  <a:pos x="9020" y="518"/>
                </a:cxn>
                <a:cxn ang="0">
                  <a:pos x="9039" y="489"/>
                </a:cxn>
                <a:cxn ang="0">
                  <a:pos x="9052" y="458"/>
                </a:cxn>
                <a:cxn ang="0">
                  <a:pos x="9058" y="427"/>
                </a:cxn>
                <a:cxn ang="0">
                  <a:pos x="9062" y="393"/>
                </a:cxn>
                <a:cxn ang="0">
                  <a:pos x="9062" y="6"/>
                </a:cxn>
              </a:cxnLst>
              <a:rect l="0" t="0" r="r" b="b"/>
              <a:pathLst>
                <a:path w="9062" h="1167">
                  <a:moveTo>
                    <a:pt x="0" y="0"/>
                  </a:moveTo>
                  <a:lnTo>
                    <a:pt x="0" y="392"/>
                  </a:lnTo>
                  <a:lnTo>
                    <a:pt x="0" y="393"/>
                  </a:lnTo>
                  <a:lnTo>
                    <a:pt x="0" y="375"/>
                  </a:lnTo>
                  <a:lnTo>
                    <a:pt x="0" y="393"/>
                  </a:lnTo>
                  <a:lnTo>
                    <a:pt x="3" y="427"/>
                  </a:lnTo>
                  <a:lnTo>
                    <a:pt x="9" y="458"/>
                  </a:lnTo>
                  <a:lnTo>
                    <a:pt x="23" y="489"/>
                  </a:lnTo>
                  <a:lnTo>
                    <a:pt x="40" y="518"/>
                  </a:lnTo>
                  <a:lnTo>
                    <a:pt x="62" y="544"/>
                  </a:lnTo>
                  <a:lnTo>
                    <a:pt x="87" y="567"/>
                  </a:lnTo>
                  <a:lnTo>
                    <a:pt x="116" y="587"/>
                  </a:lnTo>
                  <a:lnTo>
                    <a:pt x="148" y="603"/>
                  </a:lnTo>
                  <a:lnTo>
                    <a:pt x="310" y="667"/>
                  </a:lnTo>
                  <a:lnTo>
                    <a:pt x="475" y="726"/>
                  </a:lnTo>
                  <a:lnTo>
                    <a:pt x="642" y="779"/>
                  </a:lnTo>
                  <a:lnTo>
                    <a:pt x="812" y="827"/>
                  </a:lnTo>
                  <a:lnTo>
                    <a:pt x="981" y="870"/>
                  </a:lnTo>
                  <a:lnTo>
                    <a:pt x="1153" y="907"/>
                  </a:lnTo>
                  <a:lnTo>
                    <a:pt x="1326" y="941"/>
                  </a:lnTo>
                  <a:lnTo>
                    <a:pt x="1591" y="983"/>
                  </a:lnTo>
                  <a:lnTo>
                    <a:pt x="1857" y="1020"/>
                  </a:lnTo>
                  <a:lnTo>
                    <a:pt x="2124" y="1053"/>
                  </a:lnTo>
                  <a:lnTo>
                    <a:pt x="2392" y="1079"/>
                  </a:lnTo>
                  <a:lnTo>
                    <a:pt x="2660" y="1102"/>
                  </a:lnTo>
                  <a:lnTo>
                    <a:pt x="3034" y="1125"/>
                  </a:lnTo>
                  <a:lnTo>
                    <a:pt x="3408" y="1144"/>
                  </a:lnTo>
                  <a:lnTo>
                    <a:pt x="3781" y="1157"/>
                  </a:lnTo>
                  <a:lnTo>
                    <a:pt x="4156" y="1164"/>
                  </a:lnTo>
                  <a:lnTo>
                    <a:pt x="4530" y="1167"/>
                  </a:lnTo>
                  <a:lnTo>
                    <a:pt x="4904" y="1164"/>
                  </a:lnTo>
                  <a:lnTo>
                    <a:pt x="5280" y="1157"/>
                  </a:lnTo>
                  <a:lnTo>
                    <a:pt x="5654" y="1144"/>
                  </a:lnTo>
                  <a:lnTo>
                    <a:pt x="6028" y="1125"/>
                  </a:lnTo>
                  <a:lnTo>
                    <a:pt x="6401" y="1102"/>
                  </a:lnTo>
                  <a:lnTo>
                    <a:pt x="6668" y="1079"/>
                  </a:lnTo>
                  <a:lnTo>
                    <a:pt x="6937" y="1053"/>
                  </a:lnTo>
                  <a:lnTo>
                    <a:pt x="7203" y="1020"/>
                  </a:lnTo>
                  <a:lnTo>
                    <a:pt x="7470" y="983"/>
                  </a:lnTo>
                  <a:lnTo>
                    <a:pt x="7735" y="941"/>
                  </a:lnTo>
                  <a:lnTo>
                    <a:pt x="7909" y="907"/>
                  </a:lnTo>
                  <a:lnTo>
                    <a:pt x="8080" y="870"/>
                  </a:lnTo>
                  <a:lnTo>
                    <a:pt x="8250" y="827"/>
                  </a:lnTo>
                  <a:lnTo>
                    <a:pt x="8419" y="779"/>
                  </a:lnTo>
                  <a:lnTo>
                    <a:pt x="8585" y="726"/>
                  </a:lnTo>
                  <a:lnTo>
                    <a:pt x="8750" y="667"/>
                  </a:lnTo>
                  <a:lnTo>
                    <a:pt x="8913" y="603"/>
                  </a:lnTo>
                  <a:lnTo>
                    <a:pt x="8945" y="587"/>
                  </a:lnTo>
                  <a:lnTo>
                    <a:pt x="8974" y="567"/>
                  </a:lnTo>
                  <a:lnTo>
                    <a:pt x="8998" y="544"/>
                  </a:lnTo>
                  <a:lnTo>
                    <a:pt x="9020" y="518"/>
                  </a:lnTo>
                  <a:lnTo>
                    <a:pt x="9039" y="489"/>
                  </a:lnTo>
                  <a:lnTo>
                    <a:pt x="9052" y="458"/>
                  </a:lnTo>
                  <a:lnTo>
                    <a:pt x="9058" y="427"/>
                  </a:lnTo>
                  <a:lnTo>
                    <a:pt x="9062" y="393"/>
                  </a:lnTo>
                  <a:lnTo>
                    <a:pt x="9062" y="6"/>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3" name="Freeform 88"/>
            <p:cNvSpPr>
              <a:spLocks/>
            </p:cNvSpPr>
            <p:nvPr/>
          </p:nvSpPr>
          <p:spPr bwMode="auto">
            <a:xfrm>
              <a:off x="3655" y="3336"/>
              <a:ext cx="22" cy="11"/>
            </a:xfrm>
            <a:custGeom>
              <a:avLst/>
              <a:gdLst/>
              <a:ahLst/>
              <a:cxnLst>
                <a:cxn ang="0">
                  <a:pos x="88" y="43"/>
                </a:cxn>
                <a:cxn ang="0">
                  <a:pos x="53" y="25"/>
                </a:cxn>
                <a:cxn ang="0">
                  <a:pos x="0" y="0"/>
                </a:cxn>
              </a:cxnLst>
              <a:rect l="0" t="0" r="r" b="b"/>
              <a:pathLst>
                <a:path w="88" h="43">
                  <a:moveTo>
                    <a:pt x="88" y="43"/>
                  </a:moveTo>
                  <a:lnTo>
                    <a:pt x="53" y="25"/>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4" name="Freeform 89"/>
            <p:cNvSpPr>
              <a:spLocks/>
            </p:cNvSpPr>
            <p:nvPr/>
          </p:nvSpPr>
          <p:spPr bwMode="auto">
            <a:xfrm>
              <a:off x="2360" y="1855"/>
              <a:ext cx="432" cy="49"/>
            </a:xfrm>
            <a:custGeom>
              <a:avLst/>
              <a:gdLst/>
              <a:ahLst/>
              <a:cxnLst>
                <a:cxn ang="0">
                  <a:pos x="8" y="117"/>
                </a:cxn>
                <a:cxn ang="0">
                  <a:pos x="3" y="108"/>
                </a:cxn>
                <a:cxn ang="0">
                  <a:pos x="0" y="98"/>
                </a:cxn>
                <a:cxn ang="0">
                  <a:pos x="3" y="87"/>
                </a:cxn>
                <a:cxn ang="0">
                  <a:pos x="8" y="80"/>
                </a:cxn>
                <a:cxn ang="0">
                  <a:pos x="19" y="75"/>
                </a:cxn>
                <a:cxn ang="0">
                  <a:pos x="96" y="55"/>
                </a:cxn>
                <a:cxn ang="0">
                  <a:pos x="173" y="39"/>
                </a:cxn>
                <a:cxn ang="0">
                  <a:pos x="252" y="29"/>
                </a:cxn>
                <a:cxn ang="0">
                  <a:pos x="379" y="17"/>
                </a:cxn>
                <a:cxn ang="0">
                  <a:pos x="506" y="10"/>
                </a:cxn>
                <a:cxn ang="0">
                  <a:pos x="684" y="3"/>
                </a:cxn>
                <a:cxn ang="0">
                  <a:pos x="862" y="0"/>
                </a:cxn>
                <a:cxn ang="0">
                  <a:pos x="1040" y="3"/>
                </a:cxn>
                <a:cxn ang="0">
                  <a:pos x="1218" y="10"/>
                </a:cxn>
                <a:cxn ang="0">
                  <a:pos x="1346" y="17"/>
                </a:cxn>
                <a:cxn ang="0">
                  <a:pos x="1473" y="29"/>
                </a:cxn>
                <a:cxn ang="0">
                  <a:pos x="1552" y="39"/>
                </a:cxn>
                <a:cxn ang="0">
                  <a:pos x="1629" y="55"/>
                </a:cxn>
                <a:cxn ang="0">
                  <a:pos x="1705" y="75"/>
                </a:cxn>
                <a:cxn ang="0">
                  <a:pos x="1716" y="80"/>
                </a:cxn>
                <a:cxn ang="0">
                  <a:pos x="1722" y="87"/>
                </a:cxn>
                <a:cxn ang="0">
                  <a:pos x="1726" y="98"/>
                </a:cxn>
                <a:cxn ang="0">
                  <a:pos x="1722" y="108"/>
                </a:cxn>
                <a:cxn ang="0">
                  <a:pos x="1716" y="117"/>
                </a:cxn>
                <a:cxn ang="0">
                  <a:pos x="1705" y="123"/>
                </a:cxn>
                <a:cxn ang="0">
                  <a:pos x="1629" y="141"/>
                </a:cxn>
                <a:cxn ang="0">
                  <a:pos x="1552" y="155"/>
                </a:cxn>
                <a:cxn ang="0">
                  <a:pos x="1473" y="165"/>
                </a:cxn>
                <a:cxn ang="0">
                  <a:pos x="1346" y="178"/>
                </a:cxn>
                <a:cxn ang="0">
                  <a:pos x="1218" y="186"/>
                </a:cxn>
                <a:cxn ang="0">
                  <a:pos x="1040" y="193"/>
                </a:cxn>
                <a:cxn ang="0">
                  <a:pos x="862" y="194"/>
                </a:cxn>
                <a:cxn ang="0">
                  <a:pos x="684" y="193"/>
                </a:cxn>
                <a:cxn ang="0">
                  <a:pos x="506" y="186"/>
                </a:cxn>
                <a:cxn ang="0">
                  <a:pos x="379" y="178"/>
                </a:cxn>
                <a:cxn ang="0">
                  <a:pos x="252" y="165"/>
                </a:cxn>
                <a:cxn ang="0">
                  <a:pos x="173" y="155"/>
                </a:cxn>
                <a:cxn ang="0">
                  <a:pos x="96" y="141"/>
                </a:cxn>
                <a:cxn ang="0">
                  <a:pos x="19" y="123"/>
                </a:cxn>
                <a:cxn ang="0">
                  <a:pos x="8" y="117"/>
                </a:cxn>
              </a:cxnLst>
              <a:rect l="0" t="0" r="r" b="b"/>
              <a:pathLst>
                <a:path w="1726" h="194">
                  <a:moveTo>
                    <a:pt x="8" y="117"/>
                  </a:moveTo>
                  <a:lnTo>
                    <a:pt x="3" y="108"/>
                  </a:lnTo>
                  <a:lnTo>
                    <a:pt x="0" y="98"/>
                  </a:lnTo>
                  <a:lnTo>
                    <a:pt x="3" y="87"/>
                  </a:lnTo>
                  <a:lnTo>
                    <a:pt x="8" y="80"/>
                  </a:lnTo>
                  <a:lnTo>
                    <a:pt x="19" y="75"/>
                  </a:lnTo>
                  <a:lnTo>
                    <a:pt x="96" y="55"/>
                  </a:lnTo>
                  <a:lnTo>
                    <a:pt x="173" y="39"/>
                  </a:lnTo>
                  <a:lnTo>
                    <a:pt x="252" y="29"/>
                  </a:lnTo>
                  <a:lnTo>
                    <a:pt x="379" y="17"/>
                  </a:lnTo>
                  <a:lnTo>
                    <a:pt x="506" y="10"/>
                  </a:lnTo>
                  <a:lnTo>
                    <a:pt x="684" y="3"/>
                  </a:lnTo>
                  <a:lnTo>
                    <a:pt x="862" y="0"/>
                  </a:lnTo>
                  <a:lnTo>
                    <a:pt x="1040" y="3"/>
                  </a:lnTo>
                  <a:lnTo>
                    <a:pt x="1218" y="10"/>
                  </a:lnTo>
                  <a:lnTo>
                    <a:pt x="1346" y="17"/>
                  </a:lnTo>
                  <a:lnTo>
                    <a:pt x="1473" y="29"/>
                  </a:lnTo>
                  <a:lnTo>
                    <a:pt x="1552" y="39"/>
                  </a:lnTo>
                  <a:lnTo>
                    <a:pt x="1629" y="55"/>
                  </a:lnTo>
                  <a:lnTo>
                    <a:pt x="1705" y="75"/>
                  </a:lnTo>
                  <a:lnTo>
                    <a:pt x="1716" y="80"/>
                  </a:lnTo>
                  <a:lnTo>
                    <a:pt x="1722" y="87"/>
                  </a:lnTo>
                  <a:lnTo>
                    <a:pt x="1726" y="98"/>
                  </a:lnTo>
                  <a:lnTo>
                    <a:pt x="1722" y="108"/>
                  </a:lnTo>
                  <a:lnTo>
                    <a:pt x="1716" y="117"/>
                  </a:lnTo>
                  <a:lnTo>
                    <a:pt x="1705" y="123"/>
                  </a:lnTo>
                  <a:lnTo>
                    <a:pt x="1629" y="141"/>
                  </a:lnTo>
                  <a:lnTo>
                    <a:pt x="1552" y="155"/>
                  </a:lnTo>
                  <a:lnTo>
                    <a:pt x="1473" y="165"/>
                  </a:lnTo>
                  <a:lnTo>
                    <a:pt x="1346" y="178"/>
                  </a:lnTo>
                  <a:lnTo>
                    <a:pt x="1218" y="186"/>
                  </a:lnTo>
                  <a:lnTo>
                    <a:pt x="1040" y="193"/>
                  </a:lnTo>
                  <a:lnTo>
                    <a:pt x="862" y="194"/>
                  </a:lnTo>
                  <a:lnTo>
                    <a:pt x="684" y="193"/>
                  </a:lnTo>
                  <a:lnTo>
                    <a:pt x="506" y="186"/>
                  </a:lnTo>
                  <a:lnTo>
                    <a:pt x="379" y="178"/>
                  </a:lnTo>
                  <a:lnTo>
                    <a:pt x="252" y="165"/>
                  </a:lnTo>
                  <a:lnTo>
                    <a:pt x="173" y="155"/>
                  </a:lnTo>
                  <a:lnTo>
                    <a:pt x="96" y="141"/>
                  </a:lnTo>
                  <a:lnTo>
                    <a:pt x="19" y="123"/>
                  </a:lnTo>
                  <a:lnTo>
                    <a:pt x="8" y="117"/>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5" name="Freeform 90"/>
            <p:cNvSpPr>
              <a:spLocks/>
            </p:cNvSpPr>
            <p:nvPr/>
          </p:nvSpPr>
          <p:spPr bwMode="auto">
            <a:xfrm>
              <a:off x="2792" y="1588"/>
              <a:ext cx="392" cy="292"/>
            </a:xfrm>
            <a:custGeom>
              <a:avLst/>
              <a:gdLst/>
              <a:ahLst/>
              <a:cxnLst>
                <a:cxn ang="0">
                  <a:pos x="0" y="1166"/>
                </a:cxn>
                <a:cxn ang="0">
                  <a:pos x="1457" y="23"/>
                </a:cxn>
                <a:cxn ang="0">
                  <a:pos x="1476" y="12"/>
                </a:cxn>
                <a:cxn ang="0">
                  <a:pos x="1499" y="4"/>
                </a:cxn>
                <a:cxn ang="0">
                  <a:pos x="1522" y="0"/>
                </a:cxn>
                <a:cxn ang="0">
                  <a:pos x="1546" y="1"/>
                </a:cxn>
                <a:cxn ang="0">
                  <a:pos x="1569" y="8"/>
                </a:cxn>
              </a:cxnLst>
              <a:rect l="0" t="0" r="r" b="b"/>
              <a:pathLst>
                <a:path w="1569" h="1166">
                  <a:moveTo>
                    <a:pt x="0" y="1166"/>
                  </a:moveTo>
                  <a:lnTo>
                    <a:pt x="1457" y="23"/>
                  </a:lnTo>
                  <a:lnTo>
                    <a:pt x="1476" y="12"/>
                  </a:lnTo>
                  <a:lnTo>
                    <a:pt x="1499" y="4"/>
                  </a:lnTo>
                  <a:lnTo>
                    <a:pt x="1522" y="0"/>
                  </a:lnTo>
                  <a:lnTo>
                    <a:pt x="1546" y="1"/>
                  </a:lnTo>
                  <a:lnTo>
                    <a:pt x="1569" y="8"/>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6" name="Freeform 91"/>
            <p:cNvSpPr>
              <a:spLocks/>
            </p:cNvSpPr>
            <p:nvPr/>
          </p:nvSpPr>
          <p:spPr bwMode="auto">
            <a:xfrm>
              <a:off x="1996" y="1594"/>
              <a:ext cx="368" cy="291"/>
            </a:xfrm>
            <a:custGeom>
              <a:avLst/>
              <a:gdLst/>
              <a:ahLst/>
              <a:cxnLst>
                <a:cxn ang="0">
                  <a:pos x="17" y="0"/>
                </a:cxn>
                <a:cxn ang="0">
                  <a:pos x="1474" y="1143"/>
                </a:cxn>
                <a:cxn ang="0">
                  <a:pos x="1457" y="1163"/>
                </a:cxn>
                <a:cxn ang="0">
                  <a:pos x="0" y="21"/>
                </a:cxn>
                <a:cxn ang="0">
                  <a:pos x="17" y="0"/>
                </a:cxn>
              </a:cxnLst>
              <a:rect l="0" t="0" r="r" b="b"/>
              <a:pathLst>
                <a:path w="1474" h="1163">
                  <a:moveTo>
                    <a:pt x="17" y="0"/>
                  </a:moveTo>
                  <a:lnTo>
                    <a:pt x="1474" y="1143"/>
                  </a:lnTo>
                  <a:lnTo>
                    <a:pt x="1457" y="1163"/>
                  </a:lnTo>
                  <a:lnTo>
                    <a:pt x="0" y="21"/>
                  </a:lnTo>
                  <a:lnTo>
                    <a:pt x="17" y="0"/>
                  </a:lnTo>
                  <a:close/>
                </a:path>
              </a:pathLst>
            </a:custGeom>
            <a:solidFill>
              <a:srgbClr val="000000"/>
            </a:solidFill>
            <a:ln w="12700" cmpd="sng">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7" name="Freeform 92"/>
            <p:cNvSpPr>
              <a:spLocks/>
            </p:cNvSpPr>
            <p:nvPr/>
          </p:nvSpPr>
          <p:spPr bwMode="auto">
            <a:xfrm>
              <a:off x="1968" y="1588"/>
              <a:ext cx="28" cy="6"/>
            </a:xfrm>
            <a:custGeom>
              <a:avLst/>
              <a:gdLst/>
              <a:ahLst/>
              <a:cxnLst>
                <a:cxn ang="0">
                  <a:pos x="113" y="23"/>
                </a:cxn>
                <a:cxn ang="0">
                  <a:pos x="93" y="12"/>
                </a:cxn>
                <a:cxn ang="0">
                  <a:pos x="70" y="4"/>
                </a:cxn>
                <a:cxn ang="0">
                  <a:pos x="46" y="0"/>
                </a:cxn>
                <a:cxn ang="0">
                  <a:pos x="23" y="1"/>
                </a:cxn>
                <a:cxn ang="0">
                  <a:pos x="0" y="8"/>
                </a:cxn>
              </a:cxnLst>
              <a:rect l="0" t="0" r="r" b="b"/>
              <a:pathLst>
                <a:path w="113" h="23">
                  <a:moveTo>
                    <a:pt x="113" y="23"/>
                  </a:moveTo>
                  <a:lnTo>
                    <a:pt x="93" y="12"/>
                  </a:lnTo>
                  <a:lnTo>
                    <a:pt x="70" y="4"/>
                  </a:lnTo>
                  <a:lnTo>
                    <a:pt x="46" y="0"/>
                  </a:lnTo>
                  <a:lnTo>
                    <a:pt x="23" y="1"/>
                  </a:lnTo>
                  <a:lnTo>
                    <a:pt x="0" y="8"/>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8" name="Line 93"/>
            <p:cNvSpPr>
              <a:spLocks noChangeShapeType="1"/>
            </p:cNvSpPr>
            <p:nvPr/>
          </p:nvSpPr>
          <p:spPr bwMode="auto">
            <a:xfrm>
              <a:off x="1983" y="1587"/>
              <a:ext cx="1182" cy="0"/>
            </a:xfrm>
            <a:prstGeom prst="line">
              <a:avLst/>
            </a:prstGeom>
            <a:noFill/>
            <a:ln w="9525">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9" name="Freeform 94"/>
            <p:cNvSpPr>
              <a:spLocks/>
            </p:cNvSpPr>
            <p:nvPr/>
          </p:nvSpPr>
          <p:spPr bwMode="auto">
            <a:xfrm>
              <a:off x="3168" y="1584"/>
              <a:ext cx="483" cy="285"/>
            </a:xfrm>
            <a:custGeom>
              <a:avLst/>
              <a:gdLst/>
              <a:ahLst/>
              <a:cxnLst>
                <a:cxn ang="0">
                  <a:pos x="0" y="0"/>
                </a:cxn>
                <a:cxn ang="0">
                  <a:pos x="252" y="126"/>
                </a:cxn>
                <a:cxn ang="0">
                  <a:pos x="399" y="225"/>
                </a:cxn>
                <a:cxn ang="0">
                  <a:pos x="483" y="285"/>
                </a:cxn>
              </a:cxnLst>
              <a:rect l="0" t="0" r="r" b="b"/>
              <a:pathLst>
                <a:path w="483" h="285">
                  <a:moveTo>
                    <a:pt x="0" y="0"/>
                  </a:moveTo>
                  <a:cubicBezTo>
                    <a:pt x="93" y="44"/>
                    <a:pt x="186" y="89"/>
                    <a:pt x="252" y="126"/>
                  </a:cubicBezTo>
                  <a:cubicBezTo>
                    <a:pt x="318" y="163"/>
                    <a:pt x="360" y="198"/>
                    <a:pt x="399" y="225"/>
                  </a:cubicBezTo>
                  <a:cubicBezTo>
                    <a:pt x="438" y="252"/>
                    <a:pt x="460" y="268"/>
                    <a:pt x="483" y="285"/>
                  </a:cubicBezTo>
                </a:path>
              </a:pathLst>
            </a:custGeom>
            <a:noFill/>
            <a:ln w="9525">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90" name="Freeform 95"/>
            <p:cNvSpPr>
              <a:spLocks/>
            </p:cNvSpPr>
            <p:nvPr/>
          </p:nvSpPr>
          <p:spPr bwMode="auto">
            <a:xfrm>
              <a:off x="1500" y="1584"/>
              <a:ext cx="468" cy="261"/>
            </a:xfrm>
            <a:custGeom>
              <a:avLst/>
              <a:gdLst/>
              <a:ahLst/>
              <a:cxnLst>
                <a:cxn ang="0">
                  <a:pos x="468" y="0"/>
                </a:cxn>
                <a:cxn ang="0">
                  <a:pos x="315" y="69"/>
                </a:cxn>
                <a:cxn ang="0">
                  <a:pos x="174" y="141"/>
                </a:cxn>
                <a:cxn ang="0">
                  <a:pos x="81" y="198"/>
                </a:cxn>
                <a:cxn ang="0">
                  <a:pos x="0" y="261"/>
                </a:cxn>
              </a:cxnLst>
              <a:rect l="0" t="0" r="r" b="b"/>
              <a:pathLst>
                <a:path w="468" h="261">
                  <a:moveTo>
                    <a:pt x="468" y="0"/>
                  </a:moveTo>
                  <a:cubicBezTo>
                    <a:pt x="416" y="22"/>
                    <a:pt x="364" y="45"/>
                    <a:pt x="315" y="69"/>
                  </a:cubicBezTo>
                  <a:cubicBezTo>
                    <a:pt x="266" y="93"/>
                    <a:pt x="213" y="119"/>
                    <a:pt x="174" y="141"/>
                  </a:cubicBezTo>
                  <a:cubicBezTo>
                    <a:pt x="135" y="163"/>
                    <a:pt x="110" y="178"/>
                    <a:pt x="81" y="198"/>
                  </a:cubicBezTo>
                  <a:cubicBezTo>
                    <a:pt x="52" y="218"/>
                    <a:pt x="26" y="239"/>
                    <a:pt x="0" y="261"/>
                  </a:cubicBezTo>
                </a:path>
              </a:pathLst>
            </a:custGeom>
            <a:noFill/>
            <a:ln w="9525">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3849"/>
    </mc:Choice>
    <mc:Fallback xmlns="">
      <p:transition spd="slow" advTm="3384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223"/>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67" name="Rectangle 27"/>
          <p:cNvSpPr>
            <a:spLocks noGrp="1" noChangeArrowheads="1"/>
          </p:cNvSpPr>
          <p:nvPr>
            <p:ph type="title" idx="4294967295"/>
          </p:nvPr>
        </p:nvSpPr>
        <p:spPr>
          <a:xfrm>
            <a:off x="685800" y="76200"/>
            <a:ext cx="7772400" cy="1066800"/>
          </a:xfrm>
        </p:spPr>
        <p:txBody>
          <a:bodyPr rtlCol="0">
            <a:normAutofit fontScale="90000"/>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Core Large Bins Daily to Remove </a:t>
            </a:r>
            <a:br>
              <a:rPr lang="en-US" sz="3600" dirty="0">
                <a:solidFill>
                  <a:srgbClr val="0000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br>
            <a:r>
              <a:rPr lang="en-US" sz="3600" dirty="0">
                <a:solidFill>
                  <a:srgbClr val="0000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Trash and Broken Kernels</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grpSp>
        <p:nvGrpSpPr>
          <p:cNvPr id="58371" name="Group 96"/>
          <p:cNvGrpSpPr>
            <a:grpSpLocks/>
          </p:cNvGrpSpPr>
          <p:nvPr/>
        </p:nvGrpSpPr>
        <p:grpSpPr bwMode="auto">
          <a:xfrm>
            <a:off x="457200" y="1219200"/>
            <a:ext cx="8229600" cy="152400"/>
            <a:chOff x="528" y="960"/>
            <a:chExt cx="4368" cy="134"/>
          </a:xfrm>
        </p:grpSpPr>
        <p:pic>
          <p:nvPicPr>
            <p:cNvPr id="58466" name="Picture 9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67" name="Picture 9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68" name="Picture 9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69" name="Picture 10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 name="Picture 10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 name="Picture 10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2" name="Picture 10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7401" y="1524000"/>
            <a:ext cx="4800599" cy="4800599"/>
          </a:xfrm>
          <a:prstGeom prst="rect">
            <a:avLst/>
          </a:prstGeom>
        </p:spPr>
      </p:pic>
    </p:spTree>
    <p:extLst>
      <p:ext uri="{BB962C8B-B14F-4D97-AF65-F5344CB8AC3E}">
        <p14:creationId xmlns:p14="http://schemas.microsoft.com/office/powerpoint/2010/main" val="1837870773"/>
      </p:ext>
    </p:extLst>
  </p:cSld>
  <p:clrMapOvr>
    <a:masterClrMapping/>
  </p:clrMapOvr>
  <mc:AlternateContent xmlns:mc="http://schemas.openxmlformats.org/markup-compatibility/2006" xmlns:p14="http://schemas.microsoft.com/office/powerpoint/2010/main">
    <mc:Choice Requires="p14">
      <p:transition spd="slow" p14:dur="2000" advTm="12653"/>
    </mc:Choice>
    <mc:Fallback xmlns="">
      <p:transition spd="slow" advTm="12653"/>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609600" y="76200"/>
            <a:ext cx="7772400" cy="990600"/>
          </a:xfrm>
        </p:spPr>
        <p:txBody>
          <a:bodyPr rtlCol="0"/>
          <a:lstStyle/>
          <a:p>
            <a:pPr eaLnBrk="1" fontAlgn="auto" hangingPunct="1">
              <a:spcAft>
                <a:spcPts val="0"/>
              </a:spcAft>
              <a:defRPr/>
            </a:pPr>
            <a:r>
              <a:rPr lang="en-US" dirty="0">
                <a:solidFill>
                  <a:srgbClr val="0000FF"/>
                </a:solidFill>
                <a:effectLst>
                  <a:outerShdw blurRad="38100" dist="38100" dir="2700000" algn="tl">
                    <a:srgbClr val="000000"/>
                  </a:outerShdw>
                </a:effectLst>
                <a:ea typeface="+mj-ea"/>
              </a:rPr>
              <a:t>Aeration Cooling Cycle</a:t>
            </a:r>
          </a:p>
        </p:txBody>
      </p:sp>
      <p:grpSp>
        <p:nvGrpSpPr>
          <p:cNvPr id="60419" name="Group 112"/>
          <p:cNvGrpSpPr>
            <a:grpSpLocks/>
          </p:cNvGrpSpPr>
          <p:nvPr/>
        </p:nvGrpSpPr>
        <p:grpSpPr bwMode="auto">
          <a:xfrm>
            <a:off x="609600" y="1185863"/>
            <a:ext cx="7924800" cy="152400"/>
            <a:chOff x="528" y="960"/>
            <a:chExt cx="4368" cy="134"/>
          </a:xfrm>
        </p:grpSpPr>
        <p:pic>
          <p:nvPicPr>
            <p:cNvPr id="60529" name="Picture 1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30" name="Picture 1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31" name="Picture 1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32" name="Picture 1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33" name="Picture 11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34" name="Picture 11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35" name="Picture 11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0" name="Group 3"/>
          <p:cNvGrpSpPr>
            <a:grpSpLocks/>
          </p:cNvGrpSpPr>
          <p:nvPr/>
        </p:nvGrpSpPr>
        <p:grpSpPr bwMode="auto">
          <a:xfrm>
            <a:off x="3962400" y="1679575"/>
            <a:ext cx="4586288" cy="4537075"/>
            <a:chOff x="1776" y="1344"/>
            <a:chExt cx="2332" cy="2372"/>
          </a:xfrm>
        </p:grpSpPr>
        <p:sp>
          <p:nvSpPr>
            <p:cNvPr id="230" name="Freeform 4"/>
            <p:cNvSpPr>
              <a:spLocks/>
            </p:cNvSpPr>
            <p:nvPr/>
          </p:nvSpPr>
          <p:spPr bwMode="auto">
            <a:xfrm>
              <a:off x="1833" y="3162"/>
              <a:ext cx="2229" cy="447"/>
            </a:xfrm>
            <a:custGeom>
              <a:avLst/>
              <a:gdLst/>
              <a:ahLst/>
              <a:cxnLst>
                <a:cxn ang="0">
                  <a:pos x="0" y="42"/>
                </a:cxn>
                <a:cxn ang="0">
                  <a:pos x="0" y="285"/>
                </a:cxn>
                <a:cxn ang="0">
                  <a:pos x="27" y="333"/>
                </a:cxn>
                <a:cxn ang="0">
                  <a:pos x="102" y="345"/>
                </a:cxn>
                <a:cxn ang="0">
                  <a:pos x="336" y="399"/>
                </a:cxn>
                <a:cxn ang="0">
                  <a:pos x="552" y="426"/>
                </a:cxn>
                <a:cxn ang="0">
                  <a:pos x="786" y="438"/>
                </a:cxn>
                <a:cxn ang="0">
                  <a:pos x="1041" y="447"/>
                </a:cxn>
                <a:cxn ang="0">
                  <a:pos x="1365" y="444"/>
                </a:cxn>
                <a:cxn ang="0">
                  <a:pos x="1608" y="426"/>
                </a:cxn>
                <a:cxn ang="0">
                  <a:pos x="1803" y="405"/>
                </a:cxn>
                <a:cxn ang="0">
                  <a:pos x="1959" y="384"/>
                </a:cxn>
                <a:cxn ang="0">
                  <a:pos x="2094" y="360"/>
                </a:cxn>
                <a:cxn ang="0">
                  <a:pos x="2202" y="315"/>
                </a:cxn>
                <a:cxn ang="0">
                  <a:pos x="2229" y="303"/>
                </a:cxn>
                <a:cxn ang="0">
                  <a:pos x="2223" y="0"/>
                </a:cxn>
                <a:cxn ang="0">
                  <a:pos x="2184" y="48"/>
                </a:cxn>
                <a:cxn ang="0">
                  <a:pos x="2031" y="108"/>
                </a:cxn>
                <a:cxn ang="0">
                  <a:pos x="1749" y="153"/>
                </a:cxn>
                <a:cxn ang="0">
                  <a:pos x="1512" y="174"/>
                </a:cxn>
                <a:cxn ang="0">
                  <a:pos x="1308" y="186"/>
                </a:cxn>
                <a:cxn ang="0">
                  <a:pos x="852" y="180"/>
                </a:cxn>
                <a:cxn ang="0">
                  <a:pos x="717" y="180"/>
                </a:cxn>
                <a:cxn ang="0">
                  <a:pos x="621" y="168"/>
                </a:cxn>
                <a:cxn ang="0">
                  <a:pos x="492" y="156"/>
                </a:cxn>
                <a:cxn ang="0">
                  <a:pos x="324" y="138"/>
                </a:cxn>
                <a:cxn ang="0">
                  <a:pos x="192" y="111"/>
                </a:cxn>
                <a:cxn ang="0">
                  <a:pos x="0" y="42"/>
                </a:cxn>
              </a:cxnLst>
              <a:rect l="0" t="0" r="r" b="b"/>
              <a:pathLst>
                <a:path w="2229" h="447">
                  <a:moveTo>
                    <a:pt x="0" y="42"/>
                  </a:moveTo>
                  <a:lnTo>
                    <a:pt x="0" y="285"/>
                  </a:lnTo>
                  <a:lnTo>
                    <a:pt x="27" y="333"/>
                  </a:lnTo>
                  <a:lnTo>
                    <a:pt x="102" y="345"/>
                  </a:lnTo>
                  <a:lnTo>
                    <a:pt x="336" y="399"/>
                  </a:lnTo>
                  <a:lnTo>
                    <a:pt x="552" y="426"/>
                  </a:lnTo>
                  <a:lnTo>
                    <a:pt x="786" y="438"/>
                  </a:lnTo>
                  <a:lnTo>
                    <a:pt x="1041" y="447"/>
                  </a:lnTo>
                  <a:lnTo>
                    <a:pt x="1365" y="444"/>
                  </a:lnTo>
                  <a:lnTo>
                    <a:pt x="1608" y="426"/>
                  </a:lnTo>
                  <a:lnTo>
                    <a:pt x="1803" y="405"/>
                  </a:lnTo>
                  <a:lnTo>
                    <a:pt x="1959" y="384"/>
                  </a:lnTo>
                  <a:lnTo>
                    <a:pt x="2094" y="360"/>
                  </a:lnTo>
                  <a:lnTo>
                    <a:pt x="2202" y="315"/>
                  </a:lnTo>
                  <a:lnTo>
                    <a:pt x="2229" y="303"/>
                  </a:lnTo>
                  <a:lnTo>
                    <a:pt x="2223" y="0"/>
                  </a:lnTo>
                  <a:lnTo>
                    <a:pt x="2184" y="48"/>
                  </a:lnTo>
                  <a:lnTo>
                    <a:pt x="2031" y="108"/>
                  </a:lnTo>
                  <a:lnTo>
                    <a:pt x="1749" y="153"/>
                  </a:lnTo>
                  <a:lnTo>
                    <a:pt x="1512" y="174"/>
                  </a:lnTo>
                  <a:lnTo>
                    <a:pt x="1308" y="186"/>
                  </a:lnTo>
                  <a:lnTo>
                    <a:pt x="852" y="180"/>
                  </a:lnTo>
                  <a:lnTo>
                    <a:pt x="717" y="180"/>
                  </a:lnTo>
                  <a:lnTo>
                    <a:pt x="621" y="168"/>
                  </a:lnTo>
                  <a:lnTo>
                    <a:pt x="492" y="156"/>
                  </a:lnTo>
                  <a:lnTo>
                    <a:pt x="324" y="138"/>
                  </a:lnTo>
                  <a:lnTo>
                    <a:pt x="192" y="111"/>
                  </a:lnTo>
                  <a:lnTo>
                    <a:pt x="0" y="42"/>
                  </a:lnTo>
                  <a:close/>
                </a:path>
              </a:pathLst>
            </a:custGeom>
            <a:gradFill rotWithShape="0">
              <a:gsLst>
                <a:gs pos="0">
                  <a:srgbClr val="660066"/>
                </a:gs>
                <a:gs pos="100000">
                  <a:srgbClr val="66CCFF"/>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1" name="Rectangle 5"/>
            <p:cNvSpPr>
              <a:spLocks noChangeArrowheads="1"/>
            </p:cNvSpPr>
            <p:nvPr/>
          </p:nvSpPr>
          <p:spPr bwMode="auto">
            <a:xfrm>
              <a:off x="1833" y="2042"/>
              <a:ext cx="2220" cy="1409"/>
            </a:xfrm>
            <a:prstGeom prst="rect">
              <a:avLst/>
            </a:prstGeom>
            <a:gradFill rotWithShape="0">
              <a:gsLst>
                <a:gs pos="0">
                  <a:srgbClr val="FF9900">
                    <a:gamma/>
                    <a:shade val="46275"/>
                    <a:invGamma/>
                  </a:srgbClr>
                </a:gs>
                <a:gs pos="50000">
                  <a:srgbClr val="FF9900"/>
                </a:gs>
                <a:gs pos="100000">
                  <a:srgbClr val="FF9900">
                    <a:gamma/>
                    <a:shade val="46275"/>
                    <a:invGamma/>
                  </a:srgbClr>
                </a:gs>
              </a:gsLst>
              <a:lin ang="0" scaled="1"/>
            </a:gradFill>
            <a:ln w="9525">
              <a:noFill/>
              <a:miter lim="800000"/>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2" name="Freeform 6"/>
            <p:cNvSpPr>
              <a:spLocks/>
            </p:cNvSpPr>
            <p:nvPr/>
          </p:nvSpPr>
          <p:spPr bwMode="auto">
            <a:xfrm>
              <a:off x="1830" y="3419"/>
              <a:ext cx="2226" cy="267"/>
            </a:xfrm>
            <a:custGeom>
              <a:avLst/>
              <a:gdLst/>
              <a:ahLst/>
              <a:cxnLst>
                <a:cxn ang="0">
                  <a:pos x="3" y="0"/>
                </a:cxn>
                <a:cxn ang="0">
                  <a:pos x="2154" y="0"/>
                </a:cxn>
                <a:cxn ang="0">
                  <a:pos x="2151" y="39"/>
                </a:cxn>
                <a:cxn ang="0">
                  <a:pos x="2121" y="60"/>
                </a:cxn>
                <a:cxn ang="0">
                  <a:pos x="2121" y="147"/>
                </a:cxn>
                <a:cxn ang="0">
                  <a:pos x="1089" y="273"/>
                </a:cxn>
                <a:cxn ang="0">
                  <a:pos x="456" y="231"/>
                </a:cxn>
                <a:cxn ang="0">
                  <a:pos x="69" y="129"/>
                </a:cxn>
                <a:cxn ang="0">
                  <a:pos x="0" y="105"/>
                </a:cxn>
                <a:cxn ang="0">
                  <a:pos x="3" y="0"/>
                </a:cxn>
              </a:cxnLst>
              <a:rect l="0" t="0" r="r" b="b"/>
              <a:pathLst>
                <a:path w="2154" h="273">
                  <a:moveTo>
                    <a:pt x="3" y="0"/>
                  </a:moveTo>
                  <a:lnTo>
                    <a:pt x="2154" y="0"/>
                  </a:lnTo>
                  <a:lnTo>
                    <a:pt x="2151" y="39"/>
                  </a:lnTo>
                  <a:lnTo>
                    <a:pt x="2121" y="60"/>
                  </a:lnTo>
                  <a:lnTo>
                    <a:pt x="2121" y="147"/>
                  </a:lnTo>
                  <a:lnTo>
                    <a:pt x="1089" y="273"/>
                  </a:lnTo>
                  <a:lnTo>
                    <a:pt x="456" y="231"/>
                  </a:lnTo>
                  <a:lnTo>
                    <a:pt x="69" y="129"/>
                  </a:lnTo>
                  <a:lnTo>
                    <a:pt x="0" y="105"/>
                  </a:lnTo>
                  <a:lnTo>
                    <a:pt x="3" y="0"/>
                  </a:lnTo>
                  <a:close/>
                </a:path>
              </a:pathLst>
            </a:custGeom>
            <a:gradFill rotWithShape="0">
              <a:gsLst>
                <a:gs pos="0">
                  <a:srgbClr val="FF9900">
                    <a:gamma/>
                    <a:shade val="46275"/>
                    <a:invGamma/>
                  </a:srgbClr>
                </a:gs>
                <a:gs pos="50000">
                  <a:srgbClr val="FF9900"/>
                </a:gs>
                <a:gs pos="100000">
                  <a:srgbClr val="FF9900">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3" name="Freeform 7"/>
            <p:cNvSpPr>
              <a:spLocks/>
            </p:cNvSpPr>
            <p:nvPr/>
          </p:nvSpPr>
          <p:spPr bwMode="auto">
            <a:xfrm>
              <a:off x="2944" y="1896"/>
              <a:ext cx="1108" cy="296"/>
            </a:xfrm>
            <a:custGeom>
              <a:avLst/>
              <a:gdLst/>
              <a:ahLst/>
              <a:cxnLst>
                <a:cxn ang="0">
                  <a:pos x="0" y="36"/>
                </a:cxn>
                <a:cxn ang="0">
                  <a:pos x="0" y="276"/>
                </a:cxn>
                <a:cxn ang="0">
                  <a:pos x="35" y="274"/>
                </a:cxn>
                <a:cxn ang="0">
                  <a:pos x="83" y="277"/>
                </a:cxn>
                <a:cxn ang="0">
                  <a:pos x="117" y="273"/>
                </a:cxn>
                <a:cxn ang="0">
                  <a:pos x="161" y="273"/>
                </a:cxn>
                <a:cxn ang="0">
                  <a:pos x="197" y="273"/>
                </a:cxn>
                <a:cxn ang="0">
                  <a:pos x="246" y="271"/>
                </a:cxn>
                <a:cxn ang="0">
                  <a:pos x="287" y="270"/>
                </a:cxn>
                <a:cxn ang="0">
                  <a:pos x="312" y="268"/>
                </a:cxn>
                <a:cxn ang="0">
                  <a:pos x="363" y="265"/>
                </a:cxn>
                <a:cxn ang="0">
                  <a:pos x="417" y="262"/>
                </a:cxn>
                <a:cxn ang="0">
                  <a:pos x="462" y="261"/>
                </a:cxn>
                <a:cxn ang="0">
                  <a:pos x="497" y="259"/>
                </a:cxn>
                <a:cxn ang="0">
                  <a:pos x="536" y="253"/>
                </a:cxn>
                <a:cxn ang="0">
                  <a:pos x="581" y="249"/>
                </a:cxn>
                <a:cxn ang="0">
                  <a:pos x="642" y="240"/>
                </a:cxn>
                <a:cxn ang="0">
                  <a:pos x="683" y="235"/>
                </a:cxn>
                <a:cxn ang="0">
                  <a:pos x="744" y="226"/>
                </a:cxn>
                <a:cxn ang="0">
                  <a:pos x="804" y="216"/>
                </a:cxn>
                <a:cxn ang="0">
                  <a:pos x="855" y="204"/>
                </a:cxn>
                <a:cxn ang="0">
                  <a:pos x="920" y="187"/>
                </a:cxn>
                <a:cxn ang="0">
                  <a:pos x="968" y="172"/>
                </a:cxn>
                <a:cxn ang="0">
                  <a:pos x="999" y="159"/>
                </a:cxn>
                <a:cxn ang="0">
                  <a:pos x="1026" y="136"/>
                </a:cxn>
                <a:cxn ang="0">
                  <a:pos x="1026" y="112"/>
                </a:cxn>
                <a:cxn ang="0">
                  <a:pos x="1017" y="97"/>
                </a:cxn>
                <a:cxn ang="0">
                  <a:pos x="999" y="82"/>
                </a:cxn>
                <a:cxn ang="0">
                  <a:pos x="972" y="73"/>
                </a:cxn>
                <a:cxn ang="0">
                  <a:pos x="939" y="61"/>
                </a:cxn>
                <a:cxn ang="0">
                  <a:pos x="905" y="52"/>
                </a:cxn>
                <a:cxn ang="0">
                  <a:pos x="875" y="43"/>
                </a:cxn>
                <a:cxn ang="0">
                  <a:pos x="846" y="36"/>
                </a:cxn>
                <a:cxn ang="0">
                  <a:pos x="809" y="27"/>
                </a:cxn>
                <a:cxn ang="0">
                  <a:pos x="765" y="19"/>
                </a:cxn>
                <a:cxn ang="0">
                  <a:pos x="740" y="16"/>
                </a:cxn>
                <a:cxn ang="0">
                  <a:pos x="714" y="10"/>
                </a:cxn>
                <a:cxn ang="0">
                  <a:pos x="681" y="7"/>
                </a:cxn>
                <a:cxn ang="0">
                  <a:pos x="656" y="1"/>
                </a:cxn>
                <a:cxn ang="0">
                  <a:pos x="638" y="0"/>
                </a:cxn>
                <a:cxn ang="0">
                  <a:pos x="612" y="4"/>
                </a:cxn>
                <a:cxn ang="0">
                  <a:pos x="584" y="6"/>
                </a:cxn>
                <a:cxn ang="0">
                  <a:pos x="563" y="7"/>
                </a:cxn>
                <a:cxn ang="0">
                  <a:pos x="536" y="10"/>
                </a:cxn>
                <a:cxn ang="0">
                  <a:pos x="503" y="15"/>
                </a:cxn>
                <a:cxn ang="0">
                  <a:pos x="476" y="16"/>
                </a:cxn>
                <a:cxn ang="0">
                  <a:pos x="450" y="18"/>
                </a:cxn>
                <a:cxn ang="0">
                  <a:pos x="414" y="19"/>
                </a:cxn>
                <a:cxn ang="0">
                  <a:pos x="372" y="22"/>
                </a:cxn>
                <a:cxn ang="0">
                  <a:pos x="335" y="25"/>
                </a:cxn>
                <a:cxn ang="0">
                  <a:pos x="305" y="28"/>
                </a:cxn>
                <a:cxn ang="0">
                  <a:pos x="279" y="28"/>
                </a:cxn>
                <a:cxn ang="0">
                  <a:pos x="243" y="31"/>
                </a:cxn>
                <a:cxn ang="0">
                  <a:pos x="209" y="31"/>
                </a:cxn>
                <a:cxn ang="0">
                  <a:pos x="186" y="31"/>
                </a:cxn>
                <a:cxn ang="0">
                  <a:pos x="147" y="33"/>
                </a:cxn>
                <a:cxn ang="0">
                  <a:pos x="122" y="33"/>
                </a:cxn>
                <a:cxn ang="0">
                  <a:pos x="98" y="37"/>
                </a:cxn>
                <a:cxn ang="0">
                  <a:pos x="0" y="36"/>
                </a:cxn>
              </a:cxnLst>
              <a:rect l="0" t="0" r="r" b="b"/>
              <a:pathLst>
                <a:path w="1026" h="277">
                  <a:moveTo>
                    <a:pt x="0" y="36"/>
                  </a:moveTo>
                  <a:lnTo>
                    <a:pt x="0" y="276"/>
                  </a:lnTo>
                  <a:lnTo>
                    <a:pt x="35" y="274"/>
                  </a:lnTo>
                  <a:lnTo>
                    <a:pt x="83" y="277"/>
                  </a:lnTo>
                  <a:lnTo>
                    <a:pt x="117" y="273"/>
                  </a:lnTo>
                  <a:lnTo>
                    <a:pt x="161" y="273"/>
                  </a:lnTo>
                  <a:lnTo>
                    <a:pt x="197" y="273"/>
                  </a:lnTo>
                  <a:lnTo>
                    <a:pt x="246" y="271"/>
                  </a:lnTo>
                  <a:lnTo>
                    <a:pt x="287" y="270"/>
                  </a:lnTo>
                  <a:lnTo>
                    <a:pt x="312" y="268"/>
                  </a:lnTo>
                  <a:lnTo>
                    <a:pt x="363" y="265"/>
                  </a:lnTo>
                  <a:lnTo>
                    <a:pt x="417" y="262"/>
                  </a:lnTo>
                  <a:lnTo>
                    <a:pt x="462" y="261"/>
                  </a:lnTo>
                  <a:lnTo>
                    <a:pt x="497" y="259"/>
                  </a:lnTo>
                  <a:lnTo>
                    <a:pt x="536" y="253"/>
                  </a:lnTo>
                  <a:lnTo>
                    <a:pt x="581" y="249"/>
                  </a:lnTo>
                  <a:lnTo>
                    <a:pt x="642" y="240"/>
                  </a:lnTo>
                  <a:lnTo>
                    <a:pt x="683" y="235"/>
                  </a:lnTo>
                  <a:lnTo>
                    <a:pt x="744" y="226"/>
                  </a:lnTo>
                  <a:lnTo>
                    <a:pt x="804" y="216"/>
                  </a:lnTo>
                  <a:lnTo>
                    <a:pt x="855" y="204"/>
                  </a:lnTo>
                  <a:lnTo>
                    <a:pt x="920" y="187"/>
                  </a:lnTo>
                  <a:lnTo>
                    <a:pt x="968" y="172"/>
                  </a:lnTo>
                  <a:lnTo>
                    <a:pt x="999" y="159"/>
                  </a:lnTo>
                  <a:lnTo>
                    <a:pt x="1026" y="136"/>
                  </a:lnTo>
                  <a:lnTo>
                    <a:pt x="1026" y="112"/>
                  </a:lnTo>
                  <a:lnTo>
                    <a:pt x="1017" y="97"/>
                  </a:lnTo>
                  <a:lnTo>
                    <a:pt x="999" y="82"/>
                  </a:lnTo>
                  <a:lnTo>
                    <a:pt x="972" y="73"/>
                  </a:lnTo>
                  <a:lnTo>
                    <a:pt x="939" y="61"/>
                  </a:lnTo>
                  <a:lnTo>
                    <a:pt x="905" y="52"/>
                  </a:lnTo>
                  <a:lnTo>
                    <a:pt x="875" y="43"/>
                  </a:lnTo>
                  <a:lnTo>
                    <a:pt x="846" y="36"/>
                  </a:lnTo>
                  <a:lnTo>
                    <a:pt x="809" y="27"/>
                  </a:lnTo>
                  <a:lnTo>
                    <a:pt x="765" y="19"/>
                  </a:lnTo>
                  <a:lnTo>
                    <a:pt x="740" y="16"/>
                  </a:lnTo>
                  <a:lnTo>
                    <a:pt x="714" y="10"/>
                  </a:lnTo>
                  <a:lnTo>
                    <a:pt x="681" y="7"/>
                  </a:lnTo>
                  <a:lnTo>
                    <a:pt x="656" y="1"/>
                  </a:lnTo>
                  <a:lnTo>
                    <a:pt x="638" y="0"/>
                  </a:lnTo>
                  <a:lnTo>
                    <a:pt x="612" y="4"/>
                  </a:lnTo>
                  <a:lnTo>
                    <a:pt x="584" y="6"/>
                  </a:lnTo>
                  <a:lnTo>
                    <a:pt x="563" y="7"/>
                  </a:lnTo>
                  <a:lnTo>
                    <a:pt x="536" y="10"/>
                  </a:lnTo>
                  <a:lnTo>
                    <a:pt x="503" y="15"/>
                  </a:lnTo>
                  <a:lnTo>
                    <a:pt x="476" y="16"/>
                  </a:lnTo>
                  <a:lnTo>
                    <a:pt x="450" y="18"/>
                  </a:lnTo>
                  <a:lnTo>
                    <a:pt x="414" y="19"/>
                  </a:lnTo>
                  <a:lnTo>
                    <a:pt x="372" y="22"/>
                  </a:lnTo>
                  <a:lnTo>
                    <a:pt x="335" y="25"/>
                  </a:lnTo>
                  <a:lnTo>
                    <a:pt x="305" y="28"/>
                  </a:lnTo>
                  <a:lnTo>
                    <a:pt x="279" y="28"/>
                  </a:lnTo>
                  <a:lnTo>
                    <a:pt x="243" y="31"/>
                  </a:lnTo>
                  <a:lnTo>
                    <a:pt x="209" y="31"/>
                  </a:lnTo>
                  <a:lnTo>
                    <a:pt x="186" y="31"/>
                  </a:lnTo>
                  <a:lnTo>
                    <a:pt x="147" y="33"/>
                  </a:lnTo>
                  <a:lnTo>
                    <a:pt x="122" y="33"/>
                  </a:lnTo>
                  <a:lnTo>
                    <a:pt x="98" y="37"/>
                  </a:lnTo>
                  <a:lnTo>
                    <a:pt x="0" y="36"/>
                  </a:lnTo>
                  <a:close/>
                </a:path>
              </a:pathLst>
            </a:custGeom>
            <a:gradFill rotWithShape="0">
              <a:gsLst>
                <a:gs pos="0">
                  <a:srgbClr val="FF9900">
                    <a:gamma/>
                    <a:shade val="46275"/>
                    <a:invGamma/>
                  </a:srgbClr>
                </a:gs>
                <a:gs pos="100000">
                  <a:srgbClr val="FF9900"/>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4" name="Freeform 8"/>
            <p:cNvSpPr>
              <a:spLocks/>
            </p:cNvSpPr>
            <p:nvPr/>
          </p:nvSpPr>
          <p:spPr bwMode="auto">
            <a:xfrm>
              <a:off x="2944" y="3375"/>
              <a:ext cx="1164" cy="340"/>
            </a:xfrm>
            <a:custGeom>
              <a:avLst/>
              <a:gdLst/>
              <a:ahLst/>
              <a:cxnLst>
                <a:cxn ang="0">
                  <a:pos x="0" y="216"/>
                </a:cxn>
                <a:cxn ang="0">
                  <a:pos x="2" y="318"/>
                </a:cxn>
                <a:cxn ang="0">
                  <a:pos x="176" y="318"/>
                </a:cxn>
                <a:cxn ang="0">
                  <a:pos x="272" y="314"/>
                </a:cxn>
                <a:cxn ang="0">
                  <a:pos x="392" y="306"/>
                </a:cxn>
                <a:cxn ang="0">
                  <a:pos x="542" y="294"/>
                </a:cxn>
                <a:cxn ang="0">
                  <a:pos x="636" y="284"/>
                </a:cxn>
                <a:cxn ang="0">
                  <a:pos x="764" y="264"/>
                </a:cxn>
                <a:cxn ang="0">
                  <a:pos x="836" y="254"/>
                </a:cxn>
                <a:cxn ang="0">
                  <a:pos x="950" y="220"/>
                </a:cxn>
                <a:cxn ang="0">
                  <a:pos x="1056" y="186"/>
                </a:cxn>
                <a:cxn ang="0">
                  <a:pos x="1078" y="156"/>
                </a:cxn>
                <a:cxn ang="0">
                  <a:pos x="1076" y="42"/>
                </a:cxn>
                <a:cxn ang="0">
                  <a:pos x="1064" y="18"/>
                </a:cxn>
                <a:cxn ang="0">
                  <a:pos x="1042" y="2"/>
                </a:cxn>
                <a:cxn ang="0">
                  <a:pos x="1026" y="0"/>
                </a:cxn>
                <a:cxn ang="0">
                  <a:pos x="1030" y="66"/>
                </a:cxn>
                <a:cxn ang="0">
                  <a:pos x="1018" y="80"/>
                </a:cxn>
                <a:cxn ang="0">
                  <a:pos x="992" y="104"/>
                </a:cxn>
                <a:cxn ang="0">
                  <a:pos x="926" y="120"/>
                </a:cxn>
                <a:cxn ang="0">
                  <a:pos x="868" y="142"/>
                </a:cxn>
                <a:cxn ang="0">
                  <a:pos x="804" y="154"/>
                </a:cxn>
                <a:cxn ang="0">
                  <a:pos x="738" y="166"/>
                </a:cxn>
                <a:cxn ang="0">
                  <a:pos x="690" y="172"/>
                </a:cxn>
                <a:cxn ang="0">
                  <a:pos x="608" y="184"/>
                </a:cxn>
                <a:cxn ang="0">
                  <a:pos x="532" y="192"/>
                </a:cxn>
                <a:cxn ang="0">
                  <a:pos x="442" y="200"/>
                </a:cxn>
                <a:cxn ang="0">
                  <a:pos x="358" y="206"/>
                </a:cxn>
                <a:cxn ang="0">
                  <a:pos x="252" y="208"/>
                </a:cxn>
                <a:cxn ang="0">
                  <a:pos x="172" y="210"/>
                </a:cxn>
                <a:cxn ang="0">
                  <a:pos x="0" y="216"/>
                </a:cxn>
              </a:cxnLst>
              <a:rect l="0" t="0" r="r" b="b"/>
              <a:pathLst>
                <a:path w="1078" h="318">
                  <a:moveTo>
                    <a:pt x="0" y="216"/>
                  </a:moveTo>
                  <a:lnTo>
                    <a:pt x="2" y="318"/>
                  </a:lnTo>
                  <a:lnTo>
                    <a:pt x="176" y="318"/>
                  </a:lnTo>
                  <a:lnTo>
                    <a:pt x="272" y="314"/>
                  </a:lnTo>
                  <a:lnTo>
                    <a:pt x="392" y="306"/>
                  </a:lnTo>
                  <a:lnTo>
                    <a:pt x="542" y="294"/>
                  </a:lnTo>
                  <a:lnTo>
                    <a:pt x="636" y="284"/>
                  </a:lnTo>
                  <a:lnTo>
                    <a:pt x="764" y="264"/>
                  </a:lnTo>
                  <a:lnTo>
                    <a:pt x="836" y="254"/>
                  </a:lnTo>
                  <a:lnTo>
                    <a:pt x="950" y="220"/>
                  </a:lnTo>
                  <a:lnTo>
                    <a:pt x="1056" y="186"/>
                  </a:lnTo>
                  <a:lnTo>
                    <a:pt x="1078" y="156"/>
                  </a:lnTo>
                  <a:lnTo>
                    <a:pt x="1076" y="42"/>
                  </a:lnTo>
                  <a:lnTo>
                    <a:pt x="1064" y="18"/>
                  </a:lnTo>
                  <a:lnTo>
                    <a:pt x="1042" y="2"/>
                  </a:lnTo>
                  <a:lnTo>
                    <a:pt x="1026" y="0"/>
                  </a:lnTo>
                  <a:lnTo>
                    <a:pt x="1030" y="66"/>
                  </a:lnTo>
                  <a:lnTo>
                    <a:pt x="1018" y="80"/>
                  </a:lnTo>
                  <a:lnTo>
                    <a:pt x="992" y="104"/>
                  </a:lnTo>
                  <a:lnTo>
                    <a:pt x="926" y="120"/>
                  </a:lnTo>
                  <a:lnTo>
                    <a:pt x="868" y="142"/>
                  </a:lnTo>
                  <a:lnTo>
                    <a:pt x="804" y="154"/>
                  </a:lnTo>
                  <a:lnTo>
                    <a:pt x="738" y="166"/>
                  </a:lnTo>
                  <a:lnTo>
                    <a:pt x="690" y="172"/>
                  </a:lnTo>
                  <a:lnTo>
                    <a:pt x="608" y="184"/>
                  </a:lnTo>
                  <a:lnTo>
                    <a:pt x="532" y="192"/>
                  </a:lnTo>
                  <a:lnTo>
                    <a:pt x="442" y="200"/>
                  </a:lnTo>
                  <a:lnTo>
                    <a:pt x="358" y="206"/>
                  </a:lnTo>
                  <a:lnTo>
                    <a:pt x="252" y="208"/>
                  </a:lnTo>
                  <a:lnTo>
                    <a:pt x="172" y="210"/>
                  </a:lnTo>
                  <a:lnTo>
                    <a:pt x="0" y="216"/>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5" name="Freeform 9"/>
            <p:cNvSpPr>
              <a:spLocks/>
            </p:cNvSpPr>
            <p:nvPr/>
          </p:nvSpPr>
          <p:spPr bwMode="auto">
            <a:xfrm>
              <a:off x="1776" y="3371"/>
              <a:ext cx="1179" cy="342"/>
            </a:xfrm>
            <a:custGeom>
              <a:avLst/>
              <a:gdLst/>
              <a:ahLst/>
              <a:cxnLst>
                <a:cxn ang="0">
                  <a:pos x="50" y="0"/>
                </a:cxn>
                <a:cxn ang="0">
                  <a:pos x="26" y="12"/>
                </a:cxn>
                <a:cxn ang="0">
                  <a:pos x="10" y="34"/>
                </a:cxn>
                <a:cxn ang="0">
                  <a:pos x="0" y="50"/>
                </a:cxn>
                <a:cxn ang="0">
                  <a:pos x="0" y="158"/>
                </a:cxn>
                <a:cxn ang="0">
                  <a:pos x="14" y="178"/>
                </a:cxn>
                <a:cxn ang="0">
                  <a:pos x="36" y="196"/>
                </a:cxn>
                <a:cxn ang="0">
                  <a:pos x="86" y="214"/>
                </a:cxn>
                <a:cxn ang="0">
                  <a:pos x="172" y="240"/>
                </a:cxn>
                <a:cxn ang="0">
                  <a:pos x="276" y="264"/>
                </a:cxn>
                <a:cxn ang="0">
                  <a:pos x="352" y="278"/>
                </a:cxn>
                <a:cxn ang="0">
                  <a:pos x="448" y="290"/>
                </a:cxn>
                <a:cxn ang="0">
                  <a:pos x="576" y="302"/>
                </a:cxn>
                <a:cxn ang="0">
                  <a:pos x="730" y="316"/>
                </a:cxn>
                <a:cxn ang="0">
                  <a:pos x="904" y="320"/>
                </a:cxn>
                <a:cxn ang="0">
                  <a:pos x="1092" y="320"/>
                </a:cxn>
                <a:cxn ang="0">
                  <a:pos x="1090" y="216"/>
                </a:cxn>
                <a:cxn ang="0">
                  <a:pos x="916" y="220"/>
                </a:cxn>
                <a:cxn ang="0">
                  <a:pos x="860" y="218"/>
                </a:cxn>
                <a:cxn ang="0">
                  <a:pos x="810" y="214"/>
                </a:cxn>
                <a:cxn ang="0">
                  <a:pos x="734" y="212"/>
                </a:cxn>
                <a:cxn ang="0">
                  <a:pos x="708" y="210"/>
                </a:cxn>
                <a:cxn ang="0">
                  <a:pos x="648" y="206"/>
                </a:cxn>
                <a:cxn ang="0">
                  <a:pos x="612" y="202"/>
                </a:cxn>
                <a:cxn ang="0">
                  <a:pos x="564" y="198"/>
                </a:cxn>
                <a:cxn ang="0">
                  <a:pos x="482" y="192"/>
                </a:cxn>
                <a:cxn ang="0">
                  <a:pos x="396" y="182"/>
                </a:cxn>
                <a:cxn ang="0">
                  <a:pos x="298" y="164"/>
                </a:cxn>
                <a:cxn ang="0">
                  <a:pos x="160" y="134"/>
                </a:cxn>
                <a:cxn ang="0">
                  <a:pos x="78" y="102"/>
                </a:cxn>
                <a:cxn ang="0">
                  <a:pos x="50" y="76"/>
                </a:cxn>
                <a:cxn ang="0">
                  <a:pos x="50" y="0"/>
                </a:cxn>
              </a:cxnLst>
              <a:rect l="0" t="0" r="r" b="b"/>
              <a:pathLst>
                <a:path w="1092" h="320">
                  <a:moveTo>
                    <a:pt x="50" y="0"/>
                  </a:moveTo>
                  <a:lnTo>
                    <a:pt x="26" y="12"/>
                  </a:lnTo>
                  <a:lnTo>
                    <a:pt x="10" y="34"/>
                  </a:lnTo>
                  <a:lnTo>
                    <a:pt x="0" y="50"/>
                  </a:lnTo>
                  <a:lnTo>
                    <a:pt x="0" y="158"/>
                  </a:lnTo>
                  <a:lnTo>
                    <a:pt x="14" y="178"/>
                  </a:lnTo>
                  <a:lnTo>
                    <a:pt x="36" y="196"/>
                  </a:lnTo>
                  <a:lnTo>
                    <a:pt x="86" y="214"/>
                  </a:lnTo>
                  <a:lnTo>
                    <a:pt x="172" y="240"/>
                  </a:lnTo>
                  <a:lnTo>
                    <a:pt x="276" y="264"/>
                  </a:lnTo>
                  <a:lnTo>
                    <a:pt x="352" y="278"/>
                  </a:lnTo>
                  <a:lnTo>
                    <a:pt x="448" y="290"/>
                  </a:lnTo>
                  <a:lnTo>
                    <a:pt x="576" y="302"/>
                  </a:lnTo>
                  <a:lnTo>
                    <a:pt x="730" y="316"/>
                  </a:lnTo>
                  <a:lnTo>
                    <a:pt x="904" y="320"/>
                  </a:lnTo>
                  <a:lnTo>
                    <a:pt x="1092" y="320"/>
                  </a:lnTo>
                  <a:lnTo>
                    <a:pt x="1090" y="216"/>
                  </a:lnTo>
                  <a:lnTo>
                    <a:pt x="916" y="220"/>
                  </a:lnTo>
                  <a:lnTo>
                    <a:pt x="860" y="218"/>
                  </a:lnTo>
                  <a:lnTo>
                    <a:pt x="810" y="214"/>
                  </a:lnTo>
                  <a:lnTo>
                    <a:pt x="734" y="212"/>
                  </a:lnTo>
                  <a:lnTo>
                    <a:pt x="708" y="210"/>
                  </a:lnTo>
                  <a:lnTo>
                    <a:pt x="648" y="206"/>
                  </a:lnTo>
                  <a:lnTo>
                    <a:pt x="612" y="202"/>
                  </a:lnTo>
                  <a:lnTo>
                    <a:pt x="564" y="198"/>
                  </a:lnTo>
                  <a:lnTo>
                    <a:pt x="482" y="192"/>
                  </a:lnTo>
                  <a:lnTo>
                    <a:pt x="396" y="182"/>
                  </a:lnTo>
                  <a:lnTo>
                    <a:pt x="298" y="164"/>
                  </a:lnTo>
                  <a:lnTo>
                    <a:pt x="160" y="134"/>
                  </a:lnTo>
                  <a:lnTo>
                    <a:pt x="78" y="102"/>
                  </a:lnTo>
                  <a:lnTo>
                    <a:pt x="50" y="76"/>
                  </a:lnTo>
                  <a:lnTo>
                    <a:pt x="50" y="0"/>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6" name="Freeform 10"/>
            <p:cNvSpPr>
              <a:spLocks/>
            </p:cNvSpPr>
            <p:nvPr/>
          </p:nvSpPr>
          <p:spPr bwMode="auto">
            <a:xfrm>
              <a:off x="1804" y="1395"/>
              <a:ext cx="1138" cy="541"/>
            </a:xfrm>
            <a:custGeom>
              <a:avLst/>
              <a:gdLst/>
              <a:ahLst/>
              <a:cxnLst>
                <a:cxn ang="0">
                  <a:pos x="1052" y="16"/>
                </a:cxn>
                <a:cxn ang="0">
                  <a:pos x="1054" y="506"/>
                </a:cxn>
                <a:cxn ang="0">
                  <a:pos x="996" y="504"/>
                </a:cxn>
                <a:cxn ang="0">
                  <a:pos x="954" y="504"/>
                </a:cxn>
                <a:cxn ang="0">
                  <a:pos x="912" y="506"/>
                </a:cxn>
                <a:cxn ang="0">
                  <a:pos x="864" y="506"/>
                </a:cxn>
                <a:cxn ang="0">
                  <a:pos x="820" y="500"/>
                </a:cxn>
                <a:cxn ang="0">
                  <a:pos x="784" y="500"/>
                </a:cxn>
                <a:cxn ang="0">
                  <a:pos x="734" y="498"/>
                </a:cxn>
                <a:cxn ang="0">
                  <a:pos x="686" y="496"/>
                </a:cxn>
                <a:cxn ang="0">
                  <a:pos x="642" y="492"/>
                </a:cxn>
                <a:cxn ang="0">
                  <a:pos x="592" y="488"/>
                </a:cxn>
                <a:cxn ang="0">
                  <a:pos x="526" y="480"/>
                </a:cxn>
                <a:cxn ang="0">
                  <a:pos x="464" y="474"/>
                </a:cxn>
                <a:cxn ang="0">
                  <a:pos x="404" y="468"/>
                </a:cxn>
                <a:cxn ang="0">
                  <a:pos x="356" y="456"/>
                </a:cxn>
                <a:cxn ang="0">
                  <a:pos x="322" y="450"/>
                </a:cxn>
                <a:cxn ang="0">
                  <a:pos x="256" y="442"/>
                </a:cxn>
                <a:cxn ang="0">
                  <a:pos x="196" y="426"/>
                </a:cxn>
                <a:cxn ang="0">
                  <a:pos x="146" y="414"/>
                </a:cxn>
                <a:cxn ang="0">
                  <a:pos x="102" y="400"/>
                </a:cxn>
                <a:cxn ang="0">
                  <a:pos x="62" y="384"/>
                </a:cxn>
                <a:cxn ang="0">
                  <a:pos x="32" y="370"/>
                </a:cxn>
                <a:cxn ang="0">
                  <a:pos x="10" y="356"/>
                </a:cxn>
                <a:cxn ang="0">
                  <a:pos x="0" y="328"/>
                </a:cxn>
                <a:cxn ang="0">
                  <a:pos x="8" y="298"/>
                </a:cxn>
                <a:cxn ang="0">
                  <a:pos x="38" y="280"/>
                </a:cxn>
                <a:cxn ang="0">
                  <a:pos x="120" y="254"/>
                </a:cxn>
                <a:cxn ang="0">
                  <a:pos x="104" y="252"/>
                </a:cxn>
                <a:cxn ang="0">
                  <a:pos x="208" y="224"/>
                </a:cxn>
                <a:cxn ang="0">
                  <a:pos x="954" y="0"/>
                </a:cxn>
                <a:cxn ang="0">
                  <a:pos x="984" y="12"/>
                </a:cxn>
                <a:cxn ang="0">
                  <a:pos x="1024" y="16"/>
                </a:cxn>
                <a:cxn ang="0">
                  <a:pos x="1052" y="16"/>
                </a:cxn>
              </a:cxnLst>
              <a:rect l="0" t="0" r="r" b="b"/>
              <a:pathLst>
                <a:path w="1054" h="506">
                  <a:moveTo>
                    <a:pt x="1052" y="16"/>
                  </a:moveTo>
                  <a:lnTo>
                    <a:pt x="1054" y="506"/>
                  </a:lnTo>
                  <a:lnTo>
                    <a:pt x="996" y="504"/>
                  </a:lnTo>
                  <a:lnTo>
                    <a:pt x="954" y="504"/>
                  </a:lnTo>
                  <a:lnTo>
                    <a:pt x="912" y="506"/>
                  </a:lnTo>
                  <a:lnTo>
                    <a:pt x="864" y="506"/>
                  </a:lnTo>
                  <a:lnTo>
                    <a:pt x="820" y="500"/>
                  </a:lnTo>
                  <a:lnTo>
                    <a:pt x="784" y="500"/>
                  </a:lnTo>
                  <a:lnTo>
                    <a:pt x="734" y="498"/>
                  </a:lnTo>
                  <a:lnTo>
                    <a:pt x="686" y="496"/>
                  </a:lnTo>
                  <a:lnTo>
                    <a:pt x="642" y="492"/>
                  </a:lnTo>
                  <a:lnTo>
                    <a:pt x="592" y="488"/>
                  </a:lnTo>
                  <a:lnTo>
                    <a:pt x="526" y="480"/>
                  </a:lnTo>
                  <a:lnTo>
                    <a:pt x="464" y="474"/>
                  </a:lnTo>
                  <a:lnTo>
                    <a:pt x="404" y="468"/>
                  </a:lnTo>
                  <a:lnTo>
                    <a:pt x="356" y="456"/>
                  </a:lnTo>
                  <a:lnTo>
                    <a:pt x="322" y="450"/>
                  </a:lnTo>
                  <a:lnTo>
                    <a:pt x="256" y="442"/>
                  </a:lnTo>
                  <a:lnTo>
                    <a:pt x="196" y="426"/>
                  </a:lnTo>
                  <a:lnTo>
                    <a:pt x="146" y="414"/>
                  </a:lnTo>
                  <a:lnTo>
                    <a:pt x="102" y="400"/>
                  </a:lnTo>
                  <a:lnTo>
                    <a:pt x="62" y="384"/>
                  </a:lnTo>
                  <a:lnTo>
                    <a:pt x="32" y="370"/>
                  </a:lnTo>
                  <a:lnTo>
                    <a:pt x="10" y="356"/>
                  </a:lnTo>
                  <a:lnTo>
                    <a:pt x="0" y="328"/>
                  </a:lnTo>
                  <a:lnTo>
                    <a:pt x="8" y="298"/>
                  </a:lnTo>
                  <a:lnTo>
                    <a:pt x="38" y="280"/>
                  </a:lnTo>
                  <a:lnTo>
                    <a:pt x="120" y="254"/>
                  </a:lnTo>
                  <a:lnTo>
                    <a:pt x="104" y="252"/>
                  </a:lnTo>
                  <a:lnTo>
                    <a:pt x="208" y="224"/>
                  </a:lnTo>
                  <a:lnTo>
                    <a:pt x="954" y="0"/>
                  </a:lnTo>
                  <a:lnTo>
                    <a:pt x="984" y="12"/>
                  </a:lnTo>
                  <a:lnTo>
                    <a:pt x="1024" y="16"/>
                  </a:lnTo>
                  <a:lnTo>
                    <a:pt x="1052" y="16"/>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7" name="Freeform 11"/>
            <p:cNvSpPr>
              <a:spLocks/>
            </p:cNvSpPr>
            <p:nvPr/>
          </p:nvSpPr>
          <p:spPr bwMode="auto">
            <a:xfrm>
              <a:off x="2940" y="1391"/>
              <a:ext cx="1134" cy="543"/>
            </a:xfrm>
            <a:custGeom>
              <a:avLst/>
              <a:gdLst/>
              <a:ahLst/>
              <a:cxnLst>
                <a:cxn ang="0">
                  <a:pos x="106" y="0"/>
                </a:cxn>
                <a:cxn ang="0">
                  <a:pos x="970" y="262"/>
                </a:cxn>
                <a:cxn ang="0">
                  <a:pos x="1002" y="276"/>
                </a:cxn>
                <a:cxn ang="0">
                  <a:pos x="1030" y="290"/>
                </a:cxn>
                <a:cxn ang="0">
                  <a:pos x="1048" y="310"/>
                </a:cxn>
                <a:cxn ang="0">
                  <a:pos x="1050" y="334"/>
                </a:cxn>
                <a:cxn ang="0">
                  <a:pos x="1050" y="350"/>
                </a:cxn>
                <a:cxn ang="0">
                  <a:pos x="1034" y="368"/>
                </a:cxn>
                <a:cxn ang="0">
                  <a:pos x="990" y="390"/>
                </a:cxn>
                <a:cxn ang="0">
                  <a:pos x="960" y="400"/>
                </a:cxn>
                <a:cxn ang="0">
                  <a:pos x="918" y="414"/>
                </a:cxn>
                <a:cxn ang="0">
                  <a:pos x="866" y="432"/>
                </a:cxn>
                <a:cxn ang="0">
                  <a:pos x="818" y="446"/>
                </a:cxn>
                <a:cxn ang="0">
                  <a:pos x="758" y="454"/>
                </a:cxn>
                <a:cxn ang="0">
                  <a:pos x="724" y="460"/>
                </a:cxn>
                <a:cxn ang="0">
                  <a:pos x="676" y="466"/>
                </a:cxn>
                <a:cxn ang="0">
                  <a:pos x="626" y="472"/>
                </a:cxn>
                <a:cxn ang="0">
                  <a:pos x="568" y="482"/>
                </a:cxn>
                <a:cxn ang="0">
                  <a:pos x="514" y="486"/>
                </a:cxn>
                <a:cxn ang="0">
                  <a:pos x="468" y="490"/>
                </a:cxn>
                <a:cxn ang="0">
                  <a:pos x="422" y="494"/>
                </a:cxn>
                <a:cxn ang="0">
                  <a:pos x="386" y="496"/>
                </a:cxn>
                <a:cxn ang="0">
                  <a:pos x="352" y="496"/>
                </a:cxn>
                <a:cxn ang="0">
                  <a:pos x="330" y="498"/>
                </a:cxn>
                <a:cxn ang="0">
                  <a:pos x="302" y="500"/>
                </a:cxn>
                <a:cxn ang="0">
                  <a:pos x="278" y="504"/>
                </a:cxn>
                <a:cxn ang="0">
                  <a:pos x="250" y="504"/>
                </a:cxn>
                <a:cxn ang="0">
                  <a:pos x="220" y="506"/>
                </a:cxn>
                <a:cxn ang="0">
                  <a:pos x="186" y="508"/>
                </a:cxn>
                <a:cxn ang="0">
                  <a:pos x="0" y="508"/>
                </a:cxn>
                <a:cxn ang="0">
                  <a:pos x="0" y="20"/>
                </a:cxn>
                <a:cxn ang="0">
                  <a:pos x="24" y="20"/>
                </a:cxn>
                <a:cxn ang="0">
                  <a:pos x="72" y="14"/>
                </a:cxn>
                <a:cxn ang="0">
                  <a:pos x="106" y="0"/>
                </a:cxn>
              </a:cxnLst>
              <a:rect l="0" t="0" r="r" b="b"/>
              <a:pathLst>
                <a:path w="1050" h="508">
                  <a:moveTo>
                    <a:pt x="106" y="0"/>
                  </a:moveTo>
                  <a:lnTo>
                    <a:pt x="970" y="262"/>
                  </a:lnTo>
                  <a:lnTo>
                    <a:pt x="1002" y="276"/>
                  </a:lnTo>
                  <a:lnTo>
                    <a:pt x="1030" y="290"/>
                  </a:lnTo>
                  <a:lnTo>
                    <a:pt x="1048" y="310"/>
                  </a:lnTo>
                  <a:lnTo>
                    <a:pt x="1050" y="334"/>
                  </a:lnTo>
                  <a:lnTo>
                    <a:pt x="1050" y="350"/>
                  </a:lnTo>
                  <a:lnTo>
                    <a:pt x="1034" y="368"/>
                  </a:lnTo>
                  <a:lnTo>
                    <a:pt x="990" y="390"/>
                  </a:lnTo>
                  <a:lnTo>
                    <a:pt x="960" y="400"/>
                  </a:lnTo>
                  <a:lnTo>
                    <a:pt x="918" y="414"/>
                  </a:lnTo>
                  <a:lnTo>
                    <a:pt x="866" y="432"/>
                  </a:lnTo>
                  <a:lnTo>
                    <a:pt x="818" y="446"/>
                  </a:lnTo>
                  <a:lnTo>
                    <a:pt x="758" y="454"/>
                  </a:lnTo>
                  <a:lnTo>
                    <a:pt x="724" y="460"/>
                  </a:lnTo>
                  <a:lnTo>
                    <a:pt x="676" y="466"/>
                  </a:lnTo>
                  <a:lnTo>
                    <a:pt x="626" y="472"/>
                  </a:lnTo>
                  <a:lnTo>
                    <a:pt x="568" y="482"/>
                  </a:lnTo>
                  <a:lnTo>
                    <a:pt x="514" y="486"/>
                  </a:lnTo>
                  <a:lnTo>
                    <a:pt x="468" y="490"/>
                  </a:lnTo>
                  <a:lnTo>
                    <a:pt x="422" y="494"/>
                  </a:lnTo>
                  <a:lnTo>
                    <a:pt x="386" y="496"/>
                  </a:lnTo>
                  <a:lnTo>
                    <a:pt x="352" y="496"/>
                  </a:lnTo>
                  <a:lnTo>
                    <a:pt x="330" y="498"/>
                  </a:lnTo>
                  <a:lnTo>
                    <a:pt x="302" y="500"/>
                  </a:lnTo>
                  <a:lnTo>
                    <a:pt x="278" y="504"/>
                  </a:lnTo>
                  <a:lnTo>
                    <a:pt x="250" y="504"/>
                  </a:lnTo>
                  <a:lnTo>
                    <a:pt x="220" y="506"/>
                  </a:lnTo>
                  <a:lnTo>
                    <a:pt x="186" y="508"/>
                  </a:lnTo>
                  <a:lnTo>
                    <a:pt x="0" y="508"/>
                  </a:lnTo>
                  <a:lnTo>
                    <a:pt x="0" y="20"/>
                  </a:lnTo>
                  <a:lnTo>
                    <a:pt x="24" y="20"/>
                  </a:lnTo>
                  <a:lnTo>
                    <a:pt x="72" y="14"/>
                  </a:lnTo>
                  <a:lnTo>
                    <a:pt x="106" y="0"/>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8" name="Freeform 12"/>
            <p:cNvSpPr>
              <a:spLocks/>
            </p:cNvSpPr>
            <p:nvPr/>
          </p:nvSpPr>
          <p:spPr bwMode="auto">
            <a:xfrm>
              <a:off x="2831" y="1344"/>
              <a:ext cx="222" cy="49"/>
            </a:xfrm>
            <a:custGeom>
              <a:avLst/>
              <a:gdLst/>
              <a:ahLst/>
              <a:cxnLst>
                <a:cxn ang="0">
                  <a:pos x="0" y="22"/>
                </a:cxn>
                <a:cxn ang="0">
                  <a:pos x="14" y="8"/>
                </a:cxn>
                <a:cxn ang="0">
                  <a:pos x="44" y="4"/>
                </a:cxn>
                <a:cxn ang="0">
                  <a:pos x="70" y="0"/>
                </a:cxn>
                <a:cxn ang="0">
                  <a:pos x="112" y="0"/>
                </a:cxn>
                <a:cxn ang="0">
                  <a:pos x="146" y="2"/>
                </a:cxn>
                <a:cxn ang="0">
                  <a:pos x="174" y="6"/>
                </a:cxn>
                <a:cxn ang="0">
                  <a:pos x="194" y="14"/>
                </a:cxn>
                <a:cxn ang="0">
                  <a:pos x="204" y="24"/>
                </a:cxn>
                <a:cxn ang="0">
                  <a:pos x="190" y="30"/>
                </a:cxn>
                <a:cxn ang="0">
                  <a:pos x="176" y="36"/>
                </a:cxn>
                <a:cxn ang="0">
                  <a:pos x="148" y="40"/>
                </a:cxn>
                <a:cxn ang="0">
                  <a:pos x="126" y="46"/>
                </a:cxn>
                <a:cxn ang="0">
                  <a:pos x="102" y="44"/>
                </a:cxn>
                <a:cxn ang="0">
                  <a:pos x="78" y="44"/>
                </a:cxn>
                <a:cxn ang="0">
                  <a:pos x="60" y="44"/>
                </a:cxn>
                <a:cxn ang="0">
                  <a:pos x="36" y="40"/>
                </a:cxn>
                <a:cxn ang="0">
                  <a:pos x="22" y="38"/>
                </a:cxn>
                <a:cxn ang="0">
                  <a:pos x="10" y="34"/>
                </a:cxn>
                <a:cxn ang="0">
                  <a:pos x="0" y="22"/>
                </a:cxn>
              </a:cxnLst>
              <a:rect l="0" t="0" r="r" b="b"/>
              <a:pathLst>
                <a:path w="204" h="46">
                  <a:moveTo>
                    <a:pt x="0" y="22"/>
                  </a:moveTo>
                  <a:lnTo>
                    <a:pt x="14" y="8"/>
                  </a:lnTo>
                  <a:lnTo>
                    <a:pt x="44" y="4"/>
                  </a:lnTo>
                  <a:lnTo>
                    <a:pt x="70" y="0"/>
                  </a:lnTo>
                  <a:lnTo>
                    <a:pt x="112" y="0"/>
                  </a:lnTo>
                  <a:lnTo>
                    <a:pt x="146" y="2"/>
                  </a:lnTo>
                  <a:lnTo>
                    <a:pt x="174" y="6"/>
                  </a:lnTo>
                  <a:lnTo>
                    <a:pt x="194" y="14"/>
                  </a:lnTo>
                  <a:lnTo>
                    <a:pt x="204" y="24"/>
                  </a:lnTo>
                  <a:lnTo>
                    <a:pt x="190" y="30"/>
                  </a:lnTo>
                  <a:lnTo>
                    <a:pt x="176" y="36"/>
                  </a:lnTo>
                  <a:lnTo>
                    <a:pt x="148" y="40"/>
                  </a:lnTo>
                  <a:lnTo>
                    <a:pt x="126" y="46"/>
                  </a:lnTo>
                  <a:lnTo>
                    <a:pt x="102" y="44"/>
                  </a:lnTo>
                  <a:lnTo>
                    <a:pt x="78" y="44"/>
                  </a:lnTo>
                  <a:lnTo>
                    <a:pt x="60" y="44"/>
                  </a:lnTo>
                  <a:lnTo>
                    <a:pt x="36" y="40"/>
                  </a:lnTo>
                  <a:lnTo>
                    <a:pt x="22" y="38"/>
                  </a:lnTo>
                  <a:lnTo>
                    <a:pt x="10" y="34"/>
                  </a:lnTo>
                  <a:lnTo>
                    <a:pt x="0" y="22"/>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39" name="Freeform 13"/>
            <p:cNvSpPr>
              <a:spLocks/>
            </p:cNvSpPr>
            <p:nvPr/>
          </p:nvSpPr>
          <p:spPr bwMode="auto">
            <a:xfrm>
              <a:off x="2831" y="1365"/>
              <a:ext cx="224" cy="49"/>
            </a:xfrm>
            <a:custGeom>
              <a:avLst/>
              <a:gdLst/>
              <a:ahLst/>
              <a:cxnLst>
                <a:cxn ang="0">
                  <a:pos x="2" y="8"/>
                </a:cxn>
                <a:cxn ang="0">
                  <a:pos x="0" y="26"/>
                </a:cxn>
                <a:cxn ang="0">
                  <a:pos x="16" y="34"/>
                </a:cxn>
                <a:cxn ang="0">
                  <a:pos x="36" y="42"/>
                </a:cxn>
                <a:cxn ang="0">
                  <a:pos x="66" y="46"/>
                </a:cxn>
                <a:cxn ang="0">
                  <a:pos x="94" y="44"/>
                </a:cxn>
                <a:cxn ang="0">
                  <a:pos x="134" y="46"/>
                </a:cxn>
                <a:cxn ang="0">
                  <a:pos x="170" y="42"/>
                </a:cxn>
                <a:cxn ang="0">
                  <a:pos x="190" y="34"/>
                </a:cxn>
                <a:cxn ang="0">
                  <a:pos x="206" y="26"/>
                </a:cxn>
                <a:cxn ang="0">
                  <a:pos x="202" y="0"/>
                </a:cxn>
                <a:cxn ang="0">
                  <a:pos x="192" y="14"/>
                </a:cxn>
                <a:cxn ang="0">
                  <a:pos x="172" y="18"/>
                </a:cxn>
                <a:cxn ang="0">
                  <a:pos x="148" y="20"/>
                </a:cxn>
                <a:cxn ang="0">
                  <a:pos x="126" y="26"/>
                </a:cxn>
                <a:cxn ang="0">
                  <a:pos x="100" y="22"/>
                </a:cxn>
                <a:cxn ang="0">
                  <a:pos x="72" y="22"/>
                </a:cxn>
                <a:cxn ang="0">
                  <a:pos x="32" y="22"/>
                </a:cxn>
                <a:cxn ang="0">
                  <a:pos x="22" y="16"/>
                </a:cxn>
                <a:cxn ang="0">
                  <a:pos x="2" y="8"/>
                </a:cxn>
              </a:cxnLst>
              <a:rect l="0" t="0" r="r" b="b"/>
              <a:pathLst>
                <a:path w="206" h="46">
                  <a:moveTo>
                    <a:pt x="2" y="8"/>
                  </a:moveTo>
                  <a:lnTo>
                    <a:pt x="0" y="26"/>
                  </a:lnTo>
                  <a:lnTo>
                    <a:pt x="16" y="34"/>
                  </a:lnTo>
                  <a:lnTo>
                    <a:pt x="36" y="42"/>
                  </a:lnTo>
                  <a:lnTo>
                    <a:pt x="66" y="46"/>
                  </a:lnTo>
                  <a:lnTo>
                    <a:pt x="94" y="44"/>
                  </a:lnTo>
                  <a:lnTo>
                    <a:pt x="134" y="46"/>
                  </a:lnTo>
                  <a:lnTo>
                    <a:pt x="170" y="42"/>
                  </a:lnTo>
                  <a:lnTo>
                    <a:pt x="190" y="34"/>
                  </a:lnTo>
                  <a:lnTo>
                    <a:pt x="206" y="26"/>
                  </a:lnTo>
                  <a:lnTo>
                    <a:pt x="202" y="0"/>
                  </a:lnTo>
                  <a:lnTo>
                    <a:pt x="192" y="14"/>
                  </a:lnTo>
                  <a:lnTo>
                    <a:pt x="172" y="18"/>
                  </a:lnTo>
                  <a:lnTo>
                    <a:pt x="148" y="20"/>
                  </a:lnTo>
                  <a:lnTo>
                    <a:pt x="126" y="26"/>
                  </a:lnTo>
                  <a:lnTo>
                    <a:pt x="100" y="22"/>
                  </a:lnTo>
                  <a:lnTo>
                    <a:pt x="72" y="22"/>
                  </a:lnTo>
                  <a:lnTo>
                    <a:pt x="32" y="22"/>
                  </a:lnTo>
                  <a:lnTo>
                    <a:pt x="22" y="16"/>
                  </a:lnTo>
                  <a:lnTo>
                    <a:pt x="2" y="8"/>
                  </a:lnTo>
                  <a:close/>
                </a:path>
              </a:pathLst>
            </a:custGeom>
            <a:gradFill rotWithShape="0">
              <a:gsLst>
                <a:gs pos="0">
                  <a:srgbClr val="CFDBFD">
                    <a:gamma/>
                    <a:shade val="46275"/>
                    <a:invGamma/>
                  </a:srgbClr>
                </a:gs>
                <a:gs pos="5000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0" name="Freeform 14"/>
            <p:cNvSpPr>
              <a:spLocks/>
            </p:cNvSpPr>
            <p:nvPr/>
          </p:nvSpPr>
          <p:spPr bwMode="auto">
            <a:xfrm>
              <a:off x="1835" y="1896"/>
              <a:ext cx="1114" cy="296"/>
            </a:xfrm>
            <a:custGeom>
              <a:avLst/>
              <a:gdLst/>
              <a:ahLst/>
              <a:cxnLst>
                <a:cxn ang="0">
                  <a:pos x="1029" y="36"/>
                </a:cxn>
                <a:cxn ang="0">
                  <a:pos x="1026" y="276"/>
                </a:cxn>
                <a:cxn ang="0">
                  <a:pos x="993" y="277"/>
                </a:cxn>
                <a:cxn ang="0">
                  <a:pos x="957" y="277"/>
                </a:cxn>
                <a:cxn ang="0">
                  <a:pos x="927" y="274"/>
                </a:cxn>
                <a:cxn ang="0">
                  <a:pos x="897" y="274"/>
                </a:cxn>
                <a:cxn ang="0">
                  <a:pos x="861" y="274"/>
                </a:cxn>
                <a:cxn ang="0">
                  <a:pos x="822" y="273"/>
                </a:cxn>
                <a:cxn ang="0">
                  <a:pos x="792" y="271"/>
                </a:cxn>
                <a:cxn ang="0">
                  <a:pos x="763" y="271"/>
                </a:cxn>
                <a:cxn ang="0">
                  <a:pos x="732" y="267"/>
                </a:cxn>
                <a:cxn ang="0">
                  <a:pos x="702" y="268"/>
                </a:cxn>
                <a:cxn ang="0">
                  <a:pos x="661" y="267"/>
                </a:cxn>
                <a:cxn ang="0">
                  <a:pos x="619" y="264"/>
                </a:cxn>
                <a:cxn ang="0">
                  <a:pos x="580" y="261"/>
                </a:cxn>
                <a:cxn ang="0">
                  <a:pos x="546" y="258"/>
                </a:cxn>
                <a:cxn ang="0">
                  <a:pos x="504" y="253"/>
                </a:cxn>
                <a:cxn ang="0">
                  <a:pos x="469" y="250"/>
                </a:cxn>
                <a:cxn ang="0">
                  <a:pos x="432" y="247"/>
                </a:cxn>
                <a:cxn ang="0">
                  <a:pos x="393" y="243"/>
                </a:cxn>
                <a:cxn ang="0">
                  <a:pos x="349" y="235"/>
                </a:cxn>
                <a:cxn ang="0">
                  <a:pos x="309" y="234"/>
                </a:cxn>
                <a:cxn ang="0">
                  <a:pos x="277" y="228"/>
                </a:cxn>
                <a:cxn ang="0">
                  <a:pos x="237" y="217"/>
                </a:cxn>
                <a:cxn ang="0">
                  <a:pos x="199" y="216"/>
                </a:cxn>
                <a:cxn ang="0">
                  <a:pos x="171" y="205"/>
                </a:cxn>
                <a:cxn ang="0">
                  <a:pos x="141" y="198"/>
                </a:cxn>
                <a:cxn ang="0">
                  <a:pos x="114" y="189"/>
                </a:cxn>
                <a:cxn ang="0">
                  <a:pos x="91" y="181"/>
                </a:cxn>
                <a:cxn ang="0">
                  <a:pos x="63" y="175"/>
                </a:cxn>
                <a:cxn ang="0">
                  <a:pos x="42" y="166"/>
                </a:cxn>
                <a:cxn ang="0">
                  <a:pos x="22" y="157"/>
                </a:cxn>
                <a:cxn ang="0">
                  <a:pos x="10" y="150"/>
                </a:cxn>
                <a:cxn ang="0">
                  <a:pos x="0" y="139"/>
                </a:cxn>
                <a:cxn ang="0">
                  <a:pos x="0" y="117"/>
                </a:cxn>
                <a:cxn ang="0">
                  <a:pos x="1" y="102"/>
                </a:cxn>
                <a:cxn ang="0">
                  <a:pos x="16" y="90"/>
                </a:cxn>
                <a:cxn ang="0">
                  <a:pos x="36" y="76"/>
                </a:cxn>
                <a:cxn ang="0">
                  <a:pos x="73" y="69"/>
                </a:cxn>
                <a:cxn ang="0">
                  <a:pos x="109" y="57"/>
                </a:cxn>
                <a:cxn ang="0">
                  <a:pos x="150" y="45"/>
                </a:cxn>
                <a:cxn ang="0">
                  <a:pos x="205" y="30"/>
                </a:cxn>
                <a:cxn ang="0">
                  <a:pos x="270" y="18"/>
                </a:cxn>
                <a:cxn ang="0">
                  <a:pos x="300" y="13"/>
                </a:cxn>
                <a:cxn ang="0">
                  <a:pos x="346" y="7"/>
                </a:cxn>
                <a:cxn ang="0">
                  <a:pos x="382" y="4"/>
                </a:cxn>
                <a:cxn ang="0">
                  <a:pos x="394" y="0"/>
                </a:cxn>
                <a:cxn ang="0">
                  <a:pos x="439" y="7"/>
                </a:cxn>
                <a:cxn ang="0">
                  <a:pos x="474" y="9"/>
                </a:cxn>
                <a:cxn ang="0">
                  <a:pos x="525" y="18"/>
                </a:cxn>
                <a:cxn ang="0">
                  <a:pos x="561" y="18"/>
                </a:cxn>
                <a:cxn ang="0">
                  <a:pos x="604" y="21"/>
                </a:cxn>
                <a:cxn ang="0">
                  <a:pos x="636" y="24"/>
                </a:cxn>
                <a:cxn ang="0">
                  <a:pos x="684" y="27"/>
                </a:cxn>
                <a:cxn ang="0">
                  <a:pos x="730" y="30"/>
                </a:cxn>
                <a:cxn ang="0">
                  <a:pos x="777" y="33"/>
                </a:cxn>
                <a:cxn ang="0">
                  <a:pos x="817" y="33"/>
                </a:cxn>
                <a:cxn ang="0">
                  <a:pos x="843" y="33"/>
                </a:cxn>
                <a:cxn ang="0">
                  <a:pos x="864" y="36"/>
                </a:cxn>
                <a:cxn ang="0">
                  <a:pos x="1029" y="36"/>
                </a:cxn>
              </a:cxnLst>
              <a:rect l="0" t="0" r="r" b="b"/>
              <a:pathLst>
                <a:path w="1029" h="277">
                  <a:moveTo>
                    <a:pt x="1029" y="36"/>
                  </a:moveTo>
                  <a:lnTo>
                    <a:pt x="1026" y="276"/>
                  </a:lnTo>
                  <a:lnTo>
                    <a:pt x="993" y="277"/>
                  </a:lnTo>
                  <a:lnTo>
                    <a:pt x="957" y="277"/>
                  </a:lnTo>
                  <a:lnTo>
                    <a:pt x="927" y="274"/>
                  </a:lnTo>
                  <a:lnTo>
                    <a:pt x="897" y="274"/>
                  </a:lnTo>
                  <a:lnTo>
                    <a:pt x="861" y="274"/>
                  </a:lnTo>
                  <a:lnTo>
                    <a:pt x="822" y="273"/>
                  </a:lnTo>
                  <a:lnTo>
                    <a:pt x="792" y="271"/>
                  </a:lnTo>
                  <a:lnTo>
                    <a:pt x="763" y="271"/>
                  </a:lnTo>
                  <a:lnTo>
                    <a:pt x="732" y="267"/>
                  </a:lnTo>
                  <a:lnTo>
                    <a:pt x="702" y="268"/>
                  </a:lnTo>
                  <a:lnTo>
                    <a:pt x="661" y="267"/>
                  </a:lnTo>
                  <a:lnTo>
                    <a:pt x="619" y="264"/>
                  </a:lnTo>
                  <a:lnTo>
                    <a:pt x="580" y="261"/>
                  </a:lnTo>
                  <a:lnTo>
                    <a:pt x="546" y="258"/>
                  </a:lnTo>
                  <a:lnTo>
                    <a:pt x="504" y="253"/>
                  </a:lnTo>
                  <a:lnTo>
                    <a:pt x="469" y="250"/>
                  </a:lnTo>
                  <a:lnTo>
                    <a:pt x="432" y="247"/>
                  </a:lnTo>
                  <a:lnTo>
                    <a:pt x="393" y="243"/>
                  </a:lnTo>
                  <a:lnTo>
                    <a:pt x="349" y="235"/>
                  </a:lnTo>
                  <a:lnTo>
                    <a:pt x="309" y="234"/>
                  </a:lnTo>
                  <a:lnTo>
                    <a:pt x="277" y="228"/>
                  </a:lnTo>
                  <a:lnTo>
                    <a:pt x="237" y="217"/>
                  </a:lnTo>
                  <a:lnTo>
                    <a:pt x="199" y="216"/>
                  </a:lnTo>
                  <a:lnTo>
                    <a:pt x="171" y="205"/>
                  </a:lnTo>
                  <a:lnTo>
                    <a:pt x="141" y="198"/>
                  </a:lnTo>
                  <a:lnTo>
                    <a:pt x="114" y="189"/>
                  </a:lnTo>
                  <a:lnTo>
                    <a:pt x="91" y="181"/>
                  </a:lnTo>
                  <a:lnTo>
                    <a:pt x="63" y="175"/>
                  </a:lnTo>
                  <a:lnTo>
                    <a:pt x="42" y="166"/>
                  </a:lnTo>
                  <a:lnTo>
                    <a:pt x="22" y="157"/>
                  </a:lnTo>
                  <a:lnTo>
                    <a:pt x="10" y="150"/>
                  </a:lnTo>
                  <a:lnTo>
                    <a:pt x="0" y="139"/>
                  </a:lnTo>
                  <a:lnTo>
                    <a:pt x="0" y="117"/>
                  </a:lnTo>
                  <a:lnTo>
                    <a:pt x="1" y="102"/>
                  </a:lnTo>
                  <a:lnTo>
                    <a:pt x="16" y="90"/>
                  </a:lnTo>
                  <a:lnTo>
                    <a:pt x="36" y="76"/>
                  </a:lnTo>
                  <a:lnTo>
                    <a:pt x="73" y="69"/>
                  </a:lnTo>
                  <a:lnTo>
                    <a:pt x="109" y="57"/>
                  </a:lnTo>
                  <a:lnTo>
                    <a:pt x="150" y="45"/>
                  </a:lnTo>
                  <a:lnTo>
                    <a:pt x="205" y="30"/>
                  </a:lnTo>
                  <a:lnTo>
                    <a:pt x="270" y="18"/>
                  </a:lnTo>
                  <a:lnTo>
                    <a:pt x="300" y="13"/>
                  </a:lnTo>
                  <a:lnTo>
                    <a:pt x="346" y="7"/>
                  </a:lnTo>
                  <a:lnTo>
                    <a:pt x="382" y="4"/>
                  </a:lnTo>
                  <a:lnTo>
                    <a:pt x="394" y="0"/>
                  </a:lnTo>
                  <a:lnTo>
                    <a:pt x="439" y="7"/>
                  </a:lnTo>
                  <a:lnTo>
                    <a:pt x="474" y="9"/>
                  </a:lnTo>
                  <a:lnTo>
                    <a:pt x="525" y="18"/>
                  </a:lnTo>
                  <a:lnTo>
                    <a:pt x="561" y="18"/>
                  </a:lnTo>
                  <a:lnTo>
                    <a:pt x="604" y="21"/>
                  </a:lnTo>
                  <a:lnTo>
                    <a:pt x="636" y="24"/>
                  </a:lnTo>
                  <a:lnTo>
                    <a:pt x="684" y="27"/>
                  </a:lnTo>
                  <a:lnTo>
                    <a:pt x="730" y="30"/>
                  </a:lnTo>
                  <a:lnTo>
                    <a:pt x="777" y="33"/>
                  </a:lnTo>
                  <a:lnTo>
                    <a:pt x="817" y="33"/>
                  </a:lnTo>
                  <a:lnTo>
                    <a:pt x="843" y="33"/>
                  </a:lnTo>
                  <a:lnTo>
                    <a:pt x="864" y="36"/>
                  </a:lnTo>
                  <a:lnTo>
                    <a:pt x="1029" y="36"/>
                  </a:lnTo>
                  <a:close/>
                </a:path>
              </a:pathLst>
            </a:custGeom>
            <a:gradFill rotWithShape="0">
              <a:gsLst>
                <a:gs pos="0">
                  <a:srgbClr val="FF9900">
                    <a:gamma/>
                    <a:shade val="46275"/>
                    <a:invGamma/>
                  </a:srgbClr>
                </a:gs>
                <a:gs pos="100000">
                  <a:srgbClr val="FF9900"/>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1" name="Freeform 15"/>
            <p:cNvSpPr>
              <a:spLocks/>
            </p:cNvSpPr>
            <p:nvPr/>
          </p:nvSpPr>
          <p:spPr bwMode="auto">
            <a:xfrm>
              <a:off x="1832" y="1790"/>
              <a:ext cx="417" cy="225"/>
            </a:xfrm>
            <a:custGeom>
              <a:avLst/>
              <a:gdLst/>
              <a:ahLst/>
              <a:cxnLst>
                <a:cxn ang="0">
                  <a:pos x="2" y="0"/>
                </a:cxn>
                <a:cxn ang="0">
                  <a:pos x="0" y="210"/>
                </a:cxn>
                <a:cxn ang="0">
                  <a:pos x="12" y="190"/>
                </a:cxn>
                <a:cxn ang="0">
                  <a:pos x="36" y="180"/>
                </a:cxn>
                <a:cxn ang="0">
                  <a:pos x="74" y="166"/>
                </a:cxn>
                <a:cxn ang="0">
                  <a:pos x="118" y="152"/>
                </a:cxn>
                <a:cxn ang="0">
                  <a:pos x="168" y="140"/>
                </a:cxn>
                <a:cxn ang="0">
                  <a:pos x="218" y="126"/>
                </a:cxn>
                <a:cxn ang="0">
                  <a:pos x="268" y="118"/>
                </a:cxn>
                <a:cxn ang="0">
                  <a:pos x="298" y="110"/>
                </a:cxn>
                <a:cxn ang="0">
                  <a:pos x="332" y="106"/>
                </a:cxn>
                <a:cxn ang="0">
                  <a:pos x="360" y="104"/>
                </a:cxn>
                <a:cxn ang="0">
                  <a:pos x="386" y="100"/>
                </a:cxn>
                <a:cxn ang="0">
                  <a:pos x="338" y="88"/>
                </a:cxn>
                <a:cxn ang="0">
                  <a:pos x="302" y="88"/>
                </a:cxn>
                <a:cxn ang="0">
                  <a:pos x="258" y="80"/>
                </a:cxn>
                <a:cxn ang="0">
                  <a:pos x="220" y="72"/>
                </a:cxn>
                <a:cxn ang="0">
                  <a:pos x="170" y="58"/>
                </a:cxn>
                <a:cxn ang="0">
                  <a:pos x="142" y="48"/>
                </a:cxn>
                <a:cxn ang="0">
                  <a:pos x="96" y="36"/>
                </a:cxn>
                <a:cxn ang="0">
                  <a:pos x="62" y="24"/>
                </a:cxn>
                <a:cxn ang="0">
                  <a:pos x="36" y="14"/>
                </a:cxn>
                <a:cxn ang="0">
                  <a:pos x="2" y="0"/>
                </a:cxn>
              </a:cxnLst>
              <a:rect l="0" t="0" r="r" b="b"/>
              <a:pathLst>
                <a:path w="386" h="210">
                  <a:moveTo>
                    <a:pt x="2" y="0"/>
                  </a:moveTo>
                  <a:lnTo>
                    <a:pt x="0" y="210"/>
                  </a:lnTo>
                  <a:lnTo>
                    <a:pt x="12" y="190"/>
                  </a:lnTo>
                  <a:lnTo>
                    <a:pt x="36" y="180"/>
                  </a:lnTo>
                  <a:lnTo>
                    <a:pt x="74" y="166"/>
                  </a:lnTo>
                  <a:lnTo>
                    <a:pt x="118" y="152"/>
                  </a:lnTo>
                  <a:lnTo>
                    <a:pt x="168" y="140"/>
                  </a:lnTo>
                  <a:lnTo>
                    <a:pt x="218" y="126"/>
                  </a:lnTo>
                  <a:lnTo>
                    <a:pt x="268" y="118"/>
                  </a:lnTo>
                  <a:lnTo>
                    <a:pt x="298" y="110"/>
                  </a:lnTo>
                  <a:lnTo>
                    <a:pt x="332" y="106"/>
                  </a:lnTo>
                  <a:lnTo>
                    <a:pt x="360" y="104"/>
                  </a:lnTo>
                  <a:lnTo>
                    <a:pt x="386" y="100"/>
                  </a:lnTo>
                  <a:lnTo>
                    <a:pt x="338" y="88"/>
                  </a:lnTo>
                  <a:lnTo>
                    <a:pt x="302" y="88"/>
                  </a:lnTo>
                  <a:lnTo>
                    <a:pt x="258" y="80"/>
                  </a:lnTo>
                  <a:lnTo>
                    <a:pt x="220" y="72"/>
                  </a:lnTo>
                  <a:lnTo>
                    <a:pt x="170" y="58"/>
                  </a:lnTo>
                  <a:lnTo>
                    <a:pt x="142" y="48"/>
                  </a:lnTo>
                  <a:lnTo>
                    <a:pt x="96" y="36"/>
                  </a:lnTo>
                  <a:lnTo>
                    <a:pt x="62" y="24"/>
                  </a:lnTo>
                  <a:lnTo>
                    <a:pt x="36" y="14"/>
                  </a:lnTo>
                  <a:lnTo>
                    <a:pt x="2" y="0"/>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2" name="Freeform 16"/>
            <p:cNvSpPr>
              <a:spLocks/>
            </p:cNvSpPr>
            <p:nvPr/>
          </p:nvSpPr>
          <p:spPr bwMode="auto">
            <a:xfrm>
              <a:off x="3640" y="1795"/>
              <a:ext cx="414" cy="224"/>
            </a:xfrm>
            <a:custGeom>
              <a:avLst/>
              <a:gdLst/>
              <a:ahLst/>
              <a:cxnLst>
                <a:cxn ang="0">
                  <a:pos x="0" y="94"/>
                </a:cxn>
                <a:cxn ang="0">
                  <a:pos x="58" y="84"/>
                </a:cxn>
                <a:cxn ang="0">
                  <a:pos x="108" y="78"/>
                </a:cxn>
                <a:cxn ang="0">
                  <a:pos x="148" y="66"/>
                </a:cxn>
                <a:cxn ang="0">
                  <a:pos x="222" y="56"/>
                </a:cxn>
                <a:cxn ang="0">
                  <a:pos x="268" y="34"/>
                </a:cxn>
                <a:cxn ang="0">
                  <a:pos x="314" y="26"/>
                </a:cxn>
                <a:cxn ang="0">
                  <a:pos x="338" y="12"/>
                </a:cxn>
                <a:cxn ang="0">
                  <a:pos x="372" y="0"/>
                </a:cxn>
                <a:cxn ang="0">
                  <a:pos x="384" y="0"/>
                </a:cxn>
                <a:cxn ang="0">
                  <a:pos x="380" y="210"/>
                </a:cxn>
                <a:cxn ang="0">
                  <a:pos x="368" y="184"/>
                </a:cxn>
                <a:cxn ang="0">
                  <a:pos x="342" y="170"/>
                </a:cxn>
                <a:cxn ang="0">
                  <a:pos x="312" y="158"/>
                </a:cxn>
                <a:cxn ang="0">
                  <a:pos x="272" y="146"/>
                </a:cxn>
                <a:cxn ang="0">
                  <a:pos x="230" y="134"/>
                </a:cxn>
                <a:cxn ang="0">
                  <a:pos x="192" y="128"/>
                </a:cxn>
                <a:cxn ang="0">
                  <a:pos x="152" y="116"/>
                </a:cxn>
                <a:cxn ang="0">
                  <a:pos x="132" y="114"/>
                </a:cxn>
                <a:cxn ang="0">
                  <a:pos x="94" y="106"/>
                </a:cxn>
                <a:cxn ang="0">
                  <a:pos x="68" y="104"/>
                </a:cxn>
                <a:cxn ang="0">
                  <a:pos x="44" y="98"/>
                </a:cxn>
                <a:cxn ang="0">
                  <a:pos x="22" y="98"/>
                </a:cxn>
                <a:cxn ang="0">
                  <a:pos x="0" y="94"/>
                </a:cxn>
              </a:cxnLst>
              <a:rect l="0" t="0" r="r" b="b"/>
              <a:pathLst>
                <a:path w="384" h="210">
                  <a:moveTo>
                    <a:pt x="0" y="94"/>
                  </a:moveTo>
                  <a:lnTo>
                    <a:pt x="58" y="84"/>
                  </a:lnTo>
                  <a:lnTo>
                    <a:pt x="108" y="78"/>
                  </a:lnTo>
                  <a:lnTo>
                    <a:pt x="148" y="66"/>
                  </a:lnTo>
                  <a:lnTo>
                    <a:pt x="222" y="56"/>
                  </a:lnTo>
                  <a:lnTo>
                    <a:pt x="268" y="34"/>
                  </a:lnTo>
                  <a:lnTo>
                    <a:pt x="314" y="26"/>
                  </a:lnTo>
                  <a:lnTo>
                    <a:pt x="338" y="12"/>
                  </a:lnTo>
                  <a:lnTo>
                    <a:pt x="372" y="0"/>
                  </a:lnTo>
                  <a:lnTo>
                    <a:pt x="384" y="0"/>
                  </a:lnTo>
                  <a:lnTo>
                    <a:pt x="380" y="210"/>
                  </a:lnTo>
                  <a:lnTo>
                    <a:pt x="368" y="184"/>
                  </a:lnTo>
                  <a:lnTo>
                    <a:pt x="342" y="170"/>
                  </a:lnTo>
                  <a:lnTo>
                    <a:pt x="312" y="158"/>
                  </a:lnTo>
                  <a:lnTo>
                    <a:pt x="272" y="146"/>
                  </a:lnTo>
                  <a:lnTo>
                    <a:pt x="230" y="134"/>
                  </a:lnTo>
                  <a:lnTo>
                    <a:pt x="192" y="128"/>
                  </a:lnTo>
                  <a:lnTo>
                    <a:pt x="152" y="116"/>
                  </a:lnTo>
                  <a:lnTo>
                    <a:pt x="132" y="114"/>
                  </a:lnTo>
                  <a:lnTo>
                    <a:pt x="94" y="106"/>
                  </a:lnTo>
                  <a:lnTo>
                    <a:pt x="68" y="104"/>
                  </a:lnTo>
                  <a:lnTo>
                    <a:pt x="44" y="98"/>
                  </a:lnTo>
                  <a:lnTo>
                    <a:pt x="22" y="98"/>
                  </a:lnTo>
                  <a:lnTo>
                    <a:pt x="0" y="94"/>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3" name="Freeform 17"/>
            <p:cNvSpPr>
              <a:spLocks/>
            </p:cNvSpPr>
            <p:nvPr/>
          </p:nvSpPr>
          <p:spPr bwMode="auto">
            <a:xfrm>
              <a:off x="3726" y="1643"/>
              <a:ext cx="52" cy="105"/>
            </a:xfrm>
            <a:custGeom>
              <a:avLst/>
              <a:gdLst/>
              <a:ahLst/>
              <a:cxnLst>
                <a:cxn ang="0">
                  <a:pos x="2" y="98"/>
                </a:cxn>
                <a:cxn ang="0">
                  <a:pos x="0" y="60"/>
                </a:cxn>
                <a:cxn ang="0">
                  <a:pos x="2" y="12"/>
                </a:cxn>
                <a:cxn ang="0">
                  <a:pos x="12" y="2"/>
                </a:cxn>
                <a:cxn ang="0">
                  <a:pos x="40" y="0"/>
                </a:cxn>
                <a:cxn ang="0">
                  <a:pos x="48" y="22"/>
                </a:cxn>
                <a:cxn ang="0">
                  <a:pos x="50" y="68"/>
                </a:cxn>
                <a:cxn ang="0">
                  <a:pos x="42" y="78"/>
                </a:cxn>
                <a:cxn ang="0">
                  <a:pos x="2" y="98"/>
                </a:cxn>
              </a:cxnLst>
              <a:rect l="0" t="0" r="r" b="b"/>
              <a:pathLst>
                <a:path w="50" h="98">
                  <a:moveTo>
                    <a:pt x="2" y="98"/>
                  </a:moveTo>
                  <a:lnTo>
                    <a:pt x="0" y="60"/>
                  </a:lnTo>
                  <a:lnTo>
                    <a:pt x="2" y="12"/>
                  </a:lnTo>
                  <a:lnTo>
                    <a:pt x="12" y="2"/>
                  </a:lnTo>
                  <a:lnTo>
                    <a:pt x="40" y="0"/>
                  </a:lnTo>
                  <a:lnTo>
                    <a:pt x="48" y="22"/>
                  </a:lnTo>
                  <a:lnTo>
                    <a:pt x="50" y="68"/>
                  </a:lnTo>
                  <a:lnTo>
                    <a:pt x="42" y="78"/>
                  </a:lnTo>
                  <a:lnTo>
                    <a:pt x="2" y="98"/>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4" name="Freeform 18"/>
            <p:cNvSpPr>
              <a:spLocks/>
            </p:cNvSpPr>
            <p:nvPr/>
          </p:nvSpPr>
          <p:spPr bwMode="auto">
            <a:xfrm>
              <a:off x="3661" y="1592"/>
              <a:ext cx="193" cy="160"/>
            </a:xfrm>
            <a:custGeom>
              <a:avLst/>
              <a:gdLst/>
              <a:ahLst/>
              <a:cxnLst>
                <a:cxn ang="0">
                  <a:pos x="0" y="144"/>
                </a:cxn>
                <a:cxn ang="0">
                  <a:pos x="2" y="66"/>
                </a:cxn>
                <a:cxn ang="0">
                  <a:pos x="4" y="38"/>
                </a:cxn>
                <a:cxn ang="0">
                  <a:pos x="16" y="14"/>
                </a:cxn>
                <a:cxn ang="0">
                  <a:pos x="42" y="4"/>
                </a:cxn>
                <a:cxn ang="0">
                  <a:pos x="64" y="0"/>
                </a:cxn>
                <a:cxn ang="0">
                  <a:pos x="94" y="0"/>
                </a:cxn>
                <a:cxn ang="0">
                  <a:pos x="122" y="0"/>
                </a:cxn>
                <a:cxn ang="0">
                  <a:pos x="148" y="10"/>
                </a:cxn>
                <a:cxn ang="0">
                  <a:pos x="164" y="22"/>
                </a:cxn>
                <a:cxn ang="0">
                  <a:pos x="172" y="38"/>
                </a:cxn>
                <a:cxn ang="0">
                  <a:pos x="178" y="56"/>
                </a:cxn>
                <a:cxn ang="0">
                  <a:pos x="172" y="78"/>
                </a:cxn>
                <a:cxn ang="0">
                  <a:pos x="150" y="78"/>
                </a:cxn>
                <a:cxn ang="0">
                  <a:pos x="130" y="76"/>
                </a:cxn>
                <a:cxn ang="0">
                  <a:pos x="116" y="76"/>
                </a:cxn>
                <a:cxn ang="0">
                  <a:pos x="114" y="58"/>
                </a:cxn>
                <a:cxn ang="0">
                  <a:pos x="98" y="48"/>
                </a:cxn>
                <a:cxn ang="0">
                  <a:pos x="74" y="50"/>
                </a:cxn>
                <a:cxn ang="0">
                  <a:pos x="58" y="60"/>
                </a:cxn>
                <a:cxn ang="0">
                  <a:pos x="58" y="78"/>
                </a:cxn>
                <a:cxn ang="0">
                  <a:pos x="62" y="150"/>
                </a:cxn>
                <a:cxn ang="0">
                  <a:pos x="20" y="150"/>
                </a:cxn>
                <a:cxn ang="0">
                  <a:pos x="0" y="144"/>
                </a:cxn>
              </a:cxnLst>
              <a:rect l="0" t="0" r="r" b="b"/>
              <a:pathLst>
                <a:path w="178" h="150">
                  <a:moveTo>
                    <a:pt x="0" y="144"/>
                  </a:moveTo>
                  <a:lnTo>
                    <a:pt x="2" y="66"/>
                  </a:lnTo>
                  <a:lnTo>
                    <a:pt x="4" y="38"/>
                  </a:lnTo>
                  <a:lnTo>
                    <a:pt x="16" y="14"/>
                  </a:lnTo>
                  <a:lnTo>
                    <a:pt x="42" y="4"/>
                  </a:lnTo>
                  <a:lnTo>
                    <a:pt x="64" y="0"/>
                  </a:lnTo>
                  <a:lnTo>
                    <a:pt x="94" y="0"/>
                  </a:lnTo>
                  <a:lnTo>
                    <a:pt x="122" y="0"/>
                  </a:lnTo>
                  <a:lnTo>
                    <a:pt x="148" y="10"/>
                  </a:lnTo>
                  <a:lnTo>
                    <a:pt x="164" y="22"/>
                  </a:lnTo>
                  <a:lnTo>
                    <a:pt x="172" y="38"/>
                  </a:lnTo>
                  <a:lnTo>
                    <a:pt x="178" y="56"/>
                  </a:lnTo>
                  <a:lnTo>
                    <a:pt x="172" y="78"/>
                  </a:lnTo>
                  <a:lnTo>
                    <a:pt x="150" y="78"/>
                  </a:lnTo>
                  <a:lnTo>
                    <a:pt x="130" y="76"/>
                  </a:lnTo>
                  <a:lnTo>
                    <a:pt x="116" y="76"/>
                  </a:lnTo>
                  <a:lnTo>
                    <a:pt x="114" y="58"/>
                  </a:lnTo>
                  <a:lnTo>
                    <a:pt x="98" y="48"/>
                  </a:lnTo>
                  <a:lnTo>
                    <a:pt x="74" y="50"/>
                  </a:lnTo>
                  <a:lnTo>
                    <a:pt x="58" y="60"/>
                  </a:lnTo>
                  <a:lnTo>
                    <a:pt x="58" y="78"/>
                  </a:lnTo>
                  <a:lnTo>
                    <a:pt x="62" y="150"/>
                  </a:lnTo>
                  <a:lnTo>
                    <a:pt x="20" y="150"/>
                  </a:lnTo>
                  <a:lnTo>
                    <a:pt x="0" y="144"/>
                  </a:lnTo>
                  <a:close/>
                </a:path>
              </a:pathLst>
            </a:custGeom>
            <a:solidFill>
              <a:srgbClr val="CFDBFD"/>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5" name="Freeform 19"/>
            <p:cNvSpPr>
              <a:spLocks/>
            </p:cNvSpPr>
            <p:nvPr/>
          </p:nvSpPr>
          <p:spPr bwMode="auto">
            <a:xfrm>
              <a:off x="3721" y="1566"/>
              <a:ext cx="182" cy="100"/>
            </a:xfrm>
            <a:custGeom>
              <a:avLst/>
              <a:gdLst/>
              <a:ahLst/>
              <a:cxnLst>
                <a:cxn ang="0">
                  <a:pos x="0" y="20"/>
                </a:cxn>
                <a:cxn ang="0">
                  <a:pos x="28" y="6"/>
                </a:cxn>
                <a:cxn ang="0">
                  <a:pos x="42" y="2"/>
                </a:cxn>
                <a:cxn ang="0">
                  <a:pos x="70" y="0"/>
                </a:cxn>
                <a:cxn ang="0">
                  <a:pos x="102" y="0"/>
                </a:cxn>
                <a:cxn ang="0">
                  <a:pos x="134" y="4"/>
                </a:cxn>
                <a:cxn ang="0">
                  <a:pos x="152" y="14"/>
                </a:cxn>
                <a:cxn ang="0">
                  <a:pos x="160" y="30"/>
                </a:cxn>
                <a:cxn ang="0">
                  <a:pos x="168" y="46"/>
                </a:cxn>
                <a:cxn ang="0">
                  <a:pos x="166" y="70"/>
                </a:cxn>
                <a:cxn ang="0">
                  <a:pos x="120" y="94"/>
                </a:cxn>
                <a:cxn ang="0">
                  <a:pos x="116" y="66"/>
                </a:cxn>
                <a:cxn ang="0">
                  <a:pos x="106" y="42"/>
                </a:cxn>
                <a:cxn ang="0">
                  <a:pos x="88" y="32"/>
                </a:cxn>
                <a:cxn ang="0">
                  <a:pos x="66" y="26"/>
                </a:cxn>
                <a:cxn ang="0">
                  <a:pos x="42" y="24"/>
                </a:cxn>
                <a:cxn ang="0">
                  <a:pos x="0" y="20"/>
                </a:cxn>
              </a:cxnLst>
              <a:rect l="0" t="0" r="r" b="b"/>
              <a:pathLst>
                <a:path w="168" h="94">
                  <a:moveTo>
                    <a:pt x="0" y="20"/>
                  </a:moveTo>
                  <a:lnTo>
                    <a:pt x="28" y="6"/>
                  </a:lnTo>
                  <a:lnTo>
                    <a:pt x="42" y="2"/>
                  </a:lnTo>
                  <a:lnTo>
                    <a:pt x="70" y="0"/>
                  </a:lnTo>
                  <a:lnTo>
                    <a:pt x="102" y="0"/>
                  </a:lnTo>
                  <a:lnTo>
                    <a:pt x="134" y="4"/>
                  </a:lnTo>
                  <a:lnTo>
                    <a:pt x="152" y="14"/>
                  </a:lnTo>
                  <a:lnTo>
                    <a:pt x="160" y="30"/>
                  </a:lnTo>
                  <a:lnTo>
                    <a:pt x="168" y="46"/>
                  </a:lnTo>
                  <a:lnTo>
                    <a:pt x="166" y="70"/>
                  </a:lnTo>
                  <a:lnTo>
                    <a:pt x="120" y="94"/>
                  </a:lnTo>
                  <a:lnTo>
                    <a:pt x="116" y="66"/>
                  </a:lnTo>
                  <a:lnTo>
                    <a:pt x="106" y="42"/>
                  </a:lnTo>
                  <a:lnTo>
                    <a:pt x="88" y="32"/>
                  </a:lnTo>
                  <a:lnTo>
                    <a:pt x="66" y="26"/>
                  </a:lnTo>
                  <a:lnTo>
                    <a:pt x="42" y="24"/>
                  </a:lnTo>
                  <a:lnTo>
                    <a:pt x="0" y="20"/>
                  </a:lnTo>
                  <a:close/>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6" name="Freeform 20"/>
            <p:cNvSpPr>
              <a:spLocks/>
            </p:cNvSpPr>
            <p:nvPr/>
          </p:nvSpPr>
          <p:spPr bwMode="auto">
            <a:xfrm>
              <a:off x="2042" y="1590"/>
              <a:ext cx="186" cy="160"/>
            </a:xfrm>
            <a:custGeom>
              <a:avLst/>
              <a:gdLst/>
              <a:ahLst/>
              <a:cxnLst>
                <a:cxn ang="0">
                  <a:pos x="174" y="144"/>
                </a:cxn>
                <a:cxn ang="0">
                  <a:pos x="172" y="48"/>
                </a:cxn>
                <a:cxn ang="0">
                  <a:pos x="166" y="24"/>
                </a:cxn>
                <a:cxn ang="0">
                  <a:pos x="140" y="8"/>
                </a:cxn>
                <a:cxn ang="0">
                  <a:pos x="106" y="0"/>
                </a:cxn>
                <a:cxn ang="0">
                  <a:pos x="70" y="2"/>
                </a:cxn>
                <a:cxn ang="0">
                  <a:pos x="42" y="2"/>
                </a:cxn>
                <a:cxn ang="0">
                  <a:pos x="22" y="16"/>
                </a:cxn>
                <a:cxn ang="0">
                  <a:pos x="4" y="32"/>
                </a:cxn>
                <a:cxn ang="0">
                  <a:pos x="0" y="50"/>
                </a:cxn>
                <a:cxn ang="0">
                  <a:pos x="2" y="66"/>
                </a:cxn>
                <a:cxn ang="0">
                  <a:pos x="2" y="78"/>
                </a:cxn>
                <a:cxn ang="0">
                  <a:pos x="36" y="78"/>
                </a:cxn>
                <a:cxn ang="0">
                  <a:pos x="58" y="76"/>
                </a:cxn>
                <a:cxn ang="0">
                  <a:pos x="58" y="62"/>
                </a:cxn>
                <a:cxn ang="0">
                  <a:pos x="70" y="50"/>
                </a:cxn>
                <a:cxn ang="0">
                  <a:pos x="100" y="50"/>
                </a:cxn>
                <a:cxn ang="0">
                  <a:pos x="116" y="54"/>
                </a:cxn>
                <a:cxn ang="0">
                  <a:pos x="116" y="150"/>
                </a:cxn>
                <a:cxn ang="0">
                  <a:pos x="174" y="144"/>
                </a:cxn>
              </a:cxnLst>
              <a:rect l="0" t="0" r="r" b="b"/>
              <a:pathLst>
                <a:path w="174" h="150">
                  <a:moveTo>
                    <a:pt x="174" y="144"/>
                  </a:moveTo>
                  <a:lnTo>
                    <a:pt x="172" y="48"/>
                  </a:lnTo>
                  <a:lnTo>
                    <a:pt x="166" y="24"/>
                  </a:lnTo>
                  <a:lnTo>
                    <a:pt x="140" y="8"/>
                  </a:lnTo>
                  <a:lnTo>
                    <a:pt x="106" y="0"/>
                  </a:lnTo>
                  <a:lnTo>
                    <a:pt x="70" y="2"/>
                  </a:lnTo>
                  <a:lnTo>
                    <a:pt x="42" y="2"/>
                  </a:lnTo>
                  <a:lnTo>
                    <a:pt x="22" y="16"/>
                  </a:lnTo>
                  <a:lnTo>
                    <a:pt x="4" y="32"/>
                  </a:lnTo>
                  <a:lnTo>
                    <a:pt x="0" y="50"/>
                  </a:lnTo>
                  <a:lnTo>
                    <a:pt x="2" y="66"/>
                  </a:lnTo>
                  <a:lnTo>
                    <a:pt x="2" y="78"/>
                  </a:lnTo>
                  <a:lnTo>
                    <a:pt x="36" y="78"/>
                  </a:lnTo>
                  <a:lnTo>
                    <a:pt x="58" y="76"/>
                  </a:lnTo>
                  <a:lnTo>
                    <a:pt x="58" y="62"/>
                  </a:lnTo>
                  <a:lnTo>
                    <a:pt x="70" y="50"/>
                  </a:lnTo>
                  <a:lnTo>
                    <a:pt x="100" y="50"/>
                  </a:lnTo>
                  <a:lnTo>
                    <a:pt x="116" y="54"/>
                  </a:lnTo>
                  <a:lnTo>
                    <a:pt x="116" y="150"/>
                  </a:lnTo>
                  <a:lnTo>
                    <a:pt x="174" y="144"/>
                  </a:lnTo>
                  <a:close/>
                </a:path>
              </a:pathLst>
            </a:custGeom>
            <a:solidFill>
              <a:srgbClr val="CFDBFD"/>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7" name="Freeform 21"/>
            <p:cNvSpPr>
              <a:spLocks/>
            </p:cNvSpPr>
            <p:nvPr/>
          </p:nvSpPr>
          <p:spPr bwMode="auto">
            <a:xfrm>
              <a:off x="2097" y="1564"/>
              <a:ext cx="186" cy="181"/>
            </a:xfrm>
            <a:custGeom>
              <a:avLst/>
              <a:gdLst/>
              <a:ahLst/>
              <a:cxnLst>
                <a:cxn ang="0">
                  <a:pos x="0" y="24"/>
                </a:cxn>
                <a:cxn ang="0">
                  <a:pos x="48" y="4"/>
                </a:cxn>
                <a:cxn ang="0">
                  <a:pos x="106" y="0"/>
                </a:cxn>
                <a:cxn ang="0">
                  <a:pos x="136" y="2"/>
                </a:cxn>
                <a:cxn ang="0">
                  <a:pos x="158" y="16"/>
                </a:cxn>
                <a:cxn ang="0">
                  <a:pos x="170" y="32"/>
                </a:cxn>
                <a:cxn ang="0">
                  <a:pos x="172" y="98"/>
                </a:cxn>
                <a:cxn ang="0">
                  <a:pos x="170" y="152"/>
                </a:cxn>
                <a:cxn ang="0">
                  <a:pos x="120" y="170"/>
                </a:cxn>
                <a:cxn ang="0">
                  <a:pos x="120" y="74"/>
                </a:cxn>
                <a:cxn ang="0">
                  <a:pos x="116" y="50"/>
                </a:cxn>
                <a:cxn ang="0">
                  <a:pos x="100" y="38"/>
                </a:cxn>
                <a:cxn ang="0">
                  <a:pos x="78" y="28"/>
                </a:cxn>
                <a:cxn ang="0">
                  <a:pos x="54" y="28"/>
                </a:cxn>
                <a:cxn ang="0">
                  <a:pos x="30" y="28"/>
                </a:cxn>
              </a:cxnLst>
              <a:rect l="0" t="0" r="r" b="b"/>
              <a:pathLst>
                <a:path w="172" h="170">
                  <a:moveTo>
                    <a:pt x="0" y="24"/>
                  </a:moveTo>
                  <a:lnTo>
                    <a:pt x="48" y="4"/>
                  </a:lnTo>
                  <a:lnTo>
                    <a:pt x="106" y="0"/>
                  </a:lnTo>
                  <a:lnTo>
                    <a:pt x="136" y="2"/>
                  </a:lnTo>
                  <a:lnTo>
                    <a:pt x="158" y="16"/>
                  </a:lnTo>
                  <a:lnTo>
                    <a:pt x="170" y="32"/>
                  </a:lnTo>
                  <a:lnTo>
                    <a:pt x="172" y="98"/>
                  </a:lnTo>
                  <a:lnTo>
                    <a:pt x="170" y="152"/>
                  </a:lnTo>
                  <a:lnTo>
                    <a:pt x="120" y="170"/>
                  </a:lnTo>
                  <a:lnTo>
                    <a:pt x="120" y="74"/>
                  </a:lnTo>
                  <a:lnTo>
                    <a:pt x="116" y="50"/>
                  </a:lnTo>
                  <a:lnTo>
                    <a:pt x="100" y="38"/>
                  </a:lnTo>
                  <a:lnTo>
                    <a:pt x="78" y="28"/>
                  </a:lnTo>
                  <a:lnTo>
                    <a:pt x="54" y="28"/>
                  </a:lnTo>
                  <a:lnTo>
                    <a:pt x="30" y="28"/>
                  </a:lnTo>
                </a:path>
              </a:pathLst>
            </a:custGeom>
            <a:gradFill rotWithShape="0">
              <a:gsLst>
                <a:gs pos="0">
                  <a:srgbClr val="CFDBFD">
                    <a:gamma/>
                    <a:shade val="46275"/>
                    <a:invGamma/>
                  </a:srgbClr>
                </a:gs>
                <a:gs pos="100000">
                  <a:srgbClr val="CFDBFD"/>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8" name="Freeform 22"/>
            <p:cNvSpPr>
              <a:spLocks/>
            </p:cNvSpPr>
            <p:nvPr/>
          </p:nvSpPr>
          <p:spPr bwMode="auto">
            <a:xfrm>
              <a:off x="1777" y="3370"/>
              <a:ext cx="55" cy="159"/>
            </a:xfrm>
            <a:custGeom>
              <a:avLst/>
              <a:gdLst/>
              <a:ahLst/>
              <a:cxnLst>
                <a:cxn ang="0">
                  <a:pos x="0" y="593"/>
                </a:cxn>
                <a:cxn ang="0">
                  <a:pos x="1" y="576"/>
                </a:cxn>
                <a:cxn ang="0">
                  <a:pos x="1" y="592"/>
                </a:cxn>
                <a:cxn ang="0">
                  <a:pos x="1" y="235"/>
                </a:cxn>
                <a:cxn ang="0">
                  <a:pos x="0" y="240"/>
                </a:cxn>
                <a:cxn ang="0">
                  <a:pos x="4" y="208"/>
                </a:cxn>
                <a:cxn ang="0">
                  <a:pos x="12" y="174"/>
                </a:cxn>
                <a:cxn ang="0">
                  <a:pos x="25" y="142"/>
                </a:cxn>
                <a:cxn ang="0">
                  <a:pos x="43" y="112"/>
                </a:cxn>
                <a:cxn ang="0">
                  <a:pos x="65" y="86"/>
                </a:cxn>
                <a:cxn ang="0">
                  <a:pos x="93" y="60"/>
                </a:cxn>
                <a:cxn ang="0">
                  <a:pos x="123" y="38"/>
                </a:cxn>
                <a:cxn ang="0">
                  <a:pos x="157" y="21"/>
                </a:cxn>
                <a:cxn ang="0">
                  <a:pos x="207" y="0"/>
                </a:cxn>
              </a:cxnLst>
              <a:rect l="0" t="0" r="r" b="b"/>
              <a:pathLst>
                <a:path w="207" h="593">
                  <a:moveTo>
                    <a:pt x="0" y="593"/>
                  </a:moveTo>
                  <a:lnTo>
                    <a:pt x="1" y="576"/>
                  </a:lnTo>
                  <a:lnTo>
                    <a:pt x="1" y="592"/>
                  </a:lnTo>
                  <a:lnTo>
                    <a:pt x="1" y="235"/>
                  </a:lnTo>
                  <a:lnTo>
                    <a:pt x="0" y="240"/>
                  </a:lnTo>
                  <a:lnTo>
                    <a:pt x="4" y="208"/>
                  </a:lnTo>
                  <a:lnTo>
                    <a:pt x="12" y="174"/>
                  </a:lnTo>
                  <a:lnTo>
                    <a:pt x="25" y="142"/>
                  </a:lnTo>
                  <a:lnTo>
                    <a:pt x="43" y="112"/>
                  </a:lnTo>
                  <a:lnTo>
                    <a:pt x="65" y="86"/>
                  </a:lnTo>
                  <a:lnTo>
                    <a:pt x="93" y="60"/>
                  </a:lnTo>
                  <a:lnTo>
                    <a:pt x="123" y="38"/>
                  </a:lnTo>
                  <a:lnTo>
                    <a:pt x="157" y="21"/>
                  </a:lnTo>
                  <a:lnTo>
                    <a:pt x="207"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49" name="Freeform 23"/>
            <p:cNvSpPr>
              <a:spLocks/>
            </p:cNvSpPr>
            <p:nvPr/>
          </p:nvSpPr>
          <p:spPr bwMode="auto">
            <a:xfrm>
              <a:off x="1777" y="3434"/>
              <a:ext cx="2330" cy="282"/>
            </a:xfrm>
            <a:custGeom>
              <a:avLst/>
              <a:gdLst/>
              <a:ahLst/>
              <a:cxnLst>
                <a:cxn ang="0">
                  <a:pos x="4" y="35"/>
                </a:cxn>
                <a:cxn ang="0">
                  <a:pos x="25" y="99"/>
                </a:cxn>
                <a:cxn ang="0">
                  <a:pos x="65" y="157"/>
                </a:cxn>
                <a:cxn ang="0">
                  <a:pos x="123" y="203"/>
                </a:cxn>
                <a:cxn ang="0">
                  <a:pos x="309" y="284"/>
                </a:cxn>
                <a:cxn ang="0">
                  <a:pos x="619" y="398"/>
                </a:cxn>
                <a:cxn ang="0">
                  <a:pos x="939" y="488"/>
                </a:cxn>
                <a:cxn ang="0">
                  <a:pos x="1264" y="561"/>
                </a:cxn>
                <a:cxn ang="0">
                  <a:pos x="1770" y="642"/>
                </a:cxn>
                <a:cxn ang="0">
                  <a:pos x="2280" y="702"/>
                </a:cxn>
                <a:cxn ang="0">
                  <a:pos x="2893" y="749"/>
                </a:cxn>
                <a:cxn ang="0">
                  <a:pos x="3603" y="781"/>
                </a:cxn>
                <a:cxn ang="0">
                  <a:pos x="4317" y="792"/>
                </a:cxn>
                <a:cxn ang="0">
                  <a:pos x="5029" y="781"/>
                </a:cxn>
                <a:cxn ang="0">
                  <a:pos x="5742" y="749"/>
                </a:cxn>
                <a:cxn ang="0">
                  <a:pos x="6352" y="702"/>
                </a:cxn>
                <a:cxn ang="0">
                  <a:pos x="6863" y="642"/>
                </a:cxn>
                <a:cxn ang="0">
                  <a:pos x="7368" y="561"/>
                </a:cxn>
                <a:cxn ang="0">
                  <a:pos x="7695" y="488"/>
                </a:cxn>
                <a:cxn ang="0">
                  <a:pos x="8016" y="398"/>
                </a:cxn>
                <a:cxn ang="0">
                  <a:pos x="8325" y="284"/>
                </a:cxn>
                <a:cxn ang="0">
                  <a:pos x="8510" y="203"/>
                </a:cxn>
                <a:cxn ang="0">
                  <a:pos x="8568" y="157"/>
                </a:cxn>
                <a:cxn ang="0">
                  <a:pos x="8609" y="99"/>
                </a:cxn>
                <a:cxn ang="0">
                  <a:pos x="8629" y="35"/>
                </a:cxn>
                <a:cxn ang="0">
                  <a:pos x="8632" y="353"/>
                </a:cxn>
                <a:cxn ang="0">
                  <a:pos x="8620" y="420"/>
                </a:cxn>
                <a:cxn ang="0">
                  <a:pos x="8582" y="480"/>
                </a:cxn>
                <a:cxn ang="0">
                  <a:pos x="8524" y="526"/>
                </a:cxn>
                <a:cxn ang="0">
                  <a:pos x="8336" y="601"/>
                </a:cxn>
                <a:cxn ang="0">
                  <a:pos x="8019" y="704"/>
                </a:cxn>
                <a:cxn ang="0">
                  <a:pos x="7697" y="786"/>
                </a:cxn>
                <a:cxn ang="0">
                  <a:pos x="7368" y="850"/>
                </a:cxn>
                <a:cxn ang="0">
                  <a:pos x="6863" y="922"/>
                </a:cxn>
                <a:cxn ang="0">
                  <a:pos x="6353" y="975"/>
                </a:cxn>
                <a:cxn ang="0">
                  <a:pos x="5743" y="1018"/>
                </a:cxn>
                <a:cxn ang="0">
                  <a:pos x="5029" y="1046"/>
                </a:cxn>
                <a:cxn ang="0">
                  <a:pos x="4317" y="1056"/>
                </a:cxn>
                <a:cxn ang="0">
                  <a:pos x="3603" y="1046"/>
                </a:cxn>
                <a:cxn ang="0">
                  <a:pos x="2891" y="1018"/>
                </a:cxn>
                <a:cxn ang="0">
                  <a:pos x="2280" y="975"/>
                </a:cxn>
                <a:cxn ang="0">
                  <a:pos x="1770" y="922"/>
                </a:cxn>
                <a:cxn ang="0">
                  <a:pos x="1264" y="850"/>
                </a:cxn>
                <a:cxn ang="0">
                  <a:pos x="935" y="786"/>
                </a:cxn>
                <a:cxn ang="0">
                  <a:pos x="613" y="704"/>
                </a:cxn>
                <a:cxn ang="0">
                  <a:pos x="297" y="601"/>
                </a:cxn>
                <a:cxn ang="0">
                  <a:pos x="109" y="526"/>
                </a:cxn>
                <a:cxn ang="0">
                  <a:pos x="51" y="480"/>
                </a:cxn>
                <a:cxn ang="0">
                  <a:pos x="13" y="420"/>
                </a:cxn>
                <a:cxn ang="0">
                  <a:pos x="0" y="353"/>
                </a:cxn>
              </a:cxnLst>
              <a:rect l="0" t="0" r="r" b="b"/>
              <a:pathLst>
                <a:path w="8632" h="1056">
                  <a:moveTo>
                    <a:pt x="0" y="0"/>
                  </a:moveTo>
                  <a:lnTo>
                    <a:pt x="4" y="35"/>
                  </a:lnTo>
                  <a:lnTo>
                    <a:pt x="12" y="68"/>
                  </a:lnTo>
                  <a:lnTo>
                    <a:pt x="25" y="99"/>
                  </a:lnTo>
                  <a:lnTo>
                    <a:pt x="43" y="129"/>
                  </a:lnTo>
                  <a:lnTo>
                    <a:pt x="65" y="157"/>
                  </a:lnTo>
                  <a:lnTo>
                    <a:pt x="93" y="181"/>
                  </a:lnTo>
                  <a:lnTo>
                    <a:pt x="123" y="203"/>
                  </a:lnTo>
                  <a:lnTo>
                    <a:pt x="157" y="221"/>
                  </a:lnTo>
                  <a:lnTo>
                    <a:pt x="309" y="284"/>
                  </a:lnTo>
                  <a:lnTo>
                    <a:pt x="462" y="343"/>
                  </a:lnTo>
                  <a:lnTo>
                    <a:pt x="619" y="398"/>
                  </a:lnTo>
                  <a:lnTo>
                    <a:pt x="777" y="446"/>
                  </a:lnTo>
                  <a:lnTo>
                    <a:pt x="939" y="488"/>
                  </a:lnTo>
                  <a:lnTo>
                    <a:pt x="1099" y="527"/>
                  </a:lnTo>
                  <a:lnTo>
                    <a:pt x="1264" y="561"/>
                  </a:lnTo>
                  <a:lnTo>
                    <a:pt x="1518" y="603"/>
                  </a:lnTo>
                  <a:lnTo>
                    <a:pt x="1770" y="642"/>
                  </a:lnTo>
                  <a:lnTo>
                    <a:pt x="2025" y="675"/>
                  </a:lnTo>
                  <a:lnTo>
                    <a:pt x="2280" y="702"/>
                  </a:lnTo>
                  <a:lnTo>
                    <a:pt x="2537" y="724"/>
                  </a:lnTo>
                  <a:lnTo>
                    <a:pt x="2893" y="749"/>
                  </a:lnTo>
                  <a:lnTo>
                    <a:pt x="3248" y="768"/>
                  </a:lnTo>
                  <a:lnTo>
                    <a:pt x="3603" y="781"/>
                  </a:lnTo>
                  <a:lnTo>
                    <a:pt x="3961" y="789"/>
                  </a:lnTo>
                  <a:lnTo>
                    <a:pt x="4317" y="792"/>
                  </a:lnTo>
                  <a:lnTo>
                    <a:pt x="4674" y="789"/>
                  </a:lnTo>
                  <a:lnTo>
                    <a:pt x="5029" y="781"/>
                  </a:lnTo>
                  <a:lnTo>
                    <a:pt x="5385" y="768"/>
                  </a:lnTo>
                  <a:lnTo>
                    <a:pt x="5742" y="749"/>
                  </a:lnTo>
                  <a:lnTo>
                    <a:pt x="6096" y="724"/>
                  </a:lnTo>
                  <a:lnTo>
                    <a:pt x="6352" y="702"/>
                  </a:lnTo>
                  <a:lnTo>
                    <a:pt x="6607" y="675"/>
                  </a:lnTo>
                  <a:lnTo>
                    <a:pt x="6863" y="642"/>
                  </a:lnTo>
                  <a:lnTo>
                    <a:pt x="7117" y="603"/>
                  </a:lnTo>
                  <a:lnTo>
                    <a:pt x="7368" y="561"/>
                  </a:lnTo>
                  <a:lnTo>
                    <a:pt x="7532" y="527"/>
                  </a:lnTo>
                  <a:lnTo>
                    <a:pt x="7695" y="488"/>
                  </a:lnTo>
                  <a:lnTo>
                    <a:pt x="7855" y="446"/>
                  </a:lnTo>
                  <a:lnTo>
                    <a:pt x="8016" y="398"/>
                  </a:lnTo>
                  <a:lnTo>
                    <a:pt x="8171" y="343"/>
                  </a:lnTo>
                  <a:lnTo>
                    <a:pt x="8325" y="284"/>
                  </a:lnTo>
                  <a:lnTo>
                    <a:pt x="8477" y="221"/>
                  </a:lnTo>
                  <a:lnTo>
                    <a:pt x="8510" y="203"/>
                  </a:lnTo>
                  <a:lnTo>
                    <a:pt x="8540" y="181"/>
                  </a:lnTo>
                  <a:lnTo>
                    <a:pt x="8568" y="157"/>
                  </a:lnTo>
                  <a:lnTo>
                    <a:pt x="8591" y="129"/>
                  </a:lnTo>
                  <a:lnTo>
                    <a:pt x="8609" y="99"/>
                  </a:lnTo>
                  <a:lnTo>
                    <a:pt x="8622" y="68"/>
                  </a:lnTo>
                  <a:lnTo>
                    <a:pt x="8629" y="35"/>
                  </a:lnTo>
                  <a:lnTo>
                    <a:pt x="8632" y="0"/>
                  </a:lnTo>
                  <a:lnTo>
                    <a:pt x="8632" y="353"/>
                  </a:lnTo>
                  <a:lnTo>
                    <a:pt x="8629" y="387"/>
                  </a:lnTo>
                  <a:lnTo>
                    <a:pt x="8620" y="420"/>
                  </a:lnTo>
                  <a:lnTo>
                    <a:pt x="8604" y="451"/>
                  </a:lnTo>
                  <a:lnTo>
                    <a:pt x="8582" y="480"/>
                  </a:lnTo>
                  <a:lnTo>
                    <a:pt x="8556" y="505"/>
                  </a:lnTo>
                  <a:lnTo>
                    <a:pt x="8524" y="526"/>
                  </a:lnTo>
                  <a:lnTo>
                    <a:pt x="8489" y="543"/>
                  </a:lnTo>
                  <a:lnTo>
                    <a:pt x="8336" y="601"/>
                  </a:lnTo>
                  <a:lnTo>
                    <a:pt x="8179" y="654"/>
                  </a:lnTo>
                  <a:lnTo>
                    <a:pt x="8019" y="704"/>
                  </a:lnTo>
                  <a:lnTo>
                    <a:pt x="7860" y="747"/>
                  </a:lnTo>
                  <a:lnTo>
                    <a:pt x="7697" y="786"/>
                  </a:lnTo>
                  <a:lnTo>
                    <a:pt x="7534" y="821"/>
                  </a:lnTo>
                  <a:lnTo>
                    <a:pt x="7368" y="850"/>
                  </a:lnTo>
                  <a:lnTo>
                    <a:pt x="7117" y="888"/>
                  </a:lnTo>
                  <a:lnTo>
                    <a:pt x="6863" y="922"/>
                  </a:lnTo>
                  <a:lnTo>
                    <a:pt x="6609" y="952"/>
                  </a:lnTo>
                  <a:lnTo>
                    <a:pt x="6353" y="975"/>
                  </a:lnTo>
                  <a:lnTo>
                    <a:pt x="6098" y="996"/>
                  </a:lnTo>
                  <a:lnTo>
                    <a:pt x="5743" y="1018"/>
                  </a:lnTo>
                  <a:lnTo>
                    <a:pt x="5386" y="1033"/>
                  </a:lnTo>
                  <a:lnTo>
                    <a:pt x="5029" y="1046"/>
                  </a:lnTo>
                  <a:lnTo>
                    <a:pt x="4674" y="1054"/>
                  </a:lnTo>
                  <a:lnTo>
                    <a:pt x="4317" y="1056"/>
                  </a:lnTo>
                  <a:lnTo>
                    <a:pt x="3959" y="1054"/>
                  </a:lnTo>
                  <a:lnTo>
                    <a:pt x="3603" y="1046"/>
                  </a:lnTo>
                  <a:lnTo>
                    <a:pt x="3248" y="1033"/>
                  </a:lnTo>
                  <a:lnTo>
                    <a:pt x="2891" y="1018"/>
                  </a:lnTo>
                  <a:lnTo>
                    <a:pt x="2536" y="996"/>
                  </a:lnTo>
                  <a:lnTo>
                    <a:pt x="2280" y="975"/>
                  </a:lnTo>
                  <a:lnTo>
                    <a:pt x="2025" y="952"/>
                  </a:lnTo>
                  <a:lnTo>
                    <a:pt x="1770" y="922"/>
                  </a:lnTo>
                  <a:lnTo>
                    <a:pt x="1518" y="888"/>
                  </a:lnTo>
                  <a:lnTo>
                    <a:pt x="1264" y="850"/>
                  </a:lnTo>
                  <a:lnTo>
                    <a:pt x="1099" y="821"/>
                  </a:lnTo>
                  <a:lnTo>
                    <a:pt x="935" y="786"/>
                  </a:lnTo>
                  <a:lnTo>
                    <a:pt x="774" y="747"/>
                  </a:lnTo>
                  <a:lnTo>
                    <a:pt x="613" y="704"/>
                  </a:lnTo>
                  <a:lnTo>
                    <a:pt x="454" y="654"/>
                  </a:lnTo>
                  <a:lnTo>
                    <a:pt x="297" y="601"/>
                  </a:lnTo>
                  <a:lnTo>
                    <a:pt x="143" y="543"/>
                  </a:lnTo>
                  <a:lnTo>
                    <a:pt x="109" y="526"/>
                  </a:lnTo>
                  <a:lnTo>
                    <a:pt x="79" y="505"/>
                  </a:lnTo>
                  <a:lnTo>
                    <a:pt x="51" y="480"/>
                  </a:lnTo>
                  <a:lnTo>
                    <a:pt x="29" y="451"/>
                  </a:lnTo>
                  <a:lnTo>
                    <a:pt x="13" y="420"/>
                  </a:lnTo>
                  <a:lnTo>
                    <a:pt x="5" y="387"/>
                  </a:lnTo>
                  <a:lnTo>
                    <a:pt x="0" y="353"/>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0" name="Freeform 24"/>
            <p:cNvSpPr>
              <a:spLocks/>
            </p:cNvSpPr>
            <p:nvPr/>
          </p:nvSpPr>
          <p:spPr bwMode="auto">
            <a:xfrm>
              <a:off x="1807" y="1593"/>
              <a:ext cx="423" cy="158"/>
            </a:xfrm>
            <a:custGeom>
              <a:avLst/>
              <a:gdLst/>
              <a:ahLst/>
              <a:cxnLst>
                <a:cxn ang="0">
                  <a:pos x="0" y="585"/>
                </a:cxn>
                <a:cxn ang="0">
                  <a:pos x="871" y="298"/>
                </a:cxn>
                <a:cxn ang="0">
                  <a:pos x="873" y="298"/>
                </a:cxn>
                <a:cxn ang="0">
                  <a:pos x="873" y="199"/>
                </a:cxn>
                <a:cxn ang="0">
                  <a:pos x="875" y="168"/>
                </a:cxn>
                <a:cxn ang="0">
                  <a:pos x="885" y="137"/>
                </a:cxn>
                <a:cxn ang="0">
                  <a:pos x="897" y="109"/>
                </a:cxn>
                <a:cxn ang="0">
                  <a:pos x="916" y="81"/>
                </a:cxn>
                <a:cxn ang="0">
                  <a:pos x="940" y="58"/>
                </a:cxn>
                <a:cxn ang="0">
                  <a:pos x="968" y="39"/>
                </a:cxn>
                <a:cxn ang="0">
                  <a:pos x="998" y="22"/>
                </a:cxn>
                <a:cxn ang="0">
                  <a:pos x="1032" y="10"/>
                </a:cxn>
                <a:cxn ang="0">
                  <a:pos x="1067" y="3"/>
                </a:cxn>
                <a:cxn ang="0">
                  <a:pos x="1103" y="0"/>
                </a:cxn>
                <a:cxn ang="0">
                  <a:pos x="1335" y="0"/>
                </a:cxn>
                <a:cxn ang="0">
                  <a:pos x="1372" y="3"/>
                </a:cxn>
                <a:cxn ang="0">
                  <a:pos x="1406" y="10"/>
                </a:cxn>
                <a:cxn ang="0">
                  <a:pos x="1439" y="22"/>
                </a:cxn>
                <a:cxn ang="0">
                  <a:pos x="1471" y="39"/>
                </a:cxn>
                <a:cxn ang="0">
                  <a:pos x="1499" y="58"/>
                </a:cxn>
                <a:cxn ang="0">
                  <a:pos x="1522" y="81"/>
                </a:cxn>
                <a:cxn ang="0">
                  <a:pos x="1542" y="109"/>
                </a:cxn>
                <a:cxn ang="0">
                  <a:pos x="1554" y="137"/>
                </a:cxn>
                <a:cxn ang="0">
                  <a:pos x="1563" y="168"/>
                </a:cxn>
                <a:cxn ang="0">
                  <a:pos x="1566" y="199"/>
                </a:cxn>
                <a:cxn ang="0">
                  <a:pos x="1566" y="594"/>
                </a:cxn>
                <a:cxn ang="0">
                  <a:pos x="1335" y="594"/>
                </a:cxn>
                <a:cxn ang="0">
                  <a:pos x="1335" y="248"/>
                </a:cxn>
                <a:cxn ang="0">
                  <a:pos x="1333" y="232"/>
                </a:cxn>
                <a:cxn ang="0">
                  <a:pos x="1323" y="219"/>
                </a:cxn>
                <a:cxn ang="0">
                  <a:pos x="1311" y="207"/>
                </a:cxn>
                <a:cxn ang="0">
                  <a:pos x="1296" y="201"/>
                </a:cxn>
                <a:cxn ang="0">
                  <a:pos x="1277" y="199"/>
                </a:cxn>
                <a:cxn ang="0">
                  <a:pos x="1161" y="199"/>
                </a:cxn>
                <a:cxn ang="0">
                  <a:pos x="1143" y="201"/>
                </a:cxn>
                <a:cxn ang="0">
                  <a:pos x="1128" y="207"/>
                </a:cxn>
                <a:cxn ang="0">
                  <a:pos x="1114" y="219"/>
                </a:cxn>
                <a:cxn ang="0">
                  <a:pos x="1106" y="232"/>
                </a:cxn>
                <a:cxn ang="0">
                  <a:pos x="1103" y="248"/>
                </a:cxn>
                <a:cxn ang="0">
                  <a:pos x="1103" y="298"/>
                </a:cxn>
                <a:cxn ang="0">
                  <a:pos x="874" y="298"/>
                </a:cxn>
              </a:cxnLst>
              <a:rect l="0" t="0" r="r" b="b"/>
              <a:pathLst>
                <a:path w="1566" h="594">
                  <a:moveTo>
                    <a:pt x="0" y="585"/>
                  </a:moveTo>
                  <a:lnTo>
                    <a:pt x="871" y="298"/>
                  </a:lnTo>
                  <a:lnTo>
                    <a:pt x="873" y="298"/>
                  </a:lnTo>
                  <a:lnTo>
                    <a:pt x="873" y="199"/>
                  </a:lnTo>
                  <a:lnTo>
                    <a:pt x="875" y="168"/>
                  </a:lnTo>
                  <a:lnTo>
                    <a:pt x="885" y="137"/>
                  </a:lnTo>
                  <a:lnTo>
                    <a:pt x="897" y="109"/>
                  </a:lnTo>
                  <a:lnTo>
                    <a:pt x="916" y="81"/>
                  </a:lnTo>
                  <a:lnTo>
                    <a:pt x="940" y="58"/>
                  </a:lnTo>
                  <a:lnTo>
                    <a:pt x="968" y="39"/>
                  </a:lnTo>
                  <a:lnTo>
                    <a:pt x="998" y="22"/>
                  </a:lnTo>
                  <a:lnTo>
                    <a:pt x="1032" y="10"/>
                  </a:lnTo>
                  <a:lnTo>
                    <a:pt x="1067" y="3"/>
                  </a:lnTo>
                  <a:lnTo>
                    <a:pt x="1103" y="0"/>
                  </a:lnTo>
                  <a:lnTo>
                    <a:pt x="1335" y="0"/>
                  </a:lnTo>
                  <a:lnTo>
                    <a:pt x="1372" y="3"/>
                  </a:lnTo>
                  <a:lnTo>
                    <a:pt x="1406" y="10"/>
                  </a:lnTo>
                  <a:lnTo>
                    <a:pt x="1439" y="22"/>
                  </a:lnTo>
                  <a:lnTo>
                    <a:pt x="1471" y="39"/>
                  </a:lnTo>
                  <a:lnTo>
                    <a:pt x="1499" y="58"/>
                  </a:lnTo>
                  <a:lnTo>
                    <a:pt x="1522" y="81"/>
                  </a:lnTo>
                  <a:lnTo>
                    <a:pt x="1542" y="109"/>
                  </a:lnTo>
                  <a:lnTo>
                    <a:pt x="1554" y="137"/>
                  </a:lnTo>
                  <a:lnTo>
                    <a:pt x="1563" y="168"/>
                  </a:lnTo>
                  <a:lnTo>
                    <a:pt x="1566" y="199"/>
                  </a:lnTo>
                  <a:lnTo>
                    <a:pt x="1566" y="594"/>
                  </a:lnTo>
                  <a:lnTo>
                    <a:pt x="1335" y="594"/>
                  </a:lnTo>
                  <a:lnTo>
                    <a:pt x="1335" y="248"/>
                  </a:lnTo>
                  <a:lnTo>
                    <a:pt x="1333" y="232"/>
                  </a:lnTo>
                  <a:lnTo>
                    <a:pt x="1323" y="219"/>
                  </a:lnTo>
                  <a:lnTo>
                    <a:pt x="1311" y="207"/>
                  </a:lnTo>
                  <a:lnTo>
                    <a:pt x="1296" y="201"/>
                  </a:lnTo>
                  <a:lnTo>
                    <a:pt x="1277" y="199"/>
                  </a:lnTo>
                  <a:lnTo>
                    <a:pt x="1161" y="199"/>
                  </a:lnTo>
                  <a:lnTo>
                    <a:pt x="1143" y="201"/>
                  </a:lnTo>
                  <a:lnTo>
                    <a:pt x="1128" y="207"/>
                  </a:lnTo>
                  <a:lnTo>
                    <a:pt x="1114" y="219"/>
                  </a:lnTo>
                  <a:lnTo>
                    <a:pt x="1106" y="232"/>
                  </a:lnTo>
                  <a:lnTo>
                    <a:pt x="1103" y="248"/>
                  </a:lnTo>
                  <a:lnTo>
                    <a:pt x="1103" y="298"/>
                  </a:lnTo>
                  <a:lnTo>
                    <a:pt x="874" y="298"/>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1" name="Line 25"/>
            <p:cNvSpPr>
              <a:spLocks noChangeShapeType="1"/>
            </p:cNvSpPr>
            <p:nvPr/>
          </p:nvSpPr>
          <p:spPr bwMode="auto">
            <a:xfrm flipH="1">
              <a:off x="1986" y="1629"/>
              <a:ext cx="59" cy="19"/>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2" name="Freeform 26"/>
            <p:cNvSpPr>
              <a:spLocks/>
            </p:cNvSpPr>
            <p:nvPr/>
          </p:nvSpPr>
          <p:spPr bwMode="auto">
            <a:xfrm>
              <a:off x="2078" y="1565"/>
              <a:ext cx="207" cy="186"/>
            </a:xfrm>
            <a:custGeom>
              <a:avLst/>
              <a:gdLst/>
              <a:ahLst/>
              <a:cxnLst>
                <a:cxn ang="0">
                  <a:pos x="0" y="124"/>
                </a:cxn>
                <a:cxn ang="0">
                  <a:pos x="150" y="50"/>
                </a:cxn>
                <a:cxn ang="0">
                  <a:pos x="176" y="33"/>
                </a:cxn>
                <a:cxn ang="0">
                  <a:pos x="205" y="20"/>
                </a:cxn>
                <a:cxn ang="0">
                  <a:pos x="236" y="8"/>
                </a:cxn>
                <a:cxn ang="0">
                  <a:pos x="270" y="3"/>
                </a:cxn>
                <a:cxn ang="0">
                  <a:pos x="302" y="0"/>
                </a:cxn>
                <a:cxn ang="0">
                  <a:pos x="533" y="0"/>
                </a:cxn>
                <a:cxn ang="0">
                  <a:pos x="569" y="3"/>
                </a:cxn>
                <a:cxn ang="0">
                  <a:pos x="606" y="10"/>
                </a:cxn>
                <a:cxn ang="0">
                  <a:pos x="638" y="22"/>
                </a:cxn>
                <a:cxn ang="0">
                  <a:pos x="669" y="38"/>
                </a:cxn>
                <a:cxn ang="0">
                  <a:pos x="698" y="58"/>
                </a:cxn>
                <a:cxn ang="0">
                  <a:pos x="721" y="83"/>
                </a:cxn>
                <a:cxn ang="0">
                  <a:pos x="740" y="108"/>
                </a:cxn>
                <a:cxn ang="0">
                  <a:pos x="753" y="137"/>
                </a:cxn>
                <a:cxn ang="0">
                  <a:pos x="763" y="167"/>
                </a:cxn>
                <a:cxn ang="0">
                  <a:pos x="765" y="197"/>
                </a:cxn>
                <a:cxn ang="0">
                  <a:pos x="765" y="594"/>
                </a:cxn>
                <a:cxn ang="0">
                  <a:pos x="765" y="593"/>
                </a:cxn>
                <a:cxn ang="0">
                  <a:pos x="556" y="697"/>
                </a:cxn>
              </a:cxnLst>
              <a:rect l="0" t="0" r="r" b="b"/>
              <a:pathLst>
                <a:path w="765" h="697">
                  <a:moveTo>
                    <a:pt x="0" y="124"/>
                  </a:moveTo>
                  <a:lnTo>
                    <a:pt x="150" y="50"/>
                  </a:lnTo>
                  <a:lnTo>
                    <a:pt x="176" y="33"/>
                  </a:lnTo>
                  <a:lnTo>
                    <a:pt x="205" y="20"/>
                  </a:lnTo>
                  <a:lnTo>
                    <a:pt x="236" y="8"/>
                  </a:lnTo>
                  <a:lnTo>
                    <a:pt x="270" y="3"/>
                  </a:lnTo>
                  <a:lnTo>
                    <a:pt x="302" y="0"/>
                  </a:lnTo>
                  <a:lnTo>
                    <a:pt x="533" y="0"/>
                  </a:lnTo>
                  <a:lnTo>
                    <a:pt x="569" y="3"/>
                  </a:lnTo>
                  <a:lnTo>
                    <a:pt x="606" y="10"/>
                  </a:lnTo>
                  <a:lnTo>
                    <a:pt x="638" y="22"/>
                  </a:lnTo>
                  <a:lnTo>
                    <a:pt x="669" y="38"/>
                  </a:lnTo>
                  <a:lnTo>
                    <a:pt x="698" y="58"/>
                  </a:lnTo>
                  <a:lnTo>
                    <a:pt x="721" y="83"/>
                  </a:lnTo>
                  <a:lnTo>
                    <a:pt x="740" y="108"/>
                  </a:lnTo>
                  <a:lnTo>
                    <a:pt x="753" y="137"/>
                  </a:lnTo>
                  <a:lnTo>
                    <a:pt x="763" y="167"/>
                  </a:lnTo>
                  <a:lnTo>
                    <a:pt x="765" y="197"/>
                  </a:lnTo>
                  <a:lnTo>
                    <a:pt x="765" y="594"/>
                  </a:lnTo>
                  <a:lnTo>
                    <a:pt x="765" y="593"/>
                  </a:lnTo>
                  <a:lnTo>
                    <a:pt x="556" y="697"/>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3" name="Line 27"/>
            <p:cNvSpPr>
              <a:spLocks noChangeShapeType="1"/>
            </p:cNvSpPr>
            <p:nvPr/>
          </p:nvSpPr>
          <p:spPr bwMode="auto">
            <a:xfrm flipV="1">
              <a:off x="2231" y="1617"/>
              <a:ext cx="54" cy="27"/>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4" name="Line 28"/>
            <p:cNvSpPr>
              <a:spLocks noChangeShapeType="1"/>
            </p:cNvSpPr>
            <p:nvPr/>
          </p:nvSpPr>
          <p:spPr bwMode="auto">
            <a:xfrm flipH="1">
              <a:off x="2199" y="1573"/>
              <a:ext cx="56" cy="26"/>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5" name="Line 29"/>
            <p:cNvSpPr>
              <a:spLocks noChangeShapeType="1"/>
            </p:cNvSpPr>
            <p:nvPr/>
          </p:nvSpPr>
          <p:spPr bwMode="auto">
            <a:xfrm flipH="1">
              <a:off x="2106" y="1565"/>
              <a:ext cx="55" cy="27"/>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6" name="Line 30"/>
            <p:cNvSpPr>
              <a:spLocks noChangeShapeType="1"/>
            </p:cNvSpPr>
            <p:nvPr/>
          </p:nvSpPr>
          <p:spPr bwMode="auto">
            <a:xfrm>
              <a:off x="1832" y="1785"/>
              <a:ext cx="2" cy="1657"/>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7" name="Line 31"/>
            <p:cNvSpPr>
              <a:spLocks noChangeShapeType="1"/>
            </p:cNvSpPr>
            <p:nvPr/>
          </p:nvSpPr>
          <p:spPr bwMode="auto">
            <a:xfrm flipV="1">
              <a:off x="4052" y="1785"/>
              <a:ext cx="1" cy="1657"/>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8" name="Freeform 32"/>
            <p:cNvSpPr>
              <a:spLocks/>
            </p:cNvSpPr>
            <p:nvPr/>
          </p:nvSpPr>
          <p:spPr bwMode="auto">
            <a:xfrm>
              <a:off x="3662" y="1569"/>
              <a:ext cx="414" cy="183"/>
            </a:xfrm>
            <a:custGeom>
              <a:avLst/>
              <a:gdLst/>
              <a:ahLst/>
              <a:cxnLst>
                <a:cxn ang="0">
                  <a:pos x="1530" y="663"/>
                </a:cxn>
                <a:cxn ang="0">
                  <a:pos x="693" y="390"/>
                </a:cxn>
                <a:cxn ang="0">
                  <a:pos x="695" y="390"/>
                </a:cxn>
                <a:cxn ang="0">
                  <a:pos x="695" y="291"/>
                </a:cxn>
                <a:cxn ang="0">
                  <a:pos x="693" y="261"/>
                </a:cxn>
                <a:cxn ang="0">
                  <a:pos x="684" y="230"/>
                </a:cxn>
                <a:cxn ang="0">
                  <a:pos x="670" y="202"/>
                </a:cxn>
                <a:cxn ang="0">
                  <a:pos x="650" y="175"/>
                </a:cxn>
                <a:cxn ang="0">
                  <a:pos x="627" y="152"/>
                </a:cxn>
                <a:cxn ang="0">
                  <a:pos x="599" y="132"/>
                </a:cxn>
                <a:cxn ang="0">
                  <a:pos x="568" y="115"/>
                </a:cxn>
                <a:cxn ang="0">
                  <a:pos x="535" y="103"/>
                </a:cxn>
                <a:cxn ang="0">
                  <a:pos x="499" y="97"/>
                </a:cxn>
                <a:cxn ang="0">
                  <a:pos x="463" y="94"/>
                </a:cxn>
                <a:cxn ang="0">
                  <a:pos x="232" y="94"/>
                </a:cxn>
                <a:cxn ang="0">
                  <a:pos x="196" y="97"/>
                </a:cxn>
                <a:cxn ang="0">
                  <a:pos x="161" y="103"/>
                </a:cxn>
                <a:cxn ang="0">
                  <a:pos x="127" y="115"/>
                </a:cxn>
                <a:cxn ang="0">
                  <a:pos x="97" y="132"/>
                </a:cxn>
                <a:cxn ang="0">
                  <a:pos x="68" y="152"/>
                </a:cxn>
                <a:cxn ang="0">
                  <a:pos x="45" y="175"/>
                </a:cxn>
                <a:cxn ang="0">
                  <a:pos x="27" y="202"/>
                </a:cxn>
                <a:cxn ang="0">
                  <a:pos x="12" y="230"/>
                </a:cxn>
                <a:cxn ang="0">
                  <a:pos x="4" y="261"/>
                </a:cxn>
                <a:cxn ang="0">
                  <a:pos x="0" y="291"/>
                </a:cxn>
                <a:cxn ang="0">
                  <a:pos x="0" y="688"/>
                </a:cxn>
                <a:cxn ang="0">
                  <a:pos x="232" y="688"/>
                </a:cxn>
                <a:cxn ang="0">
                  <a:pos x="232" y="341"/>
                </a:cxn>
                <a:cxn ang="0">
                  <a:pos x="236" y="326"/>
                </a:cxn>
                <a:cxn ang="0">
                  <a:pos x="243" y="313"/>
                </a:cxn>
                <a:cxn ang="0">
                  <a:pos x="255" y="301"/>
                </a:cxn>
                <a:cxn ang="0">
                  <a:pos x="273" y="294"/>
                </a:cxn>
                <a:cxn ang="0">
                  <a:pos x="290" y="291"/>
                </a:cxn>
                <a:cxn ang="0">
                  <a:pos x="405" y="291"/>
                </a:cxn>
                <a:cxn ang="0">
                  <a:pos x="424" y="294"/>
                </a:cxn>
                <a:cxn ang="0">
                  <a:pos x="440" y="301"/>
                </a:cxn>
                <a:cxn ang="0">
                  <a:pos x="453" y="313"/>
                </a:cxn>
                <a:cxn ang="0">
                  <a:pos x="461" y="326"/>
                </a:cxn>
                <a:cxn ang="0">
                  <a:pos x="463" y="341"/>
                </a:cxn>
                <a:cxn ang="0">
                  <a:pos x="463" y="390"/>
                </a:cxn>
                <a:cxn ang="0">
                  <a:pos x="695" y="390"/>
                </a:cxn>
                <a:cxn ang="0">
                  <a:pos x="697" y="389"/>
                </a:cxn>
                <a:cxn ang="0">
                  <a:pos x="883" y="296"/>
                </a:cxn>
                <a:cxn ang="0">
                  <a:pos x="883" y="198"/>
                </a:cxn>
                <a:cxn ang="0">
                  <a:pos x="881" y="167"/>
                </a:cxn>
                <a:cxn ang="0">
                  <a:pos x="873" y="138"/>
                </a:cxn>
                <a:cxn ang="0">
                  <a:pos x="859" y="108"/>
                </a:cxn>
                <a:cxn ang="0">
                  <a:pos x="839" y="82"/>
                </a:cxn>
                <a:cxn ang="0">
                  <a:pos x="816" y="58"/>
                </a:cxn>
                <a:cxn ang="0">
                  <a:pos x="789" y="37"/>
                </a:cxn>
                <a:cxn ang="0">
                  <a:pos x="759" y="22"/>
                </a:cxn>
                <a:cxn ang="0">
                  <a:pos x="724" y="11"/>
                </a:cxn>
                <a:cxn ang="0">
                  <a:pos x="689" y="4"/>
                </a:cxn>
                <a:cxn ang="0">
                  <a:pos x="654" y="0"/>
                </a:cxn>
                <a:cxn ang="0">
                  <a:pos x="421" y="0"/>
                </a:cxn>
                <a:cxn ang="0">
                  <a:pos x="380" y="4"/>
                </a:cxn>
                <a:cxn ang="0">
                  <a:pos x="338" y="13"/>
                </a:cxn>
                <a:cxn ang="0">
                  <a:pos x="303" y="29"/>
                </a:cxn>
                <a:cxn ang="0">
                  <a:pos x="312" y="24"/>
                </a:cxn>
                <a:cxn ang="0">
                  <a:pos x="117" y="120"/>
                </a:cxn>
                <a:cxn ang="0">
                  <a:pos x="127" y="116"/>
                </a:cxn>
                <a:cxn ang="0">
                  <a:pos x="68" y="151"/>
                </a:cxn>
              </a:cxnLst>
              <a:rect l="0" t="0" r="r" b="b"/>
              <a:pathLst>
                <a:path w="1530" h="688">
                  <a:moveTo>
                    <a:pt x="1530" y="663"/>
                  </a:moveTo>
                  <a:lnTo>
                    <a:pt x="693" y="390"/>
                  </a:lnTo>
                  <a:lnTo>
                    <a:pt x="695" y="390"/>
                  </a:lnTo>
                  <a:lnTo>
                    <a:pt x="695" y="291"/>
                  </a:lnTo>
                  <a:lnTo>
                    <a:pt x="693" y="261"/>
                  </a:lnTo>
                  <a:lnTo>
                    <a:pt x="684" y="230"/>
                  </a:lnTo>
                  <a:lnTo>
                    <a:pt x="670" y="202"/>
                  </a:lnTo>
                  <a:lnTo>
                    <a:pt x="650" y="175"/>
                  </a:lnTo>
                  <a:lnTo>
                    <a:pt x="627" y="152"/>
                  </a:lnTo>
                  <a:lnTo>
                    <a:pt x="599" y="132"/>
                  </a:lnTo>
                  <a:lnTo>
                    <a:pt x="568" y="115"/>
                  </a:lnTo>
                  <a:lnTo>
                    <a:pt x="535" y="103"/>
                  </a:lnTo>
                  <a:lnTo>
                    <a:pt x="499" y="97"/>
                  </a:lnTo>
                  <a:lnTo>
                    <a:pt x="463" y="94"/>
                  </a:lnTo>
                  <a:lnTo>
                    <a:pt x="232" y="94"/>
                  </a:lnTo>
                  <a:lnTo>
                    <a:pt x="196" y="97"/>
                  </a:lnTo>
                  <a:lnTo>
                    <a:pt x="161" y="103"/>
                  </a:lnTo>
                  <a:lnTo>
                    <a:pt x="127" y="115"/>
                  </a:lnTo>
                  <a:lnTo>
                    <a:pt x="97" y="132"/>
                  </a:lnTo>
                  <a:lnTo>
                    <a:pt x="68" y="152"/>
                  </a:lnTo>
                  <a:lnTo>
                    <a:pt x="45" y="175"/>
                  </a:lnTo>
                  <a:lnTo>
                    <a:pt x="27" y="202"/>
                  </a:lnTo>
                  <a:lnTo>
                    <a:pt x="12" y="230"/>
                  </a:lnTo>
                  <a:lnTo>
                    <a:pt x="4" y="261"/>
                  </a:lnTo>
                  <a:lnTo>
                    <a:pt x="0" y="291"/>
                  </a:lnTo>
                  <a:lnTo>
                    <a:pt x="0" y="688"/>
                  </a:lnTo>
                  <a:lnTo>
                    <a:pt x="232" y="688"/>
                  </a:lnTo>
                  <a:lnTo>
                    <a:pt x="232" y="341"/>
                  </a:lnTo>
                  <a:lnTo>
                    <a:pt x="236" y="326"/>
                  </a:lnTo>
                  <a:lnTo>
                    <a:pt x="243" y="313"/>
                  </a:lnTo>
                  <a:lnTo>
                    <a:pt x="255" y="301"/>
                  </a:lnTo>
                  <a:lnTo>
                    <a:pt x="273" y="294"/>
                  </a:lnTo>
                  <a:lnTo>
                    <a:pt x="290" y="291"/>
                  </a:lnTo>
                  <a:lnTo>
                    <a:pt x="405" y="291"/>
                  </a:lnTo>
                  <a:lnTo>
                    <a:pt x="424" y="294"/>
                  </a:lnTo>
                  <a:lnTo>
                    <a:pt x="440" y="301"/>
                  </a:lnTo>
                  <a:lnTo>
                    <a:pt x="453" y="313"/>
                  </a:lnTo>
                  <a:lnTo>
                    <a:pt x="461" y="326"/>
                  </a:lnTo>
                  <a:lnTo>
                    <a:pt x="463" y="341"/>
                  </a:lnTo>
                  <a:lnTo>
                    <a:pt x="463" y="390"/>
                  </a:lnTo>
                  <a:lnTo>
                    <a:pt x="695" y="390"/>
                  </a:lnTo>
                  <a:lnTo>
                    <a:pt x="697" y="389"/>
                  </a:lnTo>
                  <a:lnTo>
                    <a:pt x="883" y="296"/>
                  </a:lnTo>
                  <a:lnTo>
                    <a:pt x="883" y="198"/>
                  </a:lnTo>
                  <a:lnTo>
                    <a:pt x="881" y="167"/>
                  </a:lnTo>
                  <a:lnTo>
                    <a:pt x="873" y="138"/>
                  </a:lnTo>
                  <a:lnTo>
                    <a:pt x="859" y="108"/>
                  </a:lnTo>
                  <a:lnTo>
                    <a:pt x="839" y="82"/>
                  </a:lnTo>
                  <a:lnTo>
                    <a:pt x="816" y="58"/>
                  </a:lnTo>
                  <a:lnTo>
                    <a:pt x="789" y="37"/>
                  </a:lnTo>
                  <a:lnTo>
                    <a:pt x="759" y="22"/>
                  </a:lnTo>
                  <a:lnTo>
                    <a:pt x="724" y="11"/>
                  </a:lnTo>
                  <a:lnTo>
                    <a:pt x="689" y="4"/>
                  </a:lnTo>
                  <a:lnTo>
                    <a:pt x="654" y="0"/>
                  </a:lnTo>
                  <a:lnTo>
                    <a:pt x="421" y="0"/>
                  </a:lnTo>
                  <a:lnTo>
                    <a:pt x="380" y="4"/>
                  </a:lnTo>
                  <a:lnTo>
                    <a:pt x="338" y="13"/>
                  </a:lnTo>
                  <a:lnTo>
                    <a:pt x="303" y="29"/>
                  </a:lnTo>
                  <a:lnTo>
                    <a:pt x="312" y="24"/>
                  </a:lnTo>
                  <a:lnTo>
                    <a:pt x="117" y="120"/>
                  </a:lnTo>
                  <a:lnTo>
                    <a:pt x="127" y="116"/>
                  </a:lnTo>
                  <a:lnTo>
                    <a:pt x="68" y="151"/>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59" name="Line 33"/>
            <p:cNvSpPr>
              <a:spLocks noChangeShapeType="1"/>
            </p:cNvSpPr>
            <p:nvPr/>
          </p:nvSpPr>
          <p:spPr bwMode="auto">
            <a:xfrm flipV="1">
              <a:off x="3723" y="1570"/>
              <a:ext cx="47" cy="23"/>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0" name="Line 34"/>
            <p:cNvSpPr>
              <a:spLocks noChangeShapeType="1"/>
            </p:cNvSpPr>
            <p:nvPr/>
          </p:nvSpPr>
          <p:spPr bwMode="auto">
            <a:xfrm flipV="1">
              <a:off x="3788" y="1570"/>
              <a:ext cx="48" cy="24"/>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1" name="Line 35"/>
            <p:cNvSpPr>
              <a:spLocks noChangeShapeType="1"/>
            </p:cNvSpPr>
            <p:nvPr/>
          </p:nvSpPr>
          <p:spPr bwMode="auto">
            <a:xfrm flipV="1">
              <a:off x="3832" y="1584"/>
              <a:ext cx="51" cy="25"/>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2" name="Freeform 36"/>
            <p:cNvSpPr>
              <a:spLocks/>
            </p:cNvSpPr>
            <p:nvPr/>
          </p:nvSpPr>
          <p:spPr bwMode="auto">
            <a:xfrm>
              <a:off x="3901" y="1646"/>
              <a:ext cx="176" cy="99"/>
            </a:xfrm>
            <a:custGeom>
              <a:avLst/>
              <a:gdLst/>
              <a:ahLst/>
              <a:cxnLst>
                <a:cxn ang="0">
                  <a:pos x="0" y="0"/>
                </a:cxn>
                <a:cxn ang="0">
                  <a:pos x="174" y="53"/>
                </a:cxn>
                <a:cxn ang="0">
                  <a:pos x="342" y="112"/>
                </a:cxn>
                <a:cxn ang="0">
                  <a:pos x="509" y="176"/>
                </a:cxn>
                <a:cxn ang="0">
                  <a:pos x="542" y="192"/>
                </a:cxn>
                <a:cxn ang="0">
                  <a:pos x="568" y="210"/>
                </a:cxn>
                <a:cxn ang="0">
                  <a:pos x="594" y="232"/>
                </a:cxn>
                <a:cxn ang="0">
                  <a:pos x="615" y="256"/>
                </a:cxn>
                <a:cxn ang="0">
                  <a:pos x="631" y="283"/>
                </a:cxn>
                <a:cxn ang="0">
                  <a:pos x="643" y="311"/>
                </a:cxn>
                <a:cxn ang="0">
                  <a:pos x="650" y="341"/>
                </a:cxn>
                <a:cxn ang="0">
                  <a:pos x="653" y="371"/>
                </a:cxn>
              </a:cxnLst>
              <a:rect l="0" t="0" r="r" b="b"/>
              <a:pathLst>
                <a:path w="653" h="371">
                  <a:moveTo>
                    <a:pt x="0" y="0"/>
                  </a:moveTo>
                  <a:lnTo>
                    <a:pt x="174" y="53"/>
                  </a:lnTo>
                  <a:lnTo>
                    <a:pt x="342" y="112"/>
                  </a:lnTo>
                  <a:lnTo>
                    <a:pt x="509" y="176"/>
                  </a:lnTo>
                  <a:lnTo>
                    <a:pt x="542" y="192"/>
                  </a:lnTo>
                  <a:lnTo>
                    <a:pt x="568" y="210"/>
                  </a:lnTo>
                  <a:lnTo>
                    <a:pt x="594" y="232"/>
                  </a:lnTo>
                  <a:lnTo>
                    <a:pt x="615" y="256"/>
                  </a:lnTo>
                  <a:lnTo>
                    <a:pt x="631" y="283"/>
                  </a:lnTo>
                  <a:lnTo>
                    <a:pt x="643" y="311"/>
                  </a:lnTo>
                  <a:lnTo>
                    <a:pt x="650" y="341"/>
                  </a:lnTo>
                  <a:lnTo>
                    <a:pt x="653" y="371"/>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3" name="Line 37"/>
            <p:cNvSpPr>
              <a:spLocks noChangeShapeType="1"/>
            </p:cNvSpPr>
            <p:nvPr/>
          </p:nvSpPr>
          <p:spPr bwMode="auto">
            <a:xfrm flipH="1" flipV="1">
              <a:off x="3850" y="1669"/>
              <a:ext cx="6" cy="2"/>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4" name="Freeform 38"/>
            <p:cNvSpPr>
              <a:spLocks/>
            </p:cNvSpPr>
            <p:nvPr/>
          </p:nvSpPr>
          <p:spPr bwMode="auto">
            <a:xfrm>
              <a:off x="3725" y="1648"/>
              <a:ext cx="48" cy="105"/>
            </a:xfrm>
            <a:custGeom>
              <a:avLst/>
              <a:gdLst/>
              <a:ahLst/>
              <a:cxnLst>
                <a:cxn ang="0">
                  <a:pos x="190" y="0"/>
                </a:cxn>
                <a:cxn ang="0">
                  <a:pos x="190" y="299"/>
                </a:cxn>
                <a:cxn ang="0">
                  <a:pos x="190" y="298"/>
                </a:cxn>
                <a:cxn ang="0">
                  <a:pos x="0" y="392"/>
                </a:cxn>
              </a:cxnLst>
              <a:rect l="0" t="0" r="r" b="b"/>
              <a:pathLst>
                <a:path w="190" h="392">
                  <a:moveTo>
                    <a:pt x="190" y="0"/>
                  </a:moveTo>
                  <a:lnTo>
                    <a:pt x="190" y="299"/>
                  </a:lnTo>
                  <a:lnTo>
                    <a:pt x="190" y="298"/>
                  </a:lnTo>
                  <a:lnTo>
                    <a:pt x="0" y="392"/>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5" name="Freeform 39"/>
            <p:cNvSpPr>
              <a:spLocks/>
            </p:cNvSpPr>
            <p:nvPr/>
          </p:nvSpPr>
          <p:spPr bwMode="auto">
            <a:xfrm>
              <a:off x="2830" y="1345"/>
              <a:ext cx="224" cy="590"/>
            </a:xfrm>
            <a:custGeom>
              <a:avLst/>
              <a:gdLst/>
              <a:ahLst/>
              <a:cxnLst>
                <a:cxn ang="0">
                  <a:pos x="411" y="2208"/>
                </a:cxn>
                <a:cxn ang="0">
                  <a:pos x="411" y="263"/>
                </a:cxn>
                <a:cxn ang="0">
                  <a:pos x="327" y="261"/>
                </a:cxn>
                <a:cxn ang="0">
                  <a:pos x="241" y="256"/>
                </a:cxn>
                <a:cxn ang="0">
                  <a:pos x="180" y="249"/>
                </a:cxn>
                <a:cxn ang="0">
                  <a:pos x="120" y="238"/>
                </a:cxn>
                <a:cxn ang="0">
                  <a:pos x="67" y="222"/>
                </a:cxn>
                <a:cxn ang="0">
                  <a:pos x="16" y="200"/>
                </a:cxn>
                <a:cxn ang="0">
                  <a:pos x="8" y="194"/>
                </a:cxn>
                <a:cxn ang="0">
                  <a:pos x="2" y="186"/>
                </a:cxn>
                <a:cxn ang="0">
                  <a:pos x="0" y="175"/>
                </a:cxn>
                <a:cxn ang="0">
                  <a:pos x="0" y="87"/>
                </a:cxn>
                <a:cxn ang="0">
                  <a:pos x="2" y="77"/>
                </a:cxn>
                <a:cxn ang="0">
                  <a:pos x="8" y="69"/>
                </a:cxn>
                <a:cxn ang="0">
                  <a:pos x="16" y="63"/>
                </a:cxn>
                <a:cxn ang="0">
                  <a:pos x="67" y="40"/>
                </a:cxn>
                <a:cxn ang="0">
                  <a:pos x="120" y="25"/>
                </a:cxn>
                <a:cxn ang="0">
                  <a:pos x="180" y="14"/>
                </a:cxn>
                <a:cxn ang="0">
                  <a:pos x="241" y="7"/>
                </a:cxn>
                <a:cxn ang="0">
                  <a:pos x="327" y="1"/>
                </a:cxn>
                <a:cxn ang="0">
                  <a:pos x="411" y="0"/>
                </a:cxn>
                <a:cxn ang="0">
                  <a:pos x="496" y="1"/>
                </a:cxn>
                <a:cxn ang="0">
                  <a:pos x="580" y="7"/>
                </a:cxn>
                <a:cxn ang="0">
                  <a:pos x="642" y="14"/>
                </a:cxn>
                <a:cxn ang="0">
                  <a:pos x="701" y="25"/>
                </a:cxn>
                <a:cxn ang="0">
                  <a:pos x="755" y="40"/>
                </a:cxn>
                <a:cxn ang="0">
                  <a:pos x="805" y="63"/>
                </a:cxn>
                <a:cxn ang="0">
                  <a:pos x="815" y="69"/>
                </a:cxn>
                <a:cxn ang="0">
                  <a:pos x="821" y="77"/>
                </a:cxn>
                <a:cxn ang="0">
                  <a:pos x="822" y="87"/>
                </a:cxn>
                <a:cxn ang="0">
                  <a:pos x="822" y="175"/>
                </a:cxn>
                <a:cxn ang="0">
                  <a:pos x="821" y="186"/>
                </a:cxn>
                <a:cxn ang="0">
                  <a:pos x="815" y="194"/>
                </a:cxn>
                <a:cxn ang="0">
                  <a:pos x="805" y="200"/>
                </a:cxn>
                <a:cxn ang="0">
                  <a:pos x="755" y="222"/>
                </a:cxn>
                <a:cxn ang="0">
                  <a:pos x="701" y="238"/>
                </a:cxn>
                <a:cxn ang="0">
                  <a:pos x="642" y="249"/>
                </a:cxn>
                <a:cxn ang="0">
                  <a:pos x="580" y="256"/>
                </a:cxn>
                <a:cxn ang="0">
                  <a:pos x="496" y="261"/>
                </a:cxn>
                <a:cxn ang="0">
                  <a:pos x="411" y="263"/>
                </a:cxn>
              </a:cxnLst>
              <a:rect l="0" t="0" r="r" b="b"/>
              <a:pathLst>
                <a:path w="822" h="2208">
                  <a:moveTo>
                    <a:pt x="411" y="2208"/>
                  </a:moveTo>
                  <a:lnTo>
                    <a:pt x="411" y="263"/>
                  </a:lnTo>
                  <a:lnTo>
                    <a:pt x="327" y="261"/>
                  </a:lnTo>
                  <a:lnTo>
                    <a:pt x="241" y="256"/>
                  </a:lnTo>
                  <a:lnTo>
                    <a:pt x="180" y="249"/>
                  </a:lnTo>
                  <a:lnTo>
                    <a:pt x="120" y="238"/>
                  </a:lnTo>
                  <a:lnTo>
                    <a:pt x="67" y="222"/>
                  </a:lnTo>
                  <a:lnTo>
                    <a:pt x="16" y="200"/>
                  </a:lnTo>
                  <a:lnTo>
                    <a:pt x="8" y="194"/>
                  </a:lnTo>
                  <a:lnTo>
                    <a:pt x="2" y="186"/>
                  </a:lnTo>
                  <a:lnTo>
                    <a:pt x="0" y="175"/>
                  </a:lnTo>
                  <a:lnTo>
                    <a:pt x="0" y="87"/>
                  </a:lnTo>
                  <a:lnTo>
                    <a:pt x="2" y="77"/>
                  </a:lnTo>
                  <a:lnTo>
                    <a:pt x="8" y="69"/>
                  </a:lnTo>
                  <a:lnTo>
                    <a:pt x="16" y="63"/>
                  </a:lnTo>
                  <a:lnTo>
                    <a:pt x="67" y="40"/>
                  </a:lnTo>
                  <a:lnTo>
                    <a:pt x="120" y="25"/>
                  </a:lnTo>
                  <a:lnTo>
                    <a:pt x="180" y="14"/>
                  </a:lnTo>
                  <a:lnTo>
                    <a:pt x="241" y="7"/>
                  </a:lnTo>
                  <a:lnTo>
                    <a:pt x="327" y="1"/>
                  </a:lnTo>
                  <a:lnTo>
                    <a:pt x="411" y="0"/>
                  </a:lnTo>
                  <a:lnTo>
                    <a:pt x="496" y="1"/>
                  </a:lnTo>
                  <a:lnTo>
                    <a:pt x="580" y="7"/>
                  </a:lnTo>
                  <a:lnTo>
                    <a:pt x="642" y="14"/>
                  </a:lnTo>
                  <a:lnTo>
                    <a:pt x="701" y="25"/>
                  </a:lnTo>
                  <a:lnTo>
                    <a:pt x="755" y="40"/>
                  </a:lnTo>
                  <a:lnTo>
                    <a:pt x="805" y="63"/>
                  </a:lnTo>
                  <a:lnTo>
                    <a:pt x="815" y="69"/>
                  </a:lnTo>
                  <a:lnTo>
                    <a:pt x="821" y="77"/>
                  </a:lnTo>
                  <a:lnTo>
                    <a:pt x="822" y="87"/>
                  </a:lnTo>
                  <a:lnTo>
                    <a:pt x="822" y="175"/>
                  </a:lnTo>
                  <a:lnTo>
                    <a:pt x="821" y="186"/>
                  </a:lnTo>
                  <a:lnTo>
                    <a:pt x="815" y="194"/>
                  </a:lnTo>
                  <a:lnTo>
                    <a:pt x="805" y="200"/>
                  </a:lnTo>
                  <a:lnTo>
                    <a:pt x="755" y="222"/>
                  </a:lnTo>
                  <a:lnTo>
                    <a:pt x="701" y="238"/>
                  </a:lnTo>
                  <a:lnTo>
                    <a:pt x="642" y="249"/>
                  </a:lnTo>
                  <a:lnTo>
                    <a:pt x="580" y="256"/>
                  </a:lnTo>
                  <a:lnTo>
                    <a:pt x="496" y="261"/>
                  </a:lnTo>
                  <a:lnTo>
                    <a:pt x="411" y="263"/>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6" name="Freeform 40"/>
            <p:cNvSpPr>
              <a:spLocks/>
            </p:cNvSpPr>
            <p:nvPr/>
          </p:nvSpPr>
          <p:spPr bwMode="auto">
            <a:xfrm>
              <a:off x="2830" y="1368"/>
              <a:ext cx="112" cy="24"/>
            </a:xfrm>
            <a:custGeom>
              <a:avLst/>
              <a:gdLst/>
              <a:ahLst/>
              <a:cxnLst>
                <a:cxn ang="0">
                  <a:pos x="411" y="88"/>
                </a:cxn>
                <a:cxn ang="0">
                  <a:pos x="327" y="87"/>
                </a:cxn>
                <a:cxn ang="0">
                  <a:pos x="241" y="79"/>
                </a:cxn>
                <a:cxn ang="0">
                  <a:pos x="180" y="73"/>
                </a:cxn>
                <a:cxn ang="0">
                  <a:pos x="120" y="63"/>
                </a:cxn>
                <a:cxn ang="0">
                  <a:pos x="67" y="47"/>
                </a:cxn>
                <a:cxn ang="0">
                  <a:pos x="16" y="26"/>
                </a:cxn>
                <a:cxn ang="0">
                  <a:pos x="8" y="18"/>
                </a:cxn>
                <a:cxn ang="0">
                  <a:pos x="2" y="9"/>
                </a:cxn>
                <a:cxn ang="0">
                  <a:pos x="0" y="0"/>
                </a:cxn>
              </a:cxnLst>
              <a:rect l="0" t="0" r="r" b="b"/>
              <a:pathLst>
                <a:path w="411" h="88">
                  <a:moveTo>
                    <a:pt x="411" y="88"/>
                  </a:moveTo>
                  <a:lnTo>
                    <a:pt x="327" y="87"/>
                  </a:lnTo>
                  <a:lnTo>
                    <a:pt x="241" y="79"/>
                  </a:lnTo>
                  <a:lnTo>
                    <a:pt x="180" y="73"/>
                  </a:lnTo>
                  <a:lnTo>
                    <a:pt x="120" y="63"/>
                  </a:lnTo>
                  <a:lnTo>
                    <a:pt x="67" y="47"/>
                  </a:lnTo>
                  <a:lnTo>
                    <a:pt x="16" y="26"/>
                  </a:lnTo>
                  <a:lnTo>
                    <a:pt x="8" y="18"/>
                  </a:lnTo>
                  <a:lnTo>
                    <a:pt x="2" y="9"/>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7" name="Freeform 41"/>
            <p:cNvSpPr>
              <a:spLocks/>
            </p:cNvSpPr>
            <p:nvPr/>
          </p:nvSpPr>
          <p:spPr bwMode="auto">
            <a:xfrm>
              <a:off x="2942" y="1368"/>
              <a:ext cx="111" cy="24"/>
            </a:xfrm>
            <a:custGeom>
              <a:avLst/>
              <a:gdLst/>
              <a:ahLst/>
              <a:cxnLst>
                <a:cxn ang="0">
                  <a:pos x="0" y="88"/>
                </a:cxn>
                <a:cxn ang="0">
                  <a:pos x="85" y="87"/>
                </a:cxn>
                <a:cxn ang="0">
                  <a:pos x="169" y="79"/>
                </a:cxn>
                <a:cxn ang="0">
                  <a:pos x="231" y="73"/>
                </a:cxn>
                <a:cxn ang="0">
                  <a:pos x="290" y="63"/>
                </a:cxn>
                <a:cxn ang="0">
                  <a:pos x="344" y="47"/>
                </a:cxn>
                <a:cxn ang="0">
                  <a:pos x="394" y="26"/>
                </a:cxn>
                <a:cxn ang="0">
                  <a:pos x="404" y="18"/>
                </a:cxn>
                <a:cxn ang="0">
                  <a:pos x="410" y="9"/>
                </a:cxn>
                <a:cxn ang="0">
                  <a:pos x="411" y="0"/>
                </a:cxn>
              </a:cxnLst>
              <a:rect l="0" t="0" r="r" b="b"/>
              <a:pathLst>
                <a:path w="411" h="88">
                  <a:moveTo>
                    <a:pt x="0" y="88"/>
                  </a:moveTo>
                  <a:lnTo>
                    <a:pt x="85" y="87"/>
                  </a:lnTo>
                  <a:lnTo>
                    <a:pt x="169" y="79"/>
                  </a:lnTo>
                  <a:lnTo>
                    <a:pt x="231" y="73"/>
                  </a:lnTo>
                  <a:lnTo>
                    <a:pt x="290" y="63"/>
                  </a:lnTo>
                  <a:lnTo>
                    <a:pt x="344" y="47"/>
                  </a:lnTo>
                  <a:lnTo>
                    <a:pt x="394" y="26"/>
                  </a:lnTo>
                  <a:lnTo>
                    <a:pt x="404" y="18"/>
                  </a:lnTo>
                  <a:lnTo>
                    <a:pt x="410" y="9"/>
                  </a:lnTo>
                  <a:lnTo>
                    <a:pt x="411"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8" name="Line 42"/>
            <p:cNvSpPr>
              <a:spLocks noChangeShapeType="1"/>
            </p:cNvSpPr>
            <p:nvPr/>
          </p:nvSpPr>
          <p:spPr bwMode="auto">
            <a:xfrm>
              <a:off x="3028" y="1406"/>
              <a:ext cx="646" cy="210"/>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69" name="Freeform 43"/>
            <p:cNvSpPr>
              <a:spLocks/>
            </p:cNvSpPr>
            <p:nvPr/>
          </p:nvSpPr>
          <p:spPr bwMode="auto">
            <a:xfrm>
              <a:off x="1807" y="1635"/>
              <a:ext cx="1870" cy="300"/>
            </a:xfrm>
            <a:custGeom>
              <a:avLst/>
              <a:gdLst/>
              <a:ahLst/>
              <a:cxnLst>
                <a:cxn ang="0">
                  <a:pos x="6932" y="949"/>
                </a:cxn>
                <a:cxn ang="0">
                  <a:pos x="6683" y="983"/>
                </a:cxn>
                <a:cxn ang="0">
                  <a:pos x="6435" y="1012"/>
                </a:cxn>
                <a:cxn ang="0">
                  <a:pos x="6188" y="1038"/>
                </a:cxn>
                <a:cxn ang="0">
                  <a:pos x="5939" y="1057"/>
                </a:cxn>
                <a:cxn ang="0">
                  <a:pos x="5592" y="1079"/>
                </a:cxn>
                <a:cxn ang="0">
                  <a:pos x="5245" y="1097"/>
                </a:cxn>
                <a:cxn ang="0">
                  <a:pos x="4900" y="1109"/>
                </a:cxn>
                <a:cxn ang="0">
                  <a:pos x="4552" y="1116"/>
                </a:cxn>
                <a:cxn ang="0">
                  <a:pos x="4206" y="1119"/>
                </a:cxn>
                <a:cxn ang="0">
                  <a:pos x="4205" y="1120"/>
                </a:cxn>
                <a:cxn ang="0">
                  <a:pos x="3858" y="1117"/>
                </a:cxn>
                <a:cxn ang="0">
                  <a:pos x="3511" y="1110"/>
                </a:cxn>
                <a:cxn ang="0">
                  <a:pos x="3166" y="1098"/>
                </a:cxn>
                <a:cxn ang="0">
                  <a:pos x="2819" y="1081"/>
                </a:cxn>
                <a:cxn ang="0">
                  <a:pos x="2473" y="1059"/>
                </a:cxn>
                <a:cxn ang="0">
                  <a:pos x="2225" y="1040"/>
                </a:cxn>
                <a:cxn ang="0">
                  <a:pos x="1974" y="1015"/>
                </a:cxn>
                <a:cxn ang="0">
                  <a:pos x="1727" y="986"/>
                </a:cxn>
                <a:cxn ang="0">
                  <a:pos x="1479" y="951"/>
                </a:cxn>
                <a:cxn ang="0">
                  <a:pos x="1233" y="912"/>
                </a:cxn>
                <a:cxn ang="0">
                  <a:pos x="1073" y="882"/>
                </a:cxn>
                <a:cxn ang="0">
                  <a:pos x="912" y="848"/>
                </a:cxn>
                <a:cxn ang="0">
                  <a:pos x="755" y="808"/>
                </a:cxn>
                <a:cxn ang="0">
                  <a:pos x="598" y="763"/>
                </a:cxn>
                <a:cxn ang="0">
                  <a:pos x="445" y="715"/>
                </a:cxn>
                <a:cxn ang="0">
                  <a:pos x="293" y="662"/>
                </a:cxn>
                <a:cxn ang="0">
                  <a:pos x="143" y="604"/>
                </a:cxn>
                <a:cxn ang="0">
                  <a:pos x="112" y="588"/>
                </a:cxn>
                <a:cxn ang="0">
                  <a:pos x="83" y="570"/>
                </a:cxn>
                <a:cxn ang="0">
                  <a:pos x="59" y="549"/>
                </a:cxn>
                <a:cxn ang="0">
                  <a:pos x="39" y="524"/>
                </a:cxn>
                <a:cxn ang="0">
                  <a:pos x="22" y="497"/>
                </a:cxn>
                <a:cxn ang="0">
                  <a:pos x="11" y="468"/>
                </a:cxn>
                <a:cxn ang="0">
                  <a:pos x="1" y="439"/>
                </a:cxn>
                <a:cxn ang="0">
                  <a:pos x="0" y="409"/>
                </a:cxn>
                <a:cxn ang="0">
                  <a:pos x="1" y="380"/>
                </a:cxn>
                <a:cxn ang="0">
                  <a:pos x="11" y="350"/>
                </a:cxn>
                <a:cxn ang="0">
                  <a:pos x="22" y="322"/>
                </a:cxn>
                <a:cxn ang="0">
                  <a:pos x="39" y="294"/>
                </a:cxn>
                <a:cxn ang="0">
                  <a:pos x="59" y="270"/>
                </a:cxn>
                <a:cxn ang="0">
                  <a:pos x="83" y="250"/>
                </a:cxn>
                <a:cxn ang="0">
                  <a:pos x="112" y="230"/>
                </a:cxn>
                <a:cxn ang="0">
                  <a:pos x="143" y="216"/>
                </a:cxn>
                <a:cxn ang="0">
                  <a:pos x="305" y="153"/>
                </a:cxn>
                <a:cxn ang="0">
                  <a:pos x="468" y="96"/>
                </a:cxn>
                <a:cxn ang="0">
                  <a:pos x="634" y="44"/>
                </a:cxn>
                <a:cxn ang="0">
                  <a:pos x="804" y="0"/>
                </a:cxn>
              </a:cxnLst>
              <a:rect l="0" t="0" r="r" b="b"/>
              <a:pathLst>
                <a:path w="6932" h="1120">
                  <a:moveTo>
                    <a:pt x="6932" y="949"/>
                  </a:moveTo>
                  <a:lnTo>
                    <a:pt x="6683" y="983"/>
                  </a:lnTo>
                  <a:lnTo>
                    <a:pt x="6435" y="1012"/>
                  </a:lnTo>
                  <a:lnTo>
                    <a:pt x="6188" y="1038"/>
                  </a:lnTo>
                  <a:lnTo>
                    <a:pt x="5939" y="1057"/>
                  </a:lnTo>
                  <a:lnTo>
                    <a:pt x="5592" y="1079"/>
                  </a:lnTo>
                  <a:lnTo>
                    <a:pt x="5245" y="1097"/>
                  </a:lnTo>
                  <a:lnTo>
                    <a:pt x="4900" y="1109"/>
                  </a:lnTo>
                  <a:lnTo>
                    <a:pt x="4552" y="1116"/>
                  </a:lnTo>
                  <a:lnTo>
                    <a:pt x="4206" y="1119"/>
                  </a:lnTo>
                  <a:lnTo>
                    <a:pt x="4205" y="1120"/>
                  </a:lnTo>
                  <a:lnTo>
                    <a:pt x="3858" y="1117"/>
                  </a:lnTo>
                  <a:lnTo>
                    <a:pt x="3511" y="1110"/>
                  </a:lnTo>
                  <a:lnTo>
                    <a:pt x="3166" y="1098"/>
                  </a:lnTo>
                  <a:lnTo>
                    <a:pt x="2819" y="1081"/>
                  </a:lnTo>
                  <a:lnTo>
                    <a:pt x="2473" y="1059"/>
                  </a:lnTo>
                  <a:lnTo>
                    <a:pt x="2225" y="1040"/>
                  </a:lnTo>
                  <a:lnTo>
                    <a:pt x="1974" y="1015"/>
                  </a:lnTo>
                  <a:lnTo>
                    <a:pt x="1727" y="986"/>
                  </a:lnTo>
                  <a:lnTo>
                    <a:pt x="1479" y="951"/>
                  </a:lnTo>
                  <a:lnTo>
                    <a:pt x="1233" y="912"/>
                  </a:lnTo>
                  <a:lnTo>
                    <a:pt x="1073" y="882"/>
                  </a:lnTo>
                  <a:lnTo>
                    <a:pt x="912" y="848"/>
                  </a:lnTo>
                  <a:lnTo>
                    <a:pt x="755" y="808"/>
                  </a:lnTo>
                  <a:lnTo>
                    <a:pt x="598" y="763"/>
                  </a:lnTo>
                  <a:lnTo>
                    <a:pt x="445" y="715"/>
                  </a:lnTo>
                  <a:lnTo>
                    <a:pt x="293" y="662"/>
                  </a:lnTo>
                  <a:lnTo>
                    <a:pt x="143" y="604"/>
                  </a:lnTo>
                  <a:lnTo>
                    <a:pt x="112" y="588"/>
                  </a:lnTo>
                  <a:lnTo>
                    <a:pt x="83" y="570"/>
                  </a:lnTo>
                  <a:lnTo>
                    <a:pt x="59" y="549"/>
                  </a:lnTo>
                  <a:lnTo>
                    <a:pt x="39" y="524"/>
                  </a:lnTo>
                  <a:lnTo>
                    <a:pt x="22" y="497"/>
                  </a:lnTo>
                  <a:lnTo>
                    <a:pt x="11" y="468"/>
                  </a:lnTo>
                  <a:lnTo>
                    <a:pt x="1" y="439"/>
                  </a:lnTo>
                  <a:lnTo>
                    <a:pt x="0" y="409"/>
                  </a:lnTo>
                  <a:lnTo>
                    <a:pt x="1" y="380"/>
                  </a:lnTo>
                  <a:lnTo>
                    <a:pt x="11" y="350"/>
                  </a:lnTo>
                  <a:lnTo>
                    <a:pt x="22" y="322"/>
                  </a:lnTo>
                  <a:lnTo>
                    <a:pt x="39" y="294"/>
                  </a:lnTo>
                  <a:lnTo>
                    <a:pt x="59" y="270"/>
                  </a:lnTo>
                  <a:lnTo>
                    <a:pt x="83" y="250"/>
                  </a:lnTo>
                  <a:lnTo>
                    <a:pt x="112" y="230"/>
                  </a:lnTo>
                  <a:lnTo>
                    <a:pt x="143" y="216"/>
                  </a:lnTo>
                  <a:lnTo>
                    <a:pt x="305" y="153"/>
                  </a:lnTo>
                  <a:lnTo>
                    <a:pt x="468" y="96"/>
                  </a:lnTo>
                  <a:lnTo>
                    <a:pt x="634" y="44"/>
                  </a:lnTo>
                  <a:lnTo>
                    <a:pt x="804"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0" name="Line 44"/>
            <p:cNvSpPr>
              <a:spLocks noChangeShapeType="1"/>
            </p:cNvSpPr>
            <p:nvPr/>
          </p:nvSpPr>
          <p:spPr bwMode="auto">
            <a:xfrm flipV="1">
              <a:off x="2278" y="1408"/>
              <a:ext cx="575" cy="187"/>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1" name="Line 45"/>
            <p:cNvSpPr>
              <a:spLocks noChangeShapeType="1"/>
            </p:cNvSpPr>
            <p:nvPr/>
          </p:nvSpPr>
          <p:spPr bwMode="auto">
            <a:xfrm flipH="1">
              <a:off x="2150" y="1412"/>
              <a:ext cx="732" cy="469"/>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2" name="Freeform 46"/>
            <p:cNvSpPr>
              <a:spLocks/>
            </p:cNvSpPr>
            <p:nvPr/>
          </p:nvSpPr>
          <p:spPr bwMode="auto">
            <a:xfrm>
              <a:off x="1832" y="2027"/>
              <a:ext cx="325" cy="115"/>
            </a:xfrm>
            <a:custGeom>
              <a:avLst/>
              <a:gdLst/>
              <a:ahLst/>
              <a:cxnLst>
                <a:cxn ang="0">
                  <a:pos x="1203" y="433"/>
                </a:cxn>
                <a:cxn ang="0">
                  <a:pos x="1046" y="407"/>
                </a:cxn>
                <a:cxn ang="0">
                  <a:pos x="889" y="378"/>
                </a:cxn>
                <a:cxn ang="0">
                  <a:pos x="733" y="343"/>
                </a:cxn>
                <a:cxn ang="0">
                  <a:pos x="578" y="304"/>
                </a:cxn>
                <a:cxn ang="0">
                  <a:pos x="426" y="261"/>
                </a:cxn>
                <a:cxn ang="0">
                  <a:pos x="275" y="214"/>
                </a:cxn>
                <a:cxn ang="0">
                  <a:pos x="126" y="162"/>
                </a:cxn>
                <a:cxn ang="0">
                  <a:pos x="96" y="148"/>
                </a:cxn>
                <a:cxn ang="0">
                  <a:pos x="67" y="131"/>
                </a:cxn>
                <a:cxn ang="0">
                  <a:pos x="44" y="108"/>
                </a:cxn>
                <a:cxn ang="0">
                  <a:pos x="25" y="84"/>
                </a:cxn>
                <a:cxn ang="0">
                  <a:pos x="10" y="58"/>
                </a:cxn>
                <a:cxn ang="0">
                  <a:pos x="2" y="29"/>
                </a:cxn>
                <a:cxn ang="0">
                  <a:pos x="0" y="0"/>
                </a:cxn>
              </a:cxnLst>
              <a:rect l="0" t="0" r="r" b="b"/>
              <a:pathLst>
                <a:path w="1203" h="433">
                  <a:moveTo>
                    <a:pt x="1203" y="433"/>
                  </a:moveTo>
                  <a:lnTo>
                    <a:pt x="1046" y="407"/>
                  </a:lnTo>
                  <a:lnTo>
                    <a:pt x="889" y="378"/>
                  </a:lnTo>
                  <a:lnTo>
                    <a:pt x="733" y="343"/>
                  </a:lnTo>
                  <a:lnTo>
                    <a:pt x="578" y="304"/>
                  </a:lnTo>
                  <a:lnTo>
                    <a:pt x="426" y="261"/>
                  </a:lnTo>
                  <a:lnTo>
                    <a:pt x="275" y="214"/>
                  </a:lnTo>
                  <a:lnTo>
                    <a:pt x="126" y="162"/>
                  </a:lnTo>
                  <a:lnTo>
                    <a:pt x="96" y="148"/>
                  </a:lnTo>
                  <a:lnTo>
                    <a:pt x="67" y="131"/>
                  </a:lnTo>
                  <a:lnTo>
                    <a:pt x="44" y="108"/>
                  </a:lnTo>
                  <a:lnTo>
                    <a:pt x="25" y="84"/>
                  </a:lnTo>
                  <a:lnTo>
                    <a:pt x="10" y="58"/>
                  </a:lnTo>
                  <a:lnTo>
                    <a:pt x="2" y="29"/>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3" name="Freeform 47"/>
            <p:cNvSpPr>
              <a:spLocks/>
            </p:cNvSpPr>
            <p:nvPr/>
          </p:nvSpPr>
          <p:spPr bwMode="auto">
            <a:xfrm>
              <a:off x="2157" y="1896"/>
              <a:ext cx="1895" cy="294"/>
            </a:xfrm>
            <a:custGeom>
              <a:avLst/>
              <a:gdLst/>
              <a:ahLst/>
              <a:cxnLst>
                <a:cxn ang="0">
                  <a:pos x="0" y="919"/>
                </a:cxn>
                <a:cxn ang="0">
                  <a:pos x="240" y="953"/>
                </a:cxn>
                <a:cxn ang="0">
                  <a:pos x="481" y="983"/>
                </a:cxn>
                <a:cxn ang="0">
                  <a:pos x="724" y="1009"/>
                </a:cxn>
                <a:cxn ang="0">
                  <a:pos x="967" y="1031"/>
                </a:cxn>
                <a:cxn ang="0">
                  <a:pos x="1209" y="1048"/>
                </a:cxn>
                <a:cxn ang="0">
                  <a:pos x="1548" y="1066"/>
                </a:cxn>
                <a:cxn ang="0">
                  <a:pos x="1889" y="1080"/>
                </a:cxn>
                <a:cxn ang="0">
                  <a:pos x="2227" y="1092"/>
                </a:cxn>
                <a:cxn ang="0">
                  <a:pos x="2566" y="1098"/>
                </a:cxn>
                <a:cxn ang="0">
                  <a:pos x="2907" y="1101"/>
                </a:cxn>
                <a:cxn ang="0">
                  <a:pos x="3245" y="1098"/>
                </a:cxn>
                <a:cxn ang="0">
                  <a:pos x="3586" y="1092"/>
                </a:cxn>
                <a:cxn ang="0">
                  <a:pos x="3926" y="1080"/>
                </a:cxn>
                <a:cxn ang="0">
                  <a:pos x="4265" y="1066"/>
                </a:cxn>
                <a:cxn ang="0">
                  <a:pos x="4604" y="1048"/>
                </a:cxn>
                <a:cxn ang="0">
                  <a:pos x="4848" y="1031"/>
                </a:cxn>
                <a:cxn ang="0">
                  <a:pos x="5089" y="1009"/>
                </a:cxn>
                <a:cxn ang="0">
                  <a:pos x="5331" y="983"/>
                </a:cxn>
                <a:cxn ang="0">
                  <a:pos x="5573" y="953"/>
                </a:cxn>
                <a:cxn ang="0">
                  <a:pos x="5813" y="919"/>
                </a:cxn>
                <a:cxn ang="0">
                  <a:pos x="5971" y="893"/>
                </a:cxn>
                <a:cxn ang="0">
                  <a:pos x="6128" y="864"/>
                </a:cxn>
                <a:cxn ang="0">
                  <a:pos x="6284" y="829"/>
                </a:cxn>
                <a:cxn ang="0">
                  <a:pos x="6438" y="790"/>
                </a:cxn>
                <a:cxn ang="0">
                  <a:pos x="6590" y="747"/>
                </a:cxn>
                <a:cxn ang="0">
                  <a:pos x="6741" y="700"/>
                </a:cxn>
                <a:cxn ang="0">
                  <a:pos x="6891" y="648"/>
                </a:cxn>
                <a:cxn ang="0">
                  <a:pos x="6921" y="634"/>
                </a:cxn>
                <a:cxn ang="0">
                  <a:pos x="6949" y="617"/>
                </a:cxn>
                <a:cxn ang="0">
                  <a:pos x="6973" y="594"/>
                </a:cxn>
                <a:cxn ang="0">
                  <a:pos x="6992" y="570"/>
                </a:cxn>
                <a:cxn ang="0">
                  <a:pos x="7006" y="544"/>
                </a:cxn>
                <a:cxn ang="0">
                  <a:pos x="7015" y="515"/>
                </a:cxn>
                <a:cxn ang="0">
                  <a:pos x="7018" y="486"/>
                </a:cxn>
                <a:cxn ang="0">
                  <a:pos x="7015" y="455"/>
                </a:cxn>
                <a:cxn ang="0">
                  <a:pos x="7006" y="426"/>
                </a:cxn>
                <a:cxn ang="0">
                  <a:pos x="6992" y="399"/>
                </a:cxn>
                <a:cxn ang="0">
                  <a:pos x="6973" y="374"/>
                </a:cxn>
                <a:cxn ang="0">
                  <a:pos x="6949" y="353"/>
                </a:cxn>
                <a:cxn ang="0">
                  <a:pos x="6921" y="335"/>
                </a:cxn>
                <a:cxn ang="0">
                  <a:pos x="6891" y="321"/>
                </a:cxn>
                <a:cxn ang="0">
                  <a:pos x="6741" y="269"/>
                </a:cxn>
                <a:cxn ang="0">
                  <a:pos x="6590" y="222"/>
                </a:cxn>
                <a:cxn ang="0">
                  <a:pos x="6438" y="180"/>
                </a:cxn>
                <a:cxn ang="0">
                  <a:pos x="6284" y="140"/>
                </a:cxn>
                <a:cxn ang="0">
                  <a:pos x="6128" y="105"/>
                </a:cxn>
                <a:cxn ang="0">
                  <a:pos x="5971" y="76"/>
                </a:cxn>
                <a:cxn ang="0">
                  <a:pos x="5813" y="49"/>
                </a:cxn>
                <a:cxn ang="0">
                  <a:pos x="5449" y="0"/>
                </a:cxn>
              </a:cxnLst>
              <a:rect l="0" t="0" r="r" b="b"/>
              <a:pathLst>
                <a:path w="7018" h="1101">
                  <a:moveTo>
                    <a:pt x="0" y="919"/>
                  </a:moveTo>
                  <a:lnTo>
                    <a:pt x="240" y="953"/>
                  </a:lnTo>
                  <a:lnTo>
                    <a:pt x="481" y="983"/>
                  </a:lnTo>
                  <a:lnTo>
                    <a:pt x="724" y="1009"/>
                  </a:lnTo>
                  <a:lnTo>
                    <a:pt x="967" y="1031"/>
                  </a:lnTo>
                  <a:lnTo>
                    <a:pt x="1209" y="1048"/>
                  </a:lnTo>
                  <a:lnTo>
                    <a:pt x="1548" y="1066"/>
                  </a:lnTo>
                  <a:lnTo>
                    <a:pt x="1889" y="1080"/>
                  </a:lnTo>
                  <a:lnTo>
                    <a:pt x="2227" y="1092"/>
                  </a:lnTo>
                  <a:lnTo>
                    <a:pt x="2566" y="1098"/>
                  </a:lnTo>
                  <a:lnTo>
                    <a:pt x="2907" y="1101"/>
                  </a:lnTo>
                  <a:lnTo>
                    <a:pt x="3245" y="1098"/>
                  </a:lnTo>
                  <a:lnTo>
                    <a:pt x="3586" y="1092"/>
                  </a:lnTo>
                  <a:lnTo>
                    <a:pt x="3926" y="1080"/>
                  </a:lnTo>
                  <a:lnTo>
                    <a:pt x="4265" y="1066"/>
                  </a:lnTo>
                  <a:lnTo>
                    <a:pt x="4604" y="1048"/>
                  </a:lnTo>
                  <a:lnTo>
                    <a:pt x="4848" y="1031"/>
                  </a:lnTo>
                  <a:lnTo>
                    <a:pt x="5089" y="1009"/>
                  </a:lnTo>
                  <a:lnTo>
                    <a:pt x="5331" y="983"/>
                  </a:lnTo>
                  <a:lnTo>
                    <a:pt x="5573" y="953"/>
                  </a:lnTo>
                  <a:lnTo>
                    <a:pt x="5813" y="919"/>
                  </a:lnTo>
                  <a:lnTo>
                    <a:pt x="5971" y="893"/>
                  </a:lnTo>
                  <a:lnTo>
                    <a:pt x="6128" y="864"/>
                  </a:lnTo>
                  <a:lnTo>
                    <a:pt x="6284" y="829"/>
                  </a:lnTo>
                  <a:lnTo>
                    <a:pt x="6438" y="790"/>
                  </a:lnTo>
                  <a:lnTo>
                    <a:pt x="6590" y="747"/>
                  </a:lnTo>
                  <a:lnTo>
                    <a:pt x="6741" y="700"/>
                  </a:lnTo>
                  <a:lnTo>
                    <a:pt x="6891" y="648"/>
                  </a:lnTo>
                  <a:lnTo>
                    <a:pt x="6921" y="634"/>
                  </a:lnTo>
                  <a:lnTo>
                    <a:pt x="6949" y="617"/>
                  </a:lnTo>
                  <a:lnTo>
                    <a:pt x="6973" y="594"/>
                  </a:lnTo>
                  <a:lnTo>
                    <a:pt x="6992" y="570"/>
                  </a:lnTo>
                  <a:lnTo>
                    <a:pt x="7006" y="544"/>
                  </a:lnTo>
                  <a:lnTo>
                    <a:pt x="7015" y="515"/>
                  </a:lnTo>
                  <a:lnTo>
                    <a:pt x="7018" y="486"/>
                  </a:lnTo>
                  <a:lnTo>
                    <a:pt x="7015" y="455"/>
                  </a:lnTo>
                  <a:lnTo>
                    <a:pt x="7006" y="426"/>
                  </a:lnTo>
                  <a:lnTo>
                    <a:pt x="6992" y="399"/>
                  </a:lnTo>
                  <a:lnTo>
                    <a:pt x="6973" y="374"/>
                  </a:lnTo>
                  <a:lnTo>
                    <a:pt x="6949" y="353"/>
                  </a:lnTo>
                  <a:lnTo>
                    <a:pt x="6921" y="335"/>
                  </a:lnTo>
                  <a:lnTo>
                    <a:pt x="6891" y="321"/>
                  </a:lnTo>
                  <a:lnTo>
                    <a:pt x="6741" y="269"/>
                  </a:lnTo>
                  <a:lnTo>
                    <a:pt x="6590" y="222"/>
                  </a:lnTo>
                  <a:lnTo>
                    <a:pt x="6438" y="180"/>
                  </a:lnTo>
                  <a:lnTo>
                    <a:pt x="6284" y="140"/>
                  </a:lnTo>
                  <a:lnTo>
                    <a:pt x="6128" y="105"/>
                  </a:lnTo>
                  <a:lnTo>
                    <a:pt x="5971" y="76"/>
                  </a:lnTo>
                  <a:lnTo>
                    <a:pt x="5813" y="49"/>
                  </a:lnTo>
                  <a:lnTo>
                    <a:pt x="544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4" name="Freeform 48"/>
            <p:cNvSpPr>
              <a:spLocks/>
            </p:cNvSpPr>
            <p:nvPr/>
          </p:nvSpPr>
          <p:spPr bwMode="auto">
            <a:xfrm>
              <a:off x="3677" y="1745"/>
              <a:ext cx="400" cy="145"/>
            </a:xfrm>
            <a:custGeom>
              <a:avLst/>
              <a:gdLst/>
              <a:ahLst/>
              <a:cxnLst>
                <a:cxn ang="0">
                  <a:pos x="0" y="541"/>
                </a:cxn>
                <a:cxn ang="0">
                  <a:pos x="246" y="503"/>
                </a:cxn>
                <a:cxn ang="0">
                  <a:pos x="406" y="473"/>
                </a:cxn>
                <a:cxn ang="0">
                  <a:pos x="565" y="439"/>
                </a:cxn>
                <a:cxn ang="0">
                  <a:pos x="725" y="399"/>
                </a:cxn>
                <a:cxn ang="0">
                  <a:pos x="881" y="354"/>
                </a:cxn>
                <a:cxn ang="0">
                  <a:pos x="1034" y="305"/>
                </a:cxn>
                <a:cxn ang="0">
                  <a:pos x="1185" y="251"/>
                </a:cxn>
                <a:cxn ang="0">
                  <a:pos x="1335" y="195"/>
                </a:cxn>
                <a:cxn ang="0">
                  <a:pos x="1368" y="179"/>
                </a:cxn>
                <a:cxn ang="0">
                  <a:pos x="1394" y="161"/>
                </a:cxn>
                <a:cxn ang="0">
                  <a:pos x="1420" y="139"/>
                </a:cxn>
                <a:cxn ang="0">
                  <a:pos x="1441" y="114"/>
                </a:cxn>
                <a:cxn ang="0">
                  <a:pos x="1457" y="88"/>
                </a:cxn>
                <a:cxn ang="0">
                  <a:pos x="1469" y="59"/>
                </a:cxn>
                <a:cxn ang="0">
                  <a:pos x="1476" y="30"/>
                </a:cxn>
                <a:cxn ang="0">
                  <a:pos x="1479" y="0"/>
                </a:cxn>
              </a:cxnLst>
              <a:rect l="0" t="0" r="r" b="b"/>
              <a:pathLst>
                <a:path w="1479" h="541">
                  <a:moveTo>
                    <a:pt x="0" y="541"/>
                  </a:moveTo>
                  <a:lnTo>
                    <a:pt x="246" y="503"/>
                  </a:lnTo>
                  <a:lnTo>
                    <a:pt x="406" y="473"/>
                  </a:lnTo>
                  <a:lnTo>
                    <a:pt x="565" y="439"/>
                  </a:lnTo>
                  <a:lnTo>
                    <a:pt x="725" y="399"/>
                  </a:lnTo>
                  <a:lnTo>
                    <a:pt x="881" y="354"/>
                  </a:lnTo>
                  <a:lnTo>
                    <a:pt x="1034" y="305"/>
                  </a:lnTo>
                  <a:lnTo>
                    <a:pt x="1185" y="251"/>
                  </a:lnTo>
                  <a:lnTo>
                    <a:pt x="1335" y="195"/>
                  </a:lnTo>
                  <a:lnTo>
                    <a:pt x="1368" y="179"/>
                  </a:lnTo>
                  <a:lnTo>
                    <a:pt x="1394" y="161"/>
                  </a:lnTo>
                  <a:lnTo>
                    <a:pt x="1420" y="139"/>
                  </a:lnTo>
                  <a:lnTo>
                    <a:pt x="1441" y="114"/>
                  </a:lnTo>
                  <a:lnTo>
                    <a:pt x="1457" y="88"/>
                  </a:lnTo>
                  <a:lnTo>
                    <a:pt x="1469" y="59"/>
                  </a:lnTo>
                  <a:lnTo>
                    <a:pt x="1476" y="30"/>
                  </a:lnTo>
                  <a:lnTo>
                    <a:pt x="147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5" name="Line 49"/>
            <p:cNvSpPr>
              <a:spLocks noChangeShapeType="1"/>
            </p:cNvSpPr>
            <p:nvPr/>
          </p:nvSpPr>
          <p:spPr bwMode="auto">
            <a:xfrm flipH="1" flipV="1">
              <a:off x="3000" y="1411"/>
              <a:ext cx="731" cy="470"/>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6" name="Line 50"/>
            <p:cNvSpPr>
              <a:spLocks noChangeShapeType="1"/>
            </p:cNvSpPr>
            <p:nvPr/>
          </p:nvSpPr>
          <p:spPr bwMode="auto">
            <a:xfrm>
              <a:off x="2972" y="1414"/>
              <a:ext cx="368" cy="510"/>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7" name="Freeform 51"/>
            <p:cNvSpPr>
              <a:spLocks/>
            </p:cNvSpPr>
            <p:nvPr/>
          </p:nvSpPr>
          <p:spPr bwMode="auto">
            <a:xfrm>
              <a:off x="1832" y="3441"/>
              <a:ext cx="1294" cy="164"/>
            </a:xfrm>
            <a:custGeom>
              <a:avLst/>
              <a:gdLst/>
              <a:ahLst/>
              <a:cxnLst>
                <a:cxn ang="0">
                  <a:pos x="4789" y="608"/>
                </a:cxn>
                <a:cxn ang="0">
                  <a:pos x="4448" y="614"/>
                </a:cxn>
                <a:cxn ang="0">
                  <a:pos x="4110" y="616"/>
                </a:cxn>
                <a:cxn ang="0">
                  <a:pos x="3769" y="614"/>
                </a:cxn>
                <a:cxn ang="0">
                  <a:pos x="3430" y="608"/>
                </a:cxn>
                <a:cxn ang="0">
                  <a:pos x="3092" y="597"/>
                </a:cxn>
                <a:cxn ang="0">
                  <a:pos x="2751" y="581"/>
                </a:cxn>
                <a:cxn ang="0">
                  <a:pos x="2412" y="563"/>
                </a:cxn>
                <a:cxn ang="0">
                  <a:pos x="2170" y="546"/>
                </a:cxn>
                <a:cxn ang="0">
                  <a:pos x="1927" y="524"/>
                </a:cxn>
                <a:cxn ang="0">
                  <a:pos x="1684" y="499"/>
                </a:cxn>
                <a:cxn ang="0">
                  <a:pos x="1443" y="469"/>
                </a:cxn>
                <a:cxn ang="0">
                  <a:pos x="1203" y="435"/>
                </a:cxn>
                <a:cxn ang="0">
                  <a:pos x="1046" y="408"/>
                </a:cxn>
                <a:cxn ang="0">
                  <a:pos x="889" y="379"/>
                </a:cxn>
                <a:cxn ang="0">
                  <a:pos x="733" y="344"/>
                </a:cxn>
                <a:cxn ang="0">
                  <a:pos x="578" y="306"/>
                </a:cxn>
                <a:cxn ang="0">
                  <a:pos x="426" y="262"/>
                </a:cxn>
                <a:cxn ang="0">
                  <a:pos x="275" y="215"/>
                </a:cxn>
                <a:cxn ang="0">
                  <a:pos x="126" y="163"/>
                </a:cxn>
                <a:cxn ang="0">
                  <a:pos x="96" y="150"/>
                </a:cxn>
                <a:cxn ang="0">
                  <a:pos x="67" y="132"/>
                </a:cxn>
                <a:cxn ang="0">
                  <a:pos x="44" y="111"/>
                </a:cxn>
                <a:cxn ang="0">
                  <a:pos x="25" y="86"/>
                </a:cxn>
                <a:cxn ang="0">
                  <a:pos x="10" y="59"/>
                </a:cxn>
                <a:cxn ang="0">
                  <a:pos x="2" y="29"/>
                </a:cxn>
                <a:cxn ang="0">
                  <a:pos x="0" y="0"/>
                </a:cxn>
              </a:cxnLst>
              <a:rect l="0" t="0" r="r" b="b"/>
              <a:pathLst>
                <a:path w="4789" h="616">
                  <a:moveTo>
                    <a:pt x="4789" y="608"/>
                  </a:moveTo>
                  <a:lnTo>
                    <a:pt x="4448" y="614"/>
                  </a:lnTo>
                  <a:lnTo>
                    <a:pt x="4110" y="616"/>
                  </a:lnTo>
                  <a:lnTo>
                    <a:pt x="3769" y="614"/>
                  </a:lnTo>
                  <a:lnTo>
                    <a:pt x="3430" y="608"/>
                  </a:lnTo>
                  <a:lnTo>
                    <a:pt x="3092" y="597"/>
                  </a:lnTo>
                  <a:lnTo>
                    <a:pt x="2751" y="581"/>
                  </a:lnTo>
                  <a:lnTo>
                    <a:pt x="2412" y="563"/>
                  </a:lnTo>
                  <a:lnTo>
                    <a:pt x="2170" y="546"/>
                  </a:lnTo>
                  <a:lnTo>
                    <a:pt x="1927" y="524"/>
                  </a:lnTo>
                  <a:lnTo>
                    <a:pt x="1684" y="499"/>
                  </a:lnTo>
                  <a:lnTo>
                    <a:pt x="1443" y="469"/>
                  </a:lnTo>
                  <a:lnTo>
                    <a:pt x="1203" y="435"/>
                  </a:lnTo>
                  <a:lnTo>
                    <a:pt x="1046" y="408"/>
                  </a:lnTo>
                  <a:lnTo>
                    <a:pt x="889" y="379"/>
                  </a:lnTo>
                  <a:lnTo>
                    <a:pt x="733" y="344"/>
                  </a:lnTo>
                  <a:lnTo>
                    <a:pt x="578" y="306"/>
                  </a:lnTo>
                  <a:lnTo>
                    <a:pt x="426" y="262"/>
                  </a:lnTo>
                  <a:lnTo>
                    <a:pt x="275" y="215"/>
                  </a:lnTo>
                  <a:lnTo>
                    <a:pt x="126" y="163"/>
                  </a:lnTo>
                  <a:lnTo>
                    <a:pt x="96" y="150"/>
                  </a:lnTo>
                  <a:lnTo>
                    <a:pt x="67" y="132"/>
                  </a:lnTo>
                  <a:lnTo>
                    <a:pt x="44" y="111"/>
                  </a:lnTo>
                  <a:lnTo>
                    <a:pt x="25" y="86"/>
                  </a:lnTo>
                  <a:lnTo>
                    <a:pt x="10" y="59"/>
                  </a:lnTo>
                  <a:lnTo>
                    <a:pt x="2" y="29"/>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8" name="Freeform 52"/>
            <p:cNvSpPr>
              <a:spLocks/>
            </p:cNvSpPr>
            <p:nvPr/>
          </p:nvSpPr>
          <p:spPr bwMode="auto">
            <a:xfrm>
              <a:off x="1832" y="1897"/>
              <a:ext cx="422" cy="130"/>
            </a:xfrm>
            <a:custGeom>
              <a:avLst/>
              <a:gdLst/>
              <a:ahLst/>
              <a:cxnLst>
                <a:cxn ang="0">
                  <a:pos x="0" y="485"/>
                </a:cxn>
                <a:cxn ang="0">
                  <a:pos x="2" y="454"/>
                </a:cxn>
                <a:cxn ang="0">
                  <a:pos x="10" y="425"/>
                </a:cxn>
                <a:cxn ang="0">
                  <a:pos x="25" y="398"/>
                </a:cxn>
                <a:cxn ang="0">
                  <a:pos x="44" y="373"/>
                </a:cxn>
                <a:cxn ang="0">
                  <a:pos x="67" y="352"/>
                </a:cxn>
                <a:cxn ang="0">
                  <a:pos x="96" y="334"/>
                </a:cxn>
                <a:cxn ang="0">
                  <a:pos x="126" y="320"/>
                </a:cxn>
                <a:cxn ang="0">
                  <a:pos x="275" y="268"/>
                </a:cxn>
                <a:cxn ang="0">
                  <a:pos x="426" y="221"/>
                </a:cxn>
                <a:cxn ang="0">
                  <a:pos x="578" y="179"/>
                </a:cxn>
                <a:cxn ang="0">
                  <a:pos x="733" y="139"/>
                </a:cxn>
                <a:cxn ang="0">
                  <a:pos x="889" y="104"/>
                </a:cxn>
                <a:cxn ang="0">
                  <a:pos x="1046" y="75"/>
                </a:cxn>
                <a:cxn ang="0">
                  <a:pos x="1203" y="48"/>
                </a:cxn>
                <a:cxn ang="0">
                  <a:pos x="1559" y="0"/>
                </a:cxn>
              </a:cxnLst>
              <a:rect l="0" t="0" r="r" b="b"/>
              <a:pathLst>
                <a:path w="1559" h="485">
                  <a:moveTo>
                    <a:pt x="0" y="485"/>
                  </a:moveTo>
                  <a:lnTo>
                    <a:pt x="2" y="454"/>
                  </a:lnTo>
                  <a:lnTo>
                    <a:pt x="10" y="425"/>
                  </a:lnTo>
                  <a:lnTo>
                    <a:pt x="25" y="398"/>
                  </a:lnTo>
                  <a:lnTo>
                    <a:pt x="44" y="373"/>
                  </a:lnTo>
                  <a:lnTo>
                    <a:pt x="67" y="352"/>
                  </a:lnTo>
                  <a:lnTo>
                    <a:pt x="96" y="334"/>
                  </a:lnTo>
                  <a:lnTo>
                    <a:pt x="126" y="320"/>
                  </a:lnTo>
                  <a:lnTo>
                    <a:pt x="275" y="268"/>
                  </a:lnTo>
                  <a:lnTo>
                    <a:pt x="426" y="221"/>
                  </a:lnTo>
                  <a:lnTo>
                    <a:pt x="578" y="179"/>
                  </a:lnTo>
                  <a:lnTo>
                    <a:pt x="733" y="139"/>
                  </a:lnTo>
                  <a:lnTo>
                    <a:pt x="889" y="104"/>
                  </a:lnTo>
                  <a:lnTo>
                    <a:pt x="1046" y="75"/>
                  </a:lnTo>
                  <a:lnTo>
                    <a:pt x="1203" y="48"/>
                  </a:lnTo>
                  <a:lnTo>
                    <a:pt x="155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79" name="Line 53"/>
            <p:cNvSpPr>
              <a:spLocks noChangeShapeType="1"/>
            </p:cNvSpPr>
            <p:nvPr/>
          </p:nvSpPr>
          <p:spPr bwMode="auto">
            <a:xfrm flipV="1">
              <a:off x="2544" y="1416"/>
              <a:ext cx="372" cy="507"/>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0" name="Line 54"/>
            <p:cNvSpPr>
              <a:spLocks noChangeShapeType="1"/>
            </p:cNvSpPr>
            <p:nvPr/>
          </p:nvSpPr>
          <p:spPr bwMode="auto">
            <a:xfrm flipH="1">
              <a:off x="2247" y="1398"/>
              <a:ext cx="584" cy="172"/>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1" name="Line 55"/>
            <p:cNvSpPr>
              <a:spLocks noChangeShapeType="1"/>
            </p:cNvSpPr>
            <p:nvPr/>
          </p:nvSpPr>
          <p:spPr bwMode="auto">
            <a:xfrm flipH="1" flipV="1">
              <a:off x="3054" y="1394"/>
              <a:ext cx="660" cy="198"/>
            </a:xfrm>
            <a:prstGeom prst="line">
              <a:avLst/>
            </a:prstGeom>
            <a:noFill/>
            <a:ln w="12700">
              <a:solidFill>
                <a:srgbClr val="000000"/>
              </a:solidFill>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2" name="Freeform 56"/>
            <p:cNvSpPr>
              <a:spLocks/>
            </p:cNvSpPr>
            <p:nvPr/>
          </p:nvSpPr>
          <p:spPr bwMode="auto">
            <a:xfrm>
              <a:off x="1832" y="2192"/>
              <a:ext cx="7" cy="21"/>
            </a:xfrm>
            <a:custGeom>
              <a:avLst/>
              <a:gdLst/>
              <a:ahLst/>
              <a:cxnLst>
                <a:cxn ang="0">
                  <a:pos x="24" y="0"/>
                </a:cxn>
                <a:cxn ang="0">
                  <a:pos x="9" y="25"/>
                </a:cxn>
                <a:cxn ang="0">
                  <a:pos x="2" y="54"/>
                </a:cxn>
                <a:cxn ang="0">
                  <a:pos x="0" y="82"/>
                </a:cxn>
              </a:cxnLst>
              <a:rect l="0" t="0" r="r" b="b"/>
              <a:pathLst>
                <a:path w="24" h="82">
                  <a:moveTo>
                    <a:pt x="24" y="0"/>
                  </a:moveTo>
                  <a:lnTo>
                    <a:pt x="9" y="25"/>
                  </a:lnTo>
                  <a:lnTo>
                    <a:pt x="2" y="54"/>
                  </a:lnTo>
                  <a:lnTo>
                    <a:pt x="0" y="82"/>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3" name="Freeform 57"/>
            <p:cNvSpPr>
              <a:spLocks/>
            </p:cNvSpPr>
            <p:nvPr/>
          </p:nvSpPr>
          <p:spPr bwMode="auto">
            <a:xfrm>
              <a:off x="4052" y="3370"/>
              <a:ext cx="55" cy="64"/>
            </a:xfrm>
            <a:custGeom>
              <a:avLst/>
              <a:gdLst/>
              <a:ahLst/>
              <a:cxnLst>
                <a:cxn ang="0">
                  <a:pos x="0" y="0"/>
                </a:cxn>
                <a:cxn ang="0">
                  <a:pos x="49" y="21"/>
                </a:cxn>
                <a:cxn ang="0">
                  <a:pos x="82" y="38"/>
                </a:cxn>
                <a:cxn ang="0">
                  <a:pos x="112" y="60"/>
                </a:cxn>
                <a:cxn ang="0">
                  <a:pos x="140" y="86"/>
                </a:cxn>
                <a:cxn ang="0">
                  <a:pos x="163" y="112"/>
                </a:cxn>
                <a:cxn ang="0">
                  <a:pos x="181" y="142"/>
                </a:cxn>
                <a:cxn ang="0">
                  <a:pos x="194" y="174"/>
                </a:cxn>
                <a:cxn ang="0">
                  <a:pos x="201" y="208"/>
                </a:cxn>
                <a:cxn ang="0">
                  <a:pos x="204" y="240"/>
                </a:cxn>
              </a:cxnLst>
              <a:rect l="0" t="0" r="r" b="b"/>
              <a:pathLst>
                <a:path w="204" h="240">
                  <a:moveTo>
                    <a:pt x="0" y="0"/>
                  </a:moveTo>
                  <a:lnTo>
                    <a:pt x="49" y="21"/>
                  </a:lnTo>
                  <a:lnTo>
                    <a:pt x="82" y="38"/>
                  </a:lnTo>
                  <a:lnTo>
                    <a:pt x="112" y="60"/>
                  </a:lnTo>
                  <a:lnTo>
                    <a:pt x="140" y="86"/>
                  </a:lnTo>
                  <a:lnTo>
                    <a:pt x="163" y="112"/>
                  </a:lnTo>
                  <a:lnTo>
                    <a:pt x="181" y="142"/>
                  </a:lnTo>
                  <a:lnTo>
                    <a:pt x="194" y="174"/>
                  </a:lnTo>
                  <a:lnTo>
                    <a:pt x="201" y="208"/>
                  </a:lnTo>
                  <a:lnTo>
                    <a:pt x="204" y="24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284" name="Freeform 58"/>
            <p:cNvSpPr>
              <a:spLocks/>
            </p:cNvSpPr>
            <p:nvPr/>
          </p:nvSpPr>
          <p:spPr bwMode="auto">
            <a:xfrm>
              <a:off x="3126" y="3441"/>
              <a:ext cx="927" cy="162"/>
            </a:xfrm>
            <a:custGeom>
              <a:avLst/>
              <a:gdLst/>
              <a:ahLst/>
              <a:cxnLst>
                <a:cxn ang="0">
                  <a:pos x="3432" y="0"/>
                </a:cxn>
                <a:cxn ang="0">
                  <a:pos x="3429" y="29"/>
                </a:cxn>
                <a:cxn ang="0">
                  <a:pos x="3420" y="59"/>
                </a:cxn>
                <a:cxn ang="0">
                  <a:pos x="3406" y="86"/>
                </a:cxn>
                <a:cxn ang="0">
                  <a:pos x="3387" y="111"/>
                </a:cxn>
                <a:cxn ang="0">
                  <a:pos x="3363" y="132"/>
                </a:cxn>
                <a:cxn ang="0">
                  <a:pos x="3335" y="150"/>
                </a:cxn>
                <a:cxn ang="0">
                  <a:pos x="3305" y="163"/>
                </a:cxn>
                <a:cxn ang="0">
                  <a:pos x="3155" y="215"/>
                </a:cxn>
                <a:cxn ang="0">
                  <a:pos x="3004" y="262"/>
                </a:cxn>
                <a:cxn ang="0">
                  <a:pos x="2852" y="306"/>
                </a:cxn>
                <a:cxn ang="0">
                  <a:pos x="2698" y="344"/>
                </a:cxn>
                <a:cxn ang="0">
                  <a:pos x="2542" y="379"/>
                </a:cxn>
                <a:cxn ang="0">
                  <a:pos x="2385" y="408"/>
                </a:cxn>
                <a:cxn ang="0">
                  <a:pos x="2227" y="435"/>
                </a:cxn>
                <a:cxn ang="0">
                  <a:pos x="1987" y="469"/>
                </a:cxn>
                <a:cxn ang="0">
                  <a:pos x="1745" y="499"/>
                </a:cxn>
                <a:cxn ang="0">
                  <a:pos x="1503" y="524"/>
                </a:cxn>
                <a:cxn ang="0">
                  <a:pos x="1262" y="546"/>
                </a:cxn>
                <a:cxn ang="0">
                  <a:pos x="1018" y="563"/>
                </a:cxn>
                <a:cxn ang="0">
                  <a:pos x="679" y="581"/>
                </a:cxn>
                <a:cxn ang="0">
                  <a:pos x="340" y="597"/>
                </a:cxn>
                <a:cxn ang="0">
                  <a:pos x="0" y="608"/>
                </a:cxn>
              </a:cxnLst>
              <a:rect l="0" t="0" r="r" b="b"/>
              <a:pathLst>
                <a:path w="3432" h="608">
                  <a:moveTo>
                    <a:pt x="3432" y="0"/>
                  </a:moveTo>
                  <a:lnTo>
                    <a:pt x="3429" y="29"/>
                  </a:lnTo>
                  <a:lnTo>
                    <a:pt x="3420" y="59"/>
                  </a:lnTo>
                  <a:lnTo>
                    <a:pt x="3406" y="86"/>
                  </a:lnTo>
                  <a:lnTo>
                    <a:pt x="3387" y="111"/>
                  </a:lnTo>
                  <a:lnTo>
                    <a:pt x="3363" y="132"/>
                  </a:lnTo>
                  <a:lnTo>
                    <a:pt x="3335" y="150"/>
                  </a:lnTo>
                  <a:lnTo>
                    <a:pt x="3305" y="163"/>
                  </a:lnTo>
                  <a:lnTo>
                    <a:pt x="3155" y="215"/>
                  </a:lnTo>
                  <a:lnTo>
                    <a:pt x="3004" y="262"/>
                  </a:lnTo>
                  <a:lnTo>
                    <a:pt x="2852" y="306"/>
                  </a:lnTo>
                  <a:lnTo>
                    <a:pt x="2698" y="344"/>
                  </a:lnTo>
                  <a:lnTo>
                    <a:pt x="2542" y="379"/>
                  </a:lnTo>
                  <a:lnTo>
                    <a:pt x="2385" y="408"/>
                  </a:lnTo>
                  <a:lnTo>
                    <a:pt x="2227" y="435"/>
                  </a:lnTo>
                  <a:lnTo>
                    <a:pt x="1987" y="469"/>
                  </a:lnTo>
                  <a:lnTo>
                    <a:pt x="1745" y="499"/>
                  </a:lnTo>
                  <a:lnTo>
                    <a:pt x="1503" y="524"/>
                  </a:lnTo>
                  <a:lnTo>
                    <a:pt x="1262" y="546"/>
                  </a:lnTo>
                  <a:lnTo>
                    <a:pt x="1018" y="563"/>
                  </a:lnTo>
                  <a:lnTo>
                    <a:pt x="679" y="581"/>
                  </a:lnTo>
                  <a:lnTo>
                    <a:pt x="340" y="597"/>
                  </a:lnTo>
                  <a:lnTo>
                    <a:pt x="0" y="608"/>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pSp>
        <p:nvGrpSpPr>
          <p:cNvPr id="285" name="Group 59"/>
          <p:cNvGrpSpPr>
            <a:grpSpLocks/>
          </p:cNvGrpSpPr>
          <p:nvPr/>
        </p:nvGrpSpPr>
        <p:grpSpPr bwMode="auto">
          <a:xfrm>
            <a:off x="4094163" y="5200650"/>
            <a:ext cx="4367212" cy="858838"/>
            <a:chOff x="1833" y="3168"/>
            <a:chExt cx="2220" cy="449"/>
          </a:xfrm>
        </p:grpSpPr>
        <p:sp>
          <p:nvSpPr>
            <p:cNvPr id="286" name="Freeform 60"/>
            <p:cNvSpPr>
              <a:spLocks/>
            </p:cNvSpPr>
            <p:nvPr/>
          </p:nvSpPr>
          <p:spPr bwMode="auto">
            <a:xfrm>
              <a:off x="1833" y="3186"/>
              <a:ext cx="2220" cy="429"/>
            </a:xfrm>
            <a:custGeom>
              <a:avLst/>
              <a:gdLst/>
              <a:ahLst/>
              <a:cxnLst>
                <a:cxn ang="0">
                  <a:pos x="0" y="18"/>
                </a:cxn>
                <a:cxn ang="0">
                  <a:pos x="0" y="255"/>
                </a:cxn>
                <a:cxn ang="0">
                  <a:pos x="12" y="294"/>
                </a:cxn>
                <a:cxn ang="0">
                  <a:pos x="105" y="324"/>
                </a:cxn>
                <a:cxn ang="0">
                  <a:pos x="252" y="366"/>
                </a:cxn>
                <a:cxn ang="0">
                  <a:pos x="495" y="402"/>
                </a:cxn>
                <a:cxn ang="0">
                  <a:pos x="840" y="423"/>
                </a:cxn>
                <a:cxn ang="0">
                  <a:pos x="1185" y="429"/>
                </a:cxn>
                <a:cxn ang="0">
                  <a:pos x="1542" y="417"/>
                </a:cxn>
                <a:cxn ang="0">
                  <a:pos x="1773" y="393"/>
                </a:cxn>
                <a:cxn ang="0">
                  <a:pos x="1950" y="372"/>
                </a:cxn>
                <a:cxn ang="0">
                  <a:pos x="2121" y="324"/>
                </a:cxn>
                <a:cxn ang="0">
                  <a:pos x="2220" y="282"/>
                </a:cxn>
                <a:cxn ang="0">
                  <a:pos x="2220" y="0"/>
                </a:cxn>
                <a:cxn ang="0">
                  <a:pos x="2142" y="54"/>
                </a:cxn>
                <a:cxn ang="0">
                  <a:pos x="1992" y="87"/>
                </a:cxn>
                <a:cxn ang="0">
                  <a:pos x="1818" y="126"/>
                </a:cxn>
                <a:cxn ang="0">
                  <a:pos x="1632" y="147"/>
                </a:cxn>
                <a:cxn ang="0">
                  <a:pos x="1407" y="162"/>
                </a:cxn>
                <a:cxn ang="0">
                  <a:pos x="1149" y="168"/>
                </a:cxn>
                <a:cxn ang="0">
                  <a:pos x="903" y="162"/>
                </a:cxn>
                <a:cxn ang="0">
                  <a:pos x="717" y="159"/>
                </a:cxn>
                <a:cxn ang="0">
                  <a:pos x="534" y="141"/>
                </a:cxn>
                <a:cxn ang="0">
                  <a:pos x="324" y="114"/>
                </a:cxn>
                <a:cxn ang="0">
                  <a:pos x="162" y="78"/>
                </a:cxn>
                <a:cxn ang="0">
                  <a:pos x="48" y="42"/>
                </a:cxn>
                <a:cxn ang="0">
                  <a:pos x="0" y="18"/>
                </a:cxn>
              </a:cxnLst>
              <a:rect l="0" t="0" r="r" b="b"/>
              <a:pathLst>
                <a:path w="2220" h="429">
                  <a:moveTo>
                    <a:pt x="0" y="18"/>
                  </a:moveTo>
                  <a:lnTo>
                    <a:pt x="0" y="255"/>
                  </a:lnTo>
                  <a:lnTo>
                    <a:pt x="12" y="294"/>
                  </a:lnTo>
                  <a:lnTo>
                    <a:pt x="105" y="324"/>
                  </a:lnTo>
                  <a:lnTo>
                    <a:pt x="252" y="366"/>
                  </a:lnTo>
                  <a:lnTo>
                    <a:pt x="495" y="402"/>
                  </a:lnTo>
                  <a:lnTo>
                    <a:pt x="840" y="423"/>
                  </a:lnTo>
                  <a:lnTo>
                    <a:pt x="1185" y="429"/>
                  </a:lnTo>
                  <a:lnTo>
                    <a:pt x="1542" y="417"/>
                  </a:lnTo>
                  <a:lnTo>
                    <a:pt x="1773" y="393"/>
                  </a:lnTo>
                  <a:lnTo>
                    <a:pt x="1950" y="372"/>
                  </a:lnTo>
                  <a:lnTo>
                    <a:pt x="2121" y="324"/>
                  </a:lnTo>
                  <a:lnTo>
                    <a:pt x="2220" y="282"/>
                  </a:lnTo>
                  <a:lnTo>
                    <a:pt x="2220" y="0"/>
                  </a:lnTo>
                  <a:lnTo>
                    <a:pt x="2142" y="54"/>
                  </a:lnTo>
                  <a:lnTo>
                    <a:pt x="1992" y="87"/>
                  </a:lnTo>
                  <a:lnTo>
                    <a:pt x="1818" y="126"/>
                  </a:lnTo>
                  <a:lnTo>
                    <a:pt x="1632" y="147"/>
                  </a:lnTo>
                  <a:lnTo>
                    <a:pt x="1407" y="162"/>
                  </a:lnTo>
                  <a:lnTo>
                    <a:pt x="1149" y="168"/>
                  </a:lnTo>
                  <a:lnTo>
                    <a:pt x="903" y="162"/>
                  </a:lnTo>
                  <a:lnTo>
                    <a:pt x="717" y="159"/>
                  </a:lnTo>
                  <a:lnTo>
                    <a:pt x="534" y="141"/>
                  </a:lnTo>
                  <a:lnTo>
                    <a:pt x="324" y="114"/>
                  </a:lnTo>
                  <a:lnTo>
                    <a:pt x="162" y="78"/>
                  </a:lnTo>
                  <a:lnTo>
                    <a:pt x="48" y="42"/>
                  </a:lnTo>
                  <a:lnTo>
                    <a:pt x="0" y="18"/>
                  </a:lnTo>
                  <a:close/>
                </a:path>
              </a:pathLst>
            </a:custGeom>
            <a:gradFill rotWithShape="0">
              <a:gsLst>
                <a:gs pos="0">
                  <a:srgbClr val="FF9900"/>
                </a:gs>
                <a:gs pos="100000">
                  <a:srgbClr val="66CCFF"/>
                </a:gs>
              </a:gsLst>
              <a:lin ang="5400000" scaled="1"/>
            </a:gra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287" name="Line 61"/>
            <p:cNvSpPr>
              <a:spLocks noChangeShapeType="1"/>
            </p:cNvSpPr>
            <p:nvPr/>
          </p:nvSpPr>
          <p:spPr bwMode="auto">
            <a:xfrm>
              <a:off x="1836" y="3201"/>
              <a:ext cx="0" cy="246"/>
            </a:xfrm>
            <a:prstGeom prst="line">
              <a:avLst/>
            </a:prstGeom>
            <a:noFill/>
            <a:ln w="9525">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288" name="Freeform 62"/>
            <p:cNvSpPr>
              <a:spLocks/>
            </p:cNvSpPr>
            <p:nvPr/>
          </p:nvSpPr>
          <p:spPr bwMode="auto">
            <a:xfrm>
              <a:off x="1838" y="3435"/>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289" name="Freeform 63"/>
            <p:cNvSpPr>
              <a:spLocks/>
            </p:cNvSpPr>
            <p:nvPr/>
          </p:nvSpPr>
          <p:spPr bwMode="auto">
            <a:xfrm>
              <a:off x="1838" y="3168"/>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290" name="Line 64"/>
            <p:cNvSpPr>
              <a:spLocks noChangeShapeType="1"/>
            </p:cNvSpPr>
            <p:nvPr/>
          </p:nvSpPr>
          <p:spPr bwMode="auto">
            <a:xfrm>
              <a:off x="4053" y="3192"/>
              <a:ext cx="0" cy="255"/>
            </a:xfrm>
            <a:prstGeom prst="line">
              <a:avLst/>
            </a:prstGeom>
            <a:noFill/>
            <a:ln w="9525">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grpSp>
      <p:grpSp>
        <p:nvGrpSpPr>
          <p:cNvPr id="291" name="Group 65"/>
          <p:cNvGrpSpPr>
            <a:grpSpLocks/>
          </p:cNvGrpSpPr>
          <p:nvPr/>
        </p:nvGrpSpPr>
        <p:grpSpPr bwMode="auto">
          <a:xfrm>
            <a:off x="4087813" y="4630738"/>
            <a:ext cx="4378325" cy="1435100"/>
            <a:chOff x="1830" y="2871"/>
            <a:chExt cx="2226" cy="750"/>
          </a:xfrm>
        </p:grpSpPr>
        <p:sp>
          <p:nvSpPr>
            <p:cNvPr id="292" name="Freeform 66"/>
            <p:cNvSpPr>
              <a:spLocks/>
            </p:cNvSpPr>
            <p:nvPr/>
          </p:nvSpPr>
          <p:spPr bwMode="auto">
            <a:xfrm>
              <a:off x="1830" y="2871"/>
              <a:ext cx="2226" cy="750"/>
            </a:xfrm>
            <a:custGeom>
              <a:avLst/>
              <a:gdLst/>
              <a:ahLst/>
              <a:cxnLst>
                <a:cxn ang="0">
                  <a:pos x="0" y="48"/>
                </a:cxn>
                <a:cxn ang="0">
                  <a:pos x="6" y="594"/>
                </a:cxn>
                <a:cxn ang="0">
                  <a:pos x="21" y="612"/>
                </a:cxn>
                <a:cxn ang="0">
                  <a:pos x="117" y="648"/>
                </a:cxn>
                <a:cxn ang="0">
                  <a:pos x="279" y="690"/>
                </a:cxn>
                <a:cxn ang="0">
                  <a:pos x="462" y="714"/>
                </a:cxn>
                <a:cxn ang="0">
                  <a:pos x="663" y="735"/>
                </a:cxn>
                <a:cxn ang="0">
                  <a:pos x="915" y="744"/>
                </a:cxn>
                <a:cxn ang="0">
                  <a:pos x="1152" y="750"/>
                </a:cxn>
                <a:cxn ang="0">
                  <a:pos x="1407" y="744"/>
                </a:cxn>
                <a:cxn ang="0">
                  <a:pos x="1656" y="726"/>
                </a:cxn>
                <a:cxn ang="0">
                  <a:pos x="1824" y="705"/>
                </a:cxn>
                <a:cxn ang="0">
                  <a:pos x="2028" y="672"/>
                </a:cxn>
                <a:cxn ang="0">
                  <a:pos x="2187" y="612"/>
                </a:cxn>
                <a:cxn ang="0">
                  <a:pos x="2226" y="576"/>
                </a:cxn>
                <a:cxn ang="0">
                  <a:pos x="2223" y="0"/>
                </a:cxn>
                <a:cxn ang="0">
                  <a:pos x="2208" y="33"/>
                </a:cxn>
                <a:cxn ang="0">
                  <a:pos x="2115" y="87"/>
                </a:cxn>
                <a:cxn ang="0">
                  <a:pos x="1893" y="135"/>
                </a:cxn>
                <a:cxn ang="0">
                  <a:pos x="1677" y="168"/>
                </a:cxn>
                <a:cxn ang="0">
                  <a:pos x="1431" y="183"/>
                </a:cxn>
                <a:cxn ang="0">
                  <a:pos x="1233" y="189"/>
                </a:cxn>
                <a:cxn ang="0">
                  <a:pos x="984" y="198"/>
                </a:cxn>
                <a:cxn ang="0">
                  <a:pos x="789" y="189"/>
                </a:cxn>
                <a:cxn ang="0">
                  <a:pos x="603" y="177"/>
                </a:cxn>
                <a:cxn ang="0">
                  <a:pos x="408" y="153"/>
                </a:cxn>
                <a:cxn ang="0">
                  <a:pos x="204" y="117"/>
                </a:cxn>
                <a:cxn ang="0">
                  <a:pos x="84" y="78"/>
                </a:cxn>
                <a:cxn ang="0">
                  <a:pos x="0" y="48"/>
                </a:cxn>
              </a:cxnLst>
              <a:rect l="0" t="0" r="r" b="b"/>
              <a:pathLst>
                <a:path w="2226" h="750">
                  <a:moveTo>
                    <a:pt x="0" y="48"/>
                  </a:moveTo>
                  <a:lnTo>
                    <a:pt x="6" y="594"/>
                  </a:lnTo>
                  <a:lnTo>
                    <a:pt x="21" y="612"/>
                  </a:lnTo>
                  <a:lnTo>
                    <a:pt x="117" y="648"/>
                  </a:lnTo>
                  <a:lnTo>
                    <a:pt x="279" y="690"/>
                  </a:lnTo>
                  <a:lnTo>
                    <a:pt x="462" y="714"/>
                  </a:lnTo>
                  <a:lnTo>
                    <a:pt x="663" y="735"/>
                  </a:lnTo>
                  <a:lnTo>
                    <a:pt x="915" y="744"/>
                  </a:lnTo>
                  <a:lnTo>
                    <a:pt x="1152" y="750"/>
                  </a:lnTo>
                  <a:lnTo>
                    <a:pt x="1407" y="744"/>
                  </a:lnTo>
                  <a:lnTo>
                    <a:pt x="1656" y="726"/>
                  </a:lnTo>
                  <a:lnTo>
                    <a:pt x="1824" y="705"/>
                  </a:lnTo>
                  <a:lnTo>
                    <a:pt x="2028" y="672"/>
                  </a:lnTo>
                  <a:lnTo>
                    <a:pt x="2187" y="612"/>
                  </a:lnTo>
                  <a:lnTo>
                    <a:pt x="2226" y="576"/>
                  </a:lnTo>
                  <a:lnTo>
                    <a:pt x="2223" y="0"/>
                  </a:lnTo>
                  <a:lnTo>
                    <a:pt x="2208" y="33"/>
                  </a:lnTo>
                  <a:lnTo>
                    <a:pt x="2115" y="87"/>
                  </a:lnTo>
                  <a:lnTo>
                    <a:pt x="1893" y="135"/>
                  </a:lnTo>
                  <a:lnTo>
                    <a:pt x="1677" y="168"/>
                  </a:lnTo>
                  <a:lnTo>
                    <a:pt x="1431" y="183"/>
                  </a:lnTo>
                  <a:lnTo>
                    <a:pt x="1233" y="189"/>
                  </a:lnTo>
                  <a:lnTo>
                    <a:pt x="984" y="198"/>
                  </a:lnTo>
                  <a:lnTo>
                    <a:pt x="789" y="189"/>
                  </a:lnTo>
                  <a:lnTo>
                    <a:pt x="603" y="177"/>
                  </a:lnTo>
                  <a:lnTo>
                    <a:pt x="408" y="153"/>
                  </a:lnTo>
                  <a:lnTo>
                    <a:pt x="204" y="117"/>
                  </a:lnTo>
                  <a:lnTo>
                    <a:pt x="84" y="78"/>
                  </a:lnTo>
                  <a:lnTo>
                    <a:pt x="0" y="48"/>
                  </a:lnTo>
                  <a:close/>
                </a:path>
              </a:pathLst>
            </a:custGeom>
            <a:gradFill rotWithShape="0">
              <a:gsLst>
                <a:gs pos="0">
                  <a:srgbClr val="FF9900"/>
                </a:gs>
                <a:gs pos="100000">
                  <a:srgbClr val="66CCFF"/>
                </a:gs>
              </a:gsLst>
              <a:lin ang="5400000" scaled="1"/>
            </a:gra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grpSp>
          <p:nvGrpSpPr>
            <p:cNvPr id="60464" name="Group 67"/>
            <p:cNvGrpSpPr>
              <a:grpSpLocks/>
            </p:cNvGrpSpPr>
            <p:nvPr/>
          </p:nvGrpSpPr>
          <p:grpSpPr bwMode="auto">
            <a:xfrm>
              <a:off x="1832" y="2880"/>
              <a:ext cx="2221" cy="737"/>
              <a:chOff x="1832" y="2880"/>
              <a:chExt cx="2221" cy="737"/>
            </a:xfrm>
          </p:grpSpPr>
          <p:sp>
            <p:nvSpPr>
              <p:cNvPr id="294" name="Freeform 68"/>
              <p:cNvSpPr>
                <a:spLocks/>
              </p:cNvSpPr>
              <p:nvPr/>
            </p:nvSpPr>
            <p:spPr bwMode="auto">
              <a:xfrm>
                <a:off x="1832" y="2880"/>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295" name="Freeform 69"/>
              <p:cNvSpPr>
                <a:spLocks/>
              </p:cNvSpPr>
              <p:nvPr/>
            </p:nvSpPr>
            <p:spPr bwMode="auto">
              <a:xfrm>
                <a:off x="1836" y="3435"/>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296" name="Line 70"/>
              <p:cNvSpPr>
                <a:spLocks noChangeShapeType="1"/>
              </p:cNvSpPr>
              <p:nvPr/>
            </p:nvSpPr>
            <p:spPr bwMode="auto">
              <a:xfrm>
                <a:off x="1836" y="2919"/>
                <a:ext cx="0" cy="552"/>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297" name="Line 71"/>
              <p:cNvSpPr>
                <a:spLocks noChangeShapeType="1"/>
              </p:cNvSpPr>
              <p:nvPr/>
            </p:nvSpPr>
            <p:spPr bwMode="auto">
              <a:xfrm>
                <a:off x="4053" y="2886"/>
                <a:ext cx="0" cy="564"/>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grpSp>
      </p:grpSp>
      <p:grpSp>
        <p:nvGrpSpPr>
          <p:cNvPr id="298" name="Group 72"/>
          <p:cNvGrpSpPr>
            <a:grpSpLocks/>
          </p:cNvGrpSpPr>
          <p:nvPr/>
        </p:nvGrpSpPr>
        <p:grpSpPr bwMode="auto">
          <a:xfrm>
            <a:off x="4090988" y="4098925"/>
            <a:ext cx="4381500" cy="1965325"/>
            <a:chOff x="1832" y="2593"/>
            <a:chExt cx="2228" cy="1027"/>
          </a:xfrm>
        </p:grpSpPr>
        <p:sp>
          <p:nvSpPr>
            <p:cNvPr id="299" name="Freeform 73"/>
            <p:cNvSpPr>
              <a:spLocks/>
            </p:cNvSpPr>
            <p:nvPr/>
          </p:nvSpPr>
          <p:spPr bwMode="auto">
            <a:xfrm>
              <a:off x="1832" y="2600"/>
              <a:ext cx="2228" cy="1020"/>
            </a:xfrm>
            <a:custGeom>
              <a:avLst/>
              <a:gdLst/>
              <a:ahLst/>
              <a:cxnLst>
                <a:cxn ang="0">
                  <a:pos x="0" y="28"/>
                </a:cxn>
                <a:cxn ang="0">
                  <a:pos x="4" y="876"/>
                </a:cxn>
                <a:cxn ang="0">
                  <a:pos x="72" y="904"/>
                </a:cxn>
                <a:cxn ang="0">
                  <a:pos x="176" y="940"/>
                </a:cxn>
                <a:cxn ang="0">
                  <a:pos x="300" y="964"/>
                </a:cxn>
                <a:cxn ang="0">
                  <a:pos x="444" y="984"/>
                </a:cxn>
                <a:cxn ang="0">
                  <a:pos x="572" y="1000"/>
                </a:cxn>
                <a:cxn ang="0">
                  <a:pos x="716" y="1004"/>
                </a:cxn>
                <a:cxn ang="0">
                  <a:pos x="872" y="1016"/>
                </a:cxn>
                <a:cxn ang="0">
                  <a:pos x="1068" y="1020"/>
                </a:cxn>
                <a:cxn ang="0">
                  <a:pos x="1256" y="1016"/>
                </a:cxn>
                <a:cxn ang="0">
                  <a:pos x="1404" y="1016"/>
                </a:cxn>
                <a:cxn ang="0">
                  <a:pos x="1560" y="1008"/>
                </a:cxn>
                <a:cxn ang="0">
                  <a:pos x="1692" y="996"/>
                </a:cxn>
                <a:cxn ang="0">
                  <a:pos x="1856" y="976"/>
                </a:cxn>
                <a:cxn ang="0">
                  <a:pos x="2040" y="940"/>
                </a:cxn>
                <a:cxn ang="0">
                  <a:pos x="2176" y="888"/>
                </a:cxn>
                <a:cxn ang="0">
                  <a:pos x="2228" y="856"/>
                </a:cxn>
                <a:cxn ang="0">
                  <a:pos x="2224" y="0"/>
                </a:cxn>
                <a:cxn ang="0">
                  <a:pos x="2196" y="32"/>
                </a:cxn>
                <a:cxn ang="0">
                  <a:pos x="2140" y="64"/>
                </a:cxn>
                <a:cxn ang="0">
                  <a:pos x="2028" y="92"/>
                </a:cxn>
                <a:cxn ang="0">
                  <a:pos x="1920" y="116"/>
                </a:cxn>
                <a:cxn ang="0">
                  <a:pos x="1776" y="144"/>
                </a:cxn>
                <a:cxn ang="0">
                  <a:pos x="1624" y="160"/>
                </a:cxn>
                <a:cxn ang="0">
                  <a:pos x="1448" y="168"/>
                </a:cxn>
                <a:cxn ang="0">
                  <a:pos x="1296" y="176"/>
                </a:cxn>
                <a:cxn ang="0">
                  <a:pos x="1084" y="180"/>
                </a:cxn>
                <a:cxn ang="0">
                  <a:pos x="912" y="176"/>
                </a:cxn>
                <a:cxn ang="0">
                  <a:pos x="748" y="172"/>
                </a:cxn>
                <a:cxn ang="0">
                  <a:pos x="588" y="156"/>
                </a:cxn>
                <a:cxn ang="0">
                  <a:pos x="428" y="148"/>
                </a:cxn>
                <a:cxn ang="0">
                  <a:pos x="304" y="124"/>
                </a:cxn>
                <a:cxn ang="0">
                  <a:pos x="184" y="100"/>
                </a:cxn>
                <a:cxn ang="0">
                  <a:pos x="84" y="64"/>
                </a:cxn>
                <a:cxn ang="0">
                  <a:pos x="28" y="40"/>
                </a:cxn>
              </a:cxnLst>
              <a:rect l="0" t="0" r="r" b="b"/>
              <a:pathLst>
                <a:path w="2228" h="1020">
                  <a:moveTo>
                    <a:pt x="0" y="28"/>
                  </a:moveTo>
                  <a:lnTo>
                    <a:pt x="4" y="876"/>
                  </a:lnTo>
                  <a:lnTo>
                    <a:pt x="72" y="904"/>
                  </a:lnTo>
                  <a:lnTo>
                    <a:pt x="176" y="940"/>
                  </a:lnTo>
                  <a:lnTo>
                    <a:pt x="300" y="964"/>
                  </a:lnTo>
                  <a:lnTo>
                    <a:pt x="444" y="984"/>
                  </a:lnTo>
                  <a:lnTo>
                    <a:pt x="572" y="1000"/>
                  </a:lnTo>
                  <a:lnTo>
                    <a:pt x="716" y="1004"/>
                  </a:lnTo>
                  <a:lnTo>
                    <a:pt x="872" y="1016"/>
                  </a:lnTo>
                  <a:lnTo>
                    <a:pt x="1068" y="1020"/>
                  </a:lnTo>
                  <a:lnTo>
                    <a:pt x="1256" y="1016"/>
                  </a:lnTo>
                  <a:lnTo>
                    <a:pt x="1404" y="1016"/>
                  </a:lnTo>
                  <a:lnTo>
                    <a:pt x="1560" y="1008"/>
                  </a:lnTo>
                  <a:lnTo>
                    <a:pt x="1692" y="996"/>
                  </a:lnTo>
                  <a:lnTo>
                    <a:pt x="1856" y="976"/>
                  </a:lnTo>
                  <a:lnTo>
                    <a:pt x="2040" y="940"/>
                  </a:lnTo>
                  <a:lnTo>
                    <a:pt x="2176" y="888"/>
                  </a:lnTo>
                  <a:lnTo>
                    <a:pt x="2228" y="856"/>
                  </a:lnTo>
                  <a:lnTo>
                    <a:pt x="2224" y="0"/>
                  </a:lnTo>
                  <a:lnTo>
                    <a:pt x="2196" y="32"/>
                  </a:lnTo>
                  <a:lnTo>
                    <a:pt x="2140" y="64"/>
                  </a:lnTo>
                  <a:lnTo>
                    <a:pt x="2028" y="92"/>
                  </a:lnTo>
                  <a:lnTo>
                    <a:pt x="1920" y="116"/>
                  </a:lnTo>
                  <a:lnTo>
                    <a:pt x="1776" y="144"/>
                  </a:lnTo>
                  <a:lnTo>
                    <a:pt x="1624" y="160"/>
                  </a:lnTo>
                  <a:lnTo>
                    <a:pt x="1448" y="168"/>
                  </a:lnTo>
                  <a:lnTo>
                    <a:pt x="1296" y="176"/>
                  </a:lnTo>
                  <a:lnTo>
                    <a:pt x="1084" y="180"/>
                  </a:lnTo>
                  <a:lnTo>
                    <a:pt x="912" y="176"/>
                  </a:lnTo>
                  <a:lnTo>
                    <a:pt x="748" y="172"/>
                  </a:lnTo>
                  <a:lnTo>
                    <a:pt x="588" y="156"/>
                  </a:lnTo>
                  <a:lnTo>
                    <a:pt x="428" y="148"/>
                  </a:lnTo>
                  <a:lnTo>
                    <a:pt x="304" y="124"/>
                  </a:lnTo>
                  <a:lnTo>
                    <a:pt x="184" y="100"/>
                  </a:lnTo>
                  <a:lnTo>
                    <a:pt x="84" y="64"/>
                  </a:lnTo>
                  <a:lnTo>
                    <a:pt x="28" y="40"/>
                  </a:lnTo>
                </a:path>
              </a:pathLst>
            </a:custGeom>
            <a:gradFill rotWithShape="0">
              <a:gsLst>
                <a:gs pos="0">
                  <a:srgbClr val="FF9900"/>
                </a:gs>
                <a:gs pos="100000">
                  <a:srgbClr val="66CCFF"/>
                </a:gs>
              </a:gsLst>
              <a:lin ang="5400000" scaled="1"/>
            </a:gra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grpSp>
          <p:nvGrpSpPr>
            <p:cNvPr id="60458" name="Group 74"/>
            <p:cNvGrpSpPr>
              <a:grpSpLocks/>
            </p:cNvGrpSpPr>
            <p:nvPr/>
          </p:nvGrpSpPr>
          <p:grpSpPr bwMode="auto">
            <a:xfrm>
              <a:off x="1836" y="2593"/>
              <a:ext cx="2220" cy="1024"/>
              <a:chOff x="1836" y="2593"/>
              <a:chExt cx="2220" cy="1024"/>
            </a:xfrm>
          </p:grpSpPr>
          <p:sp>
            <p:nvSpPr>
              <p:cNvPr id="301" name="Freeform 75"/>
              <p:cNvSpPr>
                <a:spLocks/>
              </p:cNvSpPr>
              <p:nvPr/>
            </p:nvSpPr>
            <p:spPr bwMode="auto">
              <a:xfrm>
                <a:off x="1836" y="2593"/>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02" name="Freeform 76"/>
              <p:cNvSpPr>
                <a:spLocks/>
              </p:cNvSpPr>
              <p:nvPr/>
            </p:nvSpPr>
            <p:spPr bwMode="auto">
              <a:xfrm>
                <a:off x="1838" y="3435"/>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03" name="Line 77"/>
              <p:cNvSpPr>
                <a:spLocks noChangeShapeType="1"/>
              </p:cNvSpPr>
              <p:nvPr/>
            </p:nvSpPr>
            <p:spPr bwMode="auto">
              <a:xfrm>
                <a:off x="1836" y="2628"/>
                <a:ext cx="0" cy="843"/>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04" name="Line 78"/>
              <p:cNvSpPr>
                <a:spLocks noChangeShapeType="1"/>
              </p:cNvSpPr>
              <p:nvPr/>
            </p:nvSpPr>
            <p:spPr bwMode="auto">
              <a:xfrm>
                <a:off x="4056" y="2601"/>
                <a:ext cx="0" cy="858"/>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grpSp>
      </p:grpSp>
      <p:grpSp>
        <p:nvGrpSpPr>
          <p:cNvPr id="305" name="Group 79"/>
          <p:cNvGrpSpPr>
            <a:grpSpLocks/>
          </p:cNvGrpSpPr>
          <p:nvPr/>
        </p:nvGrpSpPr>
        <p:grpSpPr bwMode="auto">
          <a:xfrm>
            <a:off x="4090988" y="3546475"/>
            <a:ext cx="4379912" cy="2519363"/>
            <a:chOff x="1832" y="2304"/>
            <a:chExt cx="2227" cy="1317"/>
          </a:xfrm>
        </p:grpSpPr>
        <p:sp>
          <p:nvSpPr>
            <p:cNvPr id="306" name="Freeform 80"/>
            <p:cNvSpPr>
              <a:spLocks/>
            </p:cNvSpPr>
            <p:nvPr/>
          </p:nvSpPr>
          <p:spPr bwMode="auto">
            <a:xfrm>
              <a:off x="1833" y="2317"/>
              <a:ext cx="2226" cy="1304"/>
            </a:xfrm>
            <a:custGeom>
              <a:avLst/>
              <a:gdLst/>
              <a:ahLst/>
              <a:cxnLst>
                <a:cxn ang="0">
                  <a:pos x="0" y="21"/>
                </a:cxn>
                <a:cxn ang="0">
                  <a:pos x="0" y="1155"/>
                </a:cxn>
                <a:cxn ang="0">
                  <a:pos x="54" y="1175"/>
                </a:cxn>
                <a:cxn ang="0">
                  <a:pos x="104" y="1209"/>
                </a:cxn>
                <a:cxn ang="0">
                  <a:pos x="215" y="1225"/>
                </a:cxn>
                <a:cxn ang="0">
                  <a:pos x="319" y="1254"/>
                </a:cxn>
                <a:cxn ang="0">
                  <a:pos x="422" y="1266"/>
                </a:cxn>
                <a:cxn ang="0">
                  <a:pos x="501" y="1275"/>
                </a:cxn>
                <a:cxn ang="0">
                  <a:pos x="613" y="1287"/>
                </a:cxn>
                <a:cxn ang="0">
                  <a:pos x="704" y="1291"/>
                </a:cxn>
                <a:cxn ang="0">
                  <a:pos x="799" y="1295"/>
                </a:cxn>
                <a:cxn ang="0">
                  <a:pos x="902" y="1300"/>
                </a:cxn>
                <a:cxn ang="0">
                  <a:pos x="1035" y="1304"/>
                </a:cxn>
                <a:cxn ang="0">
                  <a:pos x="1159" y="1304"/>
                </a:cxn>
                <a:cxn ang="0">
                  <a:pos x="1304" y="1304"/>
                </a:cxn>
                <a:cxn ang="0">
                  <a:pos x="1349" y="1304"/>
                </a:cxn>
                <a:cxn ang="0">
                  <a:pos x="1448" y="1295"/>
                </a:cxn>
                <a:cxn ang="0">
                  <a:pos x="1589" y="1291"/>
                </a:cxn>
                <a:cxn ang="0">
                  <a:pos x="1705" y="1279"/>
                </a:cxn>
                <a:cxn ang="0">
                  <a:pos x="1829" y="1262"/>
                </a:cxn>
                <a:cxn ang="0">
                  <a:pos x="1949" y="1242"/>
                </a:cxn>
                <a:cxn ang="0">
                  <a:pos x="2102" y="1204"/>
                </a:cxn>
                <a:cxn ang="0">
                  <a:pos x="2177" y="1171"/>
                </a:cxn>
                <a:cxn ang="0">
                  <a:pos x="2226" y="1122"/>
                </a:cxn>
                <a:cxn ang="0">
                  <a:pos x="2222" y="0"/>
                </a:cxn>
                <a:cxn ang="0">
                  <a:pos x="2181" y="37"/>
                </a:cxn>
                <a:cxn ang="0">
                  <a:pos x="2086" y="71"/>
                </a:cxn>
                <a:cxn ang="0">
                  <a:pos x="1912" y="120"/>
                </a:cxn>
                <a:cxn ang="0">
                  <a:pos x="1730" y="141"/>
                </a:cxn>
                <a:cxn ang="0">
                  <a:pos x="1556" y="157"/>
                </a:cxn>
                <a:cxn ang="0">
                  <a:pos x="1453" y="166"/>
                </a:cxn>
                <a:cxn ang="0">
                  <a:pos x="1337" y="174"/>
                </a:cxn>
                <a:cxn ang="0">
                  <a:pos x="1208" y="174"/>
                </a:cxn>
                <a:cxn ang="0">
                  <a:pos x="1039" y="174"/>
                </a:cxn>
                <a:cxn ang="0">
                  <a:pos x="886" y="174"/>
                </a:cxn>
                <a:cxn ang="0">
                  <a:pos x="691" y="162"/>
                </a:cxn>
                <a:cxn ang="0">
                  <a:pos x="546" y="157"/>
                </a:cxn>
                <a:cxn ang="0">
                  <a:pos x="401" y="137"/>
                </a:cxn>
                <a:cxn ang="0">
                  <a:pos x="257" y="116"/>
                </a:cxn>
                <a:cxn ang="0">
                  <a:pos x="128" y="83"/>
                </a:cxn>
                <a:cxn ang="0">
                  <a:pos x="50" y="50"/>
                </a:cxn>
                <a:cxn ang="0">
                  <a:pos x="0" y="21"/>
                </a:cxn>
              </a:cxnLst>
              <a:rect l="0" t="0" r="r" b="b"/>
              <a:pathLst>
                <a:path w="2226" h="1304">
                  <a:moveTo>
                    <a:pt x="0" y="21"/>
                  </a:moveTo>
                  <a:lnTo>
                    <a:pt x="0" y="1155"/>
                  </a:lnTo>
                  <a:lnTo>
                    <a:pt x="54" y="1175"/>
                  </a:lnTo>
                  <a:lnTo>
                    <a:pt x="104" y="1209"/>
                  </a:lnTo>
                  <a:lnTo>
                    <a:pt x="215" y="1225"/>
                  </a:lnTo>
                  <a:lnTo>
                    <a:pt x="319" y="1254"/>
                  </a:lnTo>
                  <a:lnTo>
                    <a:pt x="422" y="1266"/>
                  </a:lnTo>
                  <a:lnTo>
                    <a:pt x="501" y="1275"/>
                  </a:lnTo>
                  <a:lnTo>
                    <a:pt x="613" y="1287"/>
                  </a:lnTo>
                  <a:lnTo>
                    <a:pt x="704" y="1291"/>
                  </a:lnTo>
                  <a:lnTo>
                    <a:pt x="799" y="1295"/>
                  </a:lnTo>
                  <a:lnTo>
                    <a:pt x="902" y="1300"/>
                  </a:lnTo>
                  <a:lnTo>
                    <a:pt x="1035" y="1304"/>
                  </a:lnTo>
                  <a:lnTo>
                    <a:pt x="1159" y="1304"/>
                  </a:lnTo>
                  <a:lnTo>
                    <a:pt x="1304" y="1304"/>
                  </a:lnTo>
                  <a:lnTo>
                    <a:pt x="1349" y="1304"/>
                  </a:lnTo>
                  <a:lnTo>
                    <a:pt x="1448" y="1295"/>
                  </a:lnTo>
                  <a:lnTo>
                    <a:pt x="1589" y="1291"/>
                  </a:lnTo>
                  <a:lnTo>
                    <a:pt x="1705" y="1279"/>
                  </a:lnTo>
                  <a:lnTo>
                    <a:pt x="1829" y="1262"/>
                  </a:lnTo>
                  <a:lnTo>
                    <a:pt x="1949" y="1242"/>
                  </a:lnTo>
                  <a:lnTo>
                    <a:pt x="2102" y="1204"/>
                  </a:lnTo>
                  <a:lnTo>
                    <a:pt x="2177" y="1171"/>
                  </a:lnTo>
                  <a:lnTo>
                    <a:pt x="2226" y="1122"/>
                  </a:lnTo>
                  <a:lnTo>
                    <a:pt x="2222" y="0"/>
                  </a:lnTo>
                  <a:lnTo>
                    <a:pt x="2181" y="37"/>
                  </a:lnTo>
                  <a:lnTo>
                    <a:pt x="2086" y="71"/>
                  </a:lnTo>
                  <a:lnTo>
                    <a:pt x="1912" y="120"/>
                  </a:lnTo>
                  <a:lnTo>
                    <a:pt x="1730" y="141"/>
                  </a:lnTo>
                  <a:lnTo>
                    <a:pt x="1556" y="157"/>
                  </a:lnTo>
                  <a:lnTo>
                    <a:pt x="1453" y="166"/>
                  </a:lnTo>
                  <a:lnTo>
                    <a:pt x="1337" y="174"/>
                  </a:lnTo>
                  <a:lnTo>
                    <a:pt x="1208" y="174"/>
                  </a:lnTo>
                  <a:lnTo>
                    <a:pt x="1039" y="174"/>
                  </a:lnTo>
                  <a:lnTo>
                    <a:pt x="886" y="174"/>
                  </a:lnTo>
                  <a:lnTo>
                    <a:pt x="691" y="162"/>
                  </a:lnTo>
                  <a:lnTo>
                    <a:pt x="546" y="157"/>
                  </a:lnTo>
                  <a:lnTo>
                    <a:pt x="401" y="137"/>
                  </a:lnTo>
                  <a:lnTo>
                    <a:pt x="257" y="116"/>
                  </a:lnTo>
                  <a:lnTo>
                    <a:pt x="128" y="83"/>
                  </a:lnTo>
                  <a:lnTo>
                    <a:pt x="50" y="50"/>
                  </a:lnTo>
                  <a:lnTo>
                    <a:pt x="0" y="21"/>
                  </a:lnTo>
                  <a:close/>
                </a:path>
              </a:pathLst>
            </a:custGeom>
            <a:gradFill rotWithShape="0">
              <a:gsLst>
                <a:gs pos="0">
                  <a:srgbClr val="FF9900"/>
                </a:gs>
                <a:gs pos="100000">
                  <a:srgbClr val="66CCFF"/>
                </a:gs>
              </a:gsLst>
              <a:lin ang="5400000" scaled="1"/>
            </a:gra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grpSp>
          <p:nvGrpSpPr>
            <p:cNvPr id="60452" name="Group 81"/>
            <p:cNvGrpSpPr>
              <a:grpSpLocks/>
            </p:cNvGrpSpPr>
            <p:nvPr/>
          </p:nvGrpSpPr>
          <p:grpSpPr bwMode="auto">
            <a:xfrm>
              <a:off x="1832" y="2304"/>
              <a:ext cx="2224" cy="1313"/>
              <a:chOff x="1832" y="2304"/>
              <a:chExt cx="2224" cy="1313"/>
            </a:xfrm>
          </p:grpSpPr>
          <p:sp>
            <p:nvSpPr>
              <p:cNvPr id="308" name="Freeform 82"/>
              <p:cNvSpPr>
                <a:spLocks/>
              </p:cNvSpPr>
              <p:nvPr/>
            </p:nvSpPr>
            <p:spPr bwMode="auto">
              <a:xfrm>
                <a:off x="1832" y="2305"/>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09" name="Freeform 83"/>
              <p:cNvSpPr>
                <a:spLocks/>
              </p:cNvSpPr>
              <p:nvPr/>
            </p:nvSpPr>
            <p:spPr bwMode="auto">
              <a:xfrm>
                <a:off x="1838" y="3435"/>
                <a:ext cx="2211" cy="182"/>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10" name="Line 84"/>
              <p:cNvSpPr>
                <a:spLocks noChangeShapeType="1"/>
              </p:cNvSpPr>
              <p:nvPr/>
            </p:nvSpPr>
            <p:spPr bwMode="auto">
              <a:xfrm>
                <a:off x="1832" y="2340"/>
                <a:ext cx="0" cy="1132"/>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11" name="Line 85"/>
              <p:cNvSpPr>
                <a:spLocks noChangeShapeType="1"/>
              </p:cNvSpPr>
              <p:nvPr/>
            </p:nvSpPr>
            <p:spPr bwMode="auto">
              <a:xfrm>
                <a:off x="4056" y="2304"/>
                <a:ext cx="0" cy="1156"/>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grpSp>
      </p:grpSp>
      <p:grpSp>
        <p:nvGrpSpPr>
          <p:cNvPr id="312" name="Group 86"/>
          <p:cNvGrpSpPr>
            <a:grpSpLocks/>
          </p:cNvGrpSpPr>
          <p:nvPr/>
        </p:nvGrpSpPr>
        <p:grpSpPr bwMode="auto">
          <a:xfrm>
            <a:off x="4087813" y="2767013"/>
            <a:ext cx="4378325" cy="3294062"/>
            <a:chOff x="1830" y="1896"/>
            <a:chExt cx="2226" cy="1722"/>
          </a:xfrm>
        </p:grpSpPr>
        <p:sp>
          <p:nvSpPr>
            <p:cNvPr id="313" name="Freeform 87"/>
            <p:cNvSpPr>
              <a:spLocks/>
            </p:cNvSpPr>
            <p:nvPr/>
          </p:nvSpPr>
          <p:spPr bwMode="auto">
            <a:xfrm>
              <a:off x="1830" y="2991"/>
              <a:ext cx="2226" cy="627"/>
            </a:xfrm>
            <a:custGeom>
              <a:avLst/>
              <a:gdLst/>
              <a:ahLst/>
              <a:cxnLst>
                <a:cxn ang="0">
                  <a:pos x="3" y="6"/>
                </a:cxn>
                <a:cxn ang="0">
                  <a:pos x="0" y="474"/>
                </a:cxn>
                <a:cxn ang="0">
                  <a:pos x="57" y="504"/>
                </a:cxn>
                <a:cxn ang="0">
                  <a:pos x="120" y="525"/>
                </a:cxn>
                <a:cxn ang="0">
                  <a:pos x="285" y="570"/>
                </a:cxn>
                <a:cxn ang="0">
                  <a:pos x="399" y="585"/>
                </a:cxn>
                <a:cxn ang="0">
                  <a:pos x="537" y="603"/>
                </a:cxn>
                <a:cxn ang="0">
                  <a:pos x="708" y="618"/>
                </a:cxn>
                <a:cxn ang="0">
                  <a:pos x="888" y="627"/>
                </a:cxn>
                <a:cxn ang="0">
                  <a:pos x="1050" y="627"/>
                </a:cxn>
                <a:cxn ang="0">
                  <a:pos x="1212" y="627"/>
                </a:cxn>
                <a:cxn ang="0">
                  <a:pos x="1374" y="624"/>
                </a:cxn>
                <a:cxn ang="0">
                  <a:pos x="1506" y="615"/>
                </a:cxn>
                <a:cxn ang="0">
                  <a:pos x="1632" y="606"/>
                </a:cxn>
                <a:cxn ang="0">
                  <a:pos x="1779" y="591"/>
                </a:cxn>
                <a:cxn ang="0">
                  <a:pos x="1890" y="576"/>
                </a:cxn>
                <a:cxn ang="0">
                  <a:pos x="2007" y="552"/>
                </a:cxn>
                <a:cxn ang="0">
                  <a:pos x="2124" y="519"/>
                </a:cxn>
                <a:cxn ang="0">
                  <a:pos x="2202" y="486"/>
                </a:cxn>
                <a:cxn ang="0">
                  <a:pos x="2226" y="453"/>
                </a:cxn>
                <a:cxn ang="0">
                  <a:pos x="2226" y="0"/>
                </a:cxn>
                <a:cxn ang="0">
                  <a:pos x="3" y="6"/>
                </a:cxn>
              </a:cxnLst>
              <a:rect l="0" t="0" r="r" b="b"/>
              <a:pathLst>
                <a:path w="2226" h="627">
                  <a:moveTo>
                    <a:pt x="3" y="6"/>
                  </a:moveTo>
                  <a:lnTo>
                    <a:pt x="0" y="474"/>
                  </a:lnTo>
                  <a:lnTo>
                    <a:pt x="57" y="504"/>
                  </a:lnTo>
                  <a:lnTo>
                    <a:pt x="120" y="525"/>
                  </a:lnTo>
                  <a:lnTo>
                    <a:pt x="285" y="570"/>
                  </a:lnTo>
                  <a:lnTo>
                    <a:pt x="399" y="585"/>
                  </a:lnTo>
                  <a:lnTo>
                    <a:pt x="537" y="603"/>
                  </a:lnTo>
                  <a:lnTo>
                    <a:pt x="708" y="618"/>
                  </a:lnTo>
                  <a:lnTo>
                    <a:pt x="888" y="627"/>
                  </a:lnTo>
                  <a:lnTo>
                    <a:pt x="1050" y="627"/>
                  </a:lnTo>
                  <a:lnTo>
                    <a:pt x="1212" y="627"/>
                  </a:lnTo>
                  <a:lnTo>
                    <a:pt x="1374" y="624"/>
                  </a:lnTo>
                  <a:lnTo>
                    <a:pt x="1506" y="615"/>
                  </a:lnTo>
                  <a:lnTo>
                    <a:pt x="1632" y="606"/>
                  </a:lnTo>
                  <a:lnTo>
                    <a:pt x="1779" y="591"/>
                  </a:lnTo>
                  <a:lnTo>
                    <a:pt x="1890" y="576"/>
                  </a:lnTo>
                  <a:lnTo>
                    <a:pt x="2007" y="552"/>
                  </a:lnTo>
                  <a:lnTo>
                    <a:pt x="2124" y="519"/>
                  </a:lnTo>
                  <a:lnTo>
                    <a:pt x="2202" y="486"/>
                  </a:lnTo>
                  <a:lnTo>
                    <a:pt x="2226" y="453"/>
                  </a:lnTo>
                  <a:lnTo>
                    <a:pt x="2226" y="0"/>
                  </a:lnTo>
                  <a:lnTo>
                    <a:pt x="3" y="6"/>
                  </a:lnTo>
                  <a:close/>
                </a:path>
              </a:pathLst>
            </a:custGeom>
            <a:solidFill>
              <a:srgbClr val="66CCFF"/>
            </a:soli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14" name="Freeform 88"/>
            <p:cNvSpPr>
              <a:spLocks/>
            </p:cNvSpPr>
            <p:nvPr/>
          </p:nvSpPr>
          <p:spPr bwMode="auto">
            <a:xfrm>
              <a:off x="1833" y="2034"/>
              <a:ext cx="2223" cy="978"/>
            </a:xfrm>
            <a:custGeom>
              <a:avLst/>
              <a:gdLst/>
              <a:ahLst/>
              <a:cxnLst>
                <a:cxn ang="0">
                  <a:pos x="0" y="12"/>
                </a:cxn>
                <a:cxn ang="0">
                  <a:pos x="3" y="978"/>
                </a:cxn>
                <a:cxn ang="0">
                  <a:pos x="2223" y="966"/>
                </a:cxn>
                <a:cxn ang="0">
                  <a:pos x="2223" y="0"/>
                </a:cxn>
                <a:cxn ang="0">
                  <a:pos x="2205" y="24"/>
                </a:cxn>
                <a:cxn ang="0">
                  <a:pos x="2169" y="45"/>
                </a:cxn>
                <a:cxn ang="0">
                  <a:pos x="2118" y="57"/>
                </a:cxn>
                <a:cxn ang="0">
                  <a:pos x="2052" y="72"/>
                </a:cxn>
                <a:cxn ang="0">
                  <a:pos x="1998" y="90"/>
                </a:cxn>
                <a:cxn ang="0">
                  <a:pos x="1929" y="102"/>
                </a:cxn>
                <a:cxn ang="0">
                  <a:pos x="1869" y="111"/>
                </a:cxn>
                <a:cxn ang="0">
                  <a:pos x="1806" y="123"/>
                </a:cxn>
                <a:cxn ang="0">
                  <a:pos x="1752" y="123"/>
                </a:cxn>
                <a:cxn ang="0">
                  <a:pos x="1701" y="135"/>
                </a:cxn>
                <a:cxn ang="0">
                  <a:pos x="1650" y="135"/>
                </a:cxn>
                <a:cxn ang="0">
                  <a:pos x="1566" y="141"/>
                </a:cxn>
                <a:cxn ang="0">
                  <a:pos x="1515" y="141"/>
                </a:cxn>
                <a:cxn ang="0">
                  <a:pos x="1455" y="153"/>
                </a:cxn>
                <a:cxn ang="0">
                  <a:pos x="1383" y="150"/>
                </a:cxn>
                <a:cxn ang="0">
                  <a:pos x="1290" y="153"/>
                </a:cxn>
                <a:cxn ang="0">
                  <a:pos x="1203" y="153"/>
                </a:cxn>
                <a:cxn ang="0">
                  <a:pos x="1110" y="153"/>
                </a:cxn>
                <a:cxn ang="0">
                  <a:pos x="1005" y="153"/>
                </a:cxn>
                <a:cxn ang="0">
                  <a:pos x="894" y="153"/>
                </a:cxn>
                <a:cxn ang="0">
                  <a:pos x="813" y="147"/>
                </a:cxn>
                <a:cxn ang="0">
                  <a:pos x="720" y="147"/>
                </a:cxn>
                <a:cxn ang="0">
                  <a:pos x="639" y="141"/>
                </a:cxn>
                <a:cxn ang="0">
                  <a:pos x="558" y="135"/>
                </a:cxn>
                <a:cxn ang="0">
                  <a:pos x="456" y="126"/>
                </a:cxn>
                <a:cxn ang="0">
                  <a:pos x="375" y="117"/>
                </a:cxn>
                <a:cxn ang="0">
                  <a:pos x="294" y="102"/>
                </a:cxn>
                <a:cxn ang="0">
                  <a:pos x="207" y="90"/>
                </a:cxn>
                <a:cxn ang="0">
                  <a:pos x="123" y="63"/>
                </a:cxn>
                <a:cxn ang="0">
                  <a:pos x="57" y="45"/>
                </a:cxn>
                <a:cxn ang="0">
                  <a:pos x="18" y="24"/>
                </a:cxn>
              </a:cxnLst>
              <a:rect l="0" t="0" r="r" b="b"/>
              <a:pathLst>
                <a:path w="2223" h="978">
                  <a:moveTo>
                    <a:pt x="0" y="12"/>
                  </a:moveTo>
                  <a:lnTo>
                    <a:pt x="3" y="978"/>
                  </a:lnTo>
                  <a:lnTo>
                    <a:pt x="2223" y="966"/>
                  </a:lnTo>
                  <a:lnTo>
                    <a:pt x="2223" y="0"/>
                  </a:lnTo>
                  <a:lnTo>
                    <a:pt x="2205" y="24"/>
                  </a:lnTo>
                  <a:lnTo>
                    <a:pt x="2169" y="45"/>
                  </a:lnTo>
                  <a:lnTo>
                    <a:pt x="2118" y="57"/>
                  </a:lnTo>
                  <a:lnTo>
                    <a:pt x="2052" y="72"/>
                  </a:lnTo>
                  <a:lnTo>
                    <a:pt x="1998" y="90"/>
                  </a:lnTo>
                  <a:lnTo>
                    <a:pt x="1929" y="102"/>
                  </a:lnTo>
                  <a:lnTo>
                    <a:pt x="1869" y="111"/>
                  </a:lnTo>
                  <a:lnTo>
                    <a:pt x="1806" y="123"/>
                  </a:lnTo>
                  <a:lnTo>
                    <a:pt x="1752" y="123"/>
                  </a:lnTo>
                  <a:lnTo>
                    <a:pt x="1701" y="135"/>
                  </a:lnTo>
                  <a:lnTo>
                    <a:pt x="1650" y="135"/>
                  </a:lnTo>
                  <a:lnTo>
                    <a:pt x="1566" y="141"/>
                  </a:lnTo>
                  <a:lnTo>
                    <a:pt x="1515" y="141"/>
                  </a:lnTo>
                  <a:lnTo>
                    <a:pt x="1455" y="153"/>
                  </a:lnTo>
                  <a:lnTo>
                    <a:pt x="1383" y="150"/>
                  </a:lnTo>
                  <a:lnTo>
                    <a:pt x="1290" y="153"/>
                  </a:lnTo>
                  <a:lnTo>
                    <a:pt x="1203" y="153"/>
                  </a:lnTo>
                  <a:lnTo>
                    <a:pt x="1110" y="153"/>
                  </a:lnTo>
                  <a:lnTo>
                    <a:pt x="1005" y="153"/>
                  </a:lnTo>
                  <a:lnTo>
                    <a:pt x="894" y="153"/>
                  </a:lnTo>
                  <a:lnTo>
                    <a:pt x="813" y="147"/>
                  </a:lnTo>
                  <a:lnTo>
                    <a:pt x="720" y="147"/>
                  </a:lnTo>
                  <a:lnTo>
                    <a:pt x="639" y="141"/>
                  </a:lnTo>
                  <a:lnTo>
                    <a:pt x="558" y="135"/>
                  </a:lnTo>
                  <a:lnTo>
                    <a:pt x="456" y="126"/>
                  </a:lnTo>
                  <a:lnTo>
                    <a:pt x="375" y="117"/>
                  </a:lnTo>
                  <a:lnTo>
                    <a:pt x="294" y="102"/>
                  </a:lnTo>
                  <a:lnTo>
                    <a:pt x="207" y="90"/>
                  </a:lnTo>
                  <a:lnTo>
                    <a:pt x="123" y="63"/>
                  </a:lnTo>
                  <a:lnTo>
                    <a:pt x="57" y="45"/>
                  </a:lnTo>
                  <a:lnTo>
                    <a:pt x="18" y="24"/>
                  </a:lnTo>
                </a:path>
              </a:pathLst>
            </a:custGeom>
            <a:gradFill rotWithShape="0">
              <a:gsLst>
                <a:gs pos="0">
                  <a:srgbClr val="FF9900"/>
                </a:gs>
                <a:gs pos="100000">
                  <a:srgbClr val="66CCFF"/>
                </a:gs>
              </a:gsLst>
              <a:lin ang="5400000" scaled="1"/>
            </a:gra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15" name="Freeform 89"/>
            <p:cNvSpPr>
              <a:spLocks/>
            </p:cNvSpPr>
            <p:nvPr/>
          </p:nvSpPr>
          <p:spPr bwMode="auto">
            <a:xfrm>
              <a:off x="1832" y="2027"/>
              <a:ext cx="325" cy="115"/>
            </a:xfrm>
            <a:custGeom>
              <a:avLst/>
              <a:gdLst/>
              <a:ahLst/>
              <a:cxnLst>
                <a:cxn ang="0">
                  <a:pos x="1203" y="433"/>
                </a:cxn>
                <a:cxn ang="0">
                  <a:pos x="1046" y="407"/>
                </a:cxn>
                <a:cxn ang="0">
                  <a:pos x="889" y="378"/>
                </a:cxn>
                <a:cxn ang="0">
                  <a:pos x="733" y="343"/>
                </a:cxn>
                <a:cxn ang="0">
                  <a:pos x="578" y="304"/>
                </a:cxn>
                <a:cxn ang="0">
                  <a:pos x="426" y="261"/>
                </a:cxn>
                <a:cxn ang="0">
                  <a:pos x="275" y="214"/>
                </a:cxn>
                <a:cxn ang="0">
                  <a:pos x="126" y="162"/>
                </a:cxn>
                <a:cxn ang="0">
                  <a:pos x="96" y="148"/>
                </a:cxn>
                <a:cxn ang="0">
                  <a:pos x="67" y="131"/>
                </a:cxn>
                <a:cxn ang="0">
                  <a:pos x="44" y="108"/>
                </a:cxn>
                <a:cxn ang="0">
                  <a:pos x="25" y="84"/>
                </a:cxn>
                <a:cxn ang="0">
                  <a:pos x="10" y="58"/>
                </a:cxn>
                <a:cxn ang="0">
                  <a:pos x="2" y="29"/>
                </a:cxn>
                <a:cxn ang="0">
                  <a:pos x="0" y="0"/>
                </a:cxn>
              </a:cxnLst>
              <a:rect l="0" t="0" r="r" b="b"/>
              <a:pathLst>
                <a:path w="1203" h="433">
                  <a:moveTo>
                    <a:pt x="1203" y="433"/>
                  </a:moveTo>
                  <a:lnTo>
                    <a:pt x="1046" y="407"/>
                  </a:lnTo>
                  <a:lnTo>
                    <a:pt x="889" y="378"/>
                  </a:lnTo>
                  <a:lnTo>
                    <a:pt x="733" y="343"/>
                  </a:lnTo>
                  <a:lnTo>
                    <a:pt x="578" y="304"/>
                  </a:lnTo>
                  <a:lnTo>
                    <a:pt x="426" y="261"/>
                  </a:lnTo>
                  <a:lnTo>
                    <a:pt x="275" y="214"/>
                  </a:lnTo>
                  <a:lnTo>
                    <a:pt x="126" y="162"/>
                  </a:lnTo>
                  <a:lnTo>
                    <a:pt x="96" y="148"/>
                  </a:lnTo>
                  <a:lnTo>
                    <a:pt x="67" y="131"/>
                  </a:lnTo>
                  <a:lnTo>
                    <a:pt x="44" y="108"/>
                  </a:lnTo>
                  <a:lnTo>
                    <a:pt x="25" y="84"/>
                  </a:lnTo>
                  <a:lnTo>
                    <a:pt x="10" y="58"/>
                  </a:lnTo>
                  <a:lnTo>
                    <a:pt x="2" y="29"/>
                  </a:lnTo>
                  <a:lnTo>
                    <a:pt x="0" y="0"/>
                  </a:lnTo>
                </a:path>
              </a:pathLst>
            </a:custGeom>
            <a:noFill/>
            <a:ln w="1270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16" name="Freeform 90"/>
            <p:cNvSpPr>
              <a:spLocks/>
            </p:cNvSpPr>
            <p:nvPr/>
          </p:nvSpPr>
          <p:spPr bwMode="auto">
            <a:xfrm>
              <a:off x="1832" y="2192"/>
              <a:ext cx="7" cy="21"/>
            </a:xfrm>
            <a:custGeom>
              <a:avLst/>
              <a:gdLst/>
              <a:ahLst/>
              <a:cxnLst>
                <a:cxn ang="0">
                  <a:pos x="24" y="0"/>
                </a:cxn>
                <a:cxn ang="0">
                  <a:pos x="9" y="25"/>
                </a:cxn>
                <a:cxn ang="0">
                  <a:pos x="2" y="54"/>
                </a:cxn>
                <a:cxn ang="0">
                  <a:pos x="0" y="82"/>
                </a:cxn>
              </a:cxnLst>
              <a:rect l="0" t="0" r="r" b="b"/>
              <a:pathLst>
                <a:path w="24" h="82">
                  <a:moveTo>
                    <a:pt x="24" y="0"/>
                  </a:moveTo>
                  <a:lnTo>
                    <a:pt x="9" y="25"/>
                  </a:lnTo>
                  <a:lnTo>
                    <a:pt x="2" y="54"/>
                  </a:lnTo>
                  <a:lnTo>
                    <a:pt x="0" y="82"/>
                  </a:lnTo>
                </a:path>
              </a:pathLst>
            </a:custGeom>
            <a:noFill/>
            <a:ln w="1270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17" name="Freeform 91"/>
            <p:cNvSpPr>
              <a:spLocks/>
            </p:cNvSpPr>
            <p:nvPr/>
          </p:nvSpPr>
          <p:spPr bwMode="auto">
            <a:xfrm>
              <a:off x="1838" y="3435"/>
              <a:ext cx="2211" cy="183"/>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18" name="Line 92"/>
            <p:cNvSpPr>
              <a:spLocks noChangeShapeType="1"/>
            </p:cNvSpPr>
            <p:nvPr/>
          </p:nvSpPr>
          <p:spPr bwMode="auto">
            <a:xfrm>
              <a:off x="1832" y="2052"/>
              <a:ext cx="0" cy="1420"/>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19" name="Line 93"/>
            <p:cNvSpPr>
              <a:spLocks noChangeShapeType="1"/>
            </p:cNvSpPr>
            <p:nvPr/>
          </p:nvSpPr>
          <p:spPr bwMode="auto">
            <a:xfrm>
              <a:off x="4056" y="2034"/>
              <a:ext cx="0" cy="1427"/>
            </a:xfrm>
            <a:prstGeom prst="line">
              <a:avLst/>
            </a:prstGeom>
            <a:noFill/>
            <a:ln w="19050">
              <a:solidFill>
                <a:srgbClr val="1C1C1C"/>
              </a:solid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20" name="Freeform 94"/>
            <p:cNvSpPr>
              <a:spLocks/>
            </p:cNvSpPr>
            <p:nvPr/>
          </p:nvSpPr>
          <p:spPr bwMode="auto">
            <a:xfrm>
              <a:off x="2944" y="1896"/>
              <a:ext cx="1108" cy="296"/>
            </a:xfrm>
            <a:custGeom>
              <a:avLst/>
              <a:gdLst/>
              <a:ahLst/>
              <a:cxnLst>
                <a:cxn ang="0">
                  <a:pos x="0" y="36"/>
                </a:cxn>
                <a:cxn ang="0">
                  <a:pos x="0" y="276"/>
                </a:cxn>
                <a:cxn ang="0">
                  <a:pos x="35" y="274"/>
                </a:cxn>
                <a:cxn ang="0">
                  <a:pos x="83" y="277"/>
                </a:cxn>
                <a:cxn ang="0">
                  <a:pos x="117" y="273"/>
                </a:cxn>
                <a:cxn ang="0">
                  <a:pos x="161" y="273"/>
                </a:cxn>
                <a:cxn ang="0">
                  <a:pos x="197" y="273"/>
                </a:cxn>
                <a:cxn ang="0">
                  <a:pos x="246" y="271"/>
                </a:cxn>
                <a:cxn ang="0">
                  <a:pos x="287" y="270"/>
                </a:cxn>
                <a:cxn ang="0">
                  <a:pos x="312" y="268"/>
                </a:cxn>
                <a:cxn ang="0">
                  <a:pos x="363" y="265"/>
                </a:cxn>
                <a:cxn ang="0">
                  <a:pos x="417" y="262"/>
                </a:cxn>
                <a:cxn ang="0">
                  <a:pos x="462" y="261"/>
                </a:cxn>
                <a:cxn ang="0">
                  <a:pos x="497" y="259"/>
                </a:cxn>
                <a:cxn ang="0">
                  <a:pos x="536" y="253"/>
                </a:cxn>
                <a:cxn ang="0">
                  <a:pos x="581" y="249"/>
                </a:cxn>
                <a:cxn ang="0">
                  <a:pos x="642" y="240"/>
                </a:cxn>
                <a:cxn ang="0">
                  <a:pos x="683" y="235"/>
                </a:cxn>
                <a:cxn ang="0">
                  <a:pos x="744" y="226"/>
                </a:cxn>
                <a:cxn ang="0">
                  <a:pos x="804" y="216"/>
                </a:cxn>
                <a:cxn ang="0">
                  <a:pos x="855" y="204"/>
                </a:cxn>
                <a:cxn ang="0">
                  <a:pos x="920" y="187"/>
                </a:cxn>
                <a:cxn ang="0">
                  <a:pos x="968" y="172"/>
                </a:cxn>
                <a:cxn ang="0">
                  <a:pos x="999" y="159"/>
                </a:cxn>
                <a:cxn ang="0">
                  <a:pos x="1026" y="136"/>
                </a:cxn>
                <a:cxn ang="0">
                  <a:pos x="1026" y="112"/>
                </a:cxn>
                <a:cxn ang="0">
                  <a:pos x="1017" y="97"/>
                </a:cxn>
                <a:cxn ang="0">
                  <a:pos x="999" y="82"/>
                </a:cxn>
                <a:cxn ang="0">
                  <a:pos x="972" y="73"/>
                </a:cxn>
                <a:cxn ang="0">
                  <a:pos x="939" y="61"/>
                </a:cxn>
                <a:cxn ang="0">
                  <a:pos x="905" y="52"/>
                </a:cxn>
                <a:cxn ang="0">
                  <a:pos x="875" y="43"/>
                </a:cxn>
                <a:cxn ang="0">
                  <a:pos x="846" y="36"/>
                </a:cxn>
                <a:cxn ang="0">
                  <a:pos x="809" y="27"/>
                </a:cxn>
                <a:cxn ang="0">
                  <a:pos x="765" y="19"/>
                </a:cxn>
                <a:cxn ang="0">
                  <a:pos x="740" y="16"/>
                </a:cxn>
                <a:cxn ang="0">
                  <a:pos x="714" y="10"/>
                </a:cxn>
                <a:cxn ang="0">
                  <a:pos x="681" y="7"/>
                </a:cxn>
                <a:cxn ang="0">
                  <a:pos x="656" y="1"/>
                </a:cxn>
                <a:cxn ang="0">
                  <a:pos x="638" y="0"/>
                </a:cxn>
                <a:cxn ang="0">
                  <a:pos x="612" y="4"/>
                </a:cxn>
                <a:cxn ang="0">
                  <a:pos x="584" y="6"/>
                </a:cxn>
                <a:cxn ang="0">
                  <a:pos x="563" y="7"/>
                </a:cxn>
                <a:cxn ang="0">
                  <a:pos x="536" y="10"/>
                </a:cxn>
                <a:cxn ang="0">
                  <a:pos x="503" y="15"/>
                </a:cxn>
                <a:cxn ang="0">
                  <a:pos x="476" y="16"/>
                </a:cxn>
                <a:cxn ang="0">
                  <a:pos x="450" y="18"/>
                </a:cxn>
                <a:cxn ang="0">
                  <a:pos x="414" y="19"/>
                </a:cxn>
                <a:cxn ang="0">
                  <a:pos x="372" y="22"/>
                </a:cxn>
                <a:cxn ang="0">
                  <a:pos x="335" y="25"/>
                </a:cxn>
                <a:cxn ang="0">
                  <a:pos x="305" y="28"/>
                </a:cxn>
                <a:cxn ang="0">
                  <a:pos x="279" y="28"/>
                </a:cxn>
                <a:cxn ang="0">
                  <a:pos x="243" y="31"/>
                </a:cxn>
                <a:cxn ang="0">
                  <a:pos x="209" y="31"/>
                </a:cxn>
                <a:cxn ang="0">
                  <a:pos x="186" y="31"/>
                </a:cxn>
                <a:cxn ang="0">
                  <a:pos x="147" y="33"/>
                </a:cxn>
                <a:cxn ang="0">
                  <a:pos x="122" y="33"/>
                </a:cxn>
                <a:cxn ang="0">
                  <a:pos x="98" y="37"/>
                </a:cxn>
                <a:cxn ang="0">
                  <a:pos x="0" y="36"/>
                </a:cxn>
              </a:cxnLst>
              <a:rect l="0" t="0" r="r" b="b"/>
              <a:pathLst>
                <a:path w="1026" h="277">
                  <a:moveTo>
                    <a:pt x="0" y="36"/>
                  </a:moveTo>
                  <a:lnTo>
                    <a:pt x="0" y="276"/>
                  </a:lnTo>
                  <a:lnTo>
                    <a:pt x="35" y="274"/>
                  </a:lnTo>
                  <a:lnTo>
                    <a:pt x="83" y="277"/>
                  </a:lnTo>
                  <a:lnTo>
                    <a:pt x="117" y="273"/>
                  </a:lnTo>
                  <a:lnTo>
                    <a:pt x="161" y="273"/>
                  </a:lnTo>
                  <a:lnTo>
                    <a:pt x="197" y="273"/>
                  </a:lnTo>
                  <a:lnTo>
                    <a:pt x="246" y="271"/>
                  </a:lnTo>
                  <a:lnTo>
                    <a:pt x="287" y="270"/>
                  </a:lnTo>
                  <a:lnTo>
                    <a:pt x="312" y="268"/>
                  </a:lnTo>
                  <a:lnTo>
                    <a:pt x="363" y="265"/>
                  </a:lnTo>
                  <a:lnTo>
                    <a:pt x="417" y="262"/>
                  </a:lnTo>
                  <a:lnTo>
                    <a:pt x="462" y="261"/>
                  </a:lnTo>
                  <a:lnTo>
                    <a:pt x="497" y="259"/>
                  </a:lnTo>
                  <a:lnTo>
                    <a:pt x="536" y="253"/>
                  </a:lnTo>
                  <a:lnTo>
                    <a:pt x="581" y="249"/>
                  </a:lnTo>
                  <a:lnTo>
                    <a:pt x="642" y="240"/>
                  </a:lnTo>
                  <a:lnTo>
                    <a:pt x="683" y="235"/>
                  </a:lnTo>
                  <a:lnTo>
                    <a:pt x="744" y="226"/>
                  </a:lnTo>
                  <a:lnTo>
                    <a:pt x="804" y="216"/>
                  </a:lnTo>
                  <a:lnTo>
                    <a:pt x="855" y="204"/>
                  </a:lnTo>
                  <a:lnTo>
                    <a:pt x="920" y="187"/>
                  </a:lnTo>
                  <a:lnTo>
                    <a:pt x="968" y="172"/>
                  </a:lnTo>
                  <a:lnTo>
                    <a:pt x="999" y="159"/>
                  </a:lnTo>
                  <a:lnTo>
                    <a:pt x="1026" y="136"/>
                  </a:lnTo>
                  <a:lnTo>
                    <a:pt x="1026" y="112"/>
                  </a:lnTo>
                  <a:lnTo>
                    <a:pt x="1017" y="97"/>
                  </a:lnTo>
                  <a:lnTo>
                    <a:pt x="999" y="82"/>
                  </a:lnTo>
                  <a:lnTo>
                    <a:pt x="972" y="73"/>
                  </a:lnTo>
                  <a:lnTo>
                    <a:pt x="939" y="61"/>
                  </a:lnTo>
                  <a:lnTo>
                    <a:pt x="905" y="52"/>
                  </a:lnTo>
                  <a:lnTo>
                    <a:pt x="875" y="43"/>
                  </a:lnTo>
                  <a:lnTo>
                    <a:pt x="846" y="36"/>
                  </a:lnTo>
                  <a:lnTo>
                    <a:pt x="809" y="27"/>
                  </a:lnTo>
                  <a:lnTo>
                    <a:pt x="765" y="19"/>
                  </a:lnTo>
                  <a:lnTo>
                    <a:pt x="740" y="16"/>
                  </a:lnTo>
                  <a:lnTo>
                    <a:pt x="714" y="10"/>
                  </a:lnTo>
                  <a:lnTo>
                    <a:pt x="681" y="7"/>
                  </a:lnTo>
                  <a:lnTo>
                    <a:pt x="656" y="1"/>
                  </a:lnTo>
                  <a:lnTo>
                    <a:pt x="638" y="0"/>
                  </a:lnTo>
                  <a:lnTo>
                    <a:pt x="612" y="4"/>
                  </a:lnTo>
                  <a:lnTo>
                    <a:pt x="584" y="6"/>
                  </a:lnTo>
                  <a:lnTo>
                    <a:pt x="563" y="7"/>
                  </a:lnTo>
                  <a:lnTo>
                    <a:pt x="536" y="10"/>
                  </a:lnTo>
                  <a:lnTo>
                    <a:pt x="503" y="15"/>
                  </a:lnTo>
                  <a:lnTo>
                    <a:pt x="476" y="16"/>
                  </a:lnTo>
                  <a:lnTo>
                    <a:pt x="450" y="18"/>
                  </a:lnTo>
                  <a:lnTo>
                    <a:pt x="414" y="19"/>
                  </a:lnTo>
                  <a:lnTo>
                    <a:pt x="372" y="22"/>
                  </a:lnTo>
                  <a:lnTo>
                    <a:pt x="335" y="25"/>
                  </a:lnTo>
                  <a:lnTo>
                    <a:pt x="305" y="28"/>
                  </a:lnTo>
                  <a:lnTo>
                    <a:pt x="279" y="28"/>
                  </a:lnTo>
                  <a:lnTo>
                    <a:pt x="243" y="31"/>
                  </a:lnTo>
                  <a:lnTo>
                    <a:pt x="209" y="31"/>
                  </a:lnTo>
                  <a:lnTo>
                    <a:pt x="186" y="31"/>
                  </a:lnTo>
                  <a:lnTo>
                    <a:pt x="147" y="33"/>
                  </a:lnTo>
                  <a:lnTo>
                    <a:pt x="122" y="33"/>
                  </a:lnTo>
                  <a:lnTo>
                    <a:pt x="98" y="37"/>
                  </a:lnTo>
                  <a:lnTo>
                    <a:pt x="0" y="36"/>
                  </a:lnTo>
                  <a:close/>
                </a:path>
              </a:pathLst>
            </a:custGeom>
            <a:gradFill rotWithShape="0">
              <a:gsLst>
                <a:gs pos="0">
                  <a:srgbClr val="FF9900">
                    <a:gamma/>
                    <a:shade val="46275"/>
                    <a:invGamma/>
                  </a:srgbClr>
                </a:gs>
                <a:gs pos="100000">
                  <a:srgbClr val="FF9900"/>
                </a:gs>
              </a:gsLst>
              <a:lin ang="5400000" scaled="1"/>
            </a:gra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21" name="Freeform 95"/>
            <p:cNvSpPr>
              <a:spLocks/>
            </p:cNvSpPr>
            <p:nvPr/>
          </p:nvSpPr>
          <p:spPr bwMode="auto">
            <a:xfrm>
              <a:off x="1835" y="1896"/>
              <a:ext cx="1114" cy="296"/>
            </a:xfrm>
            <a:custGeom>
              <a:avLst/>
              <a:gdLst/>
              <a:ahLst/>
              <a:cxnLst>
                <a:cxn ang="0">
                  <a:pos x="1029" y="36"/>
                </a:cxn>
                <a:cxn ang="0">
                  <a:pos x="1026" y="276"/>
                </a:cxn>
                <a:cxn ang="0">
                  <a:pos x="993" y="277"/>
                </a:cxn>
                <a:cxn ang="0">
                  <a:pos x="957" y="277"/>
                </a:cxn>
                <a:cxn ang="0">
                  <a:pos x="927" y="274"/>
                </a:cxn>
                <a:cxn ang="0">
                  <a:pos x="897" y="274"/>
                </a:cxn>
                <a:cxn ang="0">
                  <a:pos x="861" y="274"/>
                </a:cxn>
                <a:cxn ang="0">
                  <a:pos x="822" y="273"/>
                </a:cxn>
                <a:cxn ang="0">
                  <a:pos x="792" y="271"/>
                </a:cxn>
                <a:cxn ang="0">
                  <a:pos x="763" y="271"/>
                </a:cxn>
                <a:cxn ang="0">
                  <a:pos x="732" y="267"/>
                </a:cxn>
                <a:cxn ang="0">
                  <a:pos x="702" y="268"/>
                </a:cxn>
                <a:cxn ang="0">
                  <a:pos x="661" y="267"/>
                </a:cxn>
                <a:cxn ang="0">
                  <a:pos x="619" y="264"/>
                </a:cxn>
                <a:cxn ang="0">
                  <a:pos x="580" y="261"/>
                </a:cxn>
                <a:cxn ang="0">
                  <a:pos x="546" y="258"/>
                </a:cxn>
                <a:cxn ang="0">
                  <a:pos x="504" y="253"/>
                </a:cxn>
                <a:cxn ang="0">
                  <a:pos x="469" y="250"/>
                </a:cxn>
                <a:cxn ang="0">
                  <a:pos x="432" y="247"/>
                </a:cxn>
                <a:cxn ang="0">
                  <a:pos x="393" y="243"/>
                </a:cxn>
                <a:cxn ang="0">
                  <a:pos x="349" y="235"/>
                </a:cxn>
                <a:cxn ang="0">
                  <a:pos x="309" y="234"/>
                </a:cxn>
                <a:cxn ang="0">
                  <a:pos x="277" y="228"/>
                </a:cxn>
                <a:cxn ang="0">
                  <a:pos x="237" y="217"/>
                </a:cxn>
                <a:cxn ang="0">
                  <a:pos x="199" y="216"/>
                </a:cxn>
                <a:cxn ang="0">
                  <a:pos x="171" y="205"/>
                </a:cxn>
                <a:cxn ang="0">
                  <a:pos x="141" y="198"/>
                </a:cxn>
                <a:cxn ang="0">
                  <a:pos x="114" y="189"/>
                </a:cxn>
                <a:cxn ang="0">
                  <a:pos x="91" y="181"/>
                </a:cxn>
                <a:cxn ang="0">
                  <a:pos x="63" y="175"/>
                </a:cxn>
                <a:cxn ang="0">
                  <a:pos x="42" y="166"/>
                </a:cxn>
                <a:cxn ang="0">
                  <a:pos x="22" y="157"/>
                </a:cxn>
                <a:cxn ang="0">
                  <a:pos x="10" y="150"/>
                </a:cxn>
                <a:cxn ang="0">
                  <a:pos x="0" y="139"/>
                </a:cxn>
                <a:cxn ang="0">
                  <a:pos x="0" y="117"/>
                </a:cxn>
                <a:cxn ang="0">
                  <a:pos x="1" y="102"/>
                </a:cxn>
                <a:cxn ang="0">
                  <a:pos x="16" y="90"/>
                </a:cxn>
                <a:cxn ang="0">
                  <a:pos x="36" y="76"/>
                </a:cxn>
                <a:cxn ang="0">
                  <a:pos x="73" y="69"/>
                </a:cxn>
                <a:cxn ang="0">
                  <a:pos x="109" y="57"/>
                </a:cxn>
                <a:cxn ang="0">
                  <a:pos x="150" y="45"/>
                </a:cxn>
                <a:cxn ang="0">
                  <a:pos x="205" y="30"/>
                </a:cxn>
                <a:cxn ang="0">
                  <a:pos x="270" y="18"/>
                </a:cxn>
                <a:cxn ang="0">
                  <a:pos x="300" y="13"/>
                </a:cxn>
                <a:cxn ang="0">
                  <a:pos x="346" y="7"/>
                </a:cxn>
                <a:cxn ang="0">
                  <a:pos x="382" y="4"/>
                </a:cxn>
                <a:cxn ang="0">
                  <a:pos x="394" y="0"/>
                </a:cxn>
                <a:cxn ang="0">
                  <a:pos x="439" y="7"/>
                </a:cxn>
                <a:cxn ang="0">
                  <a:pos x="474" y="9"/>
                </a:cxn>
                <a:cxn ang="0">
                  <a:pos x="525" y="18"/>
                </a:cxn>
                <a:cxn ang="0">
                  <a:pos x="561" y="18"/>
                </a:cxn>
                <a:cxn ang="0">
                  <a:pos x="604" y="21"/>
                </a:cxn>
                <a:cxn ang="0">
                  <a:pos x="636" y="24"/>
                </a:cxn>
                <a:cxn ang="0">
                  <a:pos x="684" y="27"/>
                </a:cxn>
                <a:cxn ang="0">
                  <a:pos x="730" y="30"/>
                </a:cxn>
                <a:cxn ang="0">
                  <a:pos x="777" y="33"/>
                </a:cxn>
                <a:cxn ang="0">
                  <a:pos x="817" y="33"/>
                </a:cxn>
                <a:cxn ang="0">
                  <a:pos x="843" y="33"/>
                </a:cxn>
                <a:cxn ang="0">
                  <a:pos x="864" y="36"/>
                </a:cxn>
                <a:cxn ang="0">
                  <a:pos x="1029" y="36"/>
                </a:cxn>
              </a:cxnLst>
              <a:rect l="0" t="0" r="r" b="b"/>
              <a:pathLst>
                <a:path w="1029" h="277">
                  <a:moveTo>
                    <a:pt x="1029" y="36"/>
                  </a:moveTo>
                  <a:lnTo>
                    <a:pt x="1026" y="276"/>
                  </a:lnTo>
                  <a:lnTo>
                    <a:pt x="993" y="277"/>
                  </a:lnTo>
                  <a:lnTo>
                    <a:pt x="957" y="277"/>
                  </a:lnTo>
                  <a:lnTo>
                    <a:pt x="927" y="274"/>
                  </a:lnTo>
                  <a:lnTo>
                    <a:pt x="897" y="274"/>
                  </a:lnTo>
                  <a:lnTo>
                    <a:pt x="861" y="274"/>
                  </a:lnTo>
                  <a:lnTo>
                    <a:pt x="822" y="273"/>
                  </a:lnTo>
                  <a:lnTo>
                    <a:pt x="792" y="271"/>
                  </a:lnTo>
                  <a:lnTo>
                    <a:pt x="763" y="271"/>
                  </a:lnTo>
                  <a:lnTo>
                    <a:pt x="732" y="267"/>
                  </a:lnTo>
                  <a:lnTo>
                    <a:pt x="702" y="268"/>
                  </a:lnTo>
                  <a:lnTo>
                    <a:pt x="661" y="267"/>
                  </a:lnTo>
                  <a:lnTo>
                    <a:pt x="619" y="264"/>
                  </a:lnTo>
                  <a:lnTo>
                    <a:pt x="580" y="261"/>
                  </a:lnTo>
                  <a:lnTo>
                    <a:pt x="546" y="258"/>
                  </a:lnTo>
                  <a:lnTo>
                    <a:pt x="504" y="253"/>
                  </a:lnTo>
                  <a:lnTo>
                    <a:pt x="469" y="250"/>
                  </a:lnTo>
                  <a:lnTo>
                    <a:pt x="432" y="247"/>
                  </a:lnTo>
                  <a:lnTo>
                    <a:pt x="393" y="243"/>
                  </a:lnTo>
                  <a:lnTo>
                    <a:pt x="349" y="235"/>
                  </a:lnTo>
                  <a:lnTo>
                    <a:pt x="309" y="234"/>
                  </a:lnTo>
                  <a:lnTo>
                    <a:pt x="277" y="228"/>
                  </a:lnTo>
                  <a:lnTo>
                    <a:pt x="237" y="217"/>
                  </a:lnTo>
                  <a:lnTo>
                    <a:pt x="199" y="216"/>
                  </a:lnTo>
                  <a:lnTo>
                    <a:pt x="171" y="205"/>
                  </a:lnTo>
                  <a:lnTo>
                    <a:pt x="141" y="198"/>
                  </a:lnTo>
                  <a:lnTo>
                    <a:pt x="114" y="189"/>
                  </a:lnTo>
                  <a:lnTo>
                    <a:pt x="91" y="181"/>
                  </a:lnTo>
                  <a:lnTo>
                    <a:pt x="63" y="175"/>
                  </a:lnTo>
                  <a:lnTo>
                    <a:pt x="42" y="166"/>
                  </a:lnTo>
                  <a:lnTo>
                    <a:pt x="22" y="157"/>
                  </a:lnTo>
                  <a:lnTo>
                    <a:pt x="10" y="150"/>
                  </a:lnTo>
                  <a:lnTo>
                    <a:pt x="0" y="139"/>
                  </a:lnTo>
                  <a:lnTo>
                    <a:pt x="0" y="117"/>
                  </a:lnTo>
                  <a:lnTo>
                    <a:pt x="1" y="102"/>
                  </a:lnTo>
                  <a:lnTo>
                    <a:pt x="16" y="90"/>
                  </a:lnTo>
                  <a:lnTo>
                    <a:pt x="36" y="76"/>
                  </a:lnTo>
                  <a:lnTo>
                    <a:pt x="73" y="69"/>
                  </a:lnTo>
                  <a:lnTo>
                    <a:pt x="109" y="57"/>
                  </a:lnTo>
                  <a:lnTo>
                    <a:pt x="150" y="45"/>
                  </a:lnTo>
                  <a:lnTo>
                    <a:pt x="205" y="30"/>
                  </a:lnTo>
                  <a:lnTo>
                    <a:pt x="270" y="18"/>
                  </a:lnTo>
                  <a:lnTo>
                    <a:pt x="300" y="13"/>
                  </a:lnTo>
                  <a:lnTo>
                    <a:pt x="346" y="7"/>
                  </a:lnTo>
                  <a:lnTo>
                    <a:pt x="382" y="4"/>
                  </a:lnTo>
                  <a:lnTo>
                    <a:pt x="394" y="0"/>
                  </a:lnTo>
                  <a:lnTo>
                    <a:pt x="439" y="7"/>
                  </a:lnTo>
                  <a:lnTo>
                    <a:pt x="474" y="9"/>
                  </a:lnTo>
                  <a:lnTo>
                    <a:pt x="525" y="18"/>
                  </a:lnTo>
                  <a:lnTo>
                    <a:pt x="561" y="18"/>
                  </a:lnTo>
                  <a:lnTo>
                    <a:pt x="604" y="21"/>
                  </a:lnTo>
                  <a:lnTo>
                    <a:pt x="636" y="24"/>
                  </a:lnTo>
                  <a:lnTo>
                    <a:pt x="684" y="27"/>
                  </a:lnTo>
                  <a:lnTo>
                    <a:pt x="730" y="30"/>
                  </a:lnTo>
                  <a:lnTo>
                    <a:pt x="777" y="33"/>
                  </a:lnTo>
                  <a:lnTo>
                    <a:pt x="817" y="33"/>
                  </a:lnTo>
                  <a:lnTo>
                    <a:pt x="843" y="33"/>
                  </a:lnTo>
                  <a:lnTo>
                    <a:pt x="864" y="36"/>
                  </a:lnTo>
                  <a:lnTo>
                    <a:pt x="1029" y="36"/>
                  </a:lnTo>
                  <a:close/>
                </a:path>
              </a:pathLst>
            </a:custGeom>
            <a:gradFill rotWithShape="0">
              <a:gsLst>
                <a:gs pos="0">
                  <a:srgbClr val="FF9900">
                    <a:gamma/>
                    <a:shade val="46275"/>
                    <a:invGamma/>
                  </a:srgbClr>
                </a:gs>
                <a:gs pos="100000">
                  <a:srgbClr val="FF9900"/>
                </a:gs>
              </a:gsLst>
              <a:lin ang="5400000" scaled="1"/>
            </a:gradFill>
            <a:ln w="9525">
              <a:noFill/>
              <a:round/>
              <a:headEnd/>
              <a:tailEnd/>
            </a:ln>
            <a:effectLst/>
          </p:spPr>
          <p:txBody>
            <a:bodyPr wrap="none" anchor="ctr"/>
            <a:lstStyle/>
            <a:p>
              <a:pPr>
                <a:defRPr/>
              </a:pPr>
              <a:endParaRPr lang="en-US">
                <a:solidFill>
                  <a:srgbClr val="40458C"/>
                </a:solidFill>
                <a:effectLst>
                  <a:outerShdw blurRad="38100" dist="38100" dir="2700000" algn="tl">
                    <a:srgbClr val="000000">
                      <a:alpha val="43137"/>
                    </a:srgbClr>
                  </a:outerShdw>
                </a:effectLst>
              </a:endParaRPr>
            </a:p>
          </p:txBody>
        </p:sp>
        <p:sp>
          <p:nvSpPr>
            <p:cNvPr id="322" name="Freeform 96"/>
            <p:cNvSpPr>
              <a:spLocks/>
            </p:cNvSpPr>
            <p:nvPr/>
          </p:nvSpPr>
          <p:spPr bwMode="auto">
            <a:xfrm>
              <a:off x="2157" y="1896"/>
              <a:ext cx="1895" cy="294"/>
            </a:xfrm>
            <a:custGeom>
              <a:avLst/>
              <a:gdLst/>
              <a:ahLst/>
              <a:cxnLst>
                <a:cxn ang="0">
                  <a:pos x="0" y="919"/>
                </a:cxn>
                <a:cxn ang="0">
                  <a:pos x="240" y="953"/>
                </a:cxn>
                <a:cxn ang="0">
                  <a:pos x="481" y="983"/>
                </a:cxn>
                <a:cxn ang="0">
                  <a:pos x="724" y="1009"/>
                </a:cxn>
                <a:cxn ang="0">
                  <a:pos x="967" y="1031"/>
                </a:cxn>
                <a:cxn ang="0">
                  <a:pos x="1209" y="1048"/>
                </a:cxn>
                <a:cxn ang="0">
                  <a:pos x="1548" y="1066"/>
                </a:cxn>
                <a:cxn ang="0">
                  <a:pos x="1889" y="1080"/>
                </a:cxn>
                <a:cxn ang="0">
                  <a:pos x="2227" y="1092"/>
                </a:cxn>
                <a:cxn ang="0">
                  <a:pos x="2566" y="1098"/>
                </a:cxn>
                <a:cxn ang="0">
                  <a:pos x="2907" y="1101"/>
                </a:cxn>
                <a:cxn ang="0">
                  <a:pos x="3245" y="1098"/>
                </a:cxn>
                <a:cxn ang="0">
                  <a:pos x="3586" y="1092"/>
                </a:cxn>
                <a:cxn ang="0">
                  <a:pos x="3926" y="1080"/>
                </a:cxn>
                <a:cxn ang="0">
                  <a:pos x="4265" y="1066"/>
                </a:cxn>
                <a:cxn ang="0">
                  <a:pos x="4604" y="1048"/>
                </a:cxn>
                <a:cxn ang="0">
                  <a:pos x="4848" y="1031"/>
                </a:cxn>
                <a:cxn ang="0">
                  <a:pos x="5089" y="1009"/>
                </a:cxn>
                <a:cxn ang="0">
                  <a:pos x="5331" y="983"/>
                </a:cxn>
                <a:cxn ang="0">
                  <a:pos x="5573" y="953"/>
                </a:cxn>
                <a:cxn ang="0">
                  <a:pos x="5813" y="919"/>
                </a:cxn>
                <a:cxn ang="0">
                  <a:pos x="5971" y="893"/>
                </a:cxn>
                <a:cxn ang="0">
                  <a:pos x="6128" y="864"/>
                </a:cxn>
                <a:cxn ang="0">
                  <a:pos x="6284" y="829"/>
                </a:cxn>
                <a:cxn ang="0">
                  <a:pos x="6438" y="790"/>
                </a:cxn>
                <a:cxn ang="0">
                  <a:pos x="6590" y="747"/>
                </a:cxn>
                <a:cxn ang="0">
                  <a:pos x="6741" y="700"/>
                </a:cxn>
                <a:cxn ang="0">
                  <a:pos x="6891" y="648"/>
                </a:cxn>
                <a:cxn ang="0">
                  <a:pos x="6921" y="634"/>
                </a:cxn>
                <a:cxn ang="0">
                  <a:pos x="6949" y="617"/>
                </a:cxn>
                <a:cxn ang="0">
                  <a:pos x="6973" y="594"/>
                </a:cxn>
                <a:cxn ang="0">
                  <a:pos x="6992" y="570"/>
                </a:cxn>
                <a:cxn ang="0">
                  <a:pos x="7006" y="544"/>
                </a:cxn>
                <a:cxn ang="0">
                  <a:pos x="7015" y="515"/>
                </a:cxn>
                <a:cxn ang="0">
                  <a:pos x="7018" y="486"/>
                </a:cxn>
                <a:cxn ang="0">
                  <a:pos x="7015" y="455"/>
                </a:cxn>
                <a:cxn ang="0">
                  <a:pos x="7006" y="426"/>
                </a:cxn>
                <a:cxn ang="0">
                  <a:pos x="6992" y="399"/>
                </a:cxn>
                <a:cxn ang="0">
                  <a:pos x="6973" y="374"/>
                </a:cxn>
                <a:cxn ang="0">
                  <a:pos x="6949" y="353"/>
                </a:cxn>
                <a:cxn ang="0">
                  <a:pos x="6921" y="335"/>
                </a:cxn>
                <a:cxn ang="0">
                  <a:pos x="6891" y="321"/>
                </a:cxn>
                <a:cxn ang="0">
                  <a:pos x="6741" y="269"/>
                </a:cxn>
                <a:cxn ang="0">
                  <a:pos x="6590" y="222"/>
                </a:cxn>
                <a:cxn ang="0">
                  <a:pos x="6438" y="180"/>
                </a:cxn>
                <a:cxn ang="0">
                  <a:pos x="6284" y="140"/>
                </a:cxn>
                <a:cxn ang="0">
                  <a:pos x="6128" y="105"/>
                </a:cxn>
                <a:cxn ang="0">
                  <a:pos x="5971" y="76"/>
                </a:cxn>
                <a:cxn ang="0">
                  <a:pos x="5813" y="49"/>
                </a:cxn>
                <a:cxn ang="0">
                  <a:pos x="5449" y="0"/>
                </a:cxn>
              </a:cxnLst>
              <a:rect l="0" t="0" r="r" b="b"/>
              <a:pathLst>
                <a:path w="7018" h="1101">
                  <a:moveTo>
                    <a:pt x="0" y="919"/>
                  </a:moveTo>
                  <a:lnTo>
                    <a:pt x="240" y="953"/>
                  </a:lnTo>
                  <a:lnTo>
                    <a:pt x="481" y="983"/>
                  </a:lnTo>
                  <a:lnTo>
                    <a:pt x="724" y="1009"/>
                  </a:lnTo>
                  <a:lnTo>
                    <a:pt x="967" y="1031"/>
                  </a:lnTo>
                  <a:lnTo>
                    <a:pt x="1209" y="1048"/>
                  </a:lnTo>
                  <a:lnTo>
                    <a:pt x="1548" y="1066"/>
                  </a:lnTo>
                  <a:lnTo>
                    <a:pt x="1889" y="1080"/>
                  </a:lnTo>
                  <a:lnTo>
                    <a:pt x="2227" y="1092"/>
                  </a:lnTo>
                  <a:lnTo>
                    <a:pt x="2566" y="1098"/>
                  </a:lnTo>
                  <a:lnTo>
                    <a:pt x="2907" y="1101"/>
                  </a:lnTo>
                  <a:lnTo>
                    <a:pt x="3245" y="1098"/>
                  </a:lnTo>
                  <a:lnTo>
                    <a:pt x="3586" y="1092"/>
                  </a:lnTo>
                  <a:lnTo>
                    <a:pt x="3926" y="1080"/>
                  </a:lnTo>
                  <a:lnTo>
                    <a:pt x="4265" y="1066"/>
                  </a:lnTo>
                  <a:lnTo>
                    <a:pt x="4604" y="1048"/>
                  </a:lnTo>
                  <a:lnTo>
                    <a:pt x="4848" y="1031"/>
                  </a:lnTo>
                  <a:lnTo>
                    <a:pt x="5089" y="1009"/>
                  </a:lnTo>
                  <a:lnTo>
                    <a:pt x="5331" y="983"/>
                  </a:lnTo>
                  <a:lnTo>
                    <a:pt x="5573" y="953"/>
                  </a:lnTo>
                  <a:lnTo>
                    <a:pt x="5813" y="919"/>
                  </a:lnTo>
                  <a:lnTo>
                    <a:pt x="5971" y="893"/>
                  </a:lnTo>
                  <a:lnTo>
                    <a:pt x="6128" y="864"/>
                  </a:lnTo>
                  <a:lnTo>
                    <a:pt x="6284" y="829"/>
                  </a:lnTo>
                  <a:lnTo>
                    <a:pt x="6438" y="790"/>
                  </a:lnTo>
                  <a:lnTo>
                    <a:pt x="6590" y="747"/>
                  </a:lnTo>
                  <a:lnTo>
                    <a:pt x="6741" y="700"/>
                  </a:lnTo>
                  <a:lnTo>
                    <a:pt x="6891" y="648"/>
                  </a:lnTo>
                  <a:lnTo>
                    <a:pt x="6921" y="634"/>
                  </a:lnTo>
                  <a:lnTo>
                    <a:pt x="6949" y="617"/>
                  </a:lnTo>
                  <a:lnTo>
                    <a:pt x="6973" y="594"/>
                  </a:lnTo>
                  <a:lnTo>
                    <a:pt x="6992" y="570"/>
                  </a:lnTo>
                  <a:lnTo>
                    <a:pt x="7006" y="544"/>
                  </a:lnTo>
                  <a:lnTo>
                    <a:pt x="7015" y="515"/>
                  </a:lnTo>
                  <a:lnTo>
                    <a:pt x="7018" y="486"/>
                  </a:lnTo>
                  <a:lnTo>
                    <a:pt x="7015" y="455"/>
                  </a:lnTo>
                  <a:lnTo>
                    <a:pt x="7006" y="426"/>
                  </a:lnTo>
                  <a:lnTo>
                    <a:pt x="6992" y="399"/>
                  </a:lnTo>
                  <a:lnTo>
                    <a:pt x="6973" y="374"/>
                  </a:lnTo>
                  <a:lnTo>
                    <a:pt x="6949" y="353"/>
                  </a:lnTo>
                  <a:lnTo>
                    <a:pt x="6921" y="335"/>
                  </a:lnTo>
                  <a:lnTo>
                    <a:pt x="6891" y="321"/>
                  </a:lnTo>
                  <a:lnTo>
                    <a:pt x="6741" y="269"/>
                  </a:lnTo>
                  <a:lnTo>
                    <a:pt x="6590" y="222"/>
                  </a:lnTo>
                  <a:lnTo>
                    <a:pt x="6438" y="180"/>
                  </a:lnTo>
                  <a:lnTo>
                    <a:pt x="6284" y="140"/>
                  </a:lnTo>
                  <a:lnTo>
                    <a:pt x="6128" y="105"/>
                  </a:lnTo>
                  <a:lnTo>
                    <a:pt x="5971" y="76"/>
                  </a:lnTo>
                  <a:lnTo>
                    <a:pt x="5813" y="49"/>
                  </a:lnTo>
                  <a:lnTo>
                    <a:pt x="5449" y="0"/>
                  </a:lnTo>
                </a:path>
              </a:pathLst>
            </a:custGeom>
            <a:noFill/>
            <a:ln w="1270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sp>
          <p:nvSpPr>
            <p:cNvPr id="323" name="Freeform 97"/>
            <p:cNvSpPr>
              <a:spLocks/>
            </p:cNvSpPr>
            <p:nvPr/>
          </p:nvSpPr>
          <p:spPr bwMode="auto">
            <a:xfrm>
              <a:off x="1832" y="1897"/>
              <a:ext cx="422" cy="130"/>
            </a:xfrm>
            <a:custGeom>
              <a:avLst/>
              <a:gdLst/>
              <a:ahLst/>
              <a:cxnLst>
                <a:cxn ang="0">
                  <a:pos x="0" y="485"/>
                </a:cxn>
                <a:cxn ang="0">
                  <a:pos x="2" y="454"/>
                </a:cxn>
                <a:cxn ang="0">
                  <a:pos x="10" y="425"/>
                </a:cxn>
                <a:cxn ang="0">
                  <a:pos x="25" y="398"/>
                </a:cxn>
                <a:cxn ang="0">
                  <a:pos x="44" y="373"/>
                </a:cxn>
                <a:cxn ang="0">
                  <a:pos x="67" y="352"/>
                </a:cxn>
                <a:cxn ang="0">
                  <a:pos x="96" y="334"/>
                </a:cxn>
                <a:cxn ang="0">
                  <a:pos x="126" y="320"/>
                </a:cxn>
                <a:cxn ang="0">
                  <a:pos x="275" y="268"/>
                </a:cxn>
                <a:cxn ang="0">
                  <a:pos x="426" y="221"/>
                </a:cxn>
                <a:cxn ang="0">
                  <a:pos x="578" y="179"/>
                </a:cxn>
                <a:cxn ang="0">
                  <a:pos x="733" y="139"/>
                </a:cxn>
                <a:cxn ang="0">
                  <a:pos x="889" y="104"/>
                </a:cxn>
                <a:cxn ang="0">
                  <a:pos x="1046" y="75"/>
                </a:cxn>
                <a:cxn ang="0">
                  <a:pos x="1203" y="48"/>
                </a:cxn>
                <a:cxn ang="0">
                  <a:pos x="1559" y="0"/>
                </a:cxn>
              </a:cxnLst>
              <a:rect l="0" t="0" r="r" b="b"/>
              <a:pathLst>
                <a:path w="1559" h="485">
                  <a:moveTo>
                    <a:pt x="0" y="485"/>
                  </a:moveTo>
                  <a:lnTo>
                    <a:pt x="2" y="454"/>
                  </a:lnTo>
                  <a:lnTo>
                    <a:pt x="10" y="425"/>
                  </a:lnTo>
                  <a:lnTo>
                    <a:pt x="25" y="398"/>
                  </a:lnTo>
                  <a:lnTo>
                    <a:pt x="44" y="373"/>
                  </a:lnTo>
                  <a:lnTo>
                    <a:pt x="67" y="352"/>
                  </a:lnTo>
                  <a:lnTo>
                    <a:pt x="96" y="334"/>
                  </a:lnTo>
                  <a:lnTo>
                    <a:pt x="126" y="320"/>
                  </a:lnTo>
                  <a:lnTo>
                    <a:pt x="275" y="268"/>
                  </a:lnTo>
                  <a:lnTo>
                    <a:pt x="426" y="221"/>
                  </a:lnTo>
                  <a:lnTo>
                    <a:pt x="578" y="179"/>
                  </a:lnTo>
                  <a:lnTo>
                    <a:pt x="733" y="139"/>
                  </a:lnTo>
                  <a:lnTo>
                    <a:pt x="889" y="104"/>
                  </a:lnTo>
                  <a:lnTo>
                    <a:pt x="1046" y="75"/>
                  </a:lnTo>
                  <a:lnTo>
                    <a:pt x="1203" y="48"/>
                  </a:lnTo>
                  <a:lnTo>
                    <a:pt x="1559" y="0"/>
                  </a:lnTo>
                </a:path>
              </a:pathLst>
            </a:custGeom>
            <a:noFill/>
            <a:ln w="12700" cmpd="sng">
              <a:solidFill>
                <a:srgbClr val="000000"/>
              </a:solidFill>
              <a:prstDash val="solid"/>
              <a:round/>
              <a:headEnd/>
              <a:tailEnd/>
            </a:ln>
          </p:spPr>
          <p:txBody>
            <a:bodyPr/>
            <a:lstStyle/>
            <a:p>
              <a:pPr>
                <a:defRPr/>
              </a:pPr>
              <a:endParaRPr lang="en-US">
                <a:solidFill>
                  <a:srgbClr val="40458C"/>
                </a:solidFill>
                <a:effectLst>
                  <a:outerShdw blurRad="38100" dist="38100" dir="2700000" algn="tl">
                    <a:srgbClr val="000000">
                      <a:alpha val="43137"/>
                    </a:srgbClr>
                  </a:outerShdw>
                </a:effectLst>
              </a:endParaRPr>
            </a:p>
          </p:txBody>
        </p:sp>
      </p:grpSp>
      <p:grpSp>
        <p:nvGrpSpPr>
          <p:cNvPr id="324" name="Group 98"/>
          <p:cNvGrpSpPr>
            <a:grpSpLocks/>
          </p:cNvGrpSpPr>
          <p:nvPr/>
        </p:nvGrpSpPr>
        <p:grpSpPr bwMode="auto">
          <a:xfrm>
            <a:off x="4087813" y="2563813"/>
            <a:ext cx="4378325" cy="3497262"/>
            <a:chOff x="1830" y="1790"/>
            <a:chExt cx="2226" cy="1828"/>
          </a:xfrm>
        </p:grpSpPr>
        <p:sp>
          <p:nvSpPr>
            <p:cNvPr id="325" name="Freeform 99"/>
            <p:cNvSpPr>
              <a:spLocks/>
            </p:cNvSpPr>
            <p:nvPr/>
          </p:nvSpPr>
          <p:spPr bwMode="auto">
            <a:xfrm>
              <a:off x="1832" y="1790"/>
              <a:ext cx="416" cy="225"/>
            </a:xfrm>
            <a:custGeom>
              <a:avLst/>
              <a:gdLst/>
              <a:ahLst/>
              <a:cxnLst>
                <a:cxn ang="0">
                  <a:pos x="2" y="0"/>
                </a:cxn>
                <a:cxn ang="0">
                  <a:pos x="0" y="210"/>
                </a:cxn>
                <a:cxn ang="0">
                  <a:pos x="12" y="190"/>
                </a:cxn>
                <a:cxn ang="0">
                  <a:pos x="36" y="180"/>
                </a:cxn>
                <a:cxn ang="0">
                  <a:pos x="74" y="166"/>
                </a:cxn>
                <a:cxn ang="0">
                  <a:pos x="118" y="152"/>
                </a:cxn>
                <a:cxn ang="0">
                  <a:pos x="168" y="140"/>
                </a:cxn>
                <a:cxn ang="0">
                  <a:pos x="218" y="126"/>
                </a:cxn>
                <a:cxn ang="0">
                  <a:pos x="268" y="118"/>
                </a:cxn>
                <a:cxn ang="0">
                  <a:pos x="298" y="110"/>
                </a:cxn>
                <a:cxn ang="0">
                  <a:pos x="332" y="106"/>
                </a:cxn>
                <a:cxn ang="0">
                  <a:pos x="360" y="104"/>
                </a:cxn>
                <a:cxn ang="0">
                  <a:pos x="386" y="100"/>
                </a:cxn>
                <a:cxn ang="0">
                  <a:pos x="338" y="88"/>
                </a:cxn>
                <a:cxn ang="0">
                  <a:pos x="302" y="88"/>
                </a:cxn>
                <a:cxn ang="0">
                  <a:pos x="258" y="80"/>
                </a:cxn>
                <a:cxn ang="0">
                  <a:pos x="220" y="72"/>
                </a:cxn>
                <a:cxn ang="0">
                  <a:pos x="170" y="58"/>
                </a:cxn>
                <a:cxn ang="0">
                  <a:pos x="142" y="48"/>
                </a:cxn>
                <a:cxn ang="0">
                  <a:pos x="96" y="36"/>
                </a:cxn>
                <a:cxn ang="0">
                  <a:pos x="62" y="24"/>
                </a:cxn>
                <a:cxn ang="0">
                  <a:pos x="36" y="14"/>
                </a:cxn>
                <a:cxn ang="0">
                  <a:pos x="2" y="0"/>
                </a:cxn>
              </a:cxnLst>
              <a:rect l="0" t="0" r="r" b="b"/>
              <a:pathLst>
                <a:path w="386" h="210">
                  <a:moveTo>
                    <a:pt x="2" y="0"/>
                  </a:moveTo>
                  <a:lnTo>
                    <a:pt x="0" y="210"/>
                  </a:lnTo>
                  <a:lnTo>
                    <a:pt x="12" y="190"/>
                  </a:lnTo>
                  <a:lnTo>
                    <a:pt x="36" y="180"/>
                  </a:lnTo>
                  <a:lnTo>
                    <a:pt x="74" y="166"/>
                  </a:lnTo>
                  <a:lnTo>
                    <a:pt x="118" y="152"/>
                  </a:lnTo>
                  <a:lnTo>
                    <a:pt x="168" y="140"/>
                  </a:lnTo>
                  <a:lnTo>
                    <a:pt x="218" y="126"/>
                  </a:lnTo>
                  <a:lnTo>
                    <a:pt x="268" y="118"/>
                  </a:lnTo>
                  <a:lnTo>
                    <a:pt x="298" y="110"/>
                  </a:lnTo>
                  <a:lnTo>
                    <a:pt x="332" y="106"/>
                  </a:lnTo>
                  <a:lnTo>
                    <a:pt x="360" y="104"/>
                  </a:lnTo>
                  <a:lnTo>
                    <a:pt x="386" y="100"/>
                  </a:lnTo>
                  <a:lnTo>
                    <a:pt x="338" y="88"/>
                  </a:lnTo>
                  <a:lnTo>
                    <a:pt x="302" y="88"/>
                  </a:lnTo>
                  <a:lnTo>
                    <a:pt x="258" y="80"/>
                  </a:lnTo>
                  <a:lnTo>
                    <a:pt x="220" y="72"/>
                  </a:lnTo>
                  <a:lnTo>
                    <a:pt x="170" y="58"/>
                  </a:lnTo>
                  <a:lnTo>
                    <a:pt x="142" y="48"/>
                  </a:lnTo>
                  <a:lnTo>
                    <a:pt x="96" y="36"/>
                  </a:lnTo>
                  <a:lnTo>
                    <a:pt x="62" y="24"/>
                  </a:lnTo>
                  <a:lnTo>
                    <a:pt x="36" y="14"/>
                  </a:lnTo>
                  <a:lnTo>
                    <a:pt x="2" y="0"/>
                  </a:lnTo>
                  <a:close/>
                </a:path>
              </a:pathLst>
            </a:custGeom>
            <a:gradFill rotWithShape="0">
              <a:gsLst>
                <a:gs pos="0">
                  <a:srgbClr val="CFDBFD"/>
                </a:gs>
                <a:gs pos="100000">
                  <a:srgbClr val="CFDBFD">
                    <a:gamma/>
                    <a:shade val="46275"/>
                    <a:invGamma/>
                  </a:srgbClr>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26" name="Freeform 100"/>
            <p:cNvSpPr>
              <a:spLocks/>
            </p:cNvSpPr>
            <p:nvPr/>
          </p:nvSpPr>
          <p:spPr bwMode="auto">
            <a:xfrm>
              <a:off x="3640" y="1795"/>
              <a:ext cx="414" cy="224"/>
            </a:xfrm>
            <a:custGeom>
              <a:avLst/>
              <a:gdLst/>
              <a:ahLst/>
              <a:cxnLst>
                <a:cxn ang="0">
                  <a:pos x="0" y="94"/>
                </a:cxn>
                <a:cxn ang="0">
                  <a:pos x="58" y="84"/>
                </a:cxn>
                <a:cxn ang="0">
                  <a:pos x="108" y="78"/>
                </a:cxn>
                <a:cxn ang="0">
                  <a:pos x="148" y="66"/>
                </a:cxn>
                <a:cxn ang="0">
                  <a:pos x="222" y="56"/>
                </a:cxn>
                <a:cxn ang="0">
                  <a:pos x="268" y="34"/>
                </a:cxn>
                <a:cxn ang="0">
                  <a:pos x="314" y="26"/>
                </a:cxn>
                <a:cxn ang="0">
                  <a:pos x="338" y="12"/>
                </a:cxn>
                <a:cxn ang="0">
                  <a:pos x="372" y="0"/>
                </a:cxn>
                <a:cxn ang="0">
                  <a:pos x="384" y="0"/>
                </a:cxn>
                <a:cxn ang="0">
                  <a:pos x="380" y="210"/>
                </a:cxn>
                <a:cxn ang="0">
                  <a:pos x="368" y="184"/>
                </a:cxn>
                <a:cxn ang="0">
                  <a:pos x="342" y="170"/>
                </a:cxn>
                <a:cxn ang="0">
                  <a:pos x="312" y="158"/>
                </a:cxn>
                <a:cxn ang="0">
                  <a:pos x="272" y="146"/>
                </a:cxn>
                <a:cxn ang="0">
                  <a:pos x="230" y="134"/>
                </a:cxn>
                <a:cxn ang="0">
                  <a:pos x="192" y="128"/>
                </a:cxn>
                <a:cxn ang="0">
                  <a:pos x="152" y="116"/>
                </a:cxn>
                <a:cxn ang="0">
                  <a:pos x="132" y="114"/>
                </a:cxn>
                <a:cxn ang="0">
                  <a:pos x="94" y="106"/>
                </a:cxn>
                <a:cxn ang="0">
                  <a:pos x="68" y="104"/>
                </a:cxn>
                <a:cxn ang="0">
                  <a:pos x="44" y="98"/>
                </a:cxn>
                <a:cxn ang="0">
                  <a:pos x="22" y="98"/>
                </a:cxn>
                <a:cxn ang="0">
                  <a:pos x="0" y="94"/>
                </a:cxn>
              </a:cxnLst>
              <a:rect l="0" t="0" r="r" b="b"/>
              <a:pathLst>
                <a:path w="384" h="210">
                  <a:moveTo>
                    <a:pt x="0" y="94"/>
                  </a:moveTo>
                  <a:lnTo>
                    <a:pt x="58" y="84"/>
                  </a:lnTo>
                  <a:lnTo>
                    <a:pt x="108" y="78"/>
                  </a:lnTo>
                  <a:lnTo>
                    <a:pt x="148" y="66"/>
                  </a:lnTo>
                  <a:lnTo>
                    <a:pt x="222" y="56"/>
                  </a:lnTo>
                  <a:lnTo>
                    <a:pt x="268" y="34"/>
                  </a:lnTo>
                  <a:lnTo>
                    <a:pt x="314" y="26"/>
                  </a:lnTo>
                  <a:lnTo>
                    <a:pt x="338" y="12"/>
                  </a:lnTo>
                  <a:lnTo>
                    <a:pt x="372" y="0"/>
                  </a:lnTo>
                  <a:lnTo>
                    <a:pt x="384" y="0"/>
                  </a:lnTo>
                  <a:lnTo>
                    <a:pt x="380" y="210"/>
                  </a:lnTo>
                  <a:lnTo>
                    <a:pt x="368" y="184"/>
                  </a:lnTo>
                  <a:lnTo>
                    <a:pt x="342" y="170"/>
                  </a:lnTo>
                  <a:lnTo>
                    <a:pt x="312" y="158"/>
                  </a:lnTo>
                  <a:lnTo>
                    <a:pt x="272" y="146"/>
                  </a:lnTo>
                  <a:lnTo>
                    <a:pt x="230" y="134"/>
                  </a:lnTo>
                  <a:lnTo>
                    <a:pt x="192" y="128"/>
                  </a:lnTo>
                  <a:lnTo>
                    <a:pt x="152" y="116"/>
                  </a:lnTo>
                  <a:lnTo>
                    <a:pt x="132" y="114"/>
                  </a:lnTo>
                  <a:lnTo>
                    <a:pt x="94" y="106"/>
                  </a:lnTo>
                  <a:lnTo>
                    <a:pt x="68" y="104"/>
                  </a:lnTo>
                  <a:lnTo>
                    <a:pt x="44" y="98"/>
                  </a:lnTo>
                  <a:lnTo>
                    <a:pt x="22" y="98"/>
                  </a:lnTo>
                  <a:lnTo>
                    <a:pt x="0" y="94"/>
                  </a:lnTo>
                  <a:close/>
                </a:path>
              </a:pathLst>
            </a:custGeom>
            <a:gradFill rotWithShape="0">
              <a:gsLst>
                <a:gs pos="0">
                  <a:srgbClr val="CFDBFD">
                    <a:gamma/>
                    <a:shade val="46275"/>
                    <a:invGamma/>
                  </a:srgbClr>
                </a:gs>
                <a:gs pos="100000">
                  <a:srgbClr val="CFDBFD"/>
                </a:gs>
              </a:gsLst>
              <a:lin ang="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27" name="Freeform 101"/>
            <p:cNvSpPr>
              <a:spLocks/>
            </p:cNvSpPr>
            <p:nvPr/>
          </p:nvSpPr>
          <p:spPr bwMode="auto">
            <a:xfrm>
              <a:off x="1830" y="2991"/>
              <a:ext cx="2226" cy="627"/>
            </a:xfrm>
            <a:custGeom>
              <a:avLst/>
              <a:gdLst/>
              <a:ahLst/>
              <a:cxnLst>
                <a:cxn ang="0">
                  <a:pos x="3" y="6"/>
                </a:cxn>
                <a:cxn ang="0">
                  <a:pos x="0" y="474"/>
                </a:cxn>
                <a:cxn ang="0">
                  <a:pos x="57" y="504"/>
                </a:cxn>
                <a:cxn ang="0">
                  <a:pos x="120" y="525"/>
                </a:cxn>
                <a:cxn ang="0">
                  <a:pos x="285" y="570"/>
                </a:cxn>
                <a:cxn ang="0">
                  <a:pos x="399" y="585"/>
                </a:cxn>
                <a:cxn ang="0">
                  <a:pos x="537" y="603"/>
                </a:cxn>
                <a:cxn ang="0">
                  <a:pos x="708" y="618"/>
                </a:cxn>
                <a:cxn ang="0">
                  <a:pos x="888" y="627"/>
                </a:cxn>
                <a:cxn ang="0">
                  <a:pos x="1050" y="627"/>
                </a:cxn>
                <a:cxn ang="0">
                  <a:pos x="1212" y="627"/>
                </a:cxn>
                <a:cxn ang="0">
                  <a:pos x="1374" y="624"/>
                </a:cxn>
                <a:cxn ang="0">
                  <a:pos x="1506" y="615"/>
                </a:cxn>
                <a:cxn ang="0">
                  <a:pos x="1632" y="606"/>
                </a:cxn>
                <a:cxn ang="0">
                  <a:pos x="1779" y="591"/>
                </a:cxn>
                <a:cxn ang="0">
                  <a:pos x="1890" y="576"/>
                </a:cxn>
                <a:cxn ang="0">
                  <a:pos x="2007" y="552"/>
                </a:cxn>
                <a:cxn ang="0">
                  <a:pos x="2124" y="519"/>
                </a:cxn>
                <a:cxn ang="0">
                  <a:pos x="2202" y="486"/>
                </a:cxn>
                <a:cxn ang="0">
                  <a:pos x="2226" y="453"/>
                </a:cxn>
                <a:cxn ang="0">
                  <a:pos x="2226" y="0"/>
                </a:cxn>
                <a:cxn ang="0">
                  <a:pos x="3" y="6"/>
                </a:cxn>
              </a:cxnLst>
              <a:rect l="0" t="0" r="r" b="b"/>
              <a:pathLst>
                <a:path w="2226" h="627">
                  <a:moveTo>
                    <a:pt x="3" y="6"/>
                  </a:moveTo>
                  <a:lnTo>
                    <a:pt x="0" y="474"/>
                  </a:lnTo>
                  <a:lnTo>
                    <a:pt x="57" y="504"/>
                  </a:lnTo>
                  <a:lnTo>
                    <a:pt x="120" y="525"/>
                  </a:lnTo>
                  <a:lnTo>
                    <a:pt x="285" y="570"/>
                  </a:lnTo>
                  <a:lnTo>
                    <a:pt x="399" y="585"/>
                  </a:lnTo>
                  <a:lnTo>
                    <a:pt x="537" y="603"/>
                  </a:lnTo>
                  <a:lnTo>
                    <a:pt x="708" y="618"/>
                  </a:lnTo>
                  <a:lnTo>
                    <a:pt x="888" y="627"/>
                  </a:lnTo>
                  <a:lnTo>
                    <a:pt x="1050" y="627"/>
                  </a:lnTo>
                  <a:lnTo>
                    <a:pt x="1212" y="627"/>
                  </a:lnTo>
                  <a:lnTo>
                    <a:pt x="1374" y="624"/>
                  </a:lnTo>
                  <a:lnTo>
                    <a:pt x="1506" y="615"/>
                  </a:lnTo>
                  <a:lnTo>
                    <a:pt x="1632" y="606"/>
                  </a:lnTo>
                  <a:lnTo>
                    <a:pt x="1779" y="591"/>
                  </a:lnTo>
                  <a:lnTo>
                    <a:pt x="1890" y="576"/>
                  </a:lnTo>
                  <a:lnTo>
                    <a:pt x="2007" y="552"/>
                  </a:lnTo>
                  <a:lnTo>
                    <a:pt x="2124" y="519"/>
                  </a:lnTo>
                  <a:lnTo>
                    <a:pt x="2202" y="486"/>
                  </a:lnTo>
                  <a:lnTo>
                    <a:pt x="2226" y="453"/>
                  </a:lnTo>
                  <a:lnTo>
                    <a:pt x="2226" y="0"/>
                  </a:lnTo>
                  <a:lnTo>
                    <a:pt x="3" y="6"/>
                  </a:lnTo>
                  <a:close/>
                </a:path>
              </a:pathLst>
            </a:custGeom>
            <a:solidFill>
              <a:srgbClr val="66CCFF"/>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28" name="Freeform 102"/>
            <p:cNvSpPr>
              <a:spLocks/>
            </p:cNvSpPr>
            <p:nvPr/>
          </p:nvSpPr>
          <p:spPr bwMode="auto">
            <a:xfrm>
              <a:off x="1833" y="2034"/>
              <a:ext cx="2223" cy="978"/>
            </a:xfrm>
            <a:custGeom>
              <a:avLst/>
              <a:gdLst/>
              <a:ahLst/>
              <a:cxnLst>
                <a:cxn ang="0">
                  <a:pos x="0" y="12"/>
                </a:cxn>
                <a:cxn ang="0">
                  <a:pos x="3" y="978"/>
                </a:cxn>
                <a:cxn ang="0">
                  <a:pos x="2223" y="966"/>
                </a:cxn>
                <a:cxn ang="0">
                  <a:pos x="2223" y="0"/>
                </a:cxn>
                <a:cxn ang="0">
                  <a:pos x="2205" y="24"/>
                </a:cxn>
                <a:cxn ang="0">
                  <a:pos x="2169" y="45"/>
                </a:cxn>
                <a:cxn ang="0">
                  <a:pos x="2118" y="57"/>
                </a:cxn>
                <a:cxn ang="0">
                  <a:pos x="2052" y="72"/>
                </a:cxn>
                <a:cxn ang="0">
                  <a:pos x="1998" y="90"/>
                </a:cxn>
                <a:cxn ang="0">
                  <a:pos x="1929" y="102"/>
                </a:cxn>
                <a:cxn ang="0">
                  <a:pos x="1869" y="111"/>
                </a:cxn>
                <a:cxn ang="0">
                  <a:pos x="1806" y="123"/>
                </a:cxn>
                <a:cxn ang="0">
                  <a:pos x="1752" y="123"/>
                </a:cxn>
                <a:cxn ang="0">
                  <a:pos x="1701" y="135"/>
                </a:cxn>
                <a:cxn ang="0">
                  <a:pos x="1650" y="135"/>
                </a:cxn>
                <a:cxn ang="0">
                  <a:pos x="1566" y="141"/>
                </a:cxn>
                <a:cxn ang="0">
                  <a:pos x="1515" y="141"/>
                </a:cxn>
                <a:cxn ang="0">
                  <a:pos x="1455" y="153"/>
                </a:cxn>
                <a:cxn ang="0">
                  <a:pos x="1383" y="150"/>
                </a:cxn>
                <a:cxn ang="0">
                  <a:pos x="1290" y="153"/>
                </a:cxn>
                <a:cxn ang="0">
                  <a:pos x="1203" y="153"/>
                </a:cxn>
                <a:cxn ang="0">
                  <a:pos x="1110" y="153"/>
                </a:cxn>
                <a:cxn ang="0">
                  <a:pos x="1005" y="153"/>
                </a:cxn>
                <a:cxn ang="0">
                  <a:pos x="894" y="153"/>
                </a:cxn>
                <a:cxn ang="0">
                  <a:pos x="813" y="147"/>
                </a:cxn>
                <a:cxn ang="0">
                  <a:pos x="720" y="147"/>
                </a:cxn>
                <a:cxn ang="0">
                  <a:pos x="639" y="141"/>
                </a:cxn>
                <a:cxn ang="0">
                  <a:pos x="558" y="135"/>
                </a:cxn>
                <a:cxn ang="0">
                  <a:pos x="456" y="126"/>
                </a:cxn>
                <a:cxn ang="0">
                  <a:pos x="375" y="117"/>
                </a:cxn>
                <a:cxn ang="0">
                  <a:pos x="294" y="102"/>
                </a:cxn>
                <a:cxn ang="0">
                  <a:pos x="207" y="90"/>
                </a:cxn>
                <a:cxn ang="0">
                  <a:pos x="123" y="63"/>
                </a:cxn>
                <a:cxn ang="0">
                  <a:pos x="57" y="45"/>
                </a:cxn>
                <a:cxn ang="0">
                  <a:pos x="18" y="24"/>
                </a:cxn>
              </a:cxnLst>
              <a:rect l="0" t="0" r="r" b="b"/>
              <a:pathLst>
                <a:path w="2223" h="978">
                  <a:moveTo>
                    <a:pt x="0" y="12"/>
                  </a:moveTo>
                  <a:lnTo>
                    <a:pt x="3" y="978"/>
                  </a:lnTo>
                  <a:lnTo>
                    <a:pt x="2223" y="966"/>
                  </a:lnTo>
                  <a:lnTo>
                    <a:pt x="2223" y="0"/>
                  </a:lnTo>
                  <a:lnTo>
                    <a:pt x="2205" y="24"/>
                  </a:lnTo>
                  <a:lnTo>
                    <a:pt x="2169" y="45"/>
                  </a:lnTo>
                  <a:lnTo>
                    <a:pt x="2118" y="57"/>
                  </a:lnTo>
                  <a:lnTo>
                    <a:pt x="2052" y="72"/>
                  </a:lnTo>
                  <a:lnTo>
                    <a:pt x="1998" y="90"/>
                  </a:lnTo>
                  <a:lnTo>
                    <a:pt x="1929" y="102"/>
                  </a:lnTo>
                  <a:lnTo>
                    <a:pt x="1869" y="111"/>
                  </a:lnTo>
                  <a:lnTo>
                    <a:pt x="1806" y="123"/>
                  </a:lnTo>
                  <a:lnTo>
                    <a:pt x="1752" y="123"/>
                  </a:lnTo>
                  <a:lnTo>
                    <a:pt x="1701" y="135"/>
                  </a:lnTo>
                  <a:lnTo>
                    <a:pt x="1650" y="135"/>
                  </a:lnTo>
                  <a:lnTo>
                    <a:pt x="1566" y="141"/>
                  </a:lnTo>
                  <a:lnTo>
                    <a:pt x="1515" y="141"/>
                  </a:lnTo>
                  <a:lnTo>
                    <a:pt x="1455" y="153"/>
                  </a:lnTo>
                  <a:lnTo>
                    <a:pt x="1383" y="150"/>
                  </a:lnTo>
                  <a:lnTo>
                    <a:pt x="1290" y="153"/>
                  </a:lnTo>
                  <a:lnTo>
                    <a:pt x="1203" y="153"/>
                  </a:lnTo>
                  <a:lnTo>
                    <a:pt x="1110" y="153"/>
                  </a:lnTo>
                  <a:lnTo>
                    <a:pt x="1005" y="153"/>
                  </a:lnTo>
                  <a:lnTo>
                    <a:pt x="894" y="153"/>
                  </a:lnTo>
                  <a:lnTo>
                    <a:pt x="813" y="147"/>
                  </a:lnTo>
                  <a:lnTo>
                    <a:pt x="720" y="147"/>
                  </a:lnTo>
                  <a:lnTo>
                    <a:pt x="639" y="141"/>
                  </a:lnTo>
                  <a:lnTo>
                    <a:pt x="558" y="135"/>
                  </a:lnTo>
                  <a:lnTo>
                    <a:pt x="456" y="126"/>
                  </a:lnTo>
                  <a:lnTo>
                    <a:pt x="375" y="117"/>
                  </a:lnTo>
                  <a:lnTo>
                    <a:pt x="294" y="102"/>
                  </a:lnTo>
                  <a:lnTo>
                    <a:pt x="207" y="90"/>
                  </a:lnTo>
                  <a:lnTo>
                    <a:pt x="123" y="63"/>
                  </a:lnTo>
                  <a:lnTo>
                    <a:pt x="57" y="45"/>
                  </a:lnTo>
                  <a:lnTo>
                    <a:pt x="18" y="24"/>
                  </a:lnTo>
                </a:path>
              </a:pathLst>
            </a:custGeom>
            <a:solidFill>
              <a:srgbClr val="66CCFF"/>
            </a:soli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29" name="Freeform 103"/>
            <p:cNvSpPr>
              <a:spLocks/>
            </p:cNvSpPr>
            <p:nvPr/>
          </p:nvSpPr>
          <p:spPr bwMode="auto">
            <a:xfrm>
              <a:off x="1832" y="2027"/>
              <a:ext cx="325" cy="115"/>
            </a:xfrm>
            <a:custGeom>
              <a:avLst/>
              <a:gdLst/>
              <a:ahLst/>
              <a:cxnLst>
                <a:cxn ang="0">
                  <a:pos x="1203" y="433"/>
                </a:cxn>
                <a:cxn ang="0">
                  <a:pos x="1046" y="407"/>
                </a:cxn>
                <a:cxn ang="0">
                  <a:pos x="889" y="378"/>
                </a:cxn>
                <a:cxn ang="0">
                  <a:pos x="733" y="343"/>
                </a:cxn>
                <a:cxn ang="0">
                  <a:pos x="578" y="304"/>
                </a:cxn>
                <a:cxn ang="0">
                  <a:pos x="426" y="261"/>
                </a:cxn>
                <a:cxn ang="0">
                  <a:pos x="275" y="214"/>
                </a:cxn>
                <a:cxn ang="0">
                  <a:pos x="126" y="162"/>
                </a:cxn>
                <a:cxn ang="0">
                  <a:pos x="96" y="148"/>
                </a:cxn>
                <a:cxn ang="0">
                  <a:pos x="67" y="131"/>
                </a:cxn>
                <a:cxn ang="0">
                  <a:pos x="44" y="108"/>
                </a:cxn>
                <a:cxn ang="0">
                  <a:pos x="25" y="84"/>
                </a:cxn>
                <a:cxn ang="0">
                  <a:pos x="10" y="58"/>
                </a:cxn>
                <a:cxn ang="0">
                  <a:pos x="2" y="29"/>
                </a:cxn>
                <a:cxn ang="0">
                  <a:pos x="0" y="0"/>
                </a:cxn>
              </a:cxnLst>
              <a:rect l="0" t="0" r="r" b="b"/>
              <a:pathLst>
                <a:path w="1203" h="433">
                  <a:moveTo>
                    <a:pt x="1203" y="433"/>
                  </a:moveTo>
                  <a:lnTo>
                    <a:pt x="1046" y="407"/>
                  </a:lnTo>
                  <a:lnTo>
                    <a:pt x="889" y="378"/>
                  </a:lnTo>
                  <a:lnTo>
                    <a:pt x="733" y="343"/>
                  </a:lnTo>
                  <a:lnTo>
                    <a:pt x="578" y="304"/>
                  </a:lnTo>
                  <a:lnTo>
                    <a:pt x="426" y="261"/>
                  </a:lnTo>
                  <a:lnTo>
                    <a:pt x="275" y="214"/>
                  </a:lnTo>
                  <a:lnTo>
                    <a:pt x="126" y="162"/>
                  </a:lnTo>
                  <a:lnTo>
                    <a:pt x="96" y="148"/>
                  </a:lnTo>
                  <a:lnTo>
                    <a:pt x="67" y="131"/>
                  </a:lnTo>
                  <a:lnTo>
                    <a:pt x="44" y="108"/>
                  </a:lnTo>
                  <a:lnTo>
                    <a:pt x="25" y="84"/>
                  </a:lnTo>
                  <a:lnTo>
                    <a:pt x="10" y="58"/>
                  </a:lnTo>
                  <a:lnTo>
                    <a:pt x="2" y="29"/>
                  </a:lnTo>
                  <a:lnTo>
                    <a:pt x="0"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0" name="Freeform 104"/>
            <p:cNvSpPr>
              <a:spLocks/>
            </p:cNvSpPr>
            <p:nvPr/>
          </p:nvSpPr>
          <p:spPr bwMode="auto">
            <a:xfrm>
              <a:off x="1832" y="2192"/>
              <a:ext cx="7" cy="22"/>
            </a:xfrm>
            <a:custGeom>
              <a:avLst/>
              <a:gdLst/>
              <a:ahLst/>
              <a:cxnLst>
                <a:cxn ang="0">
                  <a:pos x="24" y="0"/>
                </a:cxn>
                <a:cxn ang="0">
                  <a:pos x="9" y="25"/>
                </a:cxn>
                <a:cxn ang="0">
                  <a:pos x="2" y="54"/>
                </a:cxn>
                <a:cxn ang="0">
                  <a:pos x="0" y="82"/>
                </a:cxn>
              </a:cxnLst>
              <a:rect l="0" t="0" r="r" b="b"/>
              <a:pathLst>
                <a:path w="24" h="82">
                  <a:moveTo>
                    <a:pt x="24" y="0"/>
                  </a:moveTo>
                  <a:lnTo>
                    <a:pt x="9" y="25"/>
                  </a:lnTo>
                  <a:lnTo>
                    <a:pt x="2" y="54"/>
                  </a:lnTo>
                  <a:lnTo>
                    <a:pt x="0" y="82"/>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1" name="Freeform 105"/>
            <p:cNvSpPr>
              <a:spLocks/>
            </p:cNvSpPr>
            <p:nvPr/>
          </p:nvSpPr>
          <p:spPr bwMode="auto">
            <a:xfrm>
              <a:off x="1838" y="3435"/>
              <a:ext cx="2211" cy="183"/>
            </a:xfrm>
            <a:custGeom>
              <a:avLst/>
              <a:gdLst/>
              <a:ahLst/>
              <a:cxnLst>
                <a:cxn ang="0">
                  <a:pos x="0" y="82"/>
                </a:cxn>
                <a:cxn ang="0">
                  <a:pos x="20" y="98"/>
                </a:cxn>
                <a:cxn ang="0">
                  <a:pos x="43" y="109"/>
                </a:cxn>
                <a:cxn ang="0">
                  <a:pos x="69" y="118"/>
                </a:cxn>
                <a:cxn ang="0">
                  <a:pos x="275" y="166"/>
                </a:cxn>
                <a:cxn ang="0">
                  <a:pos x="481" y="210"/>
                </a:cxn>
                <a:cxn ang="0">
                  <a:pos x="690" y="248"/>
                </a:cxn>
                <a:cxn ang="0">
                  <a:pos x="899" y="283"/>
                </a:cxn>
                <a:cxn ang="0">
                  <a:pos x="1109" y="310"/>
                </a:cxn>
                <a:cxn ang="0">
                  <a:pos x="1321" y="334"/>
                </a:cxn>
                <a:cxn ang="0">
                  <a:pos x="1661" y="368"/>
                </a:cxn>
                <a:cxn ang="0">
                  <a:pos x="2001" y="394"/>
                </a:cxn>
                <a:cxn ang="0">
                  <a:pos x="2342" y="416"/>
                </a:cxn>
                <a:cxn ang="0">
                  <a:pos x="2684" y="433"/>
                </a:cxn>
                <a:cxn ang="0">
                  <a:pos x="3163" y="450"/>
                </a:cxn>
                <a:cxn ang="0">
                  <a:pos x="3643" y="463"/>
                </a:cxn>
                <a:cxn ang="0">
                  <a:pos x="4123" y="470"/>
                </a:cxn>
                <a:cxn ang="0">
                  <a:pos x="4603" y="472"/>
                </a:cxn>
                <a:cxn ang="0">
                  <a:pos x="5083" y="470"/>
                </a:cxn>
                <a:cxn ang="0">
                  <a:pos x="5563" y="463"/>
                </a:cxn>
                <a:cxn ang="0">
                  <a:pos x="6042" y="450"/>
                </a:cxn>
                <a:cxn ang="0">
                  <a:pos x="6522" y="433"/>
                </a:cxn>
                <a:cxn ang="0">
                  <a:pos x="6863" y="416"/>
                </a:cxn>
                <a:cxn ang="0">
                  <a:pos x="7205" y="394"/>
                </a:cxn>
                <a:cxn ang="0">
                  <a:pos x="7545" y="368"/>
                </a:cxn>
                <a:cxn ang="0">
                  <a:pos x="7885" y="334"/>
                </a:cxn>
                <a:cxn ang="0">
                  <a:pos x="8097" y="310"/>
                </a:cxn>
                <a:cxn ang="0">
                  <a:pos x="8307" y="283"/>
                </a:cxn>
                <a:cxn ang="0">
                  <a:pos x="8516" y="248"/>
                </a:cxn>
                <a:cxn ang="0">
                  <a:pos x="8725" y="210"/>
                </a:cxn>
                <a:cxn ang="0">
                  <a:pos x="8931" y="166"/>
                </a:cxn>
                <a:cxn ang="0">
                  <a:pos x="9135" y="118"/>
                </a:cxn>
                <a:cxn ang="0">
                  <a:pos x="9162" y="109"/>
                </a:cxn>
                <a:cxn ang="0">
                  <a:pos x="9186" y="98"/>
                </a:cxn>
                <a:cxn ang="0">
                  <a:pos x="9206" y="82"/>
                </a:cxn>
                <a:cxn ang="0">
                  <a:pos x="9222" y="64"/>
                </a:cxn>
                <a:cxn ang="0">
                  <a:pos x="9234" y="44"/>
                </a:cxn>
                <a:cxn ang="0">
                  <a:pos x="9242" y="22"/>
                </a:cxn>
                <a:cxn ang="0">
                  <a:pos x="9245" y="0"/>
                </a:cxn>
              </a:cxnLst>
              <a:rect l="0" t="0" r="r" b="b"/>
              <a:pathLst>
                <a:path w="9245" h="472">
                  <a:moveTo>
                    <a:pt x="0" y="82"/>
                  </a:moveTo>
                  <a:lnTo>
                    <a:pt x="20" y="98"/>
                  </a:lnTo>
                  <a:lnTo>
                    <a:pt x="43" y="109"/>
                  </a:lnTo>
                  <a:lnTo>
                    <a:pt x="69" y="118"/>
                  </a:lnTo>
                  <a:lnTo>
                    <a:pt x="275" y="166"/>
                  </a:lnTo>
                  <a:lnTo>
                    <a:pt x="481" y="210"/>
                  </a:lnTo>
                  <a:lnTo>
                    <a:pt x="690" y="248"/>
                  </a:lnTo>
                  <a:lnTo>
                    <a:pt x="899" y="283"/>
                  </a:lnTo>
                  <a:lnTo>
                    <a:pt x="1109" y="310"/>
                  </a:lnTo>
                  <a:lnTo>
                    <a:pt x="1321" y="334"/>
                  </a:lnTo>
                  <a:lnTo>
                    <a:pt x="1661" y="368"/>
                  </a:lnTo>
                  <a:lnTo>
                    <a:pt x="2001" y="394"/>
                  </a:lnTo>
                  <a:lnTo>
                    <a:pt x="2342" y="416"/>
                  </a:lnTo>
                  <a:lnTo>
                    <a:pt x="2684" y="433"/>
                  </a:lnTo>
                  <a:lnTo>
                    <a:pt x="3163" y="450"/>
                  </a:lnTo>
                  <a:lnTo>
                    <a:pt x="3643" y="463"/>
                  </a:lnTo>
                  <a:lnTo>
                    <a:pt x="4123" y="470"/>
                  </a:lnTo>
                  <a:lnTo>
                    <a:pt x="4603" y="472"/>
                  </a:lnTo>
                  <a:lnTo>
                    <a:pt x="5083" y="470"/>
                  </a:lnTo>
                  <a:lnTo>
                    <a:pt x="5563" y="463"/>
                  </a:lnTo>
                  <a:lnTo>
                    <a:pt x="6042" y="450"/>
                  </a:lnTo>
                  <a:lnTo>
                    <a:pt x="6522" y="433"/>
                  </a:lnTo>
                  <a:lnTo>
                    <a:pt x="6863" y="416"/>
                  </a:lnTo>
                  <a:lnTo>
                    <a:pt x="7205" y="394"/>
                  </a:lnTo>
                  <a:lnTo>
                    <a:pt x="7545" y="368"/>
                  </a:lnTo>
                  <a:lnTo>
                    <a:pt x="7885" y="334"/>
                  </a:lnTo>
                  <a:lnTo>
                    <a:pt x="8097" y="310"/>
                  </a:lnTo>
                  <a:lnTo>
                    <a:pt x="8307" y="283"/>
                  </a:lnTo>
                  <a:lnTo>
                    <a:pt x="8516" y="248"/>
                  </a:lnTo>
                  <a:lnTo>
                    <a:pt x="8725" y="210"/>
                  </a:lnTo>
                  <a:lnTo>
                    <a:pt x="8931" y="166"/>
                  </a:lnTo>
                  <a:lnTo>
                    <a:pt x="9135" y="118"/>
                  </a:lnTo>
                  <a:lnTo>
                    <a:pt x="9162" y="109"/>
                  </a:lnTo>
                  <a:lnTo>
                    <a:pt x="9186" y="98"/>
                  </a:lnTo>
                  <a:lnTo>
                    <a:pt x="9206" y="82"/>
                  </a:lnTo>
                  <a:lnTo>
                    <a:pt x="9222" y="64"/>
                  </a:lnTo>
                  <a:lnTo>
                    <a:pt x="9234" y="44"/>
                  </a:lnTo>
                  <a:lnTo>
                    <a:pt x="9242" y="22"/>
                  </a:lnTo>
                  <a:lnTo>
                    <a:pt x="9245" y="0"/>
                  </a:lnTo>
                </a:path>
              </a:pathLst>
            </a:custGeom>
            <a:noFill/>
            <a:ln w="1905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2" name="Line 106"/>
            <p:cNvSpPr>
              <a:spLocks noChangeShapeType="1"/>
            </p:cNvSpPr>
            <p:nvPr/>
          </p:nvSpPr>
          <p:spPr bwMode="auto">
            <a:xfrm>
              <a:off x="1832" y="2052"/>
              <a:ext cx="0" cy="1420"/>
            </a:xfrm>
            <a:prstGeom prst="line">
              <a:avLst/>
            </a:prstGeom>
            <a:noFill/>
            <a:ln w="19050">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3" name="Line 107"/>
            <p:cNvSpPr>
              <a:spLocks noChangeShapeType="1"/>
            </p:cNvSpPr>
            <p:nvPr/>
          </p:nvSpPr>
          <p:spPr bwMode="auto">
            <a:xfrm>
              <a:off x="4056" y="2034"/>
              <a:ext cx="0" cy="1426"/>
            </a:xfrm>
            <a:prstGeom prst="line">
              <a:avLst/>
            </a:prstGeom>
            <a:noFill/>
            <a:ln w="19050">
              <a:solidFill>
                <a:srgbClr val="1C1C1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4" name="Freeform 108"/>
            <p:cNvSpPr>
              <a:spLocks/>
            </p:cNvSpPr>
            <p:nvPr/>
          </p:nvSpPr>
          <p:spPr bwMode="auto">
            <a:xfrm>
              <a:off x="2944" y="1896"/>
              <a:ext cx="1108" cy="295"/>
            </a:xfrm>
            <a:custGeom>
              <a:avLst/>
              <a:gdLst/>
              <a:ahLst/>
              <a:cxnLst>
                <a:cxn ang="0">
                  <a:pos x="0" y="36"/>
                </a:cxn>
                <a:cxn ang="0">
                  <a:pos x="0" y="276"/>
                </a:cxn>
                <a:cxn ang="0">
                  <a:pos x="35" y="274"/>
                </a:cxn>
                <a:cxn ang="0">
                  <a:pos x="83" y="277"/>
                </a:cxn>
                <a:cxn ang="0">
                  <a:pos x="117" y="273"/>
                </a:cxn>
                <a:cxn ang="0">
                  <a:pos x="161" y="273"/>
                </a:cxn>
                <a:cxn ang="0">
                  <a:pos x="197" y="273"/>
                </a:cxn>
                <a:cxn ang="0">
                  <a:pos x="246" y="271"/>
                </a:cxn>
                <a:cxn ang="0">
                  <a:pos x="287" y="270"/>
                </a:cxn>
                <a:cxn ang="0">
                  <a:pos x="312" y="268"/>
                </a:cxn>
                <a:cxn ang="0">
                  <a:pos x="363" y="265"/>
                </a:cxn>
                <a:cxn ang="0">
                  <a:pos x="417" y="262"/>
                </a:cxn>
                <a:cxn ang="0">
                  <a:pos x="462" y="261"/>
                </a:cxn>
                <a:cxn ang="0">
                  <a:pos x="497" y="259"/>
                </a:cxn>
                <a:cxn ang="0">
                  <a:pos x="536" y="253"/>
                </a:cxn>
                <a:cxn ang="0">
                  <a:pos x="581" y="249"/>
                </a:cxn>
                <a:cxn ang="0">
                  <a:pos x="642" y="240"/>
                </a:cxn>
                <a:cxn ang="0">
                  <a:pos x="683" y="235"/>
                </a:cxn>
                <a:cxn ang="0">
                  <a:pos x="744" y="226"/>
                </a:cxn>
                <a:cxn ang="0">
                  <a:pos x="804" y="216"/>
                </a:cxn>
                <a:cxn ang="0">
                  <a:pos x="855" y="204"/>
                </a:cxn>
                <a:cxn ang="0">
                  <a:pos x="920" y="187"/>
                </a:cxn>
                <a:cxn ang="0">
                  <a:pos x="968" y="172"/>
                </a:cxn>
                <a:cxn ang="0">
                  <a:pos x="999" y="159"/>
                </a:cxn>
                <a:cxn ang="0">
                  <a:pos x="1026" y="136"/>
                </a:cxn>
                <a:cxn ang="0">
                  <a:pos x="1026" y="112"/>
                </a:cxn>
                <a:cxn ang="0">
                  <a:pos x="1017" y="97"/>
                </a:cxn>
                <a:cxn ang="0">
                  <a:pos x="999" y="82"/>
                </a:cxn>
                <a:cxn ang="0">
                  <a:pos x="972" y="73"/>
                </a:cxn>
                <a:cxn ang="0">
                  <a:pos x="939" y="61"/>
                </a:cxn>
                <a:cxn ang="0">
                  <a:pos x="905" y="52"/>
                </a:cxn>
                <a:cxn ang="0">
                  <a:pos x="875" y="43"/>
                </a:cxn>
                <a:cxn ang="0">
                  <a:pos x="846" y="36"/>
                </a:cxn>
                <a:cxn ang="0">
                  <a:pos x="809" y="27"/>
                </a:cxn>
                <a:cxn ang="0">
                  <a:pos x="765" y="19"/>
                </a:cxn>
                <a:cxn ang="0">
                  <a:pos x="740" y="16"/>
                </a:cxn>
                <a:cxn ang="0">
                  <a:pos x="714" y="10"/>
                </a:cxn>
                <a:cxn ang="0">
                  <a:pos x="681" y="7"/>
                </a:cxn>
                <a:cxn ang="0">
                  <a:pos x="656" y="1"/>
                </a:cxn>
                <a:cxn ang="0">
                  <a:pos x="638" y="0"/>
                </a:cxn>
                <a:cxn ang="0">
                  <a:pos x="612" y="4"/>
                </a:cxn>
                <a:cxn ang="0">
                  <a:pos x="584" y="6"/>
                </a:cxn>
                <a:cxn ang="0">
                  <a:pos x="563" y="7"/>
                </a:cxn>
                <a:cxn ang="0">
                  <a:pos x="536" y="10"/>
                </a:cxn>
                <a:cxn ang="0">
                  <a:pos x="503" y="15"/>
                </a:cxn>
                <a:cxn ang="0">
                  <a:pos x="476" y="16"/>
                </a:cxn>
                <a:cxn ang="0">
                  <a:pos x="450" y="18"/>
                </a:cxn>
                <a:cxn ang="0">
                  <a:pos x="414" y="19"/>
                </a:cxn>
                <a:cxn ang="0">
                  <a:pos x="372" y="22"/>
                </a:cxn>
                <a:cxn ang="0">
                  <a:pos x="335" y="25"/>
                </a:cxn>
                <a:cxn ang="0">
                  <a:pos x="305" y="28"/>
                </a:cxn>
                <a:cxn ang="0">
                  <a:pos x="279" y="28"/>
                </a:cxn>
                <a:cxn ang="0">
                  <a:pos x="243" y="31"/>
                </a:cxn>
                <a:cxn ang="0">
                  <a:pos x="209" y="31"/>
                </a:cxn>
                <a:cxn ang="0">
                  <a:pos x="186" y="31"/>
                </a:cxn>
                <a:cxn ang="0">
                  <a:pos x="147" y="33"/>
                </a:cxn>
                <a:cxn ang="0">
                  <a:pos x="122" y="33"/>
                </a:cxn>
                <a:cxn ang="0">
                  <a:pos x="98" y="37"/>
                </a:cxn>
                <a:cxn ang="0">
                  <a:pos x="0" y="36"/>
                </a:cxn>
              </a:cxnLst>
              <a:rect l="0" t="0" r="r" b="b"/>
              <a:pathLst>
                <a:path w="1026" h="277">
                  <a:moveTo>
                    <a:pt x="0" y="36"/>
                  </a:moveTo>
                  <a:lnTo>
                    <a:pt x="0" y="276"/>
                  </a:lnTo>
                  <a:lnTo>
                    <a:pt x="35" y="274"/>
                  </a:lnTo>
                  <a:lnTo>
                    <a:pt x="83" y="277"/>
                  </a:lnTo>
                  <a:lnTo>
                    <a:pt x="117" y="273"/>
                  </a:lnTo>
                  <a:lnTo>
                    <a:pt x="161" y="273"/>
                  </a:lnTo>
                  <a:lnTo>
                    <a:pt x="197" y="273"/>
                  </a:lnTo>
                  <a:lnTo>
                    <a:pt x="246" y="271"/>
                  </a:lnTo>
                  <a:lnTo>
                    <a:pt x="287" y="270"/>
                  </a:lnTo>
                  <a:lnTo>
                    <a:pt x="312" y="268"/>
                  </a:lnTo>
                  <a:lnTo>
                    <a:pt x="363" y="265"/>
                  </a:lnTo>
                  <a:lnTo>
                    <a:pt x="417" y="262"/>
                  </a:lnTo>
                  <a:lnTo>
                    <a:pt x="462" y="261"/>
                  </a:lnTo>
                  <a:lnTo>
                    <a:pt x="497" y="259"/>
                  </a:lnTo>
                  <a:lnTo>
                    <a:pt x="536" y="253"/>
                  </a:lnTo>
                  <a:lnTo>
                    <a:pt x="581" y="249"/>
                  </a:lnTo>
                  <a:lnTo>
                    <a:pt x="642" y="240"/>
                  </a:lnTo>
                  <a:lnTo>
                    <a:pt x="683" y="235"/>
                  </a:lnTo>
                  <a:lnTo>
                    <a:pt x="744" y="226"/>
                  </a:lnTo>
                  <a:lnTo>
                    <a:pt x="804" y="216"/>
                  </a:lnTo>
                  <a:lnTo>
                    <a:pt x="855" y="204"/>
                  </a:lnTo>
                  <a:lnTo>
                    <a:pt x="920" y="187"/>
                  </a:lnTo>
                  <a:lnTo>
                    <a:pt x="968" y="172"/>
                  </a:lnTo>
                  <a:lnTo>
                    <a:pt x="999" y="159"/>
                  </a:lnTo>
                  <a:lnTo>
                    <a:pt x="1026" y="136"/>
                  </a:lnTo>
                  <a:lnTo>
                    <a:pt x="1026" y="112"/>
                  </a:lnTo>
                  <a:lnTo>
                    <a:pt x="1017" y="97"/>
                  </a:lnTo>
                  <a:lnTo>
                    <a:pt x="999" y="82"/>
                  </a:lnTo>
                  <a:lnTo>
                    <a:pt x="972" y="73"/>
                  </a:lnTo>
                  <a:lnTo>
                    <a:pt x="939" y="61"/>
                  </a:lnTo>
                  <a:lnTo>
                    <a:pt x="905" y="52"/>
                  </a:lnTo>
                  <a:lnTo>
                    <a:pt x="875" y="43"/>
                  </a:lnTo>
                  <a:lnTo>
                    <a:pt x="846" y="36"/>
                  </a:lnTo>
                  <a:lnTo>
                    <a:pt x="809" y="27"/>
                  </a:lnTo>
                  <a:lnTo>
                    <a:pt x="765" y="19"/>
                  </a:lnTo>
                  <a:lnTo>
                    <a:pt x="740" y="16"/>
                  </a:lnTo>
                  <a:lnTo>
                    <a:pt x="714" y="10"/>
                  </a:lnTo>
                  <a:lnTo>
                    <a:pt x="681" y="7"/>
                  </a:lnTo>
                  <a:lnTo>
                    <a:pt x="656" y="1"/>
                  </a:lnTo>
                  <a:lnTo>
                    <a:pt x="638" y="0"/>
                  </a:lnTo>
                  <a:lnTo>
                    <a:pt x="612" y="4"/>
                  </a:lnTo>
                  <a:lnTo>
                    <a:pt x="584" y="6"/>
                  </a:lnTo>
                  <a:lnTo>
                    <a:pt x="563" y="7"/>
                  </a:lnTo>
                  <a:lnTo>
                    <a:pt x="536" y="10"/>
                  </a:lnTo>
                  <a:lnTo>
                    <a:pt x="503" y="15"/>
                  </a:lnTo>
                  <a:lnTo>
                    <a:pt x="476" y="16"/>
                  </a:lnTo>
                  <a:lnTo>
                    <a:pt x="450" y="18"/>
                  </a:lnTo>
                  <a:lnTo>
                    <a:pt x="414" y="19"/>
                  </a:lnTo>
                  <a:lnTo>
                    <a:pt x="372" y="22"/>
                  </a:lnTo>
                  <a:lnTo>
                    <a:pt x="335" y="25"/>
                  </a:lnTo>
                  <a:lnTo>
                    <a:pt x="305" y="28"/>
                  </a:lnTo>
                  <a:lnTo>
                    <a:pt x="279" y="28"/>
                  </a:lnTo>
                  <a:lnTo>
                    <a:pt x="243" y="31"/>
                  </a:lnTo>
                  <a:lnTo>
                    <a:pt x="209" y="31"/>
                  </a:lnTo>
                  <a:lnTo>
                    <a:pt x="186" y="31"/>
                  </a:lnTo>
                  <a:lnTo>
                    <a:pt x="147" y="33"/>
                  </a:lnTo>
                  <a:lnTo>
                    <a:pt x="122" y="33"/>
                  </a:lnTo>
                  <a:lnTo>
                    <a:pt x="98" y="37"/>
                  </a:lnTo>
                  <a:lnTo>
                    <a:pt x="0" y="36"/>
                  </a:lnTo>
                  <a:close/>
                </a:path>
              </a:pathLst>
            </a:custGeom>
            <a:gradFill rotWithShape="0">
              <a:gsLst>
                <a:gs pos="0">
                  <a:srgbClr val="66CCFF">
                    <a:gamma/>
                    <a:shade val="46275"/>
                    <a:invGamma/>
                  </a:srgbClr>
                </a:gs>
                <a:gs pos="100000">
                  <a:srgbClr val="66CCFF"/>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5" name="Freeform 109"/>
            <p:cNvSpPr>
              <a:spLocks/>
            </p:cNvSpPr>
            <p:nvPr/>
          </p:nvSpPr>
          <p:spPr bwMode="auto">
            <a:xfrm>
              <a:off x="1835" y="1896"/>
              <a:ext cx="1114" cy="295"/>
            </a:xfrm>
            <a:custGeom>
              <a:avLst/>
              <a:gdLst/>
              <a:ahLst/>
              <a:cxnLst>
                <a:cxn ang="0">
                  <a:pos x="1029" y="36"/>
                </a:cxn>
                <a:cxn ang="0">
                  <a:pos x="1026" y="276"/>
                </a:cxn>
                <a:cxn ang="0">
                  <a:pos x="993" y="277"/>
                </a:cxn>
                <a:cxn ang="0">
                  <a:pos x="957" y="277"/>
                </a:cxn>
                <a:cxn ang="0">
                  <a:pos x="927" y="274"/>
                </a:cxn>
                <a:cxn ang="0">
                  <a:pos x="897" y="274"/>
                </a:cxn>
                <a:cxn ang="0">
                  <a:pos x="861" y="274"/>
                </a:cxn>
                <a:cxn ang="0">
                  <a:pos x="822" y="273"/>
                </a:cxn>
                <a:cxn ang="0">
                  <a:pos x="792" y="271"/>
                </a:cxn>
                <a:cxn ang="0">
                  <a:pos x="763" y="271"/>
                </a:cxn>
                <a:cxn ang="0">
                  <a:pos x="732" y="267"/>
                </a:cxn>
                <a:cxn ang="0">
                  <a:pos x="702" y="268"/>
                </a:cxn>
                <a:cxn ang="0">
                  <a:pos x="661" y="267"/>
                </a:cxn>
                <a:cxn ang="0">
                  <a:pos x="619" y="264"/>
                </a:cxn>
                <a:cxn ang="0">
                  <a:pos x="580" y="261"/>
                </a:cxn>
                <a:cxn ang="0">
                  <a:pos x="546" y="258"/>
                </a:cxn>
                <a:cxn ang="0">
                  <a:pos x="504" y="253"/>
                </a:cxn>
                <a:cxn ang="0">
                  <a:pos x="469" y="250"/>
                </a:cxn>
                <a:cxn ang="0">
                  <a:pos x="432" y="247"/>
                </a:cxn>
                <a:cxn ang="0">
                  <a:pos x="393" y="243"/>
                </a:cxn>
                <a:cxn ang="0">
                  <a:pos x="349" y="235"/>
                </a:cxn>
                <a:cxn ang="0">
                  <a:pos x="309" y="234"/>
                </a:cxn>
                <a:cxn ang="0">
                  <a:pos x="277" y="228"/>
                </a:cxn>
                <a:cxn ang="0">
                  <a:pos x="237" y="217"/>
                </a:cxn>
                <a:cxn ang="0">
                  <a:pos x="199" y="216"/>
                </a:cxn>
                <a:cxn ang="0">
                  <a:pos x="171" y="205"/>
                </a:cxn>
                <a:cxn ang="0">
                  <a:pos x="141" y="198"/>
                </a:cxn>
                <a:cxn ang="0">
                  <a:pos x="114" y="189"/>
                </a:cxn>
                <a:cxn ang="0">
                  <a:pos x="91" y="181"/>
                </a:cxn>
                <a:cxn ang="0">
                  <a:pos x="63" y="175"/>
                </a:cxn>
                <a:cxn ang="0">
                  <a:pos x="42" y="166"/>
                </a:cxn>
                <a:cxn ang="0">
                  <a:pos x="22" y="157"/>
                </a:cxn>
                <a:cxn ang="0">
                  <a:pos x="10" y="150"/>
                </a:cxn>
                <a:cxn ang="0">
                  <a:pos x="0" y="139"/>
                </a:cxn>
                <a:cxn ang="0">
                  <a:pos x="0" y="117"/>
                </a:cxn>
                <a:cxn ang="0">
                  <a:pos x="1" y="102"/>
                </a:cxn>
                <a:cxn ang="0">
                  <a:pos x="16" y="90"/>
                </a:cxn>
                <a:cxn ang="0">
                  <a:pos x="36" y="76"/>
                </a:cxn>
                <a:cxn ang="0">
                  <a:pos x="73" y="69"/>
                </a:cxn>
                <a:cxn ang="0">
                  <a:pos x="109" y="57"/>
                </a:cxn>
                <a:cxn ang="0">
                  <a:pos x="150" y="45"/>
                </a:cxn>
                <a:cxn ang="0">
                  <a:pos x="205" y="30"/>
                </a:cxn>
                <a:cxn ang="0">
                  <a:pos x="270" y="18"/>
                </a:cxn>
                <a:cxn ang="0">
                  <a:pos x="300" y="13"/>
                </a:cxn>
                <a:cxn ang="0">
                  <a:pos x="346" y="7"/>
                </a:cxn>
                <a:cxn ang="0">
                  <a:pos x="382" y="4"/>
                </a:cxn>
                <a:cxn ang="0">
                  <a:pos x="394" y="0"/>
                </a:cxn>
                <a:cxn ang="0">
                  <a:pos x="439" y="7"/>
                </a:cxn>
                <a:cxn ang="0">
                  <a:pos x="474" y="9"/>
                </a:cxn>
                <a:cxn ang="0">
                  <a:pos x="525" y="18"/>
                </a:cxn>
                <a:cxn ang="0">
                  <a:pos x="561" y="18"/>
                </a:cxn>
                <a:cxn ang="0">
                  <a:pos x="604" y="21"/>
                </a:cxn>
                <a:cxn ang="0">
                  <a:pos x="636" y="24"/>
                </a:cxn>
                <a:cxn ang="0">
                  <a:pos x="684" y="27"/>
                </a:cxn>
                <a:cxn ang="0">
                  <a:pos x="730" y="30"/>
                </a:cxn>
                <a:cxn ang="0">
                  <a:pos x="777" y="33"/>
                </a:cxn>
                <a:cxn ang="0">
                  <a:pos x="817" y="33"/>
                </a:cxn>
                <a:cxn ang="0">
                  <a:pos x="843" y="33"/>
                </a:cxn>
                <a:cxn ang="0">
                  <a:pos x="864" y="36"/>
                </a:cxn>
                <a:cxn ang="0">
                  <a:pos x="1029" y="36"/>
                </a:cxn>
              </a:cxnLst>
              <a:rect l="0" t="0" r="r" b="b"/>
              <a:pathLst>
                <a:path w="1029" h="277">
                  <a:moveTo>
                    <a:pt x="1029" y="36"/>
                  </a:moveTo>
                  <a:lnTo>
                    <a:pt x="1026" y="276"/>
                  </a:lnTo>
                  <a:lnTo>
                    <a:pt x="993" y="277"/>
                  </a:lnTo>
                  <a:lnTo>
                    <a:pt x="957" y="277"/>
                  </a:lnTo>
                  <a:lnTo>
                    <a:pt x="927" y="274"/>
                  </a:lnTo>
                  <a:lnTo>
                    <a:pt x="897" y="274"/>
                  </a:lnTo>
                  <a:lnTo>
                    <a:pt x="861" y="274"/>
                  </a:lnTo>
                  <a:lnTo>
                    <a:pt x="822" y="273"/>
                  </a:lnTo>
                  <a:lnTo>
                    <a:pt x="792" y="271"/>
                  </a:lnTo>
                  <a:lnTo>
                    <a:pt x="763" y="271"/>
                  </a:lnTo>
                  <a:lnTo>
                    <a:pt x="732" y="267"/>
                  </a:lnTo>
                  <a:lnTo>
                    <a:pt x="702" y="268"/>
                  </a:lnTo>
                  <a:lnTo>
                    <a:pt x="661" y="267"/>
                  </a:lnTo>
                  <a:lnTo>
                    <a:pt x="619" y="264"/>
                  </a:lnTo>
                  <a:lnTo>
                    <a:pt x="580" y="261"/>
                  </a:lnTo>
                  <a:lnTo>
                    <a:pt x="546" y="258"/>
                  </a:lnTo>
                  <a:lnTo>
                    <a:pt x="504" y="253"/>
                  </a:lnTo>
                  <a:lnTo>
                    <a:pt x="469" y="250"/>
                  </a:lnTo>
                  <a:lnTo>
                    <a:pt x="432" y="247"/>
                  </a:lnTo>
                  <a:lnTo>
                    <a:pt x="393" y="243"/>
                  </a:lnTo>
                  <a:lnTo>
                    <a:pt x="349" y="235"/>
                  </a:lnTo>
                  <a:lnTo>
                    <a:pt x="309" y="234"/>
                  </a:lnTo>
                  <a:lnTo>
                    <a:pt x="277" y="228"/>
                  </a:lnTo>
                  <a:lnTo>
                    <a:pt x="237" y="217"/>
                  </a:lnTo>
                  <a:lnTo>
                    <a:pt x="199" y="216"/>
                  </a:lnTo>
                  <a:lnTo>
                    <a:pt x="171" y="205"/>
                  </a:lnTo>
                  <a:lnTo>
                    <a:pt x="141" y="198"/>
                  </a:lnTo>
                  <a:lnTo>
                    <a:pt x="114" y="189"/>
                  </a:lnTo>
                  <a:lnTo>
                    <a:pt x="91" y="181"/>
                  </a:lnTo>
                  <a:lnTo>
                    <a:pt x="63" y="175"/>
                  </a:lnTo>
                  <a:lnTo>
                    <a:pt x="42" y="166"/>
                  </a:lnTo>
                  <a:lnTo>
                    <a:pt x="22" y="157"/>
                  </a:lnTo>
                  <a:lnTo>
                    <a:pt x="10" y="150"/>
                  </a:lnTo>
                  <a:lnTo>
                    <a:pt x="0" y="139"/>
                  </a:lnTo>
                  <a:lnTo>
                    <a:pt x="0" y="117"/>
                  </a:lnTo>
                  <a:lnTo>
                    <a:pt x="1" y="102"/>
                  </a:lnTo>
                  <a:lnTo>
                    <a:pt x="16" y="90"/>
                  </a:lnTo>
                  <a:lnTo>
                    <a:pt x="36" y="76"/>
                  </a:lnTo>
                  <a:lnTo>
                    <a:pt x="73" y="69"/>
                  </a:lnTo>
                  <a:lnTo>
                    <a:pt x="109" y="57"/>
                  </a:lnTo>
                  <a:lnTo>
                    <a:pt x="150" y="45"/>
                  </a:lnTo>
                  <a:lnTo>
                    <a:pt x="205" y="30"/>
                  </a:lnTo>
                  <a:lnTo>
                    <a:pt x="270" y="18"/>
                  </a:lnTo>
                  <a:lnTo>
                    <a:pt x="300" y="13"/>
                  </a:lnTo>
                  <a:lnTo>
                    <a:pt x="346" y="7"/>
                  </a:lnTo>
                  <a:lnTo>
                    <a:pt x="382" y="4"/>
                  </a:lnTo>
                  <a:lnTo>
                    <a:pt x="394" y="0"/>
                  </a:lnTo>
                  <a:lnTo>
                    <a:pt x="439" y="7"/>
                  </a:lnTo>
                  <a:lnTo>
                    <a:pt x="474" y="9"/>
                  </a:lnTo>
                  <a:lnTo>
                    <a:pt x="525" y="18"/>
                  </a:lnTo>
                  <a:lnTo>
                    <a:pt x="561" y="18"/>
                  </a:lnTo>
                  <a:lnTo>
                    <a:pt x="604" y="21"/>
                  </a:lnTo>
                  <a:lnTo>
                    <a:pt x="636" y="24"/>
                  </a:lnTo>
                  <a:lnTo>
                    <a:pt x="684" y="27"/>
                  </a:lnTo>
                  <a:lnTo>
                    <a:pt x="730" y="30"/>
                  </a:lnTo>
                  <a:lnTo>
                    <a:pt x="777" y="33"/>
                  </a:lnTo>
                  <a:lnTo>
                    <a:pt x="817" y="33"/>
                  </a:lnTo>
                  <a:lnTo>
                    <a:pt x="843" y="33"/>
                  </a:lnTo>
                  <a:lnTo>
                    <a:pt x="864" y="36"/>
                  </a:lnTo>
                  <a:lnTo>
                    <a:pt x="1029" y="36"/>
                  </a:lnTo>
                  <a:close/>
                </a:path>
              </a:pathLst>
            </a:custGeom>
            <a:gradFill rotWithShape="0">
              <a:gsLst>
                <a:gs pos="0">
                  <a:srgbClr val="66CCFF">
                    <a:gamma/>
                    <a:shade val="46275"/>
                    <a:invGamma/>
                  </a:srgbClr>
                </a:gs>
                <a:gs pos="100000">
                  <a:srgbClr val="66CCFF"/>
                </a:gs>
              </a:gsLst>
              <a:lin ang="5400000" scaled="1"/>
            </a:gradFill>
            <a:ln w="9525">
              <a:no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6" name="Freeform 110"/>
            <p:cNvSpPr>
              <a:spLocks/>
            </p:cNvSpPr>
            <p:nvPr/>
          </p:nvSpPr>
          <p:spPr bwMode="auto">
            <a:xfrm>
              <a:off x="2157" y="1896"/>
              <a:ext cx="1895" cy="294"/>
            </a:xfrm>
            <a:custGeom>
              <a:avLst/>
              <a:gdLst/>
              <a:ahLst/>
              <a:cxnLst>
                <a:cxn ang="0">
                  <a:pos x="0" y="919"/>
                </a:cxn>
                <a:cxn ang="0">
                  <a:pos x="240" y="953"/>
                </a:cxn>
                <a:cxn ang="0">
                  <a:pos x="481" y="983"/>
                </a:cxn>
                <a:cxn ang="0">
                  <a:pos x="724" y="1009"/>
                </a:cxn>
                <a:cxn ang="0">
                  <a:pos x="967" y="1031"/>
                </a:cxn>
                <a:cxn ang="0">
                  <a:pos x="1209" y="1048"/>
                </a:cxn>
                <a:cxn ang="0">
                  <a:pos x="1548" y="1066"/>
                </a:cxn>
                <a:cxn ang="0">
                  <a:pos x="1889" y="1080"/>
                </a:cxn>
                <a:cxn ang="0">
                  <a:pos x="2227" y="1092"/>
                </a:cxn>
                <a:cxn ang="0">
                  <a:pos x="2566" y="1098"/>
                </a:cxn>
                <a:cxn ang="0">
                  <a:pos x="2907" y="1101"/>
                </a:cxn>
                <a:cxn ang="0">
                  <a:pos x="3245" y="1098"/>
                </a:cxn>
                <a:cxn ang="0">
                  <a:pos x="3586" y="1092"/>
                </a:cxn>
                <a:cxn ang="0">
                  <a:pos x="3926" y="1080"/>
                </a:cxn>
                <a:cxn ang="0">
                  <a:pos x="4265" y="1066"/>
                </a:cxn>
                <a:cxn ang="0">
                  <a:pos x="4604" y="1048"/>
                </a:cxn>
                <a:cxn ang="0">
                  <a:pos x="4848" y="1031"/>
                </a:cxn>
                <a:cxn ang="0">
                  <a:pos x="5089" y="1009"/>
                </a:cxn>
                <a:cxn ang="0">
                  <a:pos x="5331" y="983"/>
                </a:cxn>
                <a:cxn ang="0">
                  <a:pos x="5573" y="953"/>
                </a:cxn>
                <a:cxn ang="0">
                  <a:pos x="5813" y="919"/>
                </a:cxn>
                <a:cxn ang="0">
                  <a:pos x="5971" y="893"/>
                </a:cxn>
                <a:cxn ang="0">
                  <a:pos x="6128" y="864"/>
                </a:cxn>
                <a:cxn ang="0">
                  <a:pos x="6284" y="829"/>
                </a:cxn>
                <a:cxn ang="0">
                  <a:pos x="6438" y="790"/>
                </a:cxn>
                <a:cxn ang="0">
                  <a:pos x="6590" y="747"/>
                </a:cxn>
                <a:cxn ang="0">
                  <a:pos x="6741" y="700"/>
                </a:cxn>
                <a:cxn ang="0">
                  <a:pos x="6891" y="648"/>
                </a:cxn>
                <a:cxn ang="0">
                  <a:pos x="6921" y="634"/>
                </a:cxn>
                <a:cxn ang="0">
                  <a:pos x="6949" y="617"/>
                </a:cxn>
                <a:cxn ang="0">
                  <a:pos x="6973" y="594"/>
                </a:cxn>
                <a:cxn ang="0">
                  <a:pos x="6992" y="570"/>
                </a:cxn>
                <a:cxn ang="0">
                  <a:pos x="7006" y="544"/>
                </a:cxn>
                <a:cxn ang="0">
                  <a:pos x="7015" y="515"/>
                </a:cxn>
                <a:cxn ang="0">
                  <a:pos x="7018" y="486"/>
                </a:cxn>
                <a:cxn ang="0">
                  <a:pos x="7015" y="455"/>
                </a:cxn>
                <a:cxn ang="0">
                  <a:pos x="7006" y="426"/>
                </a:cxn>
                <a:cxn ang="0">
                  <a:pos x="6992" y="399"/>
                </a:cxn>
                <a:cxn ang="0">
                  <a:pos x="6973" y="374"/>
                </a:cxn>
                <a:cxn ang="0">
                  <a:pos x="6949" y="353"/>
                </a:cxn>
                <a:cxn ang="0">
                  <a:pos x="6921" y="335"/>
                </a:cxn>
                <a:cxn ang="0">
                  <a:pos x="6891" y="321"/>
                </a:cxn>
                <a:cxn ang="0">
                  <a:pos x="6741" y="269"/>
                </a:cxn>
                <a:cxn ang="0">
                  <a:pos x="6590" y="222"/>
                </a:cxn>
                <a:cxn ang="0">
                  <a:pos x="6438" y="180"/>
                </a:cxn>
                <a:cxn ang="0">
                  <a:pos x="6284" y="140"/>
                </a:cxn>
                <a:cxn ang="0">
                  <a:pos x="6128" y="105"/>
                </a:cxn>
                <a:cxn ang="0">
                  <a:pos x="5971" y="76"/>
                </a:cxn>
                <a:cxn ang="0">
                  <a:pos x="5813" y="49"/>
                </a:cxn>
                <a:cxn ang="0">
                  <a:pos x="5449" y="0"/>
                </a:cxn>
              </a:cxnLst>
              <a:rect l="0" t="0" r="r" b="b"/>
              <a:pathLst>
                <a:path w="7018" h="1101">
                  <a:moveTo>
                    <a:pt x="0" y="919"/>
                  </a:moveTo>
                  <a:lnTo>
                    <a:pt x="240" y="953"/>
                  </a:lnTo>
                  <a:lnTo>
                    <a:pt x="481" y="983"/>
                  </a:lnTo>
                  <a:lnTo>
                    <a:pt x="724" y="1009"/>
                  </a:lnTo>
                  <a:lnTo>
                    <a:pt x="967" y="1031"/>
                  </a:lnTo>
                  <a:lnTo>
                    <a:pt x="1209" y="1048"/>
                  </a:lnTo>
                  <a:lnTo>
                    <a:pt x="1548" y="1066"/>
                  </a:lnTo>
                  <a:lnTo>
                    <a:pt x="1889" y="1080"/>
                  </a:lnTo>
                  <a:lnTo>
                    <a:pt x="2227" y="1092"/>
                  </a:lnTo>
                  <a:lnTo>
                    <a:pt x="2566" y="1098"/>
                  </a:lnTo>
                  <a:lnTo>
                    <a:pt x="2907" y="1101"/>
                  </a:lnTo>
                  <a:lnTo>
                    <a:pt x="3245" y="1098"/>
                  </a:lnTo>
                  <a:lnTo>
                    <a:pt x="3586" y="1092"/>
                  </a:lnTo>
                  <a:lnTo>
                    <a:pt x="3926" y="1080"/>
                  </a:lnTo>
                  <a:lnTo>
                    <a:pt x="4265" y="1066"/>
                  </a:lnTo>
                  <a:lnTo>
                    <a:pt x="4604" y="1048"/>
                  </a:lnTo>
                  <a:lnTo>
                    <a:pt x="4848" y="1031"/>
                  </a:lnTo>
                  <a:lnTo>
                    <a:pt x="5089" y="1009"/>
                  </a:lnTo>
                  <a:lnTo>
                    <a:pt x="5331" y="983"/>
                  </a:lnTo>
                  <a:lnTo>
                    <a:pt x="5573" y="953"/>
                  </a:lnTo>
                  <a:lnTo>
                    <a:pt x="5813" y="919"/>
                  </a:lnTo>
                  <a:lnTo>
                    <a:pt x="5971" y="893"/>
                  </a:lnTo>
                  <a:lnTo>
                    <a:pt x="6128" y="864"/>
                  </a:lnTo>
                  <a:lnTo>
                    <a:pt x="6284" y="829"/>
                  </a:lnTo>
                  <a:lnTo>
                    <a:pt x="6438" y="790"/>
                  </a:lnTo>
                  <a:lnTo>
                    <a:pt x="6590" y="747"/>
                  </a:lnTo>
                  <a:lnTo>
                    <a:pt x="6741" y="700"/>
                  </a:lnTo>
                  <a:lnTo>
                    <a:pt x="6891" y="648"/>
                  </a:lnTo>
                  <a:lnTo>
                    <a:pt x="6921" y="634"/>
                  </a:lnTo>
                  <a:lnTo>
                    <a:pt x="6949" y="617"/>
                  </a:lnTo>
                  <a:lnTo>
                    <a:pt x="6973" y="594"/>
                  </a:lnTo>
                  <a:lnTo>
                    <a:pt x="6992" y="570"/>
                  </a:lnTo>
                  <a:lnTo>
                    <a:pt x="7006" y="544"/>
                  </a:lnTo>
                  <a:lnTo>
                    <a:pt x="7015" y="515"/>
                  </a:lnTo>
                  <a:lnTo>
                    <a:pt x="7018" y="486"/>
                  </a:lnTo>
                  <a:lnTo>
                    <a:pt x="7015" y="455"/>
                  </a:lnTo>
                  <a:lnTo>
                    <a:pt x="7006" y="426"/>
                  </a:lnTo>
                  <a:lnTo>
                    <a:pt x="6992" y="399"/>
                  </a:lnTo>
                  <a:lnTo>
                    <a:pt x="6973" y="374"/>
                  </a:lnTo>
                  <a:lnTo>
                    <a:pt x="6949" y="353"/>
                  </a:lnTo>
                  <a:lnTo>
                    <a:pt x="6921" y="335"/>
                  </a:lnTo>
                  <a:lnTo>
                    <a:pt x="6891" y="321"/>
                  </a:lnTo>
                  <a:lnTo>
                    <a:pt x="6741" y="269"/>
                  </a:lnTo>
                  <a:lnTo>
                    <a:pt x="6590" y="222"/>
                  </a:lnTo>
                  <a:lnTo>
                    <a:pt x="6438" y="180"/>
                  </a:lnTo>
                  <a:lnTo>
                    <a:pt x="6284" y="140"/>
                  </a:lnTo>
                  <a:lnTo>
                    <a:pt x="6128" y="105"/>
                  </a:lnTo>
                  <a:lnTo>
                    <a:pt x="5971" y="76"/>
                  </a:lnTo>
                  <a:lnTo>
                    <a:pt x="5813" y="49"/>
                  </a:lnTo>
                  <a:lnTo>
                    <a:pt x="544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337" name="Freeform 111"/>
            <p:cNvSpPr>
              <a:spLocks/>
            </p:cNvSpPr>
            <p:nvPr/>
          </p:nvSpPr>
          <p:spPr bwMode="auto">
            <a:xfrm>
              <a:off x="1832" y="1897"/>
              <a:ext cx="422" cy="130"/>
            </a:xfrm>
            <a:custGeom>
              <a:avLst/>
              <a:gdLst/>
              <a:ahLst/>
              <a:cxnLst>
                <a:cxn ang="0">
                  <a:pos x="0" y="485"/>
                </a:cxn>
                <a:cxn ang="0">
                  <a:pos x="2" y="454"/>
                </a:cxn>
                <a:cxn ang="0">
                  <a:pos x="10" y="425"/>
                </a:cxn>
                <a:cxn ang="0">
                  <a:pos x="25" y="398"/>
                </a:cxn>
                <a:cxn ang="0">
                  <a:pos x="44" y="373"/>
                </a:cxn>
                <a:cxn ang="0">
                  <a:pos x="67" y="352"/>
                </a:cxn>
                <a:cxn ang="0">
                  <a:pos x="96" y="334"/>
                </a:cxn>
                <a:cxn ang="0">
                  <a:pos x="126" y="320"/>
                </a:cxn>
                <a:cxn ang="0">
                  <a:pos x="275" y="268"/>
                </a:cxn>
                <a:cxn ang="0">
                  <a:pos x="426" y="221"/>
                </a:cxn>
                <a:cxn ang="0">
                  <a:pos x="578" y="179"/>
                </a:cxn>
                <a:cxn ang="0">
                  <a:pos x="733" y="139"/>
                </a:cxn>
                <a:cxn ang="0">
                  <a:pos x="889" y="104"/>
                </a:cxn>
                <a:cxn ang="0">
                  <a:pos x="1046" y="75"/>
                </a:cxn>
                <a:cxn ang="0">
                  <a:pos x="1203" y="48"/>
                </a:cxn>
                <a:cxn ang="0">
                  <a:pos x="1559" y="0"/>
                </a:cxn>
              </a:cxnLst>
              <a:rect l="0" t="0" r="r" b="b"/>
              <a:pathLst>
                <a:path w="1559" h="485">
                  <a:moveTo>
                    <a:pt x="0" y="485"/>
                  </a:moveTo>
                  <a:lnTo>
                    <a:pt x="2" y="454"/>
                  </a:lnTo>
                  <a:lnTo>
                    <a:pt x="10" y="425"/>
                  </a:lnTo>
                  <a:lnTo>
                    <a:pt x="25" y="398"/>
                  </a:lnTo>
                  <a:lnTo>
                    <a:pt x="44" y="373"/>
                  </a:lnTo>
                  <a:lnTo>
                    <a:pt x="67" y="352"/>
                  </a:lnTo>
                  <a:lnTo>
                    <a:pt x="96" y="334"/>
                  </a:lnTo>
                  <a:lnTo>
                    <a:pt x="126" y="320"/>
                  </a:lnTo>
                  <a:lnTo>
                    <a:pt x="275" y="268"/>
                  </a:lnTo>
                  <a:lnTo>
                    <a:pt x="426" y="221"/>
                  </a:lnTo>
                  <a:lnTo>
                    <a:pt x="578" y="179"/>
                  </a:lnTo>
                  <a:lnTo>
                    <a:pt x="733" y="139"/>
                  </a:lnTo>
                  <a:lnTo>
                    <a:pt x="889" y="104"/>
                  </a:lnTo>
                  <a:lnTo>
                    <a:pt x="1046" y="75"/>
                  </a:lnTo>
                  <a:lnTo>
                    <a:pt x="1203" y="48"/>
                  </a:lnTo>
                  <a:lnTo>
                    <a:pt x="1559" y="0"/>
                  </a:lnTo>
                </a:path>
              </a:pathLst>
            </a:custGeom>
            <a:noFill/>
            <a:ln w="12700" cmpd="sng">
              <a:solidFill>
                <a:srgbClr val="000000"/>
              </a:solidFill>
              <a:prstDash val="solid"/>
              <a:round/>
              <a:headEnd/>
              <a:tailEnd/>
            </a:ln>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aphicFrame>
        <p:nvGraphicFramePr>
          <p:cNvPr id="2" name="Table 2">
            <a:extLst>
              <a:ext uri="{FF2B5EF4-FFF2-40B4-BE49-F238E27FC236}">
                <a16:creationId xmlns:a16="http://schemas.microsoft.com/office/drawing/2014/main" id="{938D2258-D0E1-407F-915D-55BCBEF6D5FA}"/>
              </a:ext>
            </a:extLst>
          </p:cNvPr>
          <p:cNvGraphicFramePr>
            <a:graphicFrameLocks noGrp="1"/>
          </p:cNvGraphicFramePr>
          <p:nvPr/>
        </p:nvGraphicFramePr>
        <p:xfrm>
          <a:off x="633336" y="1676399"/>
          <a:ext cx="3224829" cy="1938942"/>
        </p:xfrm>
        <a:graphic>
          <a:graphicData uri="http://schemas.openxmlformats.org/drawingml/2006/table">
            <a:tbl>
              <a:tblPr firstRow="1" bandRow="1">
                <a:tableStyleId>{5C22544A-7EE6-4342-B048-85BDC9FD1C3A}</a:tableStyleId>
              </a:tblPr>
              <a:tblGrid>
                <a:gridCol w="1135027">
                  <a:extLst>
                    <a:ext uri="{9D8B030D-6E8A-4147-A177-3AD203B41FA5}">
                      <a16:colId xmlns:a16="http://schemas.microsoft.com/office/drawing/2014/main" val="2705480753"/>
                    </a:ext>
                  </a:extLst>
                </a:gridCol>
                <a:gridCol w="1077061">
                  <a:extLst>
                    <a:ext uri="{9D8B030D-6E8A-4147-A177-3AD203B41FA5}">
                      <a16:colId xmlns:a16="http://schemas.microsoft.com/office/drawing/2014/main" val="3440319806"/>
                    </a:ext>
                  </a:extLst>
                </a:gridCol>
                <a:gridCol w="1012741">
                  <a:extLst>
                    <a:ext uri="{9D8B030D-6E8A-4147-A177-3AD203B41FA5}">
                      <a16:colId xmlns:a16="http://schemas.microsoft.com/office/drawing/2014/main" val="35163465"/>
                    </a:ext>
                  </a:extLst>
                </a:gridCol>
              </a:tblGrid>
              <a:tr h="708135">
                <a:tc>
                  <a:txBody>
                    <a:bodyPr/>
                    <a:lstStyle/>
                    <a:p>
                      <a:pPr algn="ctr"/>
                      <a:r>
                        <a:rPr lang="en-US" dirty="0"/>
                        <a:t>Airflow</a:t>
                      </a:r>
                    </a:p>
                    <a:p>
                      <a:pPr algn="ctr"/>
                      <a:r>
                        <a:rPr lang="en-US" dirty="0"/>
                        <a:t>cfm/</a:t>
                      </a:r>
                      <a:r>
                        <a:rPr lang="en-US" dirty="0" err="1"/>
                        <a:t>bu</a:t>
                      </a:r>
                      <a:endParaRPr lang="en-US" dirty="0"/>
                    </a:p>
                  </a:txBody>
                  <a:tcPr/>
                </a:tc>
                <a:tc>
                  <a:txBody>
                    <a:bodyPr/>
                    <a:lstStyle/>
                    <a:p>
                      <a:pPr algn="ctr"/>
                      <a:r>
                        <a:rPr lang="en-US" dirty="0"/>
                        <a:t>Hours to cool</a:t>
                      </a:r>
                    </a:p>
                  </a:txBody>
                  <a:tcPr/>
                </a:tc>
                <a:tc>
                  <a:txBody>
                    <a:bodyPr/>
                    <a:lstStyle/>
                    <a:p>
                      <a:pPr algn="ctr"/>
                      <a:r>
                        <a:rPr lang="en-US" dirty="0"/>
                        <a:t>Mode</a:t>
                      </a:r>
                    </a:p>
                  </a:txBody>
                  <a:tcPr/>
                </a:tc>
                <a:extLst>
                  <a:ext uri="{0D108BD9-81ED-4DB2-BD59-A6C34878D82A}">
                    <a16:rowId xmlns:a16="http://schemas.microsoft.com/office/drawing/2014/main" val="3385326483"/>
                  </a:ext>
                </a:extLst>
              </a:tr>
              <a:tr h="410269">
                <a:tc>
                  <a:txBody>
                    <a:bodyPr/>
                    <a:lstStyle/>
                    <a:p>
                      <a:pPr algn="ctr"/>
                      <a:r>
                        <a:rPr lang="en-US" dirty="0"/>
                        <a:t>0.1</a:t>
                      </a:r>
                    </a:p>
                  </a:txBody>
                  <a:tcPr/>
                </a:tc>
                <a:tc>
                  <a:txBody>
                    <a:bodyPr/>
                    <a:lstStyle/>
                    <a:p>
                      <a:pPr algn="ctr"/>
                      <a:r>
                        <a:rPr lang="en-US" dirty="0"/>
                        <a:t>150</a:t>
                      </a:r>
                    </a:p>
                  </a:txBody>
                  <a:tcPr/>
                </a:tc>
                <a:tc>
                  <a:txBody>
                    <a:bodyPr/>
                    <a:lstStyle/>
                    <a:p>
                      <a:pPr algn="ctr"/>
                      <a:r>
                        <a:rPr lang="en-US" dirty="0"/>
                        <a:t>C</a:t>
                      </a:r>
                    </a:p>
                  </a:txBody>
                  <a:tcPr/>
                </a:tc>
                <a:extLst>
                  <a:ext uri="{0D108BD9-81ED-4DB2-BD59-A6C34878D82A}">
                    <a16:rowId xmlns:a16="http://schemas.microsoft.com/office/drawing/2014/main" val="4134615746"/>
                  </a:ext>
                </a:extLst>
              </a:tr>
              <a:tr h="410269">
                <a:tc>
                  <a:txBody>
                    <a:bodyPr/>
                    <a:lstStyle/>
                    <a:p>
                      <a:pPr algn="ctr"/>
                      <a:r>
                        <a:rPr lang="en-US" dirty="0"/>
                        <a:t>0.5</a:t>
                      </a:r>
                    </a:p>
                  </a:txBody>
                  <a:tcPr/>
                </a:tc>
                <a:tc>
                  <a:txBody>
                    <a:bodyPr/>
                    <a:lstStyle/>
                    <a:p>
                      <a:pPr algn="ctr"/>
                      <a:r>
                        <a:rPr lang="en-US" dirty="0"/>
                        <a:t>30</a:t>
                      </a:r>
                    </a:p>
                  </a:txBody>
                  <a:tcPr/>
                </a:tc>
                <a:tc>
                  <a:txBody>
                    <a:bodyPr/>
                    <a:lstStyle/>
                    <a:p>
                      <a:pPr algn="ctr"/>
                      <a:r>
                        <a:rPr lang="en-US" dirty="0"/>
                        <a:t>C</a:t>
                      </a:r>
                    </a:p>
                  </a:txBody>
                  <a:tcPr/>
                </a:tc>
                <a:extLst>
                  <a:ext uri="{0D108BD9-81ED-4DB2-BD59-A6C34878D82A}">
                    <a16:rowId xmlns:a16="http://schemas.microsoft.com/office/drawing/2014/main" val="2738729059"/>
                  </a:ext>
                </a:extLst>
              </a:tr>
              <a:tr h="410269">
                <a:tc>
                  <a:txBody>
                    <a:bodyPr/>
                    <a:lstStyle/>
                    <a:p>
                      <a:pPr algn="ctr"/>
                      <a:r>
                        <a:rPr lang="en-US" dirty="0"/>
                        <a:t>1.0</a:t>
                      </a:r>
                    </a:p>
                  </a:txBody>
                  <a:tcPr/>
                </a:tc>
                <a:tc>
                  <a:txBody>
                    <a:bodyPr/>
                    <a:lstStyle/>
                    <a:p>
                      <a:pPr algn="ctr"/>
                      <a:r>
                        <a:rPr lang="en-US" dirty="0"/>
                        <a:t>15</a:t>
                      </a:r>
                    </a:p>
                  </a:txBody>
                  <a:tcPr/>
                </a:tc>
                <a:tc>
                  <a:txBody>
                    <a:bodyPr/>
                    <a:lstStyle/>
                    <a:p>
                      <a:pPr algn="ctr"/>
                      <a:r>
                        <a:rPr lang="en-US" dirty="0"/>
                        <a:t>I</a:t>
                      </a:r>
                    </a:p>
                  </a:txBody>
                  <a:tcPr/>
                </a:tc>
                <a:extLst>
                  <a:ext uri="{0D108BD9-81ED-4DB2-BD59-A6C34878D82A}">
                    <a16:rowId xmlns:a16="http://schemas.microsoft.com/office/drawing/2014/main" val="2170634572"/>
                  </a:ext>
                </a:extLst>
              </a:tr>
            </a:tbl>
          </a:graphicData>
        </a:graphic>
      </p:graphicFrame>
      <p:sp>
        <p:nvSpPr>
          <p:cNvPr id="3" name="TextBox 2">
            <a:extLst>
              <a:ext uri="{FF2B5EF4-FFF2-40B4-BE49-F238E27FC236}">
                <a16:creationId xmlns:a16="http://schemas.microsoft.com/office/drawing/2014/main" id="{B56E5CC4-77FA-4ECB-B1A1-EBC51C3C81CE}"/>
              </a:ext>
            </a:extLst>
          </p:cNvPr>
          <p:cNvSpPr txBox="1"/>
          <p:nvPr/>
        </p:nvSpPr>
        <p:spPr>
          <a:xfrm>
            <a:off x="685800" y="4098925"/>
            <a:ext cx="2502801" cy="461665"/>
          </a:xfrm>
          <a:prstGeom prst="rect">
            <a:avLst/>
          </a:prstGeom>
          <a:noFill/>
        </p:spPr>
        <p:txBody>
          <a:bodyPr wrap="square" rtlCol="0">
            <a:spAutoFit/>
          </a:bodyPr>
          <a:lstStyle/>
          <a:p>
            <a:r>
              <a:rPr lang="en-US" dirty="0"/>
              <a:t>Rule of thumb:</a:t>
            </a:r>
          </a:p>
        </p:txBody>
      </p:sp>
      <p:sp>
        <p:nvSpPr>
          <p:cNvPr id="4" name="TextBox 3">
            <a:extLst>
              <a:ext uri="{FF2B5EF4-FFF2-40B4-BE49-F238E27FC236}">
                <a16:creationId xmlns:a16="http://schemas.microsoft.com/office/drawing/2014/main" id="{94282014-9CC3-4647-A8AA-DF4E0E0CA212}"/>
              </a:ext>
            </a:extLst>
          </p:cNvPr>
          <p:cNvSpPr txBox="1"/>
          <p:nvPr/>
        </p:nvSpPr>
        <p:spPr>
          <a:xfrm>
            <a:off x="739366" y="4695314"/>
            <a:ext cx="2711698" cy="461665"/>
          </a:xfrm>
          <a:prstGeom prst="rect">
            <a:avLst/>
          </a:prstGeom>
          <a:noFill/>
        </p:spPr>
        <p:txBody>
          <a:bodyPr wrap="square" rtlCol="0">
            <a:spAutoFit/>
          </a:bodyPr>
          <a:lstStyle/>
          <a:p>
            <a:r>
              <a:rPr lang="en-US" dirty="0"/>
              <a:t>AT = 15 / cfm/</a:t>
            </a:r>
            <a:r>
              <a:rPr lang="en-US" dirty="0" err="1"/>
              <a:t>bu</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98333"/>
    </mc:Choice>
    <mc:Fallback xmlns="">
      <p:transition spd="slow" advTm="9833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85"/>
                                        </p:tgtEl>
                                        <p:attrNameLst>
                                          <p:attrName>style.visibility</p:attrName>
                                        </p:attrNameLst>
                                      </p:cBhvr>
                                      <p:to>
                                        <p:strVal val="visible"/>
                                      </p:to>
                                    </p:set>
                                    <p:animEffect transition="in" filter="dissolve">
                                      <p:cBhvr>
                                        <p:cTn id="7" dur="500"/>
                                        <p:tgtEl>
                                          <p:spTgt spid="285"/>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291"/>
                                        </p:tgtEl>
                                        <p:attrNameLst>
                                          <p:attrName>style.visibility</p:attrName>
                                        </p:attrNameLst>
                                      </p:cBhvr>
                                      <p:to>
                                        <p:strVal val="visible"/>
                                      </p:to>
                                    </p:set>
                                    <p:animEffect transition="in" filter="dissolve">
                                      <p:cBhvr>
                                        <p:cTn id="11" dur="500"/>
                                        <p:tgtEl>
                                          <p:spTgt spid="291"/>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298"/>
                                        </p:tgtEl>
                                        <p:attrNameLst>
                                          <p:attrName>style.visibility</p:attrName>
                                        </p:attrNameLst>
                                      </p:cBhvr>
                                      <p:to>
                                        <p:strVal val="visible"/>
                                      </p:to>
                                    </p:set>
                                    <p:animEffect transition="in" filter="dissolve">
                                      <p:cBhvr>
                                        <p:cTn id="15" dur="500"/>
                                        <p:tgtEl>
                                          <p:spTgt spid="298"/>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305"/>
                                        </p:tgtEl>
                                        <p:attrNameLst>
                                          <p:attrName>style.visibility</p:attrName>
                                        </p:attrNameLst>
                                      </p:cBhvr>
                                      <p:to>
                                        <p:strVal val="visible"/>
                                      </p:to>
                                    </p:set>
                                    <p:animEffect transition="in" filter="dissolve">
                                      <p:cBhvr>
                                        <p:cTn id="19" dur="500"/>
                                        <p:tgtEl>
                                          <p:spTgt spid="305"/>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312"/>
                                        </p:tgtEl>
                                        <p:attrNameLst>
                                          <p:attrName>style.visibility</p:attrName>
                                        </p:attrNameLst>
                                      </p:cBhvr>
                                      <p:to>
                                        <p:strVal val="visible"/>
                                      </p:to>
                                    </p:set>
                                    <p:animEffect transition="in" filter="dissolve">
                                      <p:cBhvr>
                                        <p:cTn id="23" dur="500"/>
                                        <p:tgtEl>
                                          <p:spTgt spid="31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324"/>
                                        </p:tgtEl>
                                        <p:attrNameLst>
                                          <p:attrName>style.visibility</p:attrName>
                                        </p:attrNameLst>
                                      </p:cBhvr>
                                      <p:to>
                                        <p:strVal val="visible"/>
                                      </p:to>
                                    </p:set>
                                    <p:animEffect transition="in" filter="dissolve">
                                      <p:cBhvr>
                                        <p:cTn id="2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731838" y="0"/>
            <a:ext cx="7772400" cy="1143000"/>
          </a:xfrm>
        </p:spPr>
        <p:txBody>
          <a:bodyPr rtlCol="0"/>
          <a:lstStyle/>
          <a:p>
            <a:pPr eaLnBrk="1" fontAlgn="auto" hangingPunct="1">
              <a:spcAft>
                <a:spcPts val="0"/>
              </a:spcAft>
              <a:defRPr/>
            </a:pPr>
            <a:r>
              <a:rPr lang="en-US" dirty="0">
                <a:solidFill>
                  <a:srgbClr val="0000FF"/>
                </a:solidFill>
                <a:effectLst>
                  <a:outerShdw blurRad="38100" dist="38100" dir="2700000" algn="tl">
                    <a:srgbClr val="000000"/>
                  </a:outerShdw>
                </a:effectLst>
                <a:ea typeface="+mj-ea"/>
              </a:rPr>
              <a:t>Stored Grain Temperatures in KY</a:t>
            </a:r>
          </a:p>
        </p:txBody>
      </p:sp>
      <p:grpSp>
        <p:nvGrpSpPr>
          <p:cNvPr id="62467" name="Group 11"/>
          <p:cNvGrpSpPr>
            <a:grpSpLocks/>
          </p:cNvGrpSpPr>
          <p:nvPr/>
        </p:nvGrpSpPr>
        <p:grpSpPr bwMode="auto">
          <a:xfrm>
            <a:off x="503238" y="1066800"/>
            <a:ext cx="8229600" cy="152400"/>
            <a:chOff x="528" y="960"/>
            <a:chExt cx="4368" cy="134"/>
          </a:xfrm>
        </p:grpSpPr>
        <p:pic>
          <p:nvPicPr>
            <p:cNvPr id="62472" name="Picture 12" descr="grainc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3" descr="grainc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4" descr="grainc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5" descr="grainc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16" descr="grainc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17" descr="grainc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18" descr="grainc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3"/>
          <p:cNvSpPr>
            <a:spLocks noChangeArrowheads="1"/>
          </p:cNvSpPr>
          <p:nvPr/>
        </p:nvSpPr>
        <p:spPr bwMode="auto">
          <a:xfrm>
            <a:off x="3551238" y="3370263"/>
            <a:ext cx="762000" cy="650875"/>
          </a:xfrm>
          <a:prstGeom prst="rect">
            <a:avLst/>
          </a:prstGeom>
          <a:pattFill prst="wdUpDiag">
            <a:fgClr>
              <a:schemeClr val="bg2"/>
            </a:fgClr>
            <a:bgClr>
              <a:schemeClr val="bg1"/>
            </a:bgClr>
          </a:pattFill>
          <a:ln w="9525">
            <a:solidFill>
              <a:schemeClr val="tx1"/>
            </a:solidFill>
            <a:miter lim="800000"/>
            <a:headEnd/>
            <a:tailEnd/>
          </a:ln>
          <a:effectLst/>
        </p:spPr>
        <p:txBody>
          <a:bodyPr wrap="none" anchor="ctr"/>
          <a:lstStyle/>
          <a:p>
            <a:pPr eaLnBrk="1" hangingPunct="1">
              <a:defRPr/>
            </a:pPr>
            <a:endParaRPr lang="en-US">
              <a:solidFill>
                <a:srgbClr val="40458C"/>
              </a:solidFill>
              <a:effectLst>
                <a:outerShdw blurRad="38100" dist="38100" dir="2700000" algn="tl">
                  <a:srgbClr val="000000">
                    <a:alpha val="43137"/>
                  </a:srgbClr>
                </a:outerShdw>
              </a:effectLst>
              <a:latin typeface="Tahoma"/>
            </a:endParaRPr>
          </a:p>
        </p:txBody>
      </p:sp>
      <p:sp>
        <p:nvSpPr>
          <p:cNvPr id="21" name="Rectangle 4"/>
          <p:cNvSpPr>
            <a:spLocks noChangeArrowheads="1"/>
          </p:cNvSpPr>
          <p:nvPr/>
        </p:nvSpPr>
        <p:spPr bwMode="auto">
          <a:xfrm>
            <a:off x="4090988" y="4021138"/>
            <a:ext cx="679450" cy="652462"/>
          </a:xfrm>
          <a:prstGeom prst="rect">
            <a:avLst/>
          </a:prstGeom>
          <a:pattFill prst="wdUpDiag">
            <a:fgClr>
              <a:schemeClr val="bg2"/>
            </a:fgClr>
            <a:bgClr>
              <a:schemeClr val="bg1"/>
            </a:bgClr>
          </a:pattFill>
          <a:ln w="9525">
            <a:solidFill>
              <a:schemeClr val="tx1"/>
            </a:solidFill>
            <a:miter lim="800000"/>
            <a:headEnd/>
            <a:tailEnd/>
          </a:ln>
          <a:effectLst/>
        </p:spPr>
        <p:txBody>
          <a:bodyPr wrap="none" anchor="ctr"/>
          <a:lstStyle/>
          <a:p>
            <a:pPr eaLnBrk="1" hangingPunct="1">
              <a:defRPr/>
            </a:pPr>
            <a:endParaRPr lang="en-US">
              <a:solidFill>
                <a:srgbClr val="40458C"/>
              </a:solidFill>
              <a:effectLst>
                <a:outerShdw blurRad="38100" dist="38100" dir="2700000" algn="tl">
                  <a:srgbClr val="000000">
                    <a:alpha val="43137"/>
                  </a:srgbClr>
                </a:outerShdw>
              </a:effectLst>
              <a:latin typeface="Tahoma"/>
            </a:endParaRPr>
          </a:p>
        </p:txBody>
      </p:sp>
      <p:sp>
        <p:nvSpPr>
          <p:cNvPr id="22" name="Rectangle 5"/>
          <p:cNvSpPr>
            <a:spLocks noChangeArrowheads="1"/>
          </p:cNvSpPr>
          <p:nvPr/>
        </p:nvSpPr>
        <p:spPr bwMode="auto">
          <a:xfrm>
            <a:off x="4389438" y="4673600"/>
            <a:ext cx="1524000" cy="652463"/>
          </a:xfrm>
          <a:prstGeom prst="rect">
            <a:avLst/>
          </a:prstGeom>
          <a:pattFill prst="wdUpDiag">
            <a:fgClr>
              <a:schemeClr val="bg2"/>
            </a:fgClr>
            <a:bgClr>
              <a:schemeClr val="bg1"/>
            </a:bgClr>
          </a:pattFill>
          <a:ln w="9525">
            <a:solidFill>
              <a:schemeClr val="tx1"/>
            </a:solidFill>
            <a:miter lim="800000"/>
            <a:headEnd/>
            <a:tailEnd/>
          </a:ln>
          <a:effectLst/>
        </p:spPr>
        <p:txBody>
          <a:bodyPr wrap="none" anchor="ctr"/>
          <a:lstStyle/>
          <a:p>
            <a:pPr eaLnBrk="1" hangingPunct="1">
              <a:defRPr/>
            </a:pPr>
            <a:endParaRPr lang="en-US">
              <a:solidFill>
                <a:srgbClr val="40458C"/>
              </a:solidFill>
              <a:effectLst>
                <a:outerShdw blurRad="38100" dist="38100" dir="2700000" algn="tl">
                  <a:srgbClr val="000000">
                    <a:alpha val="43137"/>
                  </a:srgbClr>
                </a:outerShdw>
              </a:effectLst>
              <a:latin typeface="Tahoma"/>
            </a:endParaRPr>
          </a:p>
        </p:txBody>
      </p:sp>
      <p:graphicFrame>
        <p:nvGraphicFramePr>
          <p:cNvPr id="62471" name="Object 2"/>
          <p:cNvGraphicFramePr>
            <a:graphicFrameLocks noChangeAspect="1"/>
          </p:cNvGraphicFramePr>
          <p:nvPr/>
        </p:nvGraphicFramePr>
        <p:xfrm>
          <a:off x="1346200" y="769938"/>
          <a:ext cx="7340600" cy="5453062"/>
        </p:xfrm>
        <a:graphic>
          <a:graphicData uri="http://schemas.openxmlformats.org/presentationml/2006/ole">
            <mc:AlternateContent xmlns:mc="http://schemas.openxmlformats.org/markup-compatibility/2006">
              <mc:Choice xmlns:v="urn:schemas-microsoft-com:vml" Requires="v">
                <p:oleObj spid="_x0000_s8198" r:id="rId4" imgW="7340220" imgH="5456393" progId="Excel.Chart.8">
                  <p:embed/>
                </p:oleObj>
              </mc:Choice>
              <mc:Fallback>
                <p:oleObj r:id="rId4" imgW="7340220" imgH="5456393" progId="Excel.Chart.8">
                  <p:embed/>
                  <p:pic>
                    <p:nvPicPr>
                      <p:cNvPr id="6247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769938"/>
                        <a:ext cx="7340600"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a:extLst>
              <a:ext uri="{FF2B5EF4-FFF2-40B4-BE49-F238E27FC236}">
                <a16:creationId xmlns:a16="http://schemas.microsoft.com/office/drawing/2014/main" id="{629DA84B-E279-47F3-85B9-EE34C383D59F}"/>
              </a:ext>
            </a:extLst>
          </p:cNvPr>
          <p:cNvCxnSpPr>
            <a:cxnSpLocks/>
          </p:cNvCxnSpPr>
          <p:nvPr/>
        </p:nvCxnSpPr>
        <p:spPr>
          <a:xfrm>
            <a:off x="4389438" y="4673600"/>
            <a:ext cx="3167743"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40437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76200"/>
            <a:ext cx="8229600" cy="1143000"/>
          </a:xfrm>
        </p:spPr>
        <p:txBody>
          <a:bodyPr rtlCol="0"/>
          <a:lstStyle/>
          <a:p>
            <a:pPr eaLnBrk="1" fontAlgn="auto" hangingPunct="1">
              <a:spcAft>
                <a:spcPts val="0"/>
              </a:spcAft>
              <a:defRPr/>
            </a:pPr>
            <a:r>
              <a:rPr lang="en-US" dirty="0">
                <a:solidFill>
                  <a:srgbClr val="0000FF"/>
                </a:solidFill>
                <a:effectLst>
                  <a:outerShdw blurRad="38100" dist="38100" dir="2700000" algn="tl">
                    <a:srgbClr val="000000">
                      <a:alpha val="43137"/>
                    </a:srgbClr>
                  </a:outerShdw>
                </a:effectLst>
                <a:ea typeface="+mj-ea"/>
              </a:rPr>
              <a:t>Cost of Aerating Grain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66389720"/>
              </p:ext>
            </p:extLst>
          </p:nvPr>
        </p:nvGraphicFramePr>
        <p:xfrm>
          <a:off x="752475" y="1752600"/>
          <a:ext cx="7620000" cy="288766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838370">
                <a:tc>
                  <a:txBody>
                    <a:bodyPr/>
                    <a:lstStyle/>
                    <a:p>
                      <a:pPr algn="ctr"/>
                      <a:r>
                        <a:rPr lang="en-US" sz="2400" dirty="0">
                          <a:solidFill>
                            <a:schemeClr val="bg1"/>
                          </a:solidFill>
                        </a:rPr>
                        <a:t>Fan</a:t>
                      </a:r>
                      <a:br>
                        <a:rPr lang="en-US" sz="2400" dirty="0">
                          <a:solidFill>
                            <a:schemeClr val="bg1"/>
                          </a:solidFill>
                        </a:rPr>
                      </a:br>
                      <a:r>
                        <a:rPr lang="en-US" sz="2400" dirty="0">
                          <a:solidFill>
                            <a:schemeClr val="bg1"/>
                          </a:solidFill>
                        </a:rPr>
                        <a:t>HP</a:t>
                      </a:r>
                    </a:p>
                  </a:txBody>
                  <a:tcPr marT="45729" marB="45729"/>
                </a:tc>
                <a:tc>
                  <a:txBody>
                    <a:bodyPr/>
                    <a:lstStyle/>
                    <a:p>
                      <a:pPr algn="ctr"/>
                      <a:r>
                        <a:rPr lang="en-US" sz="2400" dirty="0">
                          <a:solidFill>
                            <a:schemeClr val="bg1"/>
                          </a:solidFill>
                        </a:rPr>
                        <a:t>Airflow</a:t>
                      </a:r>
                      <a:br>
                        <a:rPr lang="en-US" sz="2400" dirty="0">
                          <a:solidFill>
                            <a:schemeClr val="bg1"/>
                          </a:solidFill>
                        </a:rPr>
                      </a:br>
                      <a:r>
                        <a:rPr lang="en-US" sz="2400" dirty="0">
                          <a:solidFill>
                            <a:schemeClr val="bg1"/>
                          </a:solidFill>
                        </a:rPr>
                        <a:t>cfm/</a:t>
                      </a:r>
                      <a:r>
                        <a:rPr lang="en-US" sz="2400" dirty="0" err="1">
                          <a:solidFill>
                            <a:schemeClr val="bg1"/>
                          </a:solidFill>
                        </a:rPr>
                        <a:t>bu</a:t>
                      </a:r>
                      <a:endParaRPr lang="en-US" sz="2400" dirty="0">
                        <a:solidFill>
                          <a:schemeClr val="bg1"/>
                        </a:solidFill>
                      </a:endParaRPr>
                    </a:p>
                  </a:txBody>
                  <a:tcPr marT="45729" marB="45729"/>
                </a:tc>
                <a:tc>
                  <a:txBody>
                    <a:bodyPr/>
                    <a:lstStyle/>
                    <a:p>
                      <a:pPr algn="ctr"/>
                      <a:r>
                        <a:rPr lang="en-US" sz="2400" dirty="0">
                          <a:solidFill>
                            <a:schemeClr val="bg1"/>
                          </a:solidFill>
                        </a:rPr>
                        <a:t>Time</a:t>
                      </a:r>
                      <a:br>
                        <a:rPr lang="en-US" sz="2400" dirty="0">
                          <a:solidFill>
                            <a:schemeClr val="bg1"/>
                          </a:solidFill>
                        </a:rPr>
                      </a:br>
                      <a:r>
                        <a:rPr lang="en-US" sz="2400" dirty="0">
                          <a:solidFill>
                            <a:schemeClr val="bg1"/>
                          </a:solidFill>
                        </a:rPr>
                        <a:t>Hours</a:t>
                      </a:r>
                    </a:p>
                  </a:txBody>
                  <a:tcPr marT="45729" marB="45729"/>
                </a:tc>
                <a:tc>
                  <a:txBody>
                    <a:bodyPr/>
                    <a:lstStyle/>
                    <a:p>
                      <a:pPr algn="ctr"/>
                      <a:r>
                        <a:rPr lang="en-US" sz="2400" b="1" dirty="0">
                          <a:solidFill>
                            <a:schemeClr val="bg1"/>
                          </a:solidFill>
                        </a:rPr>
                        <a:t>Cost</a:t>
                      </a:r>
                    </a:p>
                    <a:p>
                      <a:pPr algn="ctr"/>
                      <a:r>
                        <a:rPr lang="en-US" sz="2400" b="1" dirty="0">
                          <a:solidFill>
                            <a:schemeClr val="bg1"/>
                          </a:solidFill>
                        </a:rPr>
                        <a:t>$</a:t>
                      </a:r>
                    </a:p>
                  </a:txBody>
                  <a:tcPr marT="45729" marB="4572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a:ln>
                            <a:noFill/>
                          </a:ln>
                          <a:solidFill>
                            <a:schemeClr val="bg1"/>
                          </a:solidFill>
                          <a:effectLst/>
                          <a:latin typeface="+mn-lt"/>
                          <a:cs typeface="Tahoma" pitchFamily="34" charset="0"/>
                        </a:rPr>
                        <a:t>¢/</a:t>
                      </a:r>
                      <a:r>
                        <a:rPr kumimoji="0" lang="en-US" sz="2400" b="1" i="0" u="none" strike="noStrike" cap="none" normalizeH="0" baseline="0" dirty="0" err="1">
                          <a:ln>
                            <a:noFill/>
                          </a:ln>
                          <a:solidFill>
                            <a:schemeClr val="bg1"/>
                          </a:solidFill>
                          <a:effectLst/>
                          <a:latin typeface="+mn-lt"/>
                          <a:cs typeface="Tahoma" pitchFamily="34" charset="0"/>
                        </a:rPr>
                        <a:t>bu</a:t>
                      </a:r>
                      <a:endParaRPr lang="en-US" sz="1800" dirty="0">
                        <a:solidFill>
                          <a:schemeClr val="bg1"/>
                        </a:solidFill>
                      </a:endParaRPr>
                    </a:p>
                  </a:txBody>
                  <a:tcPr marT="45729" marB="45729"/>
                </a:tc>
                <a:extLst>
                  <a:ext uri="{0D108BD9-81ED-4DB2-BD59-A6C34878D82A}">
                    <a16:rowId xmlns:a16="http://schemas.microsoft.com/office/drawing/2014/main" val="10000"/>
                  </a:ext>
                </a:extLst>
              </a:tr>
              <a:tr h="613083">
                <a:tc>
                  <a:txBody>
                    <a:bodyPr/>
                    <a:lstStyle/>
                    <a:p>
                      <a:pPr algn="ctr"/>
                      <a:r>
                        <a:rPr lang="en-US" sz="2400" b="1" dirty="0"/>
                        <a:t>  3</a:t>
                      </a:r>
                    </a:p>
                  </a:txBody>
                  <a:tcPr marT="45729" marB="45729"/>
                </a:tc>
                <a:tc>
                  <a:txBody>
                    <a:bodyPr/>
                    <a:lstStyle/>
                    <a:p>
                      <a:pPr algn="ctr"/>
                      <a:r>
                        <a:rPr lang="en-US" sz="2400" b="1" dirty="0"/>
                        <a:t>0.10</a:t>
                      </a:r>
                    </a:p>
                  </a:txBody>
                  <a:tcPr marT="45729" marB="45729"/>
                </a:tc>
                <a:tc>
                  <a:txBody>
                    <a:bodyPr/>
                    <a:lstStyle/>
                    <a:p>
                      <a:pPr algn="ctr"/>
                      <a:r>
                        <a:rPr lang="en-US" sz="2400" b="1" dirty="0"/>
                        <a:t>450</a:t>
                      </a:r>
                    </a:p>
                  </a:txBody>
                  <a:tcPr marT="45729" marB="45729"/>
                </a:tc>
                <a:tc>
                  <a:txBody>
                    <a:bodyPr/>
                    <a:lstStyle/>
                    <a:p>
                      <a:pPr algn="ctr"/>
                      <a:r>
                        <a:rPr lang="en-US" sz="2400" b="1" dirty="0"/>
                        <a:t>$  135</a:t>
                      </a:r>
                    </a:p>
                  </a:txBody>
                  <a:tcPr marT="45729" marB="45729"/>
                </a:tc>
                <a:tc>
                  <a:txBody>
                    <a:bodyPr/>
                    <a:lstStyle/>
                    <a:p>
                      <a:pPr algn="ctr"/>
                      <a:r>
                        <a:rPr lang="en-US" sz="2400" b="1" dirty="0"/>
                        <a:t>0.29</a:t>
                      </a:r>
                    </a:p>
                  </a:txBody>
                  <a:tcPr marT="45729" marB="45729"/>
                </a:tc>
                <a:extLst>
                  <a:ext uri="{0D108BD9-81ED-4DB2-BD59-A6C34878D82A}">
                    <a16:rowId xmlns:a16="http://schemas.microsoft.com/office/drawing/2014/main" val="10001"/>
                  </a:ext>
                </a:extLst>
              </a:tr>
              <a:tr h="613083">
                <a:tc>
                  <a:txBody>
                    <a:bodyPr/>
                    <a:lstStyle/>
                    <a:p>
                      <a:pPr algn="ctr"/>
                      <a:r>
                        <a:rPr lang="en-US" sz="2400" b="1" dirty="0"/>
                        <a:t>7.5</a:t>
                      </a:r>
                    </a:p>
                  </a:txBody>
                  <a:tcPr marT="45729" marB="45729"/>
                </a:tc>
                <a:tc>
                  <a:txBody>
                    <a:bodyPr/>
                    <a:lstStyle/>
                    <a:p>
                      <a:pPr algn="ctr"/>
                      <a:r>
                        <a:rPr lang="en-US" sz="2400" b="1" dirty="0"/>
                        <a:t>0.25</a:t>
                      </a:r>
                    </a:p>
                  </a:txBody>
                  <a:tcPr marT="45729" marB="45729"/>
                </a:tc>
                <a:tc>
                  <a:txBody>
                    <a:bodyPr/>
                    <a:lstStyle/>
                    <a:p>
                      <a:pPr algn="ctr"/>
                      <a:r>
                        <a:rPr lang="en-US" sz="2400" b="1" dirty="0"/>
                        <a:t>180</a:t>
                      </a:r>
                    </a:p>
                  </a:txBody>
                  <a:tcPr marT="45729" marB="45729"/>
                </a:tc>
                <a:tc>
                  <a:txBody>
                    <a:bodyPr/>
                    <a:lstStyle/>
                    <a:p>
                      <a:pPr algn="ctr"/>
                      <a:r>
                        <a:rPr lang="en-US" sz="2400" b="1" dirty="0"/>
                        <a:t>$  135</a:t>
                      </a:r>
                    </a:p>
                  </a:txBody>
                  <a:tcPr marT="45729" marB="45729"/>
                </a:tc>
                <a:tc>
                  <a:txBody>
                    <a:bodyPr/>
                    <a:lstStyle/>
                    <a:p>
                      <a:pPr algn="ctr"/>
                      <a:r>
                        <a:rPr lang="en-US" sz="2400" b="1" dirty="0"/>
                        <a:t>0.29</a:t>
                      </a:r>
                    </a:p>
                  </a:txBody>
                  <a:tcPr marT="45729" marB="45729"/>
                </a:tc>
                <a:extLst>
                  <a:ext uri="{0D108BD9-81ED-4DB2-BD59-A6C34878D82A}">
                    <a16:rowId xmlns:a16="http://schemas.microsoft.com/office/drawing/2014/main" val="10002"/>
                  </a:ext>
                </a:extLst>
              </a:tr>
              <a:tr h="823127">
                <a:tc>
                  <a:txBody>
                    <a:bodyPr/>
                    <a:lstStyle/>
                    <a:p>
                      <a:pPr algn="ctr"/>
                      <a:r>
                        <a:rPr lang="en-US" sz="2400" b="1" dirty="0"/>
                        <a:t>30</a:t>
                      </a:r>
                    </a:p>
                    <a:p>
                      <a:pPr algn="ctr"/>
                      <a:endParaRPr lang="en-US" sz="2400" b="1" dirty="0"/>
                    </a:p>
                  </a:txBody>
                  <a:tcPr marT="45729" marB="45729"/>
                </a:tc>
                <a:tc>
                  <a:txBody>
                    <a:bodyPr/>
                    <a:lstStyle/>
                    <a:p>
                      <a:pPr algn="ctr"/>
                      <a:r>
                        <a:rPr lang="en-US" sz="2400" b="1" dirty="0"/>
                        <a:t>0.50</a:t>
                      </a:r>
                    </a:p>
                  </a:txBody>
                  <a:tcPr marT="45729" marB="45729"/>
                </a:tc>
                <a:tc>
                  <a:txBody>
                    <a:bodyPr/>
                    <a:lstStyle/>
                    <a:p>
                      <a:pPr algn="ctr"/>
                      <a:r>
                        <a:rPr lang="en-US" sz="2400" b="1" dirty="0"/>
                        <a:t>  90</a:t>
                      </a:r>
                    </a:p>
                  </a:txBody>
                  <a:tcPr marT="45729" marB="45729"/>
                </a:tc>
                <a:tc>
                  <a:txBody>
                    <a:bodyPr/>
                    <a:lstStyle/>
                    <a:p>
                      <a:pPr algn="ctr"/>
                      <a:r>
                        <a:rPr lang="en-US" sz="2400" b="1" dirty="0"/>
                        <a:t>$  270</a:t>
                      </a:r>
                    </a:p>
                  </a:txBody>
                  <a:tcPr marT="45729" marB="45729"/>
                </a:tc>
                <a:tc>
                  <a:txBody>
                    <a:bodyPr/>
                    <a:lstStyle/>
                    <a:p>
                      <a:pPr algn="ctr"/>
                      <a:r>
                        <a:rPr lang="en-US" sz="2400" b="1" dirty="0"/>
                        <a:t>0.57</a:t>
                      </a:r>
                    </a:p>
                  </a:txBody>
                  <a:tcPr marT="45729" marB="45729"/>
                </a:tc>
                <a:extLst>
                  <a:ext uri="{0D108BD9-81ED-4DB2-BD59-A6C34878D82A}">
                    <a16:rowId xmlns:a16="http://schemas.microsoft.com/office/drawing/2014/main" val="10003"/>
                  </a:ext>
                </a:extLst>
              </a:tr>
            </a:tbl>
          </a:graphicData>
        </a:graphic>
      </p:graphicFrame>
      <p:sp>
        <p:nvSpPr>
          <p:cNvPr id="68643" name="TextBox 13"/>
          <p:cNvSpPr txBox="1">
            <a:spLocks noChangeArrowheads="1"/>
          </p:cNvSpPr>
          <p:nvPr/>
        </p:nvSpPr>
        <p:spPr bwMode="auto">
          <a:xfrm>
            <a:off x="1690688" y="5037138"/>
            <a:ext cx="5743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defTabSz="45720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defTabSz="4572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defTabSz="4572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defTabSz="4572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spcBef>
                <a:spcPct val="0"/>
              </a:spcBef>
              <a:buFontTx/>
              <a:buNone/>
            </a:pPr>
            <a:r>
              <a:rPr lang="en-US" altLang="en-US" sz="2400" b="1">
                <a:solidFill>
                  <a:srgbClr val="000000"/>
                </a:solidFill>
                <a:latin typeface="Tahoma" pitchFamily="34" charset="0"/>
              </a:rPr>
              <a:t>Three aeration cycles for 47,000 bu</a:t>
            </a:r>
          </a:p>
          <a:p>
            <a:pPr eaLnBrk="1" hangingPunct="1">
              <a:spcBef>
                <a:spcPct val="0"/>
              </a:spcBef>
              <a:buFontTx/>
              <a:buNone/>
            </a:pPr>
            <a:r>
              <a:rPr lang="en-US" altLang="en-US" sz="2400" b="1">
                <a:solidFill>
                  <a:srgbClr val="000000"/>
                </a:solidFill>
                <a:latin typeface="Tahoma" pitchFamily="34" charset="0"/>
              </a:rPr>
              <a:t>Electricity at 10 cents/kwh</a:t>
            </a:r>
            <a:endParaRPr lang="en-US" altLang="en-US" sz="2400">
              <a:solidFill>
                <a:srgbClr val="000000"/>
              </a:solidFill>
              <a:latin typeface="Tahoma" pitchFamily="34" charset="0"/>
            </a:endParaRPr>
          </a:p>
        </p:txBody>
      </p:sp>
      <p:grpSp>
        <p:nvGrpSpPr>
          <p:cNvPr id="68644" name="Group 9"/>
          <p:cNvGrpSpPr>
            <a:grpSpLocks/>
          </p:cNvGrpSpPr>
          <p:nvPr/>
        </p:nvGrpSpPr>
        <p:grpSpPr bwMode="auto">
          <a:xfrm>
            <a:off x="447675" y="1219200"/>
            <a:ext cx="8229600" cy="152400"/>
            <a:chOff x="528" y="960"/>
            <a:chExt cx="4368" cy="134"/>
          </a:xfrm>
        </p:grpSpPr>
        <p:pic>
          <p:nvPicPr>
            <p:cNvPr id="68645" name="Picture 10" descr="grainco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6" name="Picture 11" descr="grainco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7" name="Picture 12" descr="grainco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8" name="Picture 13" descr="grainco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9" name="Picture 14" descr="grainco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50" name="Picture 15" descr="grainco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51" name="Picture 16" descr="grainco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Tm="62085"/>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idx="4294967295"/>
          </p:nvPr>
        </p:nvSpPr>
        <p:spPr>
          <a:xfrm>
            <a:off x="609600" y="101600"/>
            <a:ext cx="7772400" cy="6858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Temperature Cable System</a:t>
            </a:r>
          </a:p>
        </p:txBody>
      </p:sp>
      <p:sp>
        <p:nvSpPr>
          <p:cNvPr id="69635" name="Rectangle 3" descr="Rectangle: Click to edit Master text styles&#10;Second level&#10;Third level&#10;Fourth level&#10;Fifth level"/>
          <p:cNvSpPr>
            <a:spLocks noGrp="1" noChangeArrowheads="1"/>
          </p:cNvSpPr>
          <p:nvPr>
            <p:ph type="body" sz="half" idx="4294967295"/>
          </p:nvPr>
        </p:nvSpPr>
        <p:spPr>
          <a:xfrm>
            <a:off x="838200" y="1752600"/>
            <a:ext cx="3810000" cy="4114800"/>
          </a:xfrm>
        </p:spPr>
        <p:txBody>
          <a:bodyPr/>
          <a:lstStyle/>
          <a:p>
            <a:pPr marL="533400" indent="-533400" eaLnBrk="1" hangingPunct="1">
              <a:lnSpc>
                <a:spcPct val="90000"/>
              </a:lnSpc>
              <a:buClr>
                <a:srgbClr val="0000FF"/>
              </a:buClr>
              <a:buSzPct val="95000"/>
              <a:buFont typeface="Wingdings" pitchFamily="2" charset="2"/>
              <a:buAutoNum type="arabicPeriod"/>
            </a:pPr>
            <a:r>
              <a:rPr lang="en-US" altLang="en-US" sz="2800" b="1" dirty="0"/>
              <a:t>Thermocouple sensor cables</a:t>
            </a:r>
          </a:p>
          <a:p>
            <a:pPr marL="533400" indent="-533400" eaLnBrk="1" hangingPunct="1">
              <a:lnSpc>
                <a:spcPct val="90000"/>
              </a:lnSpc>
              <a:buClr>
                <a:srgbClr val="0000FF"/>
              </a:buClr>
              <a:buSzPct val="95000"/>
              <a:buFont typeface="Wingdings" pitchFamily="2" charset="2"/>
              <a:buAutoNum type="arabicPeriod"/>
            </a:pPr>
            <a:r>
              <a:rPr lang="en-US" altLang="en-US" sz="2800" b="1" dirty="0"/>
              <a:t>Cable suspension system</a:t>
            </a:r>
          </a:p>
          <a:p>
            <a:pPr marL="533400" indent="-533400" eaLnBrk="1" hangingPunct="1">
              <a:lnSpc>
                <a:spcPct val="90000"/>
              </a:lnSpc>
              <a:buClr>
                <a:srgbClr val="0000FF"/>
              </a:buClr>
              <a:buSzPct val="95000"/>
              <a:buFont typeface="Wingdings" pitchFamily="2" charset="2"/>
              <a:buAutoNum type="arabicPeriod"/>
            </a:pPr>
            <a:r>
              <a:rPr lang="en-US" altLang="en-US" sz="2800" b="1" dirty="0" err="1"/>
              <a:t>Leadwire</a:t>
            </a:r>
            <a:r>
              <a:rPr lang="en-US" altLang="en-US" sz="2800" b="1" dirty="0"/>
              <a:t> extension</a:t>
            </a:r>
          </a:p>
          <a:p>
            <a:pPr marL="533400" indent="-533400" eaLnBrk="1" hangingPunct="1">
              <a:lnSpc>
                <a:spcPct val="90000"/>
              </a:lnSpc>
              <a:buClr>
                <a:srgbClr val="0000FF"/>
              </a:buClr>
              <a:buSzPct val="95000"/>
              <a:buFont typeface="Wingdings" pitchFamily="2" charset="2"/>
              <a:buAutoNum type="arabicPeriod"/>
            </a:pPr>
            <a:r>
              <a:rPr lang="en-US" altLang="en-US" sz="2800" b="1" dirty="0"/>
              <a:t>Readout plug</a:t>
            </a:r>
          </a:p>
          <a:p>
            <a:pPr marL="533400" indent="-533400" eaLnBrk="1" hangingPunct="1">
              <a:lnSpc>
                <a:spcPct val="90000"/>
              </a:lnSpc>
              <a:buClr>
                <a:srgbClr val="0000FF"/>
              </a:buClr>
              <a:buSzPct val="95000"/>
              <a:buFont typeface="Wingdings" pitchFamily="2" charset="2"/>
              <a:buAutoNum type="arabicPeriod"/>
            </a:pPr>
            <a:r>
              <a:rPr lang="en-US" altLang="en-US" sz="2800" b="1" dirty="0"/>
              <a:t>Display</a:t>
            </a:r>
            <a:br>
              <a:rPr lang="en-US" altLang="en-US" sz="2800" b="1" dirty="0"/>
            </a:br>
            <a:r>
              <a:rPr lang="en-US" altLang="en-US" sz="2800" b="1" dirty="0"/>
              <a:t>instrument</a:t>
            </a:r>
          </a:p>
        </p:txBody>
      </p:sp>
      <p:grpSp>
        <p:nvGrpSpPr>
          <p:cNvPr id="69636" name="Group 4"/>
          <p:cNvGrpSpPr>
            <a:grpSpLocks/>
          </p:cNvGrpSpPr>
          <p:nvPr/>
        </p:nvGrpSpPr>
        <p:grpSpPr bwMode="auto">
          <a:xfrm>
            <a:off x="4343400" y="1404938"/>
            <a:ext cx="4267200" cy="5148262"/>
            <a:chOff x="1175" y="354"/>
            <a:chExt cx="3183" cy="3863"/>
          </a:xfrm>
        </p:grpSpPr>
        <p:grpSp>
          <p:nvGrpSpPr>
            <p:cNvPr id="69645" name="Group 5"/>
            <p:cNvGrpSpPr>
              <a:grpSpLocks/>
            </p:cNvGrpSpPr>
            <p:nvPr/>
          </p:nvGrpSpPr>
          <p:grpSpPr bwMode="auto">
            <a:xfrm>
              <a:off x="1348" y="2220"/>
              <a:ext cx="3010" cy="1765"/>
              <a:chOff x="1348" y="2220"/>
              <a:chExt cx="3010" cy="1765"/>
            </a:xfrm>
          </p:grpSpPr>
          <p:sp>
            <p:nvSpPr>
              <p:cNvPr id="131" name="Freeform 6" descr="Granite"/>
              <p:cNvSpPr>
                <a:spLocks/>
              </p:cNvSpPr>
              <p:nvPr/>
            </p:nvSpPr>
            <p:spPr bwMode="auto">
              <a:xfrm>
                <a:off x="1348" y="3029"/>
                <a:ext cx="3010" cy="952"/>
              </a:xfrm>
              <a:custGeom>
                <a:avLst/>
                <a:gdLst/>
                <a:ahLst/>
                <a:cxnLst>
                  <a:cxn ang="0">
                    <a:pos x="0" y="7"/>
                  </a:cxn>
                  <a:cxn ang="0">
                    <a:pos x="0" y="259"/>
                  </a:cxn>
                  <a:cxn ang="0">
                    <a:pos x="116" y="467"/>
                  </a:cxn>
                  <a:cxn ang="0">
                    <a:pos x="336" y="671"/>
                  </a:cxn>
                  <a:cxn ang="0">
                    <a:pos x="692" y="834"/>
                  </a:cxn>
                  <a:cxn ang="0">
                    <a:pos x="1080" y="931"/>
                  </a:cxn>
                  <a:cxn ang="0">
                    <a:pos x="1340" y="947"/>
                  </a:cxn>
                  <a:cxn ang="0">
                    <a:pos x="1708" y="951"/>
                  </a:cxn>
                  <a:cxn ang="0">
                    <a:pos x="2105" y="898"/>
                  </a:cxn>
                  <a:cxn ang="0">
                    <a:pos x="2420" y="795"/>
                  </a:cxn>
                  <a:cxn ang="0">
                    <a:pos x="2657" y="675"/>
                  </a:cxn>
                  <a:cxn ang="0">
                    <a:pos x="2840" y="523"/>
                  </a:cxn>
                  <a:cxn ang="0">
                    <a:pos x="2948" y="391"/>
                  </a:cxn>
                  <a:cxn ang="0">
                    <a:pos x="3010" y="243"/>
                  </a:cxn>
                  <a:cxn ang="0">
                    <a:pos x="3008" y="0"/>
                  </a:cxn>
                  <a:cxn ang="0">
                    <a:pos x="0" y="7"/>
                  </a:cxn>
                </a:cxnLst>
                <a:rect l="0" t="0" r="r" b="b"/>
                <a:pathLst>
                  <a:path w="3010" h="956">
                    <a:moveTo>
                      <a:pt x="0" y="7"/>
                    </a:moveTo>
                    <a:lnTo>
                      <a:pt x="0" y="259"/>
                    </a:lnTo>
                    <a:cubicBezTo>
                      <a:pt x="19" y="336"/>
                      <a:pt x="60" y="398"/>
                      <a:pt x="116" y="467"/>
                    </a:cubicBezTo>
                    <a:cubicBezTo>
                      <a:pt x="172" y="536"/>
                      <a:pt x="240" y="611"/>
                      <a:pt x="336" y="671"/>
                    </a:cubicBezTo>
                    <a:cubicBezTo>
                      <a:pt x="432" y="732"/>
                      <a:pt x="568" y="791"/>
                      <a:pt x="692" y="834"/>
                    </a:cubicBezTo>
                    <a:cubicBezTo>
                      <a:pt x="816" y="877"/>
                      <a:pt x="972" y="912"/>
                      <a:pt x="1080" y="931"/>
                    </a:cubicBezTo>
                    <a:cubicBezTo>
                      <a:pt x="1188" y="950"/>
                      <a:pt x="1235" y="944"/>
                      <a:pt x="1340" y="947"/>
                    </a:cubicBezTo>
                    <a:cubicBezTo>
                      <a:pt x="1445" y="950"/>
                      <a:pt x="1592" y="956"/>
                      <a:pt x="1708" y="951"/>
                    </a:cubicBezTo>
                    <a:cubicBezTo>
                      <a:pt x="1835" y="943"/>
                      <a:pt x="1987" y="924"/>
                      <a:pt x="2105" y="898"/>
                    </a:cubicBezTo>
                    <a:cubicBezTo>
                      <a:pt x="2223" y="872"/>
                      <a:pt x="2334" y="829"/>
                      <a:pt x="2420" y="795"/>
                    </a:cubicBezTo>
                    <a:cubicBezTo>
                      <a:pt x="2512" y="758"/>
                      <a:pt x="2587" y="720"/>
                      <a:pt x="2657" y="675"/>
                    </a:cubicBezTo>
                    <a:cubicBezTo>
                      <a:pt x="2727" y="630"/>
                      <a:pt x="2785" y="583"/>
                      <a:pt x="2840" y="523"/>
                    </a:cubicBezTo>
                    <a:cubicBezTo>
                      <a:pt x="2888" y="476"/>
                      <a:pt x="2920" y="438"/>
                      <a:pt x="2948" y="391"/>
                    </a:cubicBezTo>
                    <a:cubicBezTo>
                      <a:pt x="2976" y="344"/>
                      <a:pt x="3000" y="308"/>
                      <a:pt x="3010" y="243"/>
                    </a:cubicBezTo>
                    <a:lnTo>
                      <a:pt x="3008" y="0"/>
                    </a:lnTo>
                    <a:lnTo>
                      <a:pt x="0" y="7"/>
                    </a:lnTo>
                    <a:close/>
                  </a:path>
                </a:pathLst>
              </a:custGeom>
              <a:blipFill dpi="0" rotWithShape="0">
                <a:blip r:embed="rId3" cstate="print">
                  <a:extLst>
                    <a:ext uri="{28A0092B-C50C-407E-A947-70E740481C1C}">
                      <a14:useLocalDpi xmlns:a14="http://schemas.microsoft.com/office/drawing/2010/main" val="0"/>
                    </a:ext>
                  </a:extLst>
                </a:blip>
                <a:srcRect/>
                <a:tile tx="0" ty="0" sx="100000" sy="100000" flip="none" algn="tl"/>
              </a:blipFill>
              <a:ln w="19050" cmpd="sng">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2" name="Oval 7" descr="Granite"/>
              <p:cNvSpPr>
                <a:spLocks noChangeArrowheads="1"/>
              </p:cNvSpPr>
              <p:nvPr/>
            </p:nvSpPr>
            <p:spPr bwMode="auto">
              <a:xfrm>
                <a:off x="1348" y="2224"/>
                <a:ext cx="3008" cy="1633"/>
              </a:xfrm>
              <a:prstGeom prst="ellipse">
                <a:avLst/>
              </a:prstGeom>
              <a:blipFill dpi="0" rotWithShape="0">
                <a:blip r:embed="rId3" cstate="print">
                  <a:extLst>
                    <a:ext uri="{28A0092B-C50C-407E-A947-70E740481C1C}">
                      <a14:useLocalDpi xmlns:a14="http://schemas.microsoft.com/office/drawing/2010/main" val="0"/>
                    </a:ext>
                  </a:extLst>
                </a:blip>
                <a:srcRect/>
                <a:tile tx="0" ty="0" sx="100000" sy="100000" flip="none" algn="tl"/>
              </a:blipFill>
              <a:ln w="19050">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sp>
          <p:nvSpPr>
            <p:cNvPr id="92" name="Freeform 8"/>
            <p:cNvSpPr>
              <a:spLocks/>
            </p:cNvSpPr>
            <p:nvPr/>
          </p:nvSpPr>
          <p:spPr bwMode="auto">
            <a:xfrm>
              <a:off x="1633" y="805"/>
              <a:ext cx="2509" cy="2854"/>
            </a:xfrm>
            <a:custGeom>
              <a:avLst/>
              <a:gdLst/>
              <a:ahLst/>
              <a:cxnLst>
                <a:cxn ang="0">
                  <a:pos x="395" y="0"/>
                </a:cxn>
                <a:cxn ang="0">
                  <a:pos x="87" y="1396"/>
                </a:cxn>
                <a:cxn ang="0">
                  <a:pos x="0" y="2114"/>
                </a:cxn>
                <a:cxn ang="0">
                  <a:pos x="710" y="2856"/>
                </a:cxn>
                <a:cxn ang="0">
                  <a:pos x="1760" y="2746"/>
                </a:cxn>
                <a:cxn ang="0">
                  <a:pos x="2462" y="2083"/>
                </a:cxn>
                <a:cxn ang="0">
                  <a:pos x="2509" y="647"/>
                </a:cxn>
                <a:cxn ang="0">
                  <a:pos x="1839" y="276"/>
                </a:cxn>
                <a:cxn ang="0">
                  <a:pos x="1744" y="110"/>
                </a:cxn>
                <a:cxn ang="0">
                  <a:pos x="616" y="126"/>
                </a:cxn>
                <a:cxn ang="0">
                  <a:pos x="490" y="39"/>
                </a:cxn>
              </a:cxnLst>
              <a:rect l="0" t="0" r="r" b="b"/>
              <a:pathLst>
                <a:path w="2509" h="2856">
                  <a:moveTo>
                    <a:pt x="395" y="0"/>
                  </a:moveTo>
                  <a:lnTo>
                    <a:pt x="87" y="1396"/>
                  </a:lnTo>
                  <a:lnTo>
                    <a:pt x="0" y="2114"/>
                  </a:lnTo>
                  <a:lnTo>
                    <a:pt x="710" y="2856"/>
                  </a:lnTo>
                  <a:lnTo>
                    <a:pt x="1760" y="2746"/>
                  </a:lnTo>
                  <a:lnTo>
                    <a:pt x="2462" y="2083"/>
                  </a:lnTo>
                  <a:lnTo>
                    <a:pt x="2509" y="647"/>
                  </a:lnTo>
                  <a:lnTo>
                    <a:pt x="1839" y="276"/>
                  </a:lnTo>
                  <a:lnTo>
                    <a:pt x="1744" y="110"/>
                  </a:lnTo>
                  <a:lnTo>
                    <a:pt x="616" y="126"/>
                  </a:lnTo>
                  <a:lnTo>
                    <a:pt x="490" y="39"/>
                  </a:lnTo>
                </a:path>
              </a:pathLst>
            </a:custGeom>
            <a:solidFill>
              <a:srgbClr val="FFFFD1"/>
            </a:solidFill>
            <a:ln w="952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93" name="Freeform 9"/>
            <p:cNvSpPr>
              <a:spLocks/>
            </p:cNvSpPr>
            <p:nvPr/>
          </p:nvSpPr>
          <p:spPr bwMode="auto">
            <a:xfrm>
              <a:off x="1497" y="1179"/>
              <a:ext cx="2759" cy="2597"/>
            </a:xfrm>
            <a:custGeom>
              <a:avLst/>
              <a:gdLst/>
              <a:ahLst/>
              <a:cxnLst>
                <a:cxn ang="0">
                  <a:pos x="0" y="1893"/>
                </a:cxn>
                <a:cxn ang="0">
                  <a:pos x="33" y="2007"/>
                </a:cxn>
                <a:cxn ang="0">
                  <a:pos x="189" y="2217"/>
                </a:cxn>
                <a:cxn ang="0">
                  <a:pos x="433" y="2382"/>
                </a:cxn>
                <a:cxn ang="0">
                  <a:pos x="618" y="2472"/>
                </a:cxn>
                <a:cxn ang="0">
                  <a:pos x="785" y="2516"/>
                </a:cxn>
                <a:cxn ang="0">
                  <a:pos x="1083" y="2571"/>
                </a:cxn>
                <a:cxn ang="0">
                  <a:pos x="1383" y="2591"/>
                </a:cxn>
                <a:cxn ang="0">
                  <a:pos x="1802" y="2554"/>
                </a:cxn>
                <a:cxn ang="0">
                  <a:pos x="2076" y="2481"/>
                </a:cxn>
                <a:cxn ang="0">
                  <a:pos x="2337" y="2358"/>
                </a:cxn>
                <a:cxn ang="0">
                  <a:pos x="2520" y="2232"/>
                </a:cxn>
                <a:cxn ang="0">
                  <a:pos x="2707" y="2008"/>
                </a:cxn>
                <a:cxn ang="0">
                  <a:pos x="2745" y="1896"/>
                </a:cxn>
                <a:cxn ang="0">
                  <a:pos x="2759" y="85"/>
                </a:cxn>
                <a:cxn ang="0">
                  <a:pos x="2453" y="317"/>
                </a:cxn>
                <a:cxn ang="0">
                  <a:pos x="2370" y="549"/>
                </a:cxn>
                <a:cxn ang="0">
                  <a:pos x="2251" y="609"/>
                </a:cxn>
                <a:cxn ang="0">
                  <a:pos x="2176" y="646"/>
                </a:cxn>
                <a:cxn ang="0">
                  <a:pos x="2198" y="811"/>
                </a:cxn>
                <a:cxn ang="0">
                  <a:pos x="2236" y="1080"/>
                </a:cxn>
                <a:cxn ang="0">
                  <a:pos x="2228" y="1267"/>
                </a:cxn>
                <a:cxn ang="0">
                  <a:pos x="2213" y="1409"/>
                </a:cxn>
                <a:cxn ang="0">
                  <a:pos x="2243" y="1649"/>
                </a:cxn>
                <a:cxn ang="0">
                  <a:pos x="2183" y="1813"/>
                </a:cxn>
                <a:cxn ang="0">
                  <a:pos x="2153" y="2045"/>
                </a:cxn>
                <a:cxn ang="0">
                  <a:pos x="2049" y="2105"/>
                </a:cxn>
                <a:cxn ang="0">
                  <a:pos x="1959" y="2210"/>
                </a:cxn>
                <a:cxn ang="0">
                  <a:pos x="1802" y="2187"/>
                </a:cxn>
                <a:cxn ang="0">
                  <a:pos x="1660" y="2247"/>
                </a:cxn>
                <a:cxn ang="0">
                  <a:pos x="1510" y="2180"/>
                </a:cxn>
                <a:cxn ang="0">
                  <a:pos x="1286" y="2225"/>
                </a:cxn>
                <a:cxn ang="0">
                  <a:pos x="1121" y="2127"/>
                </a:cxn>
                <a:cxn ang="0">
                  <a:pos x="897" y="2240"/>
                </a:cxn>
                <a:cxn ang="0">
                  <a:pos x="732" y="2090"/>
                </a:cxn>
                <a:cxn ang="0">
                  <a:pos x="613" y="1993"/>
                </a:cxn>
                <a:cxn ang="0">
                  <a:pos x="687" y="1806"/>
                </a:cxn>
                <a:cxn ang="0">
                  <a:pos x="635" y="1439"/>
                </a:cxn>
                <a:cxn ang="0">
                  <a:pos x="717" y="1215"/>
                </a:cxn>
                <a:cxn ang="0">
                  <a:pos x="627" y="901"/>
                </a:cxn>
                <a:cxn ang="0">
                  <a:pos x="598" y="624"/>
                </a:cxn>
                <a:cxn ang="0">
                  <a:pos x="455" y="527"/>
                </a:cxn>
                <a:cxn ang="0">
                  <a:pos x="298" y="3"/>
                </a:cxn>
                <a:cxn ang="0">
                  <a:pos x="3" y="0"/>
                </a:cxn>
                <a:cxn ang="0">
                  <a:pos x="0" y="1893"/>
                </a:cxn>
              </a:cxnLst>
              <a:rect l="0" t="0" r="r" b="b"/>
              <a:pathLst>
                <a:path w="2759" h="2597">
                  <a:moveTo>
                    <a:pt x="0" y="1893"/>
                  </a:moveTo>
                  <a:lnTo>
                    <a:pt x="33" y="2007"/>
                  </a:lnTo>
                  <a:cubicBezTo>
                    <a:pt x="64" y="2061"/>
                    <a:pt x="122" y="2154"/>
                    <a:pt x="189" y="2217"/>
                  </a:cubicBezTo>
                  <a:cubicBezTo>
                    <a:pt x="251" y="2274"/>
                    <a:pt x="362" y="2340"/>
                    <a:pt x="433" y="2382"/>
                  </a:cubicBezTo>
                  <a:cubicBezTo>
                    <a:pt x="504" y="2424"/>
                    <a:pt x="559" y="2450"/>
                    <a:pt x="618" y="2472"/>
                  </a:cubicBezTo>
                  <a:cubicBezTo>
                    <a:pt x="677" y="2494"/>
                    <a:pt x="708" y="2500"/>
                    <a:pt x="785" y="2516"/>
                  </a:cubicBezTo>
                  <a:cubicBezTo>
                    <a:pt x="867" y="2531"/>
                    <a:pt x="983" y="2559"/>
                    <a:pt x="1083" y="2571"/>
                  </a:cubicBezTo>
                  <a:cubicBezTo>
                    <a:pt x="1183" y="2583"/>
                    <a:pt x="1263" y="2594"/>
                    <a:pt x="1383" y="2591"/>
                  </a:cubicBezTo>
                  <a:cubicBezTo>
                    <a:pt x="1552" y="2597"/>
                    <a:pt x="1671" y="2576"/>
                    <a:pt x="1802" y="2554"/>
                  </a:cubicBezTo>
                  <a:cubicBezTo>
                    <a:pt x="1917" y="2536"/>
                    <a:pt x="1987" y="2514"/>
                    <a:pt x="2076" y="2481"/>
                  </a:cubicBezTo>
                  <a:cubicBezTo>
                    <a:pt x="2165" y="2448"/>
                    <a:pt x="2263" y="2400"/>
                    <a:pt x="2337" y="2358"/>
                  </a:cubicBezTo>
                  <a:cubicBezTo>
                    <a:pt x="2411" y="2316"/>
                    <a:pt x="2458" y="2290"/>
                    <a:pt x="2520" y="2232"/>
                  </a:cubicBezTo>
                  <a:cubicBezTo>
                    <a:pt x="2582" y="2174"/>
                    <a:pt x="2671" y="2071"/>
                    <a:pt x="2707" y="2008"/>
                  </a:cubicBezTo>
                  <a:lnTo>
                    <a:pt x="2745" y="1896"/>
                  </a:lnTo>
                  <a:lnTo>
                    <a:pt x="2759" y="85"/>
                  </a:lnTo>
                  <a:lnTo>
                    <a:pt x="2453" y="317"/>
                  </a:lnTo>
                  <a:lnTo>
                    <a:pt x="2370" y="549"/>
                  </a:lnTo>
                  <a:lnTo>
                    <a:pt x="2251" y="609"/>
                  </a:lnTo>
                  <a:lnTo>
                    <a:pt x="2176" y="646"/>
                  </a:lnTo>
                  <a:lnTo>
                    <a:pt x="2198" y="811"/>
                  </a:lnTo>
                  <a:lnTo>
                    <a:pt x="2236" y="1080"/>
                  </a:lnTo>
                  <a:lnTo>
                    <a:pt x="2228" y="1267"/>
                  </a:lnTo>
                  <a:lnTo>
                    <a:pt x="2213" y="1409"/>
                  </a:lnTo>
                  <a:lnTo>
                    <a:pt x="2243" y="1649"/>
                  </a:lnTo>
                  <a:lnTo>
                    <a:pt x="2183" y="1813"/>
                  </a:lnTo>
                  <a:lnTo>
                    <a:pt x="2153" y="2045"/>
                  </a:lnTo>
                  <a:lnTo>
                    <a:pt x="2049" y="2105"/>
                  </a:lnTo>
                  <a:lnTo>
                    <a:pt x="1959" y="2210"/>
                  </a:lnTo>
                  <a:lnTo>
                    <a:pt x="1802" y="2187"/>
                  </a:lnTo>
                  <a:lnTo>
                    <a:pt x="1660" y="2247"/>
                  </a:lnTo>
                  <a:lnTo>
                    <a:pt x="1510" y="2180"/>
                  </a:lnTo>
                  <a:lnTo>
                    <a:pt x="1286" y="2225"/>
                  </a:lnTo>
                  <a:lnTo>
                    <a:pt x="1121" y="2127"/>
                  </a:lnTo>
                  <a:lnTo>
                    <a:pt x="897" y="2240"/>
                  </a:lnTo>
                  <a:lnTo>
                    <a:pt x="732" y="2090"/>
                  </a:lnTo>
                  <a:lnTo>
                    <a:pt x="613" y="1993"/>
                  </a:lnTo>
                  <a:lnTo>
                    <a:pt x="687" y="1806"/>
                  </a:lnTo>
                  <a:lnTo>
                    <a:pt x="635" y="1439"/>
                  </a:lnTo>
                  <a:lnTo>
                    <a:pt x="717" y="1215"/>
                  </a:lnTo>
                  <a:lnTo>
                    <a:pt x="627" y="901"/>
                  </a:lnTo>
                  <a:lnTo>
                    <a:pt x="598" y="624"/>
                  </a:lnTo>
                  <a:lnTo>
                    <a:pt x="455" y="527"/>
                  </a:lnTo>
                  <a:lnTo>
                    <a:pt x="298" y="3"/>
                  </a:lnTo>
                  <a:lnTo>
                    <a:pt x="3" y="0"/>
                  </a:lnTo>
                  <a:lnTo>
                    <a:pt x="0" y="1893"/>
                  </a:lnTo>
                  <a:close/>
                </a:path>
              </a:pathLst>
            </a:custGeom>
            <a:solidFill>
              <a:srgbClr val="DDDDDD"/>
            </a:solidFill>
            <a:ln w="952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94" name="Line 10"/>
            <p:cNvSpPr>
              <a:spLocks noChangeShapeType="1"/>
            </p:cNvSpPr>
            <p:nvPr/>
          </p:nvSpPr>
          <p:spPr bwMode="auto">
            <a:xfrm>
              <a:off x="3391" y="1107"/>
              <a:ext cx="0" cy="2040"/>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95" name="Line 11"/>
            <p:cNvSpPr>
              <a:spLocks noChangeShapeType="1"/>
            </p:cNvSpPr>
            <p:nvPr/>
          </p:nvSpPr>
          <p:spPr bwMode="auto">
            <a:xfrm>
              <a:off x="2730" y="897"/>
              <a:ext cx="0" cy="2039"/>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96" name="Line 12"/>
            <p:cNvSpPr>
              <a:spLocks noChangeShapeType="1"/>
            </p:cNvSpPr>
            <p:nvPr/>
          </p:nvSpPr>
          <p:spPr bwMode="auto">
            <a:xfrm>
              <a:off x="2393" y="1095"/>
              <a:ext cx="0" cy="2040"/>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97" name="Line 13"/>
            <p:cNvSpPr>
              <a:spLocks noChangeShapeType="1"/>
            </p:cNvSpPr>
            <p:nvPr/>
          </p:nvSpPr>
          <p:spPr bwMode="auto">
            <a:xfrm>
              <a:off x="2910" y="603"/>
              <a:ext cx="0" cy="2040"/>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98" name="Freeform 14"/>
            <p:cNvSpPr>
              <a:spLocks/>
            </p:cNvSpPr>
            <p:nvPr/>
          </p:nvSpPr>
          <p:spPr bwMode="auto">
            <a:xfrm>
              <a:off x="1812" y="1112"/>
              <a:ext cx="782" cy="2797"/>
            </a:xfrm>
            <a:custGeom>
              <a:avLst/>
              <a:gdLst/>
              <a:ahLst/>
              <a:cxnLst>
                <a:cxn ang="0">
                  <a:pos x="782" y="0"/>
                </a:cxn>
                <a:cxn ang="0">
                  <a:pos x="294" y="596"/>
                </a:cxn>
                <a:cxn ang="0">
                  <a:pos x="186" y="850"/>
                </a:cxn>
                <a:cxn ang="0">
                  <a:pos x="168" y="1294"/>
                </a:cxn>
                <a:cxn ang="0">
                  <a:pos x="150" y="2218"/>
                </a:cxn>
                <a:cxn ang="0">
                  <a:pos x="126" y="2416"/>
                </a:cxn>
                <a:cxn ang="0">
                  <a:pos x="60" y="2554"/>
                </a:cxn>
                <a:cxn ang="0">
                  <a:pos x="48" y="2674"/>
                </a:cxn>
                <a:cxn ang="0">
                  <a:pos x="0" y="2794"/>
                </a:cxn>
              </a:cxnLst>
              <a:rect l="0" t="0" r="r" b="b"/>
              <a:pathLst>
                <a:path w="782" h="2794">
                  <a:moveTo>
                    <a:pt x="782" y="0"/>
                  </a:moveTo>
                  <a:cubicBezTo>
                    <a:pt x="701" y="99"/>
                    <a:pt x="393" y="454"/>
                    <a:pt x="294" y="596"/>
                  </a:cubicBezTo>
                  <a:cubicBezTo>
                    <a:pt x="195" y="738"/>
                    <a:pt x="207" y="734"/>
                    <a:pt x="186" y="850"/>
                  </a:cubicBezTo>
                  <a:cubicBezTo>
                    <a:pt x="165" y="966"/>
                    <a:pt x="174" y="1066"/>
                    <a:pt x="168" y="1294"/>
                  </a:cubicBezTo>
                  <a:cubicBezTo>
                    <a:pt x="162" y="1522"/>
                    <a:pt x="157" y="2031"/>
                    <a:pt x="150" y="2218"/>
                  </a:cubicBezTo>
                  <a:cubicBezTo>
                    <a:pt x="143" y="2405"/>
                    <a:pt x="141" y="2360"/>
                    <a:pt x="126" y="2416"/>
                  </a:cubicBezTo>
                  <a:cubicBezTo>
                    <a:pt x="111" y="2472"/>
                    <a:pt x="73" y="2511"/>
                    <a:pt x="60" y="2554"/>
                  </a:cubicBezTo>
                  <a:cubicBezTo>
                    <a:pt x="47" y="2597"/>
                    <a:pt x="58" y="2634"/>
                    <a:pt x="48" y="2674"/>
                  </a:cubicBezTo>
                  <a:cubicBezTo>
                    <a:pt x="38" y="2714"/>
                    <a:pt x="19" y="2754"/>
                    <a:pt x="0" y="2794"/>
                  </a:cubicBezTo>
                </a:path>
              </a:pathLst>
            </a:custGeom>
            <a:noFill/>
            <a:ln w="19050" cmpd="sng">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99" name="Freeform 15"/>
            <p:cNvSpPr>
              <a:spLocks/>
            </p:cNvSpPr>
            <p:nvPr/>
          </p:nvSpPr>
          <p:spPr bwMode="auto">
            <a:xfrm>
              <a:off x="1656" y="1093"/>
              <a:ext cx="864" cy="2804"/>
            </a:xfrm>
            <a:custGeom>
              <a:avLst/>
              <a:gdLst/>
              <a:ahLst/>
              <a:cxnLst>
                <a:cxn ang="0">
                  <a:pos x="864" y="0"/>
                </a:cxn>
                <a:cxn ang="0">
                  <a:pos x="432" y="543"/>
                </a:cxn>
                <a:cxn ang="0">
                  <a:pos x="264" y="828"/>
                </a:cxn>
                <a:cxn ang="0">
                  <a:pos x="255" y="1095"/>
                </a:cxn>
                <a:cxn ang="0">
                  <a:pos x="246" y="1998"/>
                </a:cxn>
                <a:cxn ang="0">
                  <a:pos x="228" y="2286"/>
                </a:cxn>
                <a:cxn ang="0">
                  <a:pos x="198" y="2418"/>
                </a:cxn>
                <a:cxn ang="0">
                  <a:pos x="123" y="2547"/>
                </a:cxn>
                <a:cxn ang="0">
                  <a:pos x="108" y="2664"/>
                </a:cxn>
                <a:cxn ang="0">
                  <a:pos x="0" y="2802"/>
                </a:cxn>
              </a:cxnLst>
              <a:rect l="0" t="0" r="r" b="b"/>
              <a:pathLst>
                <a:path w="864" h="2802">
                  <a:moveTo>
                    <a:pt x="864" y="0"/>
                  </a:moveTo>
                  <a:cubicBezTo>
                    <a:pt x="792" y="90"/>
                    <a:pt x="528" y="402"/>
                    <a:pt x="432" y="543"/>
                  </a:cubicBezTo>
                  <a:cubicBezTo>
                    <a:pt x="336" y="684"/>
                    <a:pt x="281" y="748"/>
                    <a:pt x="264" y="828"/>
                  </a:cubicBezTo>
                  <a:lnTo>
                    <a:pt x="255" y="1095"/>
                  </a:lnTo>
                  <a:lnTo>
                    <a:pt x="246" y="1998"/>
                  </a:lnTo>
                  <a:cubicBezTo>
                    <a:pt x="242" y="2196"/>
                    <a:pt x="236" y="2216"/>
                    <a:pt x="228" y="2286"/>
                  </a:cubicBezTo>
                  <a:cubicBezTo>
                    <a:pt x="220" y="2356"/>
                    <a:pt x="217" y="2378"/>
                    <a:pt x="198" y="2418"/>
                  </a:cubicBezTo>
                  <a:lnTo>
                    <a:pt x="123" y="2547"/>
                  </a:lnTo>
                  <a:cubicBezTo>
                    <a:pt x="108" y="2588"/>
                    <a:pt x="128" y="2622"/>
                    <a:pt x="108" y="2664"/>
                  </a:cubicBezTo>
                  <a:cubicBezTo>
                    <a:pt x="105" y="2685"/>
                    <a:pt x="22" y="2774"/>
                    <a:pt x="0" y="2802"/>
                  </a:cubicBezTo>
                </a:path>
              </a:pathLst>
            </a:custGeom>
            <a:noFill/>
            <a:ln w="19050" cmpd="sng">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00" name="Freeform 16"/>
            <p:cNvSpPr>
              <a:spLocks/>
            </p:cNvSpPr>
            <p:nvPr/>
          </p:nvSpPr>
          <p:spPr bwMode="auto">
            <a:xfrm>
              <a:off x="1536" y="1170"/>
              <a:ext cx="857" cy="2671"/>
            </a:xfrm>
            <a:custGeom>
              <a:avLst/>
              <a:gdLst/>
              <a:ahLst/>
              <a:cxnLst>
                <a:cxn ang="0">
                  <a:pos x="858" y="0"/>
                </a:cxn>
                <a:cxn ang="0">
                  <a:pos x="399" y="579"/>
                </a:cxn>
                <a:cxn ang="0">
                  <a:pos x="312" y="822"/>
                </a:cxn>
                <a:cxn ang="0">
                  <a:pos x="294" y="1608"/>
                </a:cxn>
                <a:cxn ang="0">
                  <a:pos x="276" y="2094"/>
                </a:cxn>
                <a:cxn ang="0">
                  <a:pos x="240" y="2298"/>
                </a:cxn>
                <a:cxn ang="0">
                  <a:pos x="180" y="2412"/>
                </a:cxn>
                <a:cxn ang="0">
                  <a:pos x="114" y="2544"/>
                </a:cxn>
                <a:cxn ang="0">
                  <a:pos x="0" y="2670"/>
                </a:cxn>
              </a:cxnLst>
              <a:rect l="0" t="0" r="r" b="b"/>
              <a:pathLst>
                <a:path w="858" h="2670">
                  <a:moveTo>
                    <a:pt x="858" y="0"/>
                  </a:moveTo>
                  <a:lnTo>
                    <a:pt x="399" y="579"/>
                  </a:lnTo>
                  <a:cubicBezTo>
                    <a:pt x="308" y="716"/>
                    <a:pt x="312" y="780"/>
                    <a:pt x="312" y="822"/>
                  </a:cubicBezTo>
                  <a:cubicBezTo>
                    <a:pt x="312" y="864"/>
                    <a:pt x="300" y="1396"/>
                    <a:pt x="294" y="1608"/>
                  </a:cubicBezTo>
                  <a:cubicBezTo>
                    <a:pt x="288" y="1820"/>
                    <a:pt x="285" y="1979"/>
                    <a:pt x="276" y="2094"/>
                  </a:cubicBezTo>
                  <a:cubicBezTo>
                    <a:pt x="267" y="2209"/>
                    <a:pt x="256" y="2245"/>
                    <a:pt x="240" y="2298"/>
                  </a:cubicBezTo>
                  <a:lnTo>
                    <a:pt x="180" y="2412"/>
                  </a:lnTo>
                  <a:lnTo>
                    <a:pt x="114" y="2544"/>
                  </a:lnTo>
                  <a:lnTo>
                    <a:pt x="0" y="2670"/>
                  </a:lnTo>
                </a:path>
              </a:pathLst>
            </a:custGeom>
            <a:noFill/>
            <a:ln w="19050" cmpd="sng">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01" name="Freeform 17"/>
            <p:cNvSpPr>
              <a:spLocks/>
            </p:cNvSpPr>
            <p:nvPr/>
          </p:nvSpPr>
          <p:spPr bwMode="auto">
            <a:xfrm>
              <a:off x="1464" y="1698"/>
              <a:ext cx="396" cy="2012"/>
            </a:xfrm>
            <a:custGeom>
              <a:avLst/>
              <a:gdLst/>
              <a:ahLst/>
              <a:cxnLst>
                <a:cxn ang="0">
                  <a:pos x="396" y="0"/>
                </a:cxn>
                <a:cxn ang="0">
                  <a:pos x="318" y="264"/>
                </a:cxn>
                <a:cxn ang="0">
                  <a:pos x="300" y="864"/>
                </a:cxn>
                <a:cxn ang="0">
                  <a:pos x="288" y="1488"/>
                </a:cxn>
                <a:cxn ang="0">
                  <a:pos x="240" y="1716"/>
                </a:cxn>
                <a:cxn ang="0">
                  <a:pos x="174" y="1794"/>
                </a:cxn>
                <a:cxn ang="0">
                  <a:pos x="150" y="1866"/>
                </a:cxn>
                <a:cxn ang="0">
                  <a:pos x="0" y="2010"/>
                </a:cxn>
              </a:cxnLst>
              <a:rect l="0" t="0" r="r" b="b"/>
              <a:pathLst>
                <a:path w="396" h="2010">
                  <a:moveTo>
                    <a:pt x="396" y="0"/>
                  </a:moveTo>
                  <a:cubicBezTo>
                    <a:pt x="383" y="44"/>
                    <a:pt x="334" y="120"/>
                    <a:pt x="318" y="264"/>
                  </a:cubicBezTo>
                  <a:cubicBezTo>
                    <a:pt x="302" y="408"/>
                    <a:pt x="305" y="660"/>
                    <a:pt x="300" y="864"/>
                  </a:cubicBezTo>
                  <a:cubicBezTo>
                    <a:pt x="295" y="1068"/>
                    <a:pt x="298" y="1346"/>
                    <a:pt x="288" y="1488"/>
                  </a:cubicBezTo>
                  <a:cubicBezTo>
                    <a:pt x="278" y="1630"/>
                    <a:pt x="259" y="1665"/>
                    <a:pt x="240" y="1716"/>
                  </a:cubicBezTo>
                  <a:lnTo>
                    <a:pt x="174" y="1794"/>
                  </a:lnTo>
                  <a:lnTo>
                    <a:pt x="150" y="1866"/>
                  </a:lnTo>
                  <a:lnTo>
                    <a:pt x="0" y="2010"/>
                  </a:lnTo>
                </a:path>
              </a:pathLst>
            </a:custGeom>
            <a:noFill/>
            <a:ln w="19050" cmpd="sng">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02" name="Text Box 18"/>
            <p:cNvSpPr txBox="1">
              <a:spLocks noChangeArrowheads="1"/>
            </p:cNvSpPr>
            <p:nvPr/>
          </p:nvSpPr>
          <p:spPr bwMode="auto">
            <a:xfrm>
              <a:off x="1710" y="3874"/>
              <a:ext cx="30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D</a:t>
              </a:r>
            </a:p>
          </p:txBody>
        </p:sp>
        <p:sp>
          <p:nvSpPr>
            <p:cNvPr id="103" name="Text Box 19"/>
            <p:cNvSpPr txBox="1">
              <a:spLocks noChangeArrowheads="1"/>
            </p:cNvSpPr>
            <p:nvPr/>
          </p:nvSpPr>
          <p:spPr bwMode="auto">
            <a:xfrm>
              <a:off x="1175" y="3590"/>
              <a:ext cx="2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A</a:t>
              </a:r>
            </a:p>
          </p:txBody>
        </p:sp>
        <p:sp>
          <p:nvSpPr>
            <p:cNvPr id="104" name="Text Box 20"/>
            <p:cNvSpPr txBox="1">
              <a:spLocks noChangeArrowheads="1"/>
            </p:cNvSpPr>
            <p:nvPr/>
          </p:nvSpPr>
          <p:spPr bwMode="auto">
            <a:xfrm>
              <a:off x="1332" y="3741"/>
              <a:ext cx="2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B</a:t>
              </a:r>
            </a:p>
          </p:txBody>
        </p:sp>
        <p:sp>
          <p:nvSpPr>
            <p:cNvPr id="105" name="Text Box 21"/>
            <p:cNvSpPr txBox="1">
              <a:spLocks noChangeArrowheads="1"/>
            </p:cNvSpPr>
            <p:nvPr/>
          </p:nvSpPr>
          <p:spPr bwMode="auto">
            <a:xfrm>
              <a:off x="1475" y="3844"/>
              <a:ext cx="30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C</a:t>
              </a:r>
            </a:p>
          </p:txBody>
        </p:sp>
        <p:sp>
          <p:nvSpPr>
            <p:cNvPr id="106" name="Text Box 22"/>
            <p:cNvSpPr txBox="1">
              <a:spLocks noChangeArrowheads="1"/>
            </p:cNvSpPr>
            <p:nvPr/>
          </p:nvSpPr>
          <p:spPr bwMode="auto">
            <a:xfrm>
              <a:off x="2866" y="2534"/>
              <a:ext cx="2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A</a:t>
              </a:r>
            </a:p>
          </p:txBody>
        </p:sp>
        <p:grpSp>
          <p:nvGrpSpPr>
            <p:cNvPr id="69661" name="Group 23"/>
            <p:cNvGrpSpPr>
              <a:grpSpLocks/>
            </p:cNvGrpSpPr>
            <p:nvPr/>
          </p:nvGrpSpPr>
          <p:grpSpPr bwMode="auto">
            <a:xfrm>
              <a:off x="1495" y="354"/>
              <a:ext cx="2766" cy="1383"/>
              <a:chOff x="1495" y="354"/>
              <a:chExt cx="2766" cy="1383"/>
            </a:xfrm>
          </p:grpSpPr>
          <p:grpSp>
            <p:nvGrpSpPr>
              <p:cNvPr id="69669" name="Group 24"/>
              <p:cNvGrpSpPr>
                <a:grpSpLocks/>
              </p:cNvGrpSpPr>
              <p:nvPr/>
            </p:nvGrpSpPr>
            <p:grpSpPr bwMode="auto">
              <a:xfrm>
                <a:off x="1495" y="354"/>
                <a:ext cx="2766" cy="1383"/>
                <a:chOff x="1495" y="354"/>
                <a:chExt cx="2766" cy="1383"/>
              </a:xfrm>
            </p:grpSpPr>
            <p:sp>
              <p:nvSpPr>
                <p:cNvPr id="119" name="Freeform 25"/>
                <p:cNvSpPr>
                  <a:spLocks/>
                </p:cNvSpPr>
                <p:nvPr/>
              </p:nvSpPr>
              <p:spPr bwMode="auto">
                <a:xfrm>
                  <a:off x="1495" y="354"/>
                  <a:ext cx="2766" cy="1383"/>
                </a:xfrm>
                <a:custGeom>
                  <a:avLst/>
                  <a:gdLst/>
                  <a:ahLst/>
                  <a:cxnLst>
                    <a:cxn ang="0">
                      <a:pos x="431" y="1383"/>
                    </a:cxn>
                    <a:cxn ang="0">
                      <a:pos x="959" y="732"/>
                    </a:cxn>
                    <a:cxn ang="0">
                      <a:pos x="1046" y="731"/>
                    </a:cxn>
                    <a:cxn ang="0">
                      <a:pos x="1103" y="773"/>
                    </a:cxn>
                    <a:cxn ang="0">
                      <a:pos x="1175" y="786"/>
                    </a:cxn>
                    <a:cxn ang="0">
                      <a:pos x="1211" y="762"/>
                    </a:cxn>
                    <a:cxn ang="0">
                      <a:pos x="1202" y="825"/>
                    </a:cxn>
                    <a:cxn ang="0">
                      <a:pos x="1244" y="771"/>
                    </a:cxn>
                    <a:cxn ang="0">
                      <a:pos x="1247" y="804"/>
                    </a:cxn>
                    <a:cxn ang="0">
                      <a:pos x="1313" y="816"/>
                    </a:cxn>
                    <a:cxn ang="0">
                      <a:pos x="1348" y="812"/>
                    </a:cxn>
                    <a:cxn ang="0">
                      <a:pos x="1373" y="828"/>
                    </a:cxn>
                    <a:cxn ang="0">
                      <a:pos x="1447" y="824"/>
                    </a:cxn>
                    <a:cxn ang="0">
                      <a:pos x="1505" y="801"/>
                    </a:cxn>
                    <a:cxn ang="0">
                      <a:pos x="1568" y="816"/>
                    </a:cxn>
                    <a:cxn ang="0">
                      <a:pos x="1601" y="813"/>
                    </a:cxn>
                    <a:cxn ang="0">
                      <a:pos x="1628" y="762"/>
                    </a:cxn>
                    <a:cxn ang="0">
                      <a:pos x="1661" y="846"/>
                    </a:cxn>
                    <a:cxn ang="0">
                      <a:pos x="1673" y="797"/>
                    </a:cxn>
                    <a:cxn ang="0">
                      <a:pos x="1723" y="810"/>
                    </a:cxn>
                    <a:cxn ang="0">
                      <a:pos x="1784" y="776"/>
                    </a:cxn>
                    <a:cxn ang="0">
                      <a:pos x="1838" y="777"/>
                    </a:cxn>
                    <a:cxn ang="0">
                      <a:pos x="1862" y="774"/>
                    </a:cxn>
                    <a:cxn ang="0">
                      <a:pos x="1883" y="762"/>
                    </a:cxn>
                    <a:cxn ang="0">
                      <a:pos x="2372" y="1374"/>
                    </a:cxn>
                    <a:cxn ang="0">
                      <a:pos x="2519" y="1268"/>
                    </a:cxn>
                    <a:cxn ang="0">
                      <a:pos x="2653" y="1130"/>
                    </a:cxn>
                    <a:cxn ang="0">
                      <a:pos x="2740" y="981"/>
                    </a:cxn>
                    <a:cxn ang="0">
                      <a:pos x="2765" y="798"/>
                    </a:cxn>
                    <a:cxn ang="0">
                      <a:pos x="2732" y="609"/>
                    </a:cxn>
                    <a:cxn ang="0">
                      <a:pos x="2645" y="468"/>
                    </a:cxn>
                    <a:cxn ang="0">
                      <a:pos x="2510" y="333"/>
                    </a:cxn>
                    <a:cxn ang="0">
                      <a:pos x="2401" y="258"/>
                    </a:cxn>
                    <a:cxn ang="0">
                      <a:pos x="2291" y="195"/>
                    </a:cxn>
                    <a:cxn ang="0">
                      <a:pos x="2135" y="129"/>
                    </a:cxn>
                    <a:cxn ang="0">
                      <a:pos x="1967" y="75"/>
                    </a:cxn>
                    <a:cxn ang="0">
                      <a:pos x="1817" y="36"/>
                    </a:cxn>
                    <a:cxn ang="0">
                      <a:pos x="1603" y="12"/>
                    </a:cxn>
                    <a:cxn ang="0">
                      <a:pos x="1421" y="0"/>
                    </a:cxn>
                    <a:cxn ang="0">
                      <a:pos x="1235" y="9"/>
                    </a:cxn>
                    <a:cxn ang="0">
                      <a:pos x="965" y="33"/>
                    </a:cxn>
                    <a:cxn ang="0">
                      <a:pos x="794" y="75"/>
                    </a:cxn>
                    <a:cxn ang="0">
                      <a:pos x="512" y="174"/>
                    </a:cxn>
                    <a:cxn ang="0">
                      <a:pos x="268" y="327"/>
                    </a:cxn>
                    <a:cxn ang="0">
                      <a:pos x="161" y="426"/>
                    </a:cxn>
                    <a:cxn ang="0">
                      <a:pos x="98" y="497"/>
                    </a:cxn>
                    <a:cxn ang="0">
                      <a:pos x="56" y="579"/>
                    </a:cxn>
                    <a:cxn ang="0">
                      <a:pos x="23" y="693"/>
                    </a:cxn>
                    <a:cxn ang="0">
                      <a:pos x="10" y="869"/>
                    </a:cxn>
                    <a:cxn ang="0">
                      <a:pos x="85" y="1082"/>
                    </a:cxn>
                    <a:cxn ang="0">
                      <a:pos x="235" y="1254"/>
                    </a:cxn>
                    <a:cxn ang="0">
                      <a:pos x="302" y="1305"/>
                    </a:cxn>
                    <a:cxn ang="0">
                      <a:pos x="389" y="1365"/>
                    </a:cxn>
                    <a:cxn ang="0">
                      <a:pos x="431" y="1383"/>
                    </a:cxn>
                  </a:cxnLst>
                  <a:rect l="0" t="0" r="r" b="b"/>
                  <a:pathLst>
                    <a:path w="2766" h="1383">
                      <a:moveTo>
                        <a:pt x="431" y="1383"/>
                      </a:moveTo>
                      <a:lnTo>
                        <a:pt x="959" y="732"/>
                      </a:lnTo>
                      <a:lnTo>
                        <a:pt x="1046" y="731"/>
                      </a:lnTo>
                      <a:lnTo>
                        <a:pt x="1103" y="773"/>
                      </a:lnTo>
                      <a:lnTo>
                        <a:pt x="1175" y="786"/>
                      </a:lnTo>
                      <a:lnTo>
                        <a:pt x="1211" y="762"/>
                      </a:lnTo>
                      <a:lnTo>
                        <a:pt x="1202" y="825"/>
                      </a:lnTo>
                      <a:lnTo>
                        <a:pt x="1244" y="771"/>
                      </a:lnTo>
                      <a:lnTo>
                        <a:pt x="1247" y="804"/>
                      </a:lnTo>
                      <a:lnTo>
                        <a:pt x="1313" y="816"/>
                      </a:lnTo>
                      <a:lnTo>
                        <a:pt x="1348" y="812"/>
                      </a:lnTo>
                      <a:lnTo>
                        <a:pt x="1373" y="828"/>
                      </a:lnTo>
                      <a:lnTo>
                        <a:pt x="1447" y="824"/>
                      </a:lnTo>
                      <a:lnTo>
                        <a:pt x="1505" y="801"/>
                      </a:lnTo>
                      <a:lnTo>
                        <a:pt x="1568" y="816"/>
                      </a:lnTo>
                      <a:lnTo>
                        <a:pt x="1601" y="813"/>
                      </a:lnTo>
                      <a:lnTo>
                        <a:pt x="1628" y="762"/>
                      </a:lnTo>
                      <a:lnTo>
                        <a:pt x="1661" y="846"/>
                      </a:lnTo>
                      <a:lnTo>
                        <a:pt x="1673" y="797"/>
                      </a:lnTo>
                      <a:lnTo>
                        <a:pt x="1723" y="810"/>
                      </a:lnTo>
                      <a:lnTo>
                        <a:pt x="1784" y="776"/>
                      </a:lnTo>
                      <a:lnTo>
                        <a:pt x="1838" y="777"/>
                      </a:lnTo>
                      <a:lnTo>
                        <a:pt x="1862" y="774"/>
                      </a:lnTo>
                      <a:lnTo>
                        <a:pt x="1883" y="762"/>
                      </a:lnTo>
                      <a:lnTo>
                        <a:pt x="2372" y="1374"/>
                      </a:lnTo>
                      <a:lnTo>
                        <a:pt x="2519" y="1268"/>
                      </a:lnTo>
                      <a:cubicBezTo>
                        <a:pt x="2566" y="1227"/>
                        <a:pt x="2616" y="1178"/>
                        <a:pt x="2653" y="1130"/>
                      </a:cubicBezTo>
                      <a:cubicBezTo>
                        <a:pt x="2690" y="1083"/>
                        <a:pt x="2721" y="1036"/>
                        <a:pt x="2740" y="981"/>
                      </a:cubicBezTo>
                      <a:cubicBezTo>
                        <a:pt x="2759" y="926"/>
                        <a:pt x="2766" y="860"/>
                        <a:pt x="2765" y="798"/>
                      </a:cubicBezTo>
                      <a:cubicBezTo>
                        <a:pt x="2764" y="736"/>
                        <a:pt x="2752" y="664"/>
                        <a:pt x="2732" y="609"/>
                      </a:cubicBezTo>
                      <a:cubicBezTo>
                        <a:pt x="2712" y="554"/>
                        <a:pt x="2682" y="514"/>
                        <a:pt x="2645" y="468"/>
                      </a:cubicBezTo>
                      <a:lnTo>
                        <a:pt x="2510" y="333"/>
                      </a:lnTo>
                      <a:cubicBezTo>
                        <a:pt x="2469" y="298"/>
                        <a:pt x="2437" y="281"/>
                        <a:pt x="2401" y="258"/>
                      </a:cubicBezTo>
                      <a:cubicBezTo>
                        <a:pt x="2365" y="235"/>
                        <a:pt x="2335" y="216"/>
                        <a:pt x="2291" y="195"/>
                      </a:cubicBezTo>
                      <a:cubicBezTo>
                        <a:pt x="2247" y="174"/>
                        <a:pt x="2189" y="149"/>
                        <a:pt x="2135" y="129"/>
                      </a:cubicBezTo>
                      <a:cubicBezTo>
                        <a:pt x="2081" y="109"/>
                        <a:pt x="2020" y="90"/>
                        <a:pt x="1967" y="75"/>
                      </a:cubicBezTo>
                      <a:cubicBezTo>
                        <a:pt x="1914" y="60"/>
                        <a:pt x="1878" y="46"/>
                        <a:pt x="1817" y="36"/>
                      </a:cubicBezTo>
                      <a:cubicBezTo>
                        <a:pt x="1756" y="26"/>
                        <a:pt x="1669" y="18"/>
                        <a:pt x="1603" y="12"/>
                      </a:cubicBezTo>
                      <a:cubicBezTo>
                        <a:pt x="1537" y="7"/>
                        <a:pt x="1482" y="0"/>
                        <a:pt x="1421" y="0"/>
                      </a:cubicBezTo>
                      <a:cubicBezTo>
                        <a:pt x="1421" y="0"/>
                        <a:pt x="1311" y="4"/>
                        <a:pt x="1235" y="9"/>
                      </a:cubicBezTo>
                      <a:cubicBezTo>
                        <a:pt x="1159" y="14"/>
                        <a:pt x="1038" y="22"/>
                        <a:pt x="965" y="33"/>
                      </a:cubicBezTo>
                      <a:cubicBezTo>
                        <a:pt x="892" y="44"/>
                        <a:pt x="869" y="52"/>
                        <a:pt x="794" y="75"/>
                      </a:cubicBezTo>
                      <a:cubicBezTo>
                        <a:pt x="719" y="98"/>
                        <a:pt x="600" y="132"/>
                        <a:pt x="512" y="174"/>
                      </a:cubicBezTo>
                      <a:cubicBezTo>
                        <a:pt x="424" y="216"/>
                        <a:pt x="327" y="285"/>
                        <a:pt x="268" y="327"/>
                      </a:cubicBezTo>
                      <a:cubicBezTo>
                        <a:pt x="209" y="369"/>
                        <a:pt x="192" y="394"/>
                        <a:pt x="161" y="426"/>
                      </a:cubicBezTo>
                      <a:cubicBezTo>
                        <a:pt x="133" y="454"/>
                        <a:pt x="115" y="472"/>
                        <a:pt x="98" y="497"/>
                      </a:cubicBezTo>
                      <a:cubicBezTo>
                        <a:pt x="81" y="522"/>
                        <a:pt x="68" y="546"/>
                        <a:pt x="56" y="579"/>
                      </a:cubicBezTo>
                      <a:cubicBezTo>
                        <a:pt x="44" y="612"/>
                        <a:pt x="31" y="645"/>
                        <a:pt x="23" y="693"/>
                      </a:cubicBezTo>
                      <a:cubicBezTo>
                        <a:pt x="23" y="693"/>
                        <a:pt x="0" y="804"/>
                        <a:pt x="10" y="869"/>
                      </a:cubicBezTo>
                      <a:cubicBezTo>
                        <a:pt x="20" y="934"/>
                        <a:pt x="48" y="1019"/>
                        <a:pt x="85" y="1082"/>
                      </a:cubicBezTo>
                      <a:cubicBezTo>
                        <a:pt x="123" y="1155"/>
                        <a:pt x="187" y="1215"/>
                        <a:pt x="235" y="1254"/>
                      </a:cubicBezTo>
                      <a:cubicBezTo>
                        <a:pt x="283" y="1293"/>
                        <a:pt x="276" y="1286"/>
                        <a:pt x="302" y="1305"/>
                      </a:cubicBezTo>
                      <a:lnTo>
                        <a:pt x="389" y="1365"/>
                      </a:lnTo>
                      <a:lnTo>
                        <a:pt x="431" y="1383"/>
                      </a:lnTo>
                      <a:close/>
                    </a:path>
                  </a:pathLst>
                </a:custGeom>
                <a:solidFill>
                  <a:srgbClr val="CFDBFD"/>
                </a:solidFill>
                <a:ln w="19050" cmpd="sng">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nvGrpSpPr>
                <p:cNvPr id="69674" name="Group 26"/>
                <p:cNvGrpSpPr>
                  <a:grpSpLocks/>
                </p:cNvGrpSpPr>
                <p:nvPr/>
              </p:nvGrpSpPr>
              <p:grpSpPr bwMode="auto">
                <a:xfrm>
                  <a:off x="1503" y="354"/>
                  <a:ext cx="2757" cy="840"/>
                  <a:chOff x="1503" y="354"/>
                  <a:chExt cx="2757" cy="840"/>
                </a:xfrm>
              </p:grpSpPr>
              <p:sp>
                <p:nvSpPr>
                  <p:cNvPr id="121" name="Freeform 27"/>
                  <p:cNvSpPr>
                    <a:spLocks/>
                  </p:cNvSpPr>
                  <p:nvPr/>
                </p:nvSpPr>
                <p:spPr bwMode="auto">
                  <a:xfrm>
                    <a:off x="2408" y="392"/>
                    <a:ext cx="504" cy="133"/>
                  </a:xfrm>
                  <a:custGeom>
                    <a:avLst/>
                    <a:gdLst/>
                    <a:ahLst/>
                    <a:cxnLst>
                      <a:cxn ang="0">
                        <a:pos x="0" y="0"/>
                      </a:cxn>
                      <a:cxn ang="0">
                        <a:pos x="504" y="133"/>
                      </a:cxn>
                    </a:cxnLst>
                    <a:rect l="0" t="0" r="r" b="b"/>
                    <a:pathLst>
                      <a:path w="504" h="133">
                        <a:moveTo>
                          <a:pt x="0" y="0"/>
                        </a:moveTo>
                        <a:lnTo>
                          <a:pt x="504" y="133"/>
                        </a:lnTo>
                      </a:path>
                    </a:pathLst>
                  </a:custGeom>
                  <a:solidFill>
                    <a:srgbClr val="CFDBFD"/>
                  </a:solidFill>
                  <a:ln w="28575" cmpd="sng">
                    <a:solidFill>
                      <a:srgbClr val="40458C"/>
                    </a:solidFill>
                    <a:round/>
                    <a:headEnd type="none" w="med" len="med"/>
                    <a:tailEnd type="none" w="med" len="me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2" name="Freeform 28"/>
                  <p:cNvSpPr>
                    <a:spLocks/>
                  </p:cNvSpPr>
                  <p:nvPr/>
                </p:nvSpPr>
                <p:spPr bwMode="auto">
                  <a:xfrm>
                    <a:off x="2454" y="568"/>
                    <a:ext cx="420" cy="517"/>
                  </a:xfrm>
                  <a:custGeom>
                    <a:avLst/>
                    <a:gdLst/>
                    <a:ahLst/>
                    <a:cxnLst>
                      <a:cxn ang="0">
                        <a:pos x="0" y="520"/>
                      </a:cxn>
                      <a:cxn ang="0">
                        <a:pos x="420" y="0"/>
                      </a:cxn>
                    </a:cxnLst>
                    <a:rect l="0" t="0" r="r" b="b"/>
                    <a:pathLst>
                      <a:path w="420" h="520">
                        <a:moveTo>
                          <a:pt x="0" y="520"/>
                        </a:moveTo>
                        <a:lnTo>
                          <a:pt x="420" y="0"/>
                        </a:lnTo>
                      </a:path>
                    </a:pathLst>
                  </a:custGeom>
                  <a:solidFill>
                    <a:srgbClr val="CFDBFD"/>
                  </a:solidFill>
                  <a:ln w="28575" cmpd="sng">
                    <a:solidFill>
                      <a:srgbClr val="40458C"/>
                    </a:solidFill>
                    <a:round/>
                    <a:headEnd type="none" w="med" len="med"/>
                    <a:tailEnd type="none" w="med" len="me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3" name="Line 29"/>
                  <p:cNvSpPr>
                    <a:spLocks noChangeShapeType="1"/>
                  </p:cNvSpPr>
                  <p:nvPr/>
                </p:nvSpPr>
                <p:spPr bwMode="auto">
                  <a:xfrm flipV="1">
                    <a:off x="1503" y="567"/>
                    <a:ext cx="1281" cy="591"/>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4" name="Line 30"/>
                  <p:cNvSpPr>
                    <a:spLocks noChangeShapeType="1"/>
                  </p:cNvSpPr>
                  <p:nvPr/>
                </p:nvSpPr>
                <p:spPr bwMode="auto">
                  <a:xfrm flipV="1">
                    <a:off x="1896" y="512"/>
                    <a:ext cx="885" cy="81"/>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5" name="Freeform 31"/>
                  <p:cNvSpPr>
                    <a:spLocks/>
                  </p:cNvSpPr>
                  <p:nvPr/>
                </p:nvSpPr>
                <p:spPr bwMode="auto">
                  <a:xfrm>
                    <a:off x="2932" y="627"/>
                    <a:ext cx="0" cy="553"/>
                  </a:xfrm>
                  <a:custGeom>
                    <a:avLst/>
                    <a:gdLst/>
                    <a:ahLst/>
                    <a:cxnLst>
                      <a:cxn ang="0">
                        <a:pos x="0" y="553"/>
                      </a:cxn>
                      <a:cxn ang="0">
                        <a:pos x="0" y="0"/>
                      </a:cxn>
                    </a:cxnLst>
                    <a:rect l="0" t="0" r="r" b="b"/>
                    <a:pathLst>
                      <a:path w="1" h="553">
                        <a:moveTo>
                          <a:pt x="0" y="553"/>
                        </a:moveTo>
                        <a:lnTo>
                          <a:pt x="0" y="0"/>
                        </a:lnTo>
                      </a:path>
                    </a:pathLst>
                  </a:custGeom>
                  <a:solidFill>
                    <a:srgbClr val="CFDBFD"/>
                  </a:solidFill>
                  <a:ln w="28575" cmpd="sng">
                    <a:solidFill>
                      <a:srgbClr val="40458C"/>
                    </a:solidFill>
                    <a:round/>
                    <a:headEnd type="none" w="med" len="med"/>
                    <a:tailEnd type="none" w="med" len="me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6" name="Freeform 32"/>
                  <p:cNvSpPr>
                    <a:spLocks/>
                  </p:cNvSpPr>
                  <p:nvPr/>
                </p:nvSpPr>
                <p:spPr bwMode="auto">
                  <a:xfrm>
                    <a:off x="3076" y="609"/>
                    <a:ext cx="1184" cy="585"/>
                  </a:xfrm>
                  <a:custGeom>
                    <a:avLst/>
                    <a:gdLst/>
                    <a:ahLst/>
                    <a:cxnLst>
                      <a:cxn ang="0">
                        <a:pos x="1184" y="585"/>
                      </a:cxn>
                      <a:cxn ang="0">
                        <a:pos x="0" y="0"/>
                      </a:cxn>
                    </a:cxnLst>
                    <a:rect l="0" t="0" r="r" b="b"/>
                    <a:pathLst>
                      <a:path w="1184" h="585">
                        <a:moveTo>
                          <a:pt x="1184" y="585"/>
                        </a:moveTo>
                        <a:lnTo>
                          <a:pt x="0" y="0"/>
                        </a:lnTo>
                      </a:path>
                    </a:pathLst>
                  </a:custGeom>
                  <a:solidFill>
                    <a:srgbClr val="CFDBFD"/>
                  </a:solidFill>
                  <a:ln w="28575" cmpd="sng">
                    <a:solidFill>
                      <a:srgbClr val="40458C"/>
                    </a:solidFill>
                    <a:round/>
                    <a:headEnd type="none" w="med" len="med"/>
                    <a:tailEnd type="none" w="med" len="me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7" name="Line 33"/>
                  <p:cNvSpPr>
                    <a:spLocks noChangeShapeType="1"/>
                  </p:cNvSpPr>
                  <p:nvPr/>
                </p:nvSpPr>
                <p:spPr bwMode="auto">
                  <a:xfrm flipH="1">
                    <a:off x="2996" y="393"/>
                    <a:ext cx="316" cy="119"/>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8" name="Line 34"/>
                  <p:cNvSpPr>
                    <a:spLocks noChangeShapeType="1"/>
                  </p:cNvSpPr>
                  <p:nvPr/>
                </p:nvSpPr>
                <p:spPr bwMode="auto">
                  <a:xfrm flipH="1" flipV="1">
                    <a:off x="3050" y="518"/>
                    <a:ext cx="913" cy="137"/>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29" name="Freeform 35"/>
                  <p:cNvSpPr>
                    <a:spLocks/>
                  </p:cNvSpPr>
                  <p:nvPr/>
                </p:nvSpPr>
                <p:spPr bwMode="auto">
                  <a:xfrm>
                    <a:off x="2995" y="633"/>
                    <a:ext cx="381" cy="485"/>
                  </a:xfrm>
                  <a:custGeom>
                    <a:avLst/>
                    <a:gdLst/>
                    <a:ahLst/>
                    <a:cxnLst>
                      <a:cxn ang="0">
                        <a:pos x="381" y="485"/>
                      </a:cxn>
                      <a:cxn ang="0">
                        <a:pos x="0" y="0"/>
                      </a:cxn>
                    </a:cxnLst>
                    <a:rect l="0" t="0" r="r" b="b"/>
                    <a:pathLst>
                      <a:path w="381" h="485">
                        <a:moveTo>
                          <a:pt x="381" y="485"/>
                        </a:moveTo>
                        <a:lnTo>
                          <a:pt x="0" y="0"/>
                        </a:lnTo>
                      </a:path>
                    </a:pathLst>
                  </a:custGeom>
                  <a:solidFill>
                    <a:srgbClr val="CFDBFD"/>
                  </a:solidFill>
                  <a:ln w="28575" cmpd="sng">
                    <a:solidFill>
                      <a:srgbClr val="40458C"/>
                    </a:solidFill>
                    <a:round/>
                    <a:headEnd type="none" w="med" len="med"/>
                    <a:tailEnd type="none" w="med" len="me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30" name="Line 36"/>
                  <p:cNvSpPr>
                    <a:spLocks noChangeShapeType="1"/>
                  </p:cNvSpPr>
                  <p:nvPr/>
                </p:nvSpPr>
                <p:spPr bwMode="auto">
                  <a:xfrm>
                    <a:off x="2931" y="354"/>
                    <a:ext cx="0" cy="107"/>
                  </a:xfrm>
                  <a:prstGeom prst="line">
                    <a:avLst/>
                  </a:prstGeom>
                  <a:noFill/>
                  <a:ln w="28575">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pSp>
          <p:grpSp>
            <p:nvGrpSpPr>
              <p:cNvPr id="69670" name="Group 37"/>
              <p:cNvGrpSpPr>
                <a:grpSpLocks/>
              </p:cNvGrpSpPr>
              <p:nvPr/>
            </p:nvGrpSpPr>
            <p:grpSpPr bwMode="auto">
              <a:xfrm>
                <a:off x="2759" y="381"/>
                <a:ext cx="330" cy="287"/>
                <a:chOff x="2759" y="381"/>
                <a:chExt cx="330" cy="287"/>
              </a:xfrm>
            </p:grpSpPr>
            <p:sp>
              <p:nvSpPr>
                <p:cNvPr id="117" name="Freeform 38"/>
                <p:cNvSpPr>
                  <a:spLocks/>
                </p:cNvSpPr>
                <p:nvPr/>
              </p:nvSpPr>
              <p:spPr bwMode="auto">
                <a:xfrm>
                  <a:off x="2755" y="480"/>
                  <a:ext cx="330" cy="188"/>
                </a:xfrm>
                <a:custGeom>
                  <a:avLst/>
                  <a:gdLst/>
                  <a:ahLst/>
                  <a:cxnLst>
                    <a:cxn ang="0">
                      <a:pos x="1" y="0"/>
                    </a:cxn>
                    <a:cxn ang="0">
                      <a:pos x="0" y="117"/>
                    </a:cxn>
                    <a:cxn ang="0">
                      <a:pos x="46" y="158"/>
                    </a:cxn>
                    <a:cxn ang="0">
                      <a:pos x="117" y="183"/>
                    </a:cxn>
                    <a:cxn ang="0">
                      <a:pos x="202" y="185"/>
                    </a:cxn>
                    <a:cxn ang="0">
                      <a:pos x="285" y="167"/>
                    </a:cxn>
                    <a:cxn ang="0">
                      <a:pos x="327" y="140"/>
                    </a:cxn>
                    <a:cxn ang="0">
                      <a:pos x="328" y="5"/>
                    </a:cxn>
                    <a:cxn ang="0">
                      <a:pos x="1" y="0"/>
                    </a:cxn>
                  </a:cxnLst>
                  <a:rect l="0" t="0" r="r" b="b"/>
                  <a:pathLst>
                    <a:path w="328" h="188">
                      <a:moveTo>
                        <a:pt x="1" y="0"/>
                      </a:moveTo>
                      <a:lnTo>
                        <a:pt x="0" y="117"/>
                      </a:lnTo>
                      <a:cubicBezTo>
                        <a:pt x="7" y="143"/>
                        <a:pt x="27" y="147"/>
                        <a:pt x="46" y="158"/>
                      </a:cubicBezTo>
                      <a:cubicBezTo>
                        <a:pt x="67" y="167"/>
                        <a:pt x="91" y="178"/>
                        <a:pt x="117" y="183"/>
                      </a:cubicBezTo>
                      <a:cubicBezTo>
                        <a:pt x="143" y="188"/>
                        <a:pt x="174" y="187"/>
                        <a:pt x="202" y="185"/>
                      </a:cubicBezTo>
                      <a:cubicBezTo>
                        <a:pt x="230" y="183"/>
                        <a:pt x="264" y="173"/>
                        <a:pt x="285" y="167"/>
                      </a:cubicBezTo>
                      <a:lnTo>
                        <a:pt x="327" y="140"/>
                      </a:lnTo>
                      <a:lnTo>
                        <a:pt x="328" y="5"/>
                      </a:lnTo>
                      <a:lnTo>
                        <a:pt x="1" y="0"/>
                      </a:lnTo>
                      <a:close/>
                    </a:path>
                  </a:pathLst>
                </a:custGeom>
                <a:solidFill>
                  <a:srgbClr val="CFDBFD"/>
                </a:solidFill>
                <a:ln w="19050" cmpd="sng">
                  <a:solidFill>
                    <a:srgbClr val="40458C"/>
                  </a:solidFill>
                  <a:round/>
                  <a:headEnd/>
                  <a:tailEnd/>
                </a:ln>
                <a:effectLst/>
              </p:spPr>
              <p:txBody>
                <a:bodyP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18" name="Oval 39"/>
                <p:cNvSpPr>
                  <a:spLocks noChangeArrowheads="1"/>
                </p:cNvSpPr>
                <p:nvPr/>
              </p:nvSpPr>
              <p:spPr bwMode="auto">
                <a:xfrm>
                  <a:off x="2755" y="381"/>
                  <a:ext cx="330" cy="213"/>
                </a:xfrm>
                <a:prstGeom prst="ellipse">
                  <a:avLst/>
                </a:prstGeom>
                <a:solidFill>
                  <a:srgbClr val="CFDBFD"/>
                </a:solidFill>
                <a:ln w="19050">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pSp>
        <p:sp>
          <p:nvSpPr>
            <p:cNvPr id="108" name="Oval 40"/>
            <p:cNvSpPr>
              <a:spLocks noChangeArrowheads="1"/>
            </p:cNvSpPr>
            <p:nvPr/>
          </p:nvSpPr>
          <p:spPr bwMode="auto">
            <a:xfrm>
              <a:off x="3351" y="1568"/>
              <a:ext cx="89" cy="88"/>
            </a:xfrm>
            <a:prstGeom prst="ellipse">
              <a:avLst/>
            </a:prstGeom>
            <a:solidFill>
              <a:srgbClr val="CC6600"/>
            </a:soli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09" name="Oval 41"/>
            <p:cNvSpPr>
              <a:spLocks noChangeArrowheads="1"/>
            </p:cNvSpPr>
            <p:nvPr/>
          </p:nvSpPr>
          <p:spPr bwMode="auto">
            <a:xfrm>
              <a:off x="2684" y="1760"/>
              <a:ext cx="89" cy="88"/>
            </a:xfrm>
            <a:prstGeom prst="ellipse">
              <a:avLst/>
            </a:prstGeom>
            <a:solidFill>
              <a:srgbClr val="CC6600"/>
            </a:soli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10" name="Oval 42"/>
            <p:cNvSpPr>
              <a:spLocks noChangeArrowheads="1"/>
            </p:cNvSpPr>
            <p:nvPr/>
          </p:nvSpPr>
          <p:spPr bwMode="auto">
            <a:xfrm>
              <a:off x="2348" y="2283"/>
              <a:ext cx="88" cy="87"/>
            </a:xfrm>
            <a:prstGeom prst="ellipse">
              <a:avLst/>
            </a:prstGeom>
            <a:solidFill>
              <a:srgbClr val="CC6600"/>
            </a:soli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sp>
          <p:nvSpPr>
            <p:cNvPr id="111" name="Text Box 43"/>
            <p:cNvSpPr txBox="1">
              <a:spLocks noChangeArrowheads="1"/>
            </p:cNvSpPr>
            <p:nvPr/>
          </p:nvSpPr>
          <p:spPr bwMode="auto">
            <a:xfrm>
              <a:off x="3359" y="1584"/>
              <a:ext cx="30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D</a:t>
              </a:r>
            </a:p>
          </p:txBody>
        </p:sp>
        <p:sp>
          <p:nvSpPr>
            <p:cNvPr id="112" name="Text Box 44"/>
            <p:cNvSpPr txBox="1">
              <a:spLocks noChangeArrowheads="1"/>
            </p:cNvSpPr>
            <p:nvPr/>
          </p:nvSpPr>
          <p:spPr bwMode="auto">
            <a:xfrm>
              <a:off x="2502" y="1768"/>
              <a:ext cx="30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C</a:t>
              </a:r>
            </a:p>
          </p:txBody>
        </p:sp>
        <p:sp>
          <p:nvSpPr>
            <p:cNvPr id="113" name="Text Box 45"/>
            <p:cNvSpPr txBox="1">
              <a:spLocks noChangeArrowheads="1"/>
            </p:cNvSpPr>
            <p:nvPr/>
          </p:nvSpPr>
          <p:spPr bwMode="auto">
            <a:xfrm>
              <a:off x="2384" y="2284"/>
              <a:ext cx="2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20000"/>
                <a:buFont typeface="Wingdings" pitchFamily="2" charset="2"/>
                <a:buChar char="§"/>
                <a:defRPr sz="3200">
                  <a:solidFill>
                    <a:schemeClr val="tx1"/>
                  </a:solidFill>
                  <a:latin typeface="Tahoma" pitchFamily="34" charset="0"/>
                </a:defRPr>
              </a:lvl1pPr>
              <a:lvl2pPr marL="742950" indent="-285750">
                <a:spcBef>
                  <a:spcPct val="20000"/>
                </a:spcBef>
                <a:buClr>
                  <a:schemeClr val="tx2"/>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en-US" altLang="en-US" sz="2400" i="1" kern="0">
                  <a:solidFill>
                    <a:srgbClr val="40458C"/>
                  </a:solidFill>
                  <a:latin typeface="Arial" pitchFamily="34" charset="0"/>
                </a:rPr>
                <a:t>B</a:t>
              </a:r>
            </a:p>
          </p:txBody>
        </p:sp>
        <p:sp>
          <p:nvSpPr>
            <p:cNvPr id="114" name="Oval 46"/>
            <p:cNvSpPr>
              <a:spLocks noChangeArrowheads="1"/>
            </p:cNvSpPr>
            <p:nvPr/>
          </p:nvSpPr>
          <p:spPr bwMode="auto">
            <a:xfrm>
              <a:off x="2867" y="2518"/>
              <a:ext cx="88" cy="88"/>
            </a:xfrm>
            <a:prstGeom prst="ellipse">
              <a:avLst/>
            </a:prstGeom>
            <a:solidFill>
              <a:srgbClr val="CC6600"/>
            </a:solidFill>
            <a:ln w="9525">
              <a:solidFill>
                <a:srgbClr val="40458C"/>
              </a:solidFill>
              <a:round/>
              <a:headEnd/>
              <a:tailEnd/>
            </a:ln>
            <a:effectLst/>
          </p:spPr>
          <p:txBody>
            <a:bodyPr wrap="none" anchor="ctr"/>
            <a:lstStyle/>
            <a:p>
              <a:pPr eaLnBrk="1" hangingPunct="1">
                <a:defRPr/>
              </a:pPr>
              <a:endParaRPr lang="en-US" kern="0">
                <a:solidFill>
                  <a:srgbClr val="40458C"/>
                </a:solidFill>
                <a:effectLst>
                  <a:outerShdw blurRad="38100" dist="38100" dir="2700000" algn="tl">
                    <a:srgbClr val="000000">
                      <a:alpha val="43137"/>
                    </a:srgbClr>
                  </a:outerShdw>
                </a:effectLst>
              </a:endParaRPr>
            </a:p>
          </p:txBody>
        </p:sp>
      </p:grpSp>
      <p:grpSp>
        <p:nvGrpSpPr>
          <p:cNvPr id="69637" name="Group 9"/>
          <p:cNvGrpSpPr>
            <a:grpSpLocks/>
          </p:cNvGrpSpPr>
          <p:nvPr/>
        </p:nvGrpSpPr>
        <p:grpSpPr bwMode="auto">
          <a:xfrm>
            <a:off x="447675" y="939800"/>
            <a:ext cx="8229600" cy="152400"/>
            <a:chOff x="528" y="960"/>
            <a:chExt cx="4368" cy="134"/>
          </a:xfrm>
        </p:grpSpPr>
        <p:pic>
          <p:nvPicPr>
            <p:cNvPr id="69638" name="Picture 10"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1"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2"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3"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4"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5"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6"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170"/>
    </mc:Choice>
    <mc:Fallback xmlns="">
      <p:transition spd="slow" advTm="3017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idx="4294967295"/>
          </p:nvPr>
        </p:nvSpPr>
        <p:spPr>
          <a:xfrm>
            <a:off x="609600" y="101600"/>
            <a:ext cx="7772400" cy="6858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Temperature Cable System</a:t>
            </a:r>
          </a:p>
        </p:txBody>
      </p:sp>
      <p:grpSp>
        <p:nvGrpSpPr>
          <p:cNvPr id="69637" name="Group 9"/>
          <p:cNvGrpSpPr>
            <a:grpSpLocks/>
          </p:cNvGrpSpPr>
          <p:nvPr/>
        </p:nvGrpSpPr>
        <p:grpSpPr bwMode="auto">
          <a:xfrm>
            <a:off x="447675" y="939800"/>
            <a:ext cx="8229600" cy="152400"/>
            <a:chOff x="528" y="960"/>
            <a:chExt cx="4368" cy="134"/>
          </a:xfrm>
        </p:grpSpPr>
        <p:pic>
          <p:nvPicPr>
            <p:cNvPr id="6963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0" name="Picture 2" descr="grain bin monitoring">
            <a:extLst>
              <a:ext uri="{FF2B5EF4-FFF2-40B4-BE49-F238E27FC236}">
                <a16:creationId xmlns:a16="http://schemas.microsoft.com/office/drawing/2014/main" id="{B8B06564-E512-4619-ACC0-017D0B53B75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496669"/>
            <a:ext cx="9144000" cy="536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376000"/>
      </p:ext>
    </p:extLst>
  </p:cSld>
  <p:clrMapOvr>
    <a:masterClrMapping/>
  </p:clrMapOvr>
  <mc:AlternateContent xmlns:mc="http://schemas.openxmlformats.org/markup-compatibility/2006" xmlns:p14="http://schemas.microsoft.com/office/powerpoint/2010/main">
    <mc:Choice Requires="p14">
      <p:transition spd="slow" p14:dur="2000" advTm="31252"/>
    </mc:Choice>
    <mc:Fallback xmlns="">
      <p:transition spd="slow" advTm="31252"/>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639763" y="-1"/>
            <a:ext cx="7772400" cy="1143001"/>
          </a:xfrm>
          <a:prstGeom prst="rect">
            <a:avLst/>
          </a:prstGeom>
          <a:noFill/>
          <a:ln w="9525">
            <a:noFill/>
            <a:miter lim="800000"/>
            <a:headEnd/>
            <a:tailEnd/>
          </a:ln>
          <a:effectLst/>
        </p:spPr>
        <p:txBody>
          <a:bodyPr anchor="ctr"/>
          <a:lstStyle/>
          <a:p>
            <a:pPr algn="ctr" defTabSz="457200" eaLnBrk="1" fontAlgn="auto" hangingPunct="1">
              <a:spcBef>
                <a:spcPts val="0"/>
              </a:spcBef>
              <a:spcAft>
                <a:spcPts val="0"/>
              </a:spcAft>
              <a:defRPr/>
            </a:pPr>
            <a:r>
              <a:rPr lang="en-US" sz="4000" b="1" dirty="0">
                <a:solidFill>
                  <a:srgbClr val="0000FF"/>
                </a:solidFill>
                <a:effectLst>
                  <a:outerShdw blurRad="38100" dist="38100" dir="2700000" algn="tl">
                    <a:srgbClr val="000000"/>
                  </a:outerShdw>
                </a:effectLst>
                <a:latin typeface="Tahoma"/>
              </a:rPr>
              <a:t>Insect Monitoring Tools </a:t>
            </a:r>
            <a:endParaRPr lang="en-US" sz="4000" dirty="0">
              <a:solidFill>
                <a:srgbClr val="0000FF"/>
              </a:solidFill>
              <a:latin typeface="Tahoma"/>
            </a:endParaRPr>
          </a:p>
        </p:txBody>
      </p:sp>
      <p:grpSp>
        <p:nvGrpSpPr>
          <p:cNvPr id="73731" name="Group 4"/>
          <p:cNvGrpSpPr>
            <a:grpSpLocks/>
          </p:cNvGrpSpPr>
          <p:nvPr/>
        </p:nvGrpSpPr>
        <p:grpSpPr bwMode="auto">
          <a:xfrm>
            <a:off x="411163" y="990600"/>
            <a:ext cx="8229600" cy="152400"/>
            <a:chOff x="528" y="960"/>
            <a:chExt cx="4368" cy="134"/>
          </a:xfrm>
        </p:grpSpPr>
        <p:pic>
          <p:nvPicPr>
            <p:cNvPr id="73733"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800" y="1332229"/>
            <a:ext cx="3781200" cy="4001771"/>
          </a:xfrm>
          <a:prstGeom prst="rect">
            <a:avLst/>
          </a:prstGeom>
        </p:spPr>
      </p:pic>
      <p:sp>
        <p:nvSpPr>
          <p:cNvPr id="3" name="TextBox 2"/>
          <p:cNvSpPr txBox="1"/>
          <p:nvPr/>
        </p:nvSpPr>
        <p:spPr>
          <a:xfrm>
            <a:off x="469527" y="1332229"/>
            <a:ext cx="3172792" cy="1938992"/>
          </a:xfrm>
          <a:prstGeom prst="rect">
            <a:avLst/>
          </a:prstGeom>
          <a:noFill/>
        </p:spPr>
        <p:txBody>
          <a:bodyPr wrap="none" rtlCol="0">
            <a:spAutoFit/>
          </a:bodyPr>
          <a:lstStyle/>
          <a:p>
            <a:pPr marL="457200" indent="-457200">
              <a:buFont typeface="+mj-lt"/>
              <a:buAutoNum type="arabicPeriod"/>
            </a:pPr>
            <a:r>
              <a:rPr lang="en-US" dirty="0"/>
              <a:t>Grain probe</a:t>
            </a:r>
          </a:p>
          <a:p>
            <a:pPr marL="457200" indent="-457200">
              <a:buFont typeface="+mj-lt"/>
              <a:buAutoNum type="arabicPeriod"/>
            </a:pPr>
            <a:endParaRPr lang="en-US" dirty="0"/>
          </a:p>
          <a:p>
            <a:pPr marL="457200" indent="-457200">
              <a:buFont typeface="+mj-lt"/>
              <a:buAutoNum type="arabicPeriod"/>
            </a:pPr>
            <a:r>
              <a:rPr lang="en-US" dirty="0"/>
              <a:t>Pitfall trap</a:t>
            </a:r>
            <a:br>
              <a:rPr lang="en-US" dirty="0"/>
            </a:br>
            <a:endParaRPr lang="en-US" dirty="0"/>
          </a:p>
          <a:p>
            <a:pPr marL="457200" indent="-457200">
              <a:buFont typeface="+mj-lt"/>
              <a:buAutoNum type="arabicPeriod"/>
            </a:pPr>
            <a:r>
              <a:rPr lang="en-US" dirty="0"/>
              <a:t>Automated system</a:t>
            </a:r>
          </a:p>
        </p:txBody>
      </p:sp>
      <p:pic>
        <p:nvPicPr>
          <p:cNvPr id="14" name="Picture 4" descr="Opi_StorMax">
            <a:extLst>
              <a:ext uri="{FF2B5EF4-FFF2-40B4-BE49-F238E27FC236}">
                <a16:creationId xmlns:a16="http://schemas.microsoft.com/office/drawing/2014/main" id="{9652DF0A-12D7-42FE-AA21-61AC3BF14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4729" y="3449221"/>
            <a:ext cx="2136186" cy="25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Opi-Insctr">
            <a:extLst>
              <a:ext uri="{FF2B5EF4-FFF2-40B4-BE49-F238E27FC236}">
                <a16:creationId xmlns:a16="http://schemas.microsoft.com/office/drawing/2014/main" id="{53280ECB-B3B4-4623-B661-6FF7F8C9655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5548" y="3304909"/>
            <a:ext cx="1254458" cy="31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2198"/>
    </mc:Choice>
    <mc:Fallback xmlns="">
      <p:transition spd="slow" advTm="22198"/>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a:xfrm>
            <a:off x="342900" y="76200"/>
            <a:ext cx="8458200" cy="9144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Automated Insect Monitoring</a:t>
            </a:r>
          </a:p>
        </p:txBody>
      </p:sp>
      <p:pic>
        <p:nvPicPr>
          <p:cNvPr id="76803" name="Picture 4" descr="Opi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648200"/>
            <a:ext cx="2667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descr="MVC-062X"/>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24400" y="1790700"/>
            <a:ext cx="3505200" cy="26289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6" descr="MVC-061X"/>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8200" y="1790700"/>
            <a:ext cx="3505200" cy="26289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76806" name="Group 4"/>
          <p:cNvGrpSpPr>
            <a:grpSpLocks/>
          </p:cNvGrpSpPr>
          <p:nvPr/>
        </p:nvGrpSpPr>
        <p:grpSpPr bwMode="auto">
          <a:xfrm>
            <a:off x="457200" y="1093788"/>
            <a:ext cx="8229600" cy="152400"/>
            <a:chOff x="528" y="960"/>
            <a:chExt cx="4368" cy="134"/>
          </a:xfrm>
        </p:grpSpPr>
        <p:pic>
          <p:nvPicPr>
            <p:cNvPr id="76807" name="Picture 5"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6"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7"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8"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9"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10"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1"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8B3A4636-0B8A-4266-AE6E-8BE9DB588D81}"/>
              </a:ext>
            </a:extLst>
          </p:cNvPr>
          <p:cNvSpPr/>
          <p:nvPr/>
        </p:nvSpPr>
        <p:spPr>
          <a:xfrm>
            <a:off x="5747657" y="4758035"/>
            <a:ext cx="2342308" cy="461665"/>
          </a:xfrm>
          <a:prstGeom prst="rect">
            <a:avLst/>
          </a:prstGeom>
        </p:spPr>
        <p:txBody>
          <a:bodyPr wrap="none">
            <a:spAutoFit/>
          </a:bodyPr>
          <a:lstStyle/>
          <a:p>
            <a:r>
              <a:rPr lang="en-US" dirty="0">
                <a:solidFill>
                  <a:srgbClr val="0000FF"/>
                </a:solidFill>
              </a:rPr>
              <a:t>opisystems.com</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7941"/>
    </mc:Choice>
    <mc:Fallback xmlns="">
      <p:transition spd="slow" advTm="7941"/>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213042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defTabSz="45720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defTabSz="4572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defTabSz="4572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defTabSz="4572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spcBef>
                <a:spcPct val="0"/>
              </a:spcBef>
              <a:buFontTx/>
              <a:buNone/>
            </a:pPr>
            <a:endParaRPr lang="en-US" altLang="en-US" sz="1800">
              <a:solidFill>
                <a:srgbClr val="40458C"/>
              </a:solidFill>
              <a:latin typeface="Tahoma" pitchFamily="34" charset="0"/>
            </a:endParaRPr>
          </a:p>
        </p:txBody>
      </p:sp>
      <p:sp>
        <p:nvSpPr>
          <p:cNvPr id="543747" name="Rectangle 3"/>
          <p:cNvSpPr>
            <a:spLocks noGrp="1" noChangeArrowheads="1"/>
          </p:cNvSpPr>
          <p:nvPr>
            <p:ph type="title"/>
          </p:nvPr>
        </p:nvSpPr>
        <p:spPr>
          <a:xfrm>
            <a:off x="554038" y="381000"/>
            <a:ext cx="8077200" cy="762000"/>
          </a:xfrm>
        </p:spPr>
        <p:txBody>
          <a:bodyPr rtlCol="0"/>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Commercial Fan Controllers</a:t>
            </a:r>
          </a:p>
        </p:txBody>
      </p:sp>
      <p:grpSp>
        <p:nvGrpSpPr>
          <p:cNvPr id="77828" name="Group 4"/>
          <p:cNvGrpSpPr>
            <a:grpSpLocks/>
          </p:cNvGrpSpPr>
          <p:nvPr/>
        </p:nvGrpSpPr>
        <p:grpSpPr bwMode="auto">
          <a:xfrm>
            <a:off x="477838" y="1130300"/>
            <a:ext cx="8229600" cy="152400"/>
            <a:chOff x="528" y="960"/>
            <a:chExt cx="4368" cy="134"/>
          </a:xfrm>
        </p:grpSpPr>
        <p:pic>
          <p:nvPicPr>
            <p:cNvPr id="77839"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37" name="Picture 19" descr="OPI GM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4346575"/>
            <a:ext cx="1905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8" name="Text Box 20"/>
          <p:cNvSpPr txBox="1">
            <a:spLocks noChangeArrowheads="1"/>
          </p:cNvSpPr>
          <p:nvPr/>
        </p:nvSpPr>
        <p:spPr bwMode="auto">
          <a:xfrm>
            <a:off x="5334000" y="5791200"/>
            <a:ext cx="373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defTabSz="45720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defTabSz="4572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defTabSz="4572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defTabSz="4572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spcBef>
                <a:spcPct val="0"/>
              </a:spcBef>
              <a:buFontTx/>
              <a:buNone/>
            </a:pPr>
            <a:r>
              <a:rPr lang="en-US" altLang="en-US" sz="2000" b="1" dirty="0">
                <a:solidFill>
                  <a:srgbClr val="40458C"/>
                </a:solidFill>
                <a:latin typeface="Times New Roman" pitchFamily="18" charset="0"/>
              </a:rPr>
              <a:t>advancedgrainmanagement.com</a:t>
            </a:r>
          </a:p>
        </p:txBody>
      </p:sp>
      <p:sp>
        <p:nvSpPr>
          <p:cNvPr id="77831" name="Text Box 13"/>
          <p:cNvSpPr txBox="1">
            <a:spLocks noChangeArrowheads="1"/>
          </p:cNvSpPr>
          <p:nvPr/>
        </p:nvSpPr>
        <p:spPr bwMode="auto">
          <a:xfrm>
            <a:off x="5778402" y="3292772"/>
            <a:ext cx="26035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defTabSz="45720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defTabSz="4572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defTabSz="4572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defTabSz="4572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spcBef>
                <a:spcPct val="0"/>
              </a:spcBef>
              <a:buFontTx/>
              <a:buNone/>
            </a:pPr>
            <a:r>
              <a:rPr lang="en-US" altLang="en-US" sz="2400" b="1" dirty="0">
                <a:solidFill>
                  <a:srgbClr val="40458C"/>
                </a:solidFill>
                <a:latin typeface="Times New Roman" pitchFamily="18" charset="0"/>
              </a:rPr>
              <a:t>grainsystems.com</a:t>
            </a:r>
          </a:p>
        </p:txBody>
      </p:sp>
      <p:pic>
        <p:nvPicPr>
          <p:cNvPr id="77832" name="Picture 2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52270" y="1524000"/>
            <a:ext cx="22098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BinManager Picture"/>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3400" y="4267200"/>
            <a:ext cx="3636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Text Box 13"/>
          <p:cNvSpPr txBox="1">
            <a:spLocks noChangeArrowheads="1"/>
          </p:cNvSpPr>
          <p:nvPr/>
        </p:nvSpPr>
        <p:spPr bwMode="auto">
          <a:xfrm>
            <a:off x="1733550" y="5993689"/>
            <a:ext cx="2327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defTabSz="45720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defTabSz="4572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defTabSz="4572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defTabSz="4572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eaLnBrk="1" hangingPunct="1">
              <a:spcBef>
                <a:spcPct val="0"/>
              </a:spcBef>
              <a:buFontTx/>
              <a:buNone/>
            </a:pPr>
            <a:r>
              <a:rPr lang="en-US" altLang="en-US" sz="2400" b="1" dirty="0">
                <a:solidFill>
                  <a:srgbClr val="40458C"/>
                </a:solidFill>
                <a:latin typeface="Times New Roman" pitchFamily="18" charset="0"/>
              </a:rPr>
              <a:t>intellifarms.com</a:t>
            </a:r>
          </a:p>
        </p:txBody>
      </p:sp>
      <p:pic>
        <p:nvPicPr>
          <p:cNvPr id="77846" name="Picture 22" descr="C:\Users\SGM\Pictures\iPhone pics\FMS\IMG_4548.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1694069" y="1447800"/>
            <a:ext cx="2039731" cy="2079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4069" y="3566450"/>
            <a:ext cx="1989647" cy="461665"/>
          </a:xfrm>
          <a:prstGeom prst="rect">
            <a:avLst/>
          </a:prstGeom>
        </p:spPr>
        <p:txBody>
          <a:bodyPr wrap="none">
            <a:spAutoFit/>
          </a:bodyPr>
          <a:lstStyle/>
          <a:p>
            <a:pPr eaLnBrk="1" hangingPunct="1"/>
            <a:r>
              <a:rPr lang="en-US" altLang="en-US" b="1" dirty="0">
                <a:solidFill>
                  <a:srgbClr val="40458C"/>
                </a:solidFill>
                <a:latin typeface="Times New Roman" pitchFamily="18" charset="0"/>
              </a:rPr>
              <a:t>stepsgms.com</a:t>
            </a:r>
          </a:p>
        </p:txBody>
      </p:sp>
    </p:spTree>
  </p:cSld>
  <p:clrMapOvr>
    <a:masterClrMapping/>
  </p:clrMapOvr>
  <p:transition advTm="24297"/>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381000" y="195390"/>
            <a:ext cx="8381999" cy="533400"/>
          </a:xfrm>
        </p:spPr>
        <p:txBody>
          <a:bodyPr anchor="b">
            <a:normAutofit fontScale="90000"/>
          </a:bodyPr>
          <a:lstStyle/>
          <a:p>
            <a:pPr defTabSz="914608" eaLnBrk="1" hangingPunct="1">
              <a:defRPr/>
            </a:pPr>
            <a:r>
              <a:rPr lang="en-US" sz="320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Ag. Dust Explosions – Leading States</a:t>
            </a:r>
            <a:endPar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7" name="Group 9"/>
          <p:cNvGrpSpPr>
            <a:grpSpLocks/>
          </p:cNvGrpSpPr>
          <p:nvPr/>
        </p:nvGrpSpPr>
        <p:grpSpPr bwMode="auto">
          <a:xfrm>
            <a:off x="457199" y="847308"/>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363" y="1371600"/>
            <a:ext cx="3526237" cy="4597819"/>
          </a:xfrm>
          <a:prstGeom prst="rect">
            <a:avLst/>
          </a:prstGeom>
        </p:spPr>
      </p:pic>
    </p:spTree>
    <p:extLst>
      <p:ext uri="{BB962C8B-B14F-4D97-AF65-F5344CB8AC3E}">
        <p14:creationId xmlns:p14="http://schemas.microsoft.com/office/powerpoint/2010/main" val="1545971940"/>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idx="4294967295"/>
          </p:nvPr>
        </p:nvSpPr>
        <p:spPr>
          <a:xfrm>
            <a:off x="457200" y="0"/>
            <a:ext cx="8229600" cy="844550"/>
          </a:xfrm>
        </p:spPr>
        <p:txBody>
          <a:bodyPr rtlCol="0" anchor="b">
            <a:normAutofit/>
          </a:bodyPr>
          <a:lstStyle/>
          <a:p>
            <a:pPr eaLnBrk="1" fontAlgn="auto" hangingPunct="1">
              <a:spcAft>
                <a:spcPts val="0"/>
              </a:spcAft>
              <a:defRPr/>
            </a:pPr>
            <a:r>
              <a:rPr lang="en-US" dirty="0">
                <a:solidFill>
                  <a:srgbClr val="0000FF"/>
                </a:solidFill>
                <a:effectLst>
                  <a:outerShdw blurRad="38100" dist="38100" dir="2700000" algn="tl">
                    <a:srgbClr val="C0C0C0"/>
                  </a:outerShdw>
                </a:effectLst>
                <a:ea typeface="+mj-ea"/>
              </a:rPr>
              <a:t>CO2 - Early Spoilage Detection</a:t>
            </a:r>
          </a:p>
        </p:txBody>
      </p:sp>
      <p:pic>
        <p:nvPicPr>
          <p:cNvPr id="79875" name="Picture 3" descr="PA19002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76300" y="1447800"/>
            <a:ext cx="34861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6596" name="Picture 4" descr="PA190020"/>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76300" y="1468583"/>
            <a:ext cx="2057400" cy="241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7" name="Group 4"/>
          <p:cNvGrpSpPr>
            <a:grpSpLocks/>
          </p:cNvGrpSpPr>
          <p:nvPr/>
        </p:nvGrpSpPr>
        <p:grpSpPr bwMode="auto">
          <a:xfrm>
            <a:off x="427038" y="958850"/>
            <a:ext cx="8229600" cy="152400"/>
            <a:chOff x="528" y="960"/>
            <a:chExt cx="4368" cy="134"/>
          </a:xfrm>
        </p:grpSpPr>
        <p:pic>
          <p:nvPicPr>
            <p:cNvPr id="79878" name="Picture 5"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6"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7"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9"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0"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1" descr="grainco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22619C40-04DC-4B90-B222-5462CE4FC5DD}"/>
              </a:ext>
            </a:extLst>
          </p:cNvPr>
          <p:cNvSpPr txBox="1"/>
          <p:nvPr/>
        </p:nvSpPr>
        <p:spPr>
          <a:xfrm>
            <a:off x="1898073" y="5275695"/>
            <a:ext cx="5417127" cy="461665"/>
          </a:xfrm>
          <a:prstGeom prst="rect">
            <a:avLst/>
          </a:prstGeom>
          <a:noFill/>
        </p:spPr>
        <p:txBody>
          <a:bodyPr wrap="square" rtlCol="0">
            <a:spAutoFit/>
          </a:bodyPr>
          <a:lstStyle/>
          <a:p>
            <a:pPr algn="ctr"/>
            <a:r>
              <a:rPr lang="en-US" dirty="0">
                <a:hlinkClick r:id="rId6"/>
              </a:rPr>
              <a:t>grainpro.com/grainpro-co2-analyzer</a:t>
            </a:r>
            <a:endParaRPr lang="en-US" dirty="0"/>
          </a:p>
        </p:txBody>
      </p:sp>
      <p:pic>
        <p:nvPicPr>
          <p:cNvPr id="3" name="Picture 2">
            <a:extLst>
              <a:ext uri="{FF2B5EF4-FFF2-40B4-BE49-F238E27FC236}">
                <a16:creationId xmlns:a16="http://schemas.microsoft.com/office/drawing/2014/main" id="{2138B1AB-64CB-4494-A708-B4103CE293B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724400" y="1447800"/>
            <a:ext cx="3867307" cy="3505200"/>
          </a:xfrm>
          <a:prstGeom prst="rect">
            <a:avLst/>
          </a:prstGeom>
        </p:spPr>
      </p:pic>
    </p:spTree>
  </p:cSld>
  <p:clrMapOvr>
    <a:masterClrMapping/>
  </p:clrMapOvr>
  <p:transition advTm="30243"/>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685800" y="76200"/>
            <a:ext cx="7772400" cy="1143000"/>
          </a:xfrm>
          <a:prstGeom prst="rect">
            <a:avLst/>
          </a:prstGeom>
          <a:noFill/>
          <a:ln w="9525">
            <a:noFill/>
            <a:miter lim="800000"/>
            <a:headEnd/>
            <a:tailEnd/>
          </a:ln>
          <a:effectLst/>
        </p:spPr>
        <p:txBody>
          <a:bodyPr anchor="ctr"/>
          <a:lstStyle/>
          <a:p>
            <a:pPr algn="ctr" eaLnBrk="1" hangingPunct="1">
              <a:defRPr/>
            </a:pPr>
            <a:r>
              <a:rPr lang="en-US" sz="4000" b="1" dirty="0">
                <a:solidFill>
                  <a:srgbClr val="0000FF"/>
                </a:solidFill>
                <a:effectLst>
                  <a:outerShdw blurRad="38100" dist="38100" dir="2700000" algn="tl">
                    <a:srgbClr val="000000"/>
                  </a:outerShdw>
                </a:effectLst>
                <a:latin typeface="Tahoma"/>
              </a:rPr>
              <a:t>  Temp and RH Monitoring</a:t>
            </a:r>
            <a:endParaRPr lang="en-US" sz="4000" dirty="0">
              <a:solidFill>
                <a:srgbClr val="0000FF"/>
              </a:solidFill>
              <a:latin typeface="Tahoma"/>
            </a:endParaRPr>
          </a:p>
        </p:txBody>
      </p:sp>
      <p:sp>
        <p:nvSpPr>
          <p:cNvPr id="12" name="Rectangle 7"/>
          <p:cNvSpPr txBox="1">
            <a:spLocks noChangeArrowheads="1"/>
          </p:cNvSpPr>
          <p:nvPr/>
        </p:nvSpPr>
        <p:spPr bwMode="auto">
          <a:xfrm>
            <a:off x="1524000" y="1384980"/>
            <a:ext cx="7620000" cy="501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80988" eaLnBrk="1" fontAlgn="auto" hangingPunct="1">
              <a:lnSpc>
                <a:spcPct val="90000"/>
              </a:lnSpc>
              <a:spcAft>
                <a:spcPts val="0"/>
              </a:spcAft>
              <a:buFontTx/>
              <a:buChar char="•"/>
              <a:defRPr/>
            </a:pPr>
            <a:endParaRPr lang="en-US" altLang="en-US" sz="4000" dirty="0"/>
          </a:p>
          <a:p>
            <a:pPr marL="514350" indent="-514350" eaLnBrk="1" fontAlgn="auto" hangingPunct="1">
              <a:lnSpc>
                <a:spcPct val="90000"/>
              </a:lnSpc>
              <a:spcAft>
                <a:spcPts val="0"/>
              </a:spcAft>
              <a:buClr>
                <a:srgbClr val="0000FF"/>
              </a:buClr>
              <a:buFont typeface="Wingdings" panose="05000000000000000000" pitchFamily="2" charset="2"/>
              <a:buChar char="q"/>
              <a:defRPr/>
            </a:pPr>
            <a:r>
              <a:rPr lang="en-US" altLang="en-US" sz="4000" dirty="0"/>
              <a:t>Partial list of vendors</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a:t>
            </a:r>
            <a:r>
              <a:rPr lang="en-US" altLang="en-US" sz="3600" dirty="0" err="1"/>
              <a:t>AgSense</a:t>
            </a:r>
            <a:r>
              <a:rPr lang="en-US" altLang="en-US" sz="3600" dirty="0"/>
              <a:t> (agsense.com)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Amber Agriculture (amber.ag) </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a:t>
            </a:r>
            <a:r>
              <a:rPr lang="en-US" altLang="en-US" sz="3600" dirty="0" err="1"/>
              <a:t>BinCheck</a:t>
            </a:r>
            <a:r>
              <a:rPr lang="en-US" altLang="en-US" sz="3600" dirty="0"/>
              <a:t> (intellifarms.com)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Bin-Sense (binsense.com)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CMC Industrial Electronics (cmciel.com)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GSI /</a:t>
            </a:r>
            <a:r>
              <a:rPr lang="en-US" altLang="en-US" sz="3600" dirty="0" err="1"/>
              <a:t>GrainViz</a:t>
            </a:r>
            <a:r>
              <a:rPr lang="en-US" altLang="en-US" sz="3600" dirty="0"/>
              <a:t> (grainsystems.com)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a:t>
            </a:r>
            <a:r>
              <a:rPr lang="en-US" altLang="en-US" sz="3600" dirty="0" err="1"/>
              <a:t>Govee</a:t>
            </a:r>
            <a:r>
              <a:rPr lang="en-US" altLang="en-US" sz="3600" dirty="0"/>
              <a:t> Wireless (amazon.com)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Integris/OPI </a:t>
            </a:r>
            <a:r>
              <a:rPr lang="en-US" altLang="en-US" sz="3200" dirty="0"/>
              <a:t>(advancedgrainmanagement.com)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a:t>
            </a:r>
            <a:r>
              <a:rPr lang="en-US" altLang="en-US" sz="3600" dirty="0" err="1"/>
              <a:t>SafeGrain</a:t>
            </a:r>
            <a:r>
              <a:rPr lang="en-US" altLang="en-US" sz="3600" dirty="0"/>
              <a:t> (safegrain.com)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Smart Switch (stepsgms.com)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The Boone Group (rolfesatboone.com)</a:t>
            </a:r>
          </a:p>
          <a:p>
            <a:pPr lvl="1" indent="-171450" eaLnBrk="1" fontAlgn="auto" hangingPunct="1">
              <a:lnSpc>
                <a:spcPct val="90000"/>
              </a:lnSpc>
              <a:spcAft>
                <a:spcPts val="0"/>
              </a:spcAft>
              <a:buClr>
                <a:srgbClr val="0000FF"/>
              </a:buClr>
              <a:buFont typeface="Arial" pitchFamily="34" charset="0"/>
              <a:buChar char="•"/>
              <a:defRPr/>
            </a:pPr>
            <a:r>
              <a:rPr lang="en-US" altLang="en-US" sz="3600" dirty="0"/>
              <a:t> Tri-State Grain Conditioning (tsgcinc.com)</a:t>
            </a:r>
          </a:p>
          <a:p>
            <a:pPr lvl="1" eaLnBrk="1" fontAlgn="auto" hangingPunct="1">
              <a:lnSpc>
                <a:spcPct val="90000"/>
              </a:lnSpc>
              <a:spcAft>
                <a:spcPts val="0"/>
              </a:spcAft>
              <a:buFontTx/>
              <a:buChar char="–"/>
              <a:defRPr/>
            </a:pPr>
            <a:endParaRPr lang="en-US" altLang="en-US" sz="3600" dirty="0"/>
          </a:p>
        </p:txBody>
      </p:sp>
      <p:pic>
        <p:nvPicPr>
          <p:cNvPr id="69634" name="Picture 2">
            <a:extLst>
              <a:ext uri="{FF2B5EF4-FFF2-40B4-BE49-F238E27FC236}">
                <a16:creationId xmlns:a16="http://schemas.microsoft.com/office/drawing/2014/main" id="{FC404287-1862-43D2-A3DB-7864E195350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54400" y="1917985"/>
            <a:ext cx="1877674"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ages-na.ssl-images-amazon.com/images/I/51DuTVQwnRL._SL500_AC_SS350_.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9725" y="28512"/>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https://images-na.ssl-images-amazon.com/images/I/41MukAk0LHL._SL500_AC_SS350_.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710" y="0"/>
            <a:ext cx="1384980" cy="1384980"/>
          </a:xfrm>
          <a:prstGeom prst="rect">
            <a:avLst/>
          </a:prstGeom>
          <a:noFill/>
          <a:extLst>
            <a:ext uri="{909E8E84-426E-40DD-AFC4-6F175D3DCCD1}">
              <a14:hiddenFill xmlns:a14="http://schemas.microsoft.com/office/drawing/2010/main">
                <a:solidFill>
                  <a:srgbClr val="FFFFFF"/>
                </a:solidFill>
              </a14:hiddenFill>
            </a:ext>
          </a:extLst>
        </p:spPr>
      </p:pic>
      <p:grpSp>
        <p:nvGrpSpPr>
          <p:cNvPr id="81923" name="Group 4"/>
          <p:cNvGrpSpPr>
            <a:grpSpLocks/>
          </p:cNvGrpSpPr>
          <p:nvPr/>
        </p:nvGrpSpPr>
        <p:grpSpPr bwMode="auto">
          <a:xfrm>
            <a:off x="457200" y="1389532"/>
            <a:ext cx="8229600" cy="152400"/>
            <a:chOff x="528" y="960"/>
            <a:chExt cx="4368" cy="134"/>
          </a:xfrm>
        </p:grpSpPr>
        <p:pic>
          <p:nvPicPr>
            <p:cNvPr id="81925" name="Picture 5"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9"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0"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1" descr="grainco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384" y="4079348"/>
            <a:ext cx="2182784" cy="2524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749"/>
    </mc:Choice>
    <mc:Fallback xmlns="">
      <p:transition spd="slow" advTm="53749"/>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685800" y="152400"/>
            <a:ext cx="7772400" cy="1143000"/>
          </a:xfrm>
          <a:prstGeom prst="rect">
            <a:avLst/>
          </a:prstGeom>
          <a:noFill/>
          <a:ln w="9525">
            <a:noFill/>
            <a:miter lim="800000"/>
            <a:headEnd/>
            <a:tailEnd/>
          </a:ln>
          <a:effectLst/>
        </p:spPr>
        <p:txBody>
          <a:bodyPr anchor="ctr"/>
          <a:lstStyle/>
          <a:p>
            <a:pPr algn="ctr" eaLnBrk="1" hangingPunct="1">
              <a:defRPr/>
            </a:pPr>
            <a:r>
              <a:rPr lang="en-US" sz="4000" b="1" dirty="0">
                <a:solidFill>
                  <a:srgbClr val="0000FF"/>
                </a:solidFill>
                <a:effectLst>
                  <a:outerShdw blurRad="38100" dist="38100" dir="2700000" algn="tl">
                    <a:srgbClr val="000000"/>
                  </a:outerShdw>
                </a:effectLst>
                <a:latin typeface="Tahoma"/>
              </a:rPr>
              <a:t>Approximate Costs</a:t>
            </a:r>
            <a:endParaRPr lang="en-US" sz="4000" dirty="0">
              <a:solidFill>
                <a:srgbClr val="0000FF"/>
              </a:solidFill>
              <a:latin typeface="Tahoma"/>
            </a:endParaRPr>
          </a:p>
        </p:txBody>
      </p:sp>
      <p:grpSp>
        <p:nvGrpSpPr>
          <p:cNvPr id="83971" name="Group 4"/>
          <p:cNvGrpSpPr>
            <a:grpSpLocks/>
          </p:cNvGrpSpPr>
          <p:nvPr/>
        </p:nvGrpSpPr>
        <p:grpSpPr bwMode="auto">
          <a:xfrm>
            <a:off x="914400" y="1295400"/>
            <a:ext cx="8229600" cy="152400"/>
            <a:chOff x="528" y="960"/>
            <a:chExt cx="4368" cy="134"/>
          </a:xfrm>
        </p:grpSpPr>
        <p:pic>
          <p:nvPicPr>
            <p:cNvPr id="83973"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7"/>
          <p:cNvSpPr txBox="1">
            <a:spLocks noChangeArrowheads="1"/>
          </p:cNvSpPr>
          <p:nvPr/>
        </p:nvSpPr>
        <p:spPr bwMode="auto">
          <a:xfrm>
            <a:off x="1905000" y="1524000"/>
            <a:ext cx="7543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338138" eaLnBrk="1" fontAlgn="auto" hangingPunct="1">
              <a:lnSpc>
                <a:spcPct val="80000"/>
              </a:lnSpc>
              <a:spcAft>
                <a:spcPts val="0"/>
              </a:spcAft>
              <a:defRPr/>
            </a:pPr>
            <a:endParaRPr lang="en-US" altLang="en-US" dirty="0"/>
          </a:p>
          <a:p>
            <a:pPr marL="0" indent="457200" eaLnBrk="1" fontAlgn="auto" hangingPunct="1">
              <a:lnSpc>
                <a:spcPct val="80000"/>
              </a:lnSpc>
              <a:spcAft>
                <a:spcPts val="0"/>
              </a:spcAft>
              <a:buClr>
                <a:srgbClr val="0000FF"/>
              </a:buClr>
              <a:buFontTx/>
              <a:buChar char="•"/>
              <a:defRPr/>
            </a:pPr>
            <a:r>
              <a:rPr lang="en-US" altLang="en-US" sz="4400" dirty="0"/>
              <a:t>Temperature Cables:</a:t>
            </a:r>
          </a:p>
          <a:p>
            <a:pPr marL="914400" lvl="1" indent="-342900" eaLnBrk="1" fontAlgn="auto" hangingPunct="1">
              <a:lnSpc>
                <a:spcPct val="80000"/>
              </a:lnSpc>
              <a:spcAft>
                <a:spcPts val="0"/>
              </a:spcAft>
              <a:buClr>
                <a:srgbClr val="0000FF"/>
              </a:buClr>
              <a:buFont typeface="Arial" pitchFamily="34" charset="0"/>
              <a:buChar char="•"/>
              <a:defRPr/>
            </a:pPr>
            <a:r>
              <a:rPr lang="en-US" altLang="en-US" sz="3600" dirty="0"/>
              <a:t>0.5 – 1.5 </a:t>
            </a:r>
            <a:r>
              <a:rPr lang="en-US" altLang="en-US" sz="3600" dirty="0">
                <a:cs typeface="Arial" charset="0"/>
              </a:rPr>
              <a:t>¢</a:t>
            </a:r>
            <a:r>
              <a:rPr lang="en-US" altLang="en-US" sz="3600" dirty="0"/>
              <a:t>/</a:t>
            </a:r>
            <a:r>
              <a:rPr lang="en-US" altLang="en-US" sz="3600" dirty="0" err="1"/>
              <a:t>bu</a:t>
            </a:r>
            <a:endParaRPr lang="en-US" altLang="en-US" sz="3600" dirty="0"/>
          </a:p>
          <a:p>
            <a:pPr marL="0" indent="457200" eaLnBrk="1" fontAlgn="auto" hangingPunct="1">
              <a:lnSpc>
                <a:spcPct val="80000"/>
              </a:lnSpc>
              <a:spcAft>
                <a:spcPts val="0"/>
              </a:spcAft>
              <a:buClr>
                <a:srgbClr val="0000FF"/>
              </a:buClr>
              <a:buFontTx/>
              <a:buChar char="•"/>
              <a:defRPr/>
            </a:pPr>
            <a:r>
              <a:rPr lang="en-US" altLang="en-US" sz="4400" dirty="0"/>
              <a:t>Fan Control Circuits:</a:t>
            </a:r>
          </a:p>
          <a:p>
            <a:pPr marL="971550" lvl="1" indent="-400050" eaLnBrk="1" fontAlgn="auto" hangingPunct="1">
              <a:lnSpc>
                <a:spcPct val="80000"/>
              </a:lnSpc>
              <a:spcAft>
                <a:spcPts val="0"/>
              </a:spcAft>
              <a:buClr>
                <a:srgbClr val="0000FF"/>
              </a:buClr>
              <a:buFont typeface="Arial" pitchFamily="34" charset="0"/>
              <a:buChar char="•"/>
              <a:defRPr/>
            </a:pPr>
            <a:r>
              <a:rPr lang="en-US" altLang="en-US" sz="3600" dirty="0"/>
              <a:t>0.3 – 1.5 </a:t>
            </a:r>
            <a:r>
              <a:rPr lang="en-US" altLang="en-US" sz="3600" dirty="0">
                <a:cs typeface="Arial" charset="0"/>
              </a:rPr>
              <a:t>¢</a:t>
            </a:r>
            <a:r>
              <a:rPr lang="en-US" altLang="en-US" sz="3600" dirty="0"/>
              <a:t>/</a:t>
            </a:r>
            <a:r>
              <a:rPr lang="en-US" altLang="en-US" sz="3600" dirty="0" err="1"/>
              <a:t>bu</a:t>
            </a:r>
            <a:endParaRPr lang="en-US" altLang="en-US" sz="3600" dirty="0"/>
          </a:p>
          <a:p>
            <a:pPr marL="0" indent="457200" eaLnBrk="1" fontAlgn="auto" hangingPunct="1">
              <a:lnSpc>
                <a:spcPct val="80000"/>
              </a:lnSpc>
              <a:spcAft>
                <a:spcPts val="0"/>
              </a:spcAft>
              <a:buClr>
                <a:srgbClr val="0000FF"/>
              </a:buClr>
              <a:buFontTx/>
              <a:buChar char="•"/>
              <a:defRPr/>
            </a:pPr>
            <a:r>
              <a:rPr lang="en-US" altLang="en-US" sz="4400" dirty="0"/>
              <a:t>Aeration Systems:  </a:t>
            </a:r>
          </a:p>
          <a:p>
            <a:pPr marL="914400" lvl="1" indent="-342900" eaLnBrk="1" fontAlgn="auto" hangingPunct="1">
              <a:lnSpc>
                <a:spcPct val="80000"/>
              </a:lnSpc>
              <a:spcAft>
                <a:spcPts val="0"/>
              </a:spcAft>
              <a:buClr>
                <a:srgbClr val="0000FF"/>
              </a:buClr>
              <a:buFont typeface="Arial" pitchFamily="34" charset="0"/>
              <a:buChar char="•"/>
              <a:defRPr/>
            </a:pPr>
            <a:r>
              <a:rPr lang="en-US" altLang="en-US" sz="3600" dirty="0"/>
              <a:t>10.0 – 20.0 </a:t>
            </a:r>
            <a:r>
              <a:rPr lang="en-US" altLang="en-US" sz="3600" dirty="0">
                <a:cs typeface="Arial" charset="0"/>
              </a:rPr>
              <a:t>¢</a:t>
            </a:r>
            <a:r>
              <a:rPr lang="en-US" altLang="en-US" sz="3600" dirty="0"/>
              <a:t>/</a:t>
            </a:r>
            <a:r>
              <a:rPr lang="en-US" altLang="en-US" sz="3600" dirty="0" err="1"/>
              <a:t>bu</a:t>
            </a:r>
            <a:endParaRPr lang="en-US" altLang="en-US" sz="3600" dirty="0"/>
          </a:p>
        </p:txBody>
      </p:sp>
    </p:spTree>
  </p:cSld>
  <p:clrMapOvr>
    <a:masterClrMapping/>
  </p:clrMapOvr>
  <mc:AlternateContent xmlns:mc="http://schemas.openxmlformats.org/markup-compatibility/2006" xmlns:p14="http://schemas.microsoft.com/office/powerpoint/2010/main">
    <mc:Choice Requires="p14">
      <p:transition spd="slow" p14:dur="2000" advTm="37024"/>
    </mc:Choice>
    <mc:Fallback xmlns="">
      <p:transition spd="slow" advTm="37024"/>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533400" y="139700"/>
            <a:ext cx="8229600" cy="7620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Be Alert When Inspecting Stored Grain</a:t>
            </a:r>
            <a:endParaRPr lang="en-US" dirty="0">
              <a:solidFill>
                <a:srgbClr val="0000FF"/>
              </a:solidFill>
              <a:ea typeface="+mj-ea"/>
            </a:endParaRPr>
          </a:p>
        </p:txBody>
      </p:sp>
      <p:grpSp>
        <p:nvGrpSpPr>
          <p:cNvPr id="31748" name="Group 5"/>
          <p:cNvGrpSpPr>
            <a:grpSpLocks/>
          </p:cNvGrpSpPr>
          <p:nvPr/>
        </p:nvGrpSpPr>
        <p:grpSpPr bwMode="auto">
          <a:xfrm>
            <a:off x="533400" y="1054100"/>
            <a:ext cx="8229600" cy="152400"/>
            <a:chOff x="528" y="960"/>
            <a:chExt cx="4368" cy="134"/>
          </a:xfrm>
        </p:grpSpPr>
        <p:pic>
          <p:nvPicPr>
            <p:cNvPr id="3174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981200" y="1318216"/>
            <a:ext cx="6798054" cy="4944038"/>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33400" y="1335936"/>
            <a:ext cx="2667000" cy="1952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42"/>
    </mc:Choice>
    <mc:Fallback xmlns="">
      <p:transition spd="slow" advTm="21542"/>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838200" y="139700"/>
            <a:ext cx="7772400" cy="7620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How does grain flow out of a bin?</a:t>
            </a:r>
            <a:endParaRPr lang="en-US" dirty="0">
              <a:solidFill>
                <a:srgbClr val="0000FF"/>
              </a:solidFill>
              <a:ea typeface="+mj-ea"/>
            </a:endParaRPr>
          </a:p>
        </p:txBody>
      </p:sp>
      <p:grpSp>
        <p:nvGrpSpPr>
          <p:cNvPr id="31748" name="Group 5"/>
          <p:cNvGrpSpPr>
            <a:grpSpLocks/>
          </p:cNvGrpSpPr>
          <p:nvPr/>
        </p:nvGrpSpPr>
        <p:grpSpPr bwMode="auto">
          <a:xfrm>
            <a:off x="381000" y="1054100"/>
            <a:ext cx="8458200" cy="165100"/>
            <a:chOff x="528" y="960"/>
            <a:chExt cx="4368" cy="134"/>
          </a:xfrm>
        </p:grpSpPr>
        <p:pic>
          <p:nvPicPr>
            <p:cNvPr id="3174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A picture containing yellow&#10;&#10;Description automatically generated">
            <a:extLst>
              <a:ext uri="{FF2B5EF4-FFF2-40B4-BE49-F238E27FC236}">
                <a16:creationId xmlns:a16="http://schemas.microsoft.com/office/drawing/2014/main" id="{069E2086-4465-4876-B31C-FF61010AB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600200"/>
            <a:ext cx="4573726" cy="4683649"/>
          </a:xfrm>
          <a:prstGeom prst="rect">
            <a:avLst/>
          </a:prstGeom>
        </p:spPr>
      </p:pic>
    </p:spTree>
    <p:extLst>
      <p:ext uri="{BB962C8B-B14F-4D97-AF65-F5344CB8AC3E}">
        <p14:creationId xmlns:p14="http://schemas.microsoft.com/office/powerpoint/2010/main" val="3417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723900" y="76200"/>
            <a:ext cx="7772400" cy="7620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What are the implications?</a:t>
            </a:r>
            <a:endParaRPr lang="en-US" dirty="0">
              <a:solidFill>
                <a:srgbClr val="0000FF"/>
              </a:solidFill>
              <a:ea typeface="+mj-ea"/>
            </a:endParaRPr>
          </a:p>
        </p:txBody>
      </p:sp>
      <p:grpSp>
        <p:nvGrpSpPr>
          <p:cNvPr id="31748" name="Group 5"/>
          <p:cNvGrpSpPr>
            <a:grpSpLocks/>
          </p:cNvGrpSpPr>
          <p:nvPr/>
        </p:nvGrpSpPr>
        <p:grpSpPr bwMode="auto">
          <a:xfrm>
            <a:off x="381000" y="914400"/>
            <a:ext cx="8458200" cy="165100"/>
            <a:chOff x="528" y="960"/>
            <a:chExt cx="4368" cy="134"/>
          </a:xfrm>
        </p:grpSpPr>
        <p:pic>
          <p:nvPicPr>
            <p:cNvPr id="3174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Content Placeholder 3" descr="speed_of_Entrapment.jpg">
            <a:extLst>
              <a:ext uri="{FF2B5EF4-FFF2-40B4-BE49-F238E27FC236}">
                <a16:creationId xmlns:a16="http://schemas.microsoft.com/office/drawing/2014/main" id="{B4136D99-1C47-4C41-9DD0-4595397C97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82386" y="1219200"/>
            <a:ext cx="3684814" cy="5038769"/>
          </a:xfrm>
          <a:prstGeom prst="rect">
            <a:avLst/>
          </a:prstGeom>
        </p:spPr>
      </p:pic>
      <p:pic>
        <p:nvPicPr>
          <p:cNvPr id="13" name="Content Placeholder 3" descr="Exrication_force.jpg">
            <a:extLst>
              <a:ext uri="{FF2B5EF4-FFF2-40B4-BE49-F238E27FC236}">
                <a16:creationId xmlns:a16="http://schemas.microsoft.com/office/drawing/2014/main" id="{426AF284-7226-483D-B9D3-9A180AAAB00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876800" y="1219200"/>
            <a:ext cx="3684814" cy="5038391"/>
          </a:xfrm>
          <a:prstGeom prst="rect">
            <a:avLst/>
          </a:prstGeom>
        </p:spPr>
      </p:pic>
    </p:spTree>
    <p:extLst>
      <p:ext uri="{BB962C8B-B14F-4D97-AF65-F5344CB8AC3E}">
        <p14:creationId xmlns:p14="http://schemas.microsoft.com/office/powerpoint/2010/main" val="118805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838200" y="139700"/>
            <a:ext cx="7772400" cy="7620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What if a cavity develops?</a:t>
            </a:r>
            <a:endParaRPr lang="en-US" dirty="0">
              <a:solidFill>
                <a:srgbClr val="0000FF"/>
              </a:solidFill>
              <a:ea typeface="+mj-ea"/>
            </a:endParaRPr>
          </a:p>
        </p:txBody>
      </p:sp>
      <p:grpSp>
        <p:nvGrpSpPr>
          <p:cNvPr id="31748" name="Group 5"/>
          <p:cNvGrpSpPr>
            <a:grpSpLocks/>
          </p:cNvGrpSpPr>
          <p:nvPr/>
        </p:nvGrpSpPr>
        <p:grpSpPr bwMode="auto">
          <a:xfrm>
            <a:off x="381000" y="1054100"/>
            <a:ext cx="8458200" cy="165100"/>
            <a:chOff x="528" y="960"/>
            <a:chExt cx="4368" cy="134"/>
          </a:xfrm>
        </p:grpSpPr>
        <p:pic>
          <p:nvPicPr>
            <p:cNvPr id="3174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descr="A picture containing icon&#10;&#10;Description automatically generated">
            <a:extLst>
              <a:ext uri="{FF2B5EF4-FFF2-40B4-BE49-F238E27FC236}">
                <a16:creationId xmlns:a16="http://schemas.microsoft.com/office/drawing/2014/main" id="{860F5E35-932A-487A-AFBF-419575D79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86" y="1498600"/>
            <a:ext cx="3625814" cy="4462890"/>
          </a:xfrm>
          <a:prstGeom prst="rect">
            <a:avLst/>
          </a:prstGeom>
        </p:spPr>
      </p:pic>
      <p:pic>
        <p:nvPicPr>
          <p:cNvPr id="6" name="Picture 5">
            <a:extLst>
              <a:ext uri="{FF2B5EF4-FFF2-40B4-BE49-F238E27FC236}">
                <a16:creationId xmlns:a16="http://schemas.microsoft.com/office/drawing/2014/main" id="{317967F1-C004-4D41-B03B-3E25D9334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524000"/>
            <a:ext cx="3625814" cy="4462890"/>
          </a:xfrm>
          <a:prstGeom prst="rect">
            <a:avLst/>
          </a:prstGeom>
        </p:spPr>
      </p:pic>
    </p:spTree>
    <p:extLst>
      <p:ext uri="{BB962C8B-B14F-4D97-AF65-F5344CB8AC3E}">
        <p14:creationId xmlns:p14="http://schemas.microsoft.com/office/powerpoint/2010/main" val="269199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723900" y="152400"/>
            <a:ext cx="7772400" cy="7620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What if grain sticks to the wall?</a:t>
            </a:r>
            <a:endParaRPr lang="en-US" dirty="0">
              <a:solidFill>
                <a:srgbClr val="0000FF"/>
              </a:solidFill>
              <a:ea typeface="+mj-ea"/>
            </a:endParaRPr>
          </a:p>
        </p:txBody>
      </p:sp>
      <p:grpSp>
        <p:nvGrpSpPr>
          <p:cNvPr id="31748" name="Group 5"/>
          <p:cNvGrpSpPr>
            <a:grpSpLocks/>
          </p:cNvGrpSpPr>
          <p:nvPr/>
        </p:nvGrpSpPr>
        <p:grpSpPr bwMode="auto">
          <a:xfrm>
            <a:off x="381000" y="1066800"/>
            <a:ext cx="8458200" cy="165100"/>
            <a:chOff x="528" y="960"/>
            <a:chExt cx="4368" cy="134"/>
          </a:xfrm>
        </p:grpSpPr>
        <p:pic>
          <p:nvPicPr>
            <p:cNvPr id="31749"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A picture containing accessory&#10;&#10;Description automatically generated">
            <a:extLst>
              <a:ext uri="{FF2B5EF4-FFF2-40B4-BE49-F238E27FC236}">
                <a16:creationId xmlns:a16="http://schemas.microsoft.com/office/drawing/2014/main" id="{A944E00A-B93B-4EBC-9FFE-17BCE8BD9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700" y="1508953"/>
            <a:ext cx="4114800" cy="4744016"/>
          </a:xfrm>
          <a:prstGeom prst="rect">
            <a:avLst/>
          </a:prstGeom>
        </p:spPr>
      </p:pic>
    </p:spTree>
    <p:extLst>
      <p:ext uri="{BB962C8B-B14F-4D97-AF65-F5344CB8AC3E}">
        <p14:creationId xmlns:p14="http://schemas.microsoft.com/office/powerpoint/2010/main" val="657365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838200" y="139700"/>
            <a:ext cx="7772400" cy="762000"/>
          </a:xfrm>
        </p:spPr>
        <p:txBody>
          <a:bodyPr rtlCol="0">
            <a:normAutofit/>
          </a:bodyPr>
          <a:lstStyle/>
          <a:p>
            <a:pPr eaLnBrk="1" fontAlgn="auto" hangingPunct="1">
              <a:spcAft>
                <a:spcPts val="0"/>
              </a:spcAft>
              <a:defRPr/>
            </a:pPr>
            <a:r>
              <a:rPr lang="en-US" sz="3600" dirty="0">
                <a:solidFill>
                  <a:srgbClr val="0000FF"/>
                </a:solidFill>
                <a:effectLst>
                  <a:outerShdw blurRad="38100" dist="38100" dir="2700000" algn="tl">
                    <a:srgbClr val="000000"/>
                  </a:outerShdw>
                </a:effectLst>
                <a:ea typeface="+mj-ea"/>
              </a:rPr>
              <a:t>Always Work in Pairs !!</a:t>
            </a:r>
            <a:endParaRPr lang="en-US" dirty="0">
              <a:solidFill>
                <a:srgbClr val="0000FF"/>
              </a:solidFill>
              <a:ea typeface="+mj-ea"/>
            </a:endParaRPr>
          </a:p>
        </p:txBody>
      </p:sp>
      <p:pic>
        <p:nvPicPr>
          <p:cNvPr id="31747" name="Picture 3" descr="FumPrep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743200" y="1309688"/>
            <a:ext cx="6026150" cy="49196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48" name="Group 5"/>
          <p:cNvGrpSpPr>
            <a:grpSpLocks/>
          </p:cNvGrpSpPr>
          <p:nvPr/>
        </p:nvGrpSpPr>
        <p:grpSpPr bwMode="auto">
          <a:xfrm>
            <a:off x="381000" y="914400"/>
            <a:ext cx="8458200" cy="165100"/>
            <a:chOff x="528" y="960"/>
            <a:chExt cx="4368" cy="134"/>
          </a:xfrm>
        </p:grpSpPr>
        <p:pic>
          <p:nvPicPr>
            <p:cNvPr id="31749" name="Picture 6"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grainc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3947" y="1309688"/>
            <a:ext cx="1562053" cy="4919662"/>
          </a:xfrm>
          <a:prstGeom prst="rect">
            <a:avLst/>
          </a:prstGeom>
          <a:ln w="25400">
            <a:solidFill>
              <a:srgbClr val="000000"/>
            </a:solidFill>
          </a:ln>
        </p:spPr>
      </p:pic>
    </p:spTree>
    <p:extLst>
      <p:ext uri="{BB962C8B-B14F-4D97-AF65-F5344CB8AC3E}">
        <p14:creationId xmlns:p14="http://schemas.microsoft.com/office/powerpoint/2010/main" val="41540948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609600" y="0"/>
            <a:ext cx="7772400" cy="762000"/>
          </a:xfrm>
        </p:spPr>
        <p:txBody>
          <a:bodyPr rtlCol="0"/>
          <a:lstStyle/>
          <a:p>
            <a:pPr eaLnBrk="1" fontAlgn="auto" hangingPunct="1">
              <a:spcAft>
                <a:spcPts val="0"/>
              </a:spcAft>
              <a:defRPr/>
            </a:pPr>
            <a:r>
              <a:rPr lang="en-US" dirty="0">
                <a:solidFill>
                  <a:srgbClr val="0000FF"/>
                </a:solidFill>
                <a:effectLst>
                  <a:outerShdw blurRad="38100" dist="38100" dir="2700000" algn="tl">
                    <a:srgbClr val="000000"/>
                  </a:outerShdw>
                </a:effectLst>
                <a:ea typeface="+mj-ea"/>
              </a:rPr>
              <a:t>Bin Rescue in Spring 2005 </a:t>
            </a:r>
            <a:endParaRPr lang="en-US" dirty="0">
              <a:solidFill>
                <a:srgbClr val="0000FF"/>
              </a:solidFill>
              <a:ea typeface="+mj-ea"/>
            </a:endParaRPr>
          </a:p>
        </p:txBody>
      </p:sp>
      <p:pic>
        <p:nvPicPr>
          <p:cNvPr id="560131" name="Picture 3" descr="Bin rescue-Caldwell 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38" y="1025525"/>
            <a:ext cx="4652962" cy="34893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0132" name="Picture 4" descr="Bin rescue-Caldwell 0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676650"/>
            <a:ext cx="4240213" cy="31813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0133" name="Picture 5" descr="Bin rescue-Caldwell 0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40213" y="3173413"/>
            <a:ext cx="4883150" cy="36623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0134" name="Picture 6" descr="Bin rescue-Caldwell 0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40213" y="1020763"/>
            <a:ext cx="4887912" cy="366553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5">
            <a:extLst>
              <a:ext uri="{FF2B5EF4-FFF2-40B4-BE49-F238E27FC236}">
                <a16:creationId xmlns:a16="http://schemas.microsoft.com/office/drawing/2014/main" id="{BA8394ED-3A5E-4910-851F-966E3D623358}"/>
              </a:ext>
            </a:extLst>
          </p:cNvPr>
          <p:cNvGrpSpPr>
            <a:grpSpLocks/>
          </p:cNvGrpSpPr>
          <p:nvPr/>
        </p:nvGrpSpPr>
        <p:grpSpPr bwMode="auto">
          <a:xfrm>
            <a:off x="381000" y="762000"/>
            <a:ext cx="8458200" cy="165100"/>
            <a:chOff x="528" y="960"/>
            <a:chExt cx="4368" cy="134"/>
          </a:xfrm>
        </p:grpSpPr>
        <p:pic>
          <p:nvPicPr>
            <p:cNvPr id="8" name="Picture 6" descr="graincol">
              <a:extLst>
                <a:ext uri="{FF2B5EF4-FFF2-40B4-BE49-F238E27FC236}">
                  <a16:creationId xmlns:a16="http://schemas.microsoft.com/office/drawing/2014/main" id="{3E5E5509-E9EC-4508-9D50-BE146269F60D}"/>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graincol">
              <a:extLst>
                <a:ext uri="{FF2B5EF4-FFF2-40B4-BE49-F238E27FC236}">
                  <a16:creationId xmlns:a16="http://schemas.microsoft.com/office/drawing/2014/main" id="{8E83783C-5DBB-4E3D-9D35-71951ACAC50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graincol">
              <a:extLst>
                <a:ext uri="{FF2B5EF4-FFF2-40B4-BE49-F238E27FC236}">
                  <a16:creationId xmlns:a16="http://schemas.microsoft.com/office/drawing/2014/main" id="{F3FF76A3-48FA-494D-AC34-46EE5E759C7A}"/>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graincol">
              <a:extLst>
                <a:ext uri="{FF2B5EF4-FFF2-40B4-BE49-F238E27FC236}">
                  <a16:creationId xmlns:a16="http://schemas.microsoft.com/office/drawing/2014/main" id="{72FD1B83-2890-406B-A504-77B538F75BDD}"/>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graincol">
              <a:extLst>
                <a:ext uri="{FF2B5EF4-FFF2-40B4-BE49-F238E27FC236}">
                  <a16:creationId xmlns:a16="http://schemas.microsoft.com/office/drawing/2014/main" id="{145D4E05-F0A0-4D39-A6A3-EB980B123F5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graincol">
              <a:extLst>
                <a:ext uri="{FF2B5EF4-FFF2-40B4-BE49-F238E27FC236}">
                  <a16:creationId xmlns:a16="http://schemas.microsoft.com/office/drawing/2014/main" id="{FC4DA289-94B6-46AF-AA4E-D3A66B849882}"/>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graincol">
              <a:extLst>
                <a:ext uri="{FF2B5EF4-FFF2-40B4-BE49-F238E27FC236}">
                  <a16:creationId xmlns:a16="http://schemas.microsoft.com/office/drawing/2014/main" id="{DC999614-BACC-4B6D-9C7D-2D4124C7F8C6}"/>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0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01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01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60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381000" y="195390"/>
            <a:ext cx="8381999" cy="533400"/>
          </a:xfrm>
        </p:spPr>
        <p:txBody>
          <a:bodyPr anchor="b">
            <a:normAutofit fontScale="90000"/>
          </a:bodyPr>
          <a:lstStyle/>
          <a:p>
            <a:pPr defTabSz="914608" eaLnBrk="1" hangingPunct="1">
              <a:defRPr/>
            </a:pPr>
            <a:r>
              <a:rPr lang="en-US" sz="3200"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Probable Ignition Sources</a:t>
            </a:r>
            <a:endParaRPr lang="en-US" sz="3200" b="1" dirty="0">
              <a:solidFill>
                <a:srgbClr val="0000FF"/>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7" name="Group 9"/>
          <p:cNvGrpSpPr>
            <a:grpSpLocks/>
          </p:cNvGrpSpPr>
          <p:nvPr/>
        </p:nvGrpSpPr>
        <p:grpSpPr bwMode="auto">
          <a:xfrm>
            <a:off x="457199" y="847308"/>
            <a:ext cx="8229600" cy="152400"/>
            <a:chOff x="528" y="960"/>
            <a:chExt cx="4368" cy="134"/>
          </a:xfrm>
        </p:grpSpPr>
        <p:pic>
          <p:nvPicPr>
            <p:cNvPr id="8"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w="9525">
              <a:noFill/>
              <a:miter lim="800000"/>
              <a:headEnd/>
              <a:tailEnd/>
            </a:ln>
          </p:spPr>
        </p:pic>
        <p:pic>
          <p:nvPicPr>
            <p:cNvPr id="9" name="Picture 11"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w="9525">
              <a:noFill/>
              <a:miter lim="800000"/>
              <a:headEnd/>
              <a:tailEnd/>
            </a:ln>
          </p:spPr>
        </p:pic>
        <p:pic>
          <p:nvPicPr>
            <p:cNvPr id="10" name="Picture 12"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w="9525">
              <a:noFill/>
              <a:miter lim="800000"/>
              <a:headEnd/>
              <a:tailEnd/>
            </a:ln>
          </p:spPr>
        </p:pic>
        <p:pic>
          <p:nvPicPr>
            <p:cNvPr id="11" name="Picture 1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w="9525">
              <a:noFill/>
              <a:miter lim="800000"/>
              <a:headEnd/>
              <a:tailEnd/>
            </a:ln>
          </p:spPr>
        </p:pic>
        <p:pic>
          <p:nvPicPr>
            <p:cNvPr id="12" name="Picture 1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w="9525">
              <a:noFill/>
              <a:miter lim="800000"/>
              <a:headEnd/>
              <a:tailEnd/>
            </a:ln>
          </p:spPr>
        </p:pic>
        <p:pic>
          <p:nvPicPr>
            <p:cNvPr id="13" name="Picture 1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w="9525">
              <a:noFill/>
              <a:miter lim="800000"/>
              <a:headEnd/>
              <a:tailEnd/>
            </a:ln>
          </p:spPr>
        </p:pic>
        <p:pic>
          <p:nvPicPr>
            <p:cNvPr id="14" name="Picture 1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w="9525">
              <a:noFill/>
              <a:miter lim="800000"/>
              <a:headEnd/>
              <a:tailEnd/>
            </a:ln>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289799"/>
            <a:ext cx="5417381" cy="4333611"/>
          </a:xfrm>
          <a:prstGeom prst="rect">
            <a:avLst/>
          </a:prstGeom>
        </p:spPr>
      </p:pic>
    </p:spTree>
    <p:extLst>
      <p:ext uri="{BB962C8B-B14F-4D97-AF65-F5344CB8AC3E}">
        <p14:creationId xmlns:p14="http://schemas.microsoft.com/office/powerpoint/2010/main" val="2921167179"/>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800" y="146050"/>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Mock Rescue by EMS</a:t>
            </a:r>
            <a:endParaRPr lang="en-US" sz="4000" dirty="0">
              <a:solidFill>
                <a:srgbClr val="0000FF"/>
              </a:solidFill>
              <a:ea typeface="+mj-ea"/>
            </a:endParaRPr>
          </a:p>
        </p:txBody>
      </p:sp>
      <p:grpSp>
        <p:nvGrpSpPr>
          <p:cNvPr id="34819" name="Group 3"/>
          <p:cNvGrpSpPr>
            <a:grpSpLocks/>
          </p:cNvGrpSpPr>
          <p:nvPr/>
        </p:nvGrpSpPr>
        <p:grpSpPr bwMode="auto">
          <a:xfrm>
            <a:off x="479425" y="9144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2" name="Picture 2" descr="Summary of Prior Grain Entrapment Rescue Strateg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266" y="3894115"/>
            <a:ext cx="354975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refighters, farmers train for grain bin rescues | Lowell News |  nwitimes.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6" y="1212850"/>
            <a:ext cx="3508602" cy="53625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ution key to grain bin safety | Farm News | leadertelegram.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122" y="1212850"/>
            <a:ext cx="4612041" cy="2593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outVertical)">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800" y="146050"/>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Coffer Dams Retard Grain Flow</a:t>
            </a:r>
            <a:endParaRPr lang="en-US" sz="4000" dirty="0">
              <a:solidFill>
                <a:srgbClr val="0000FF"/>
              </a:solidFill>
              <a:ea typeface="+mj-ea"/>
            </a:endParaRPr>
          </a:p>
        </p:txBody>
      </p:sp>
      <p:grpSp>
        <p:nvGrpSpPr>
          <p:cNvPr id="34819" name="Group 3"/>
          <p:cNvGrpSpPr>
            <a:grpSpLocks/>
          </p:cNvGrpSpPr>
          <p:nvPr/>
        </p:nvGrpSpPr>
        <p:grpSpPr bwMode="auto">
          <a:xfrm>
            <a:off x="479425" y="98425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20" name="image9.jpe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0413" y="1328738"/>
            <a:ext cx="7623175"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487349"/>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800" y="0"/>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Reported Grain Entrapments</a:t>
            </a:r>
            <a:endParaRPr lang="en-US" sz="4000" dirty="0">
              <a:solidFill>
                <a:srgbClr val="0000FF"/>
              </a:solidFill>
              <a:ea typeface="+mj-ea"/>
            </a:endParaRPr>
          </a:p>
        </p:txBody>
      </p:sp>
      <p:grpSp>
        <p:nvGrpSpPr>
          <p:cNvPr id="34819" name="Group 3"/>
          <p:cNvGrpSpPr>
            <a:grpSpLocks/>
          </p:cNvGrpSpPr>
          <p:nvPr/>
        </p:nvGrpSpPr>
        <p:grpSpPr bwMode="auto">
          <a:xfrm>
            <a:off x="478631" y="762000"/>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18B2E898-7C59-4422-AF59-ABEF7DAC3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7237"/>
            <a:ext cx="9144000" cy="5054963"/>
          </a:xfrm>
          <a:prstGeom prst="rect">
            <a:avLst/>
          </a:prstGeom>
        </p:spPr>
      </p:pic>
    </p:spTree>
    <p:extLst>
      <p:ext uri="{BB962C8B-B14F-4D97-AF65-F5344CB8AC3E}">
        <p14:creationId xmlns:p14="http://schemas.microsoft.com/office/powerpoint/2010/main" val="3685470176"/>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304800" y="0"/>
            <a:ext cx="8534400" cy="762000"/>
          </a:xfrm>
        </p:spPr>
        <p:txBody>
          <a:bodyPr rtlCol="0">
            <a:normAutofit/>
          </a:bodyPr>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Grain Entrapments by State</a:t>
            </a:r>
            <a:endParaRPr lang="en-US" sz="4000" dirty="0">
              <a:solidFill>
                <a:srgbClr val="0000FF"/>
              </a:solidFill>
              <a:ea typeface="+mj-ea"/>
            </a:endParaRPr>
          </a:p>
        </p:txBody>
      </p:sp>
      <p:grpSp>
        <p:nvGrpSpPr>
          <p:cNvPr id="34819" name="Group 3"/>
          <p:cNvGrpSpPr>
            <a:grpSpLocks/>
          </p:cNvGrpSpPr>
          <p:nvPr/>
        </p:nvGrpSpPr>
        <p:grpSpPr bwMode="auto">
          <a:xfrm>
            <a:off x="478631" y="803097"/>
            <a:ext cx="8186738" cy="152400"/>
            <a:chOff x="528" y="960"/>
            <a:chExt cx="4368" cy="134"/>
          </a:xfrm>
        </p:grpSpPr>
        <p:pic>
          <p:nvPicPr>
            <p:cNvPr id="34821" name="Picture 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a:extLst>
              <a:ext uri="{FF2B5EF4-FFF2-40B4-BE49-F238E27FC236}">
                <a16:creationId xmlns:a16="http://schemas.microsoft.com/office/drawing/2014/main" id="{850A6D9C-D6B2-4F7F-88E3-0675FEB2D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3400" y="990600"/>
            <a:ext cx="8077200" cy="5334000"/>
          </a:xfrm>
          <a:prstGeom prst="rect">
            <a:avLst/>
          </a:prstGeom>
        </p:spPr>
      </p:pic>
      <p:sp>
        <p:nvSpPr>
          <p:cNvPr id="2" name="TextBox 1">
            <a:extLst>
              <a:ext uri="{FF2B5EF4-FFF2-40B4-BE49-F238E27FC236}">
                <a16:creationId xmlns:a16="http://schemas.microsoft.com/office/drawing/2014/main" id="{B71E84EB-5CEE-4BB3-9F53-3F06E06ACA5F}"/>
              </a:ext>
            </a:extLst>
          </p:cNvPr>
          <p:cNvSpPr txBox="1"/>
          <p:nvPr/>
        </p:nvSpPr>
        <p:spPr>
          <a:xfrm>
            <a:off x="7090002" y="4572000"/>
            <a:ext cx="1981200" cy="830997"/>
          </a:xfrm>
          <a:prstGeom prst="rect">
            <a:avLst/>
          </a:prstGeom>
          <a:noFill/>
        </p:spPr>
        <p:txBody>
          <a:bodyPr wrap="square" rtlCol="0">
            <a:spAutoFit/>
          </a:bodyPr>
          <a:lstStyle/>
          <a:p>
            <a:pPr algn="ctr"/>
            <a:r>
              <a:rPr lang="en-US" dirty="0"/>
              <a:t>1962 – 2020</a:t>
            </a:r>
            <a:br>
              <a:rPr lang="en-US" dirty="0"/>
            </a:br>
            <a:r>
              <a:rPr lang="en-US" dirty="0"/>
              <a:t>n = 2181</a:t>
            </a:r>
          </a:p>
        </p:txBody>
      </p:sp>
    </p:spTree>
    <p:extLst>
      <p:ext uri="{BB962C8B-B14F-4D97-AF65-F5344CB8AC3E}">
        <p14:creationId xmlns:p14="http://schemas.microsoft.com/office/powerpoint/2010/main" val="929690880"/>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33350"/>
            <a:ext cx="8305800" cy="838200"/>
          </a:xfrm>
        </p:spPr>
        <p:txBody>
          <a:bodyPr rtlCol="0"/>
          <a:lstStyle/>
          <a:p>
            <a:pPr eaLnBrk="1" fontAlgn="auto" hangingPunct="1">
              <a:spcAft>
                <a:spcPts val="0"/>
              </a:spcAft>
              <a:defRPr/>
            </a:pPr>
            <a:r>
              <a:rPr lang="en-US" sz="4000" dirty="0">
                <a:solidFill>
                  <a:srgbClr val="0000FF"/>
                </a:solidFill>
                <a:effectLst>
                  <a:outerShdw blurRad="38100" dist="38100" dir="2700000" algn="tl">
                    <a:srgbClr val="000000"/>
                  </a:outerShdw>
                </a:effectLst>
                <a:ea typeface="+mj-ea"/>
              </a:rPr>
              <a:t>Grain Handling Safety</a:t>
            </a:r>
          </a:p>
        </p:txBody>
      </p:sp>
      <p:sp>
        <p:nvSpPr>
          <p:cNvPr id="29699" name="Rectangle 3" descr="Rectangle: Click to edit Master text styles&#10;Second level&#10;Third level&#10;Fourth level&#10;Fifth level"/>
          <p:cNvSpPr txBox="1">
            <a:spLocks noChangeArrowheads="1"/>
          </p:cNvSpPr>
          <p:nvPr/>
        </p:nvSpPr>
        <p:spPr bwMode="auto">
          <a:xfrm>
            <a:off x="533400" y="1371600"/>
            <a:ext cx="784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Font typeface="Arial" pitchFamily="34" charset="0"/>
              <a:buChar char="•"/>
              <a:defRPr sz="3200">
                <a:solidFill>
                  <a:schemeClr val="tx1"/>
                </a:solidFill>
                <a:latin typeface="Mercury Display"/>
                <a:ea typeface="Mercury Display"/>
                <a:cs typeface="Mercury Display"/>
              </a:defRPr>
            </a:lvl1pPr>
            <a:lvl2pPr marL="742950" indent="-285750">
              <a:spcBef>
                <a:spcPct val="20000"/>
              </a:spcBef>
              <a:buFont typeface="Arial" pitchFamily="34" charset="0"/>
              <a:buChar char="–"/>
              <a:defRPr sz="2800">
                <a:solidFill>
                  <a:schemeClr val="tx1"/>
                </a:solidFill>
                <a:latin typeface="Mercury Display"/>
                <a:ea typeface="Mercury Display"/>
                <a:cs typeface="Mercury Display"/>
              </a:defRPr>
            </a:lvl2pPr>
            <a:lvl3pPr marL="1143000" indent="-228600">
              <a:spcBef>
                <a:spcPct val="20000"/>
              </a:spcBef>
              <a:buFont typeface="Arial" pitchFamily="34" charset="0"/>
              <a:buChar char="•"/>
              <a:defRPr sz="2400">
                <a:solidFill>
                  <a:schemeClr val="tx1"/>
                </a:solidFill>
                <a:latin typeface="Mercury Display"/>
                <a:ea typeface="Mercury Display"/>
                <a:cs typeface="Mercury Display"/>
              </a:defRPr>
            </a:lvl3pPr>
            <a:lvl4pPr marL="1600200" indent="-228600">
              <a:spcBef>
                <a:spcPct val="20000"/>
              </a:spcBef>
              <a:buFont typeface="Arial" pitchFamily="34" charset="0"/>
              <a:buChar char="–"/>
              <a:defRPr sz="2000">
                <a:solidFill>
                  <a:schemeClr val="tx1"/>
                </a:solidFill>
                <a:latin typeface="Mercury Display"/>
                <a:ea typeface="Mercury Display"/>
                <a:cs typeface="Mercury Display"/>
              </a:defRPr>
            </a:lvl4pPr>
            <a:lvl5pPr marL="2057400" indent="-228600">
              <a:spcBef>
                <a:spcPct val="20000"/>
              </a:spcBef>
              <a:buFont typeface="Arial" pitchFamily="34" charset="0"/>
              <a:buChar char="»"/>
              <a:defRPr sz="2000">
                <a:solidFill>
                  <a:schemeClr val="tx1"/>
                </a:solidFill>
                <a:latin typeface="Mercury Display"/>
                <a:ea typeface="Mercury Display"/>
                <a:cs typeface="Mercury Display"/>
              </a:defRPr>
            </a:lvl5pPr>
            <a:lvl6pPr marL="25146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6pPr>
            <a:lvl7pPr marL="29718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7pPr>
            <a:lvl8pPr marL="34290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8pPr>
            <a:lvl9pPr marL="3886200" indent="-228600" eaLnBrk="0" fontAlgn="base" hangingPunct="0">
              <a:spcBef>
                <a:spcPct val="20000"/>
              </a:spcBef>
              <a:spcAft>
                <a:spcPct val="0"/>
              </a:spcAft>
              <a:buFont typeface="Arial" pitchFamily="34" charset="0"/>
              <a:buChar char="»"/>
              <a:defRPr sz="2000">
                <a:solidFill>
                  <a:schemeClr val="tx1"/>
                </a:solidFill>
                <a:latin typeface="Mercury Display"/>
                <a:ea typeface="Mercury Display"/>
                <a:cs typeface="Mercury Display"/>
              </a:defRPr>
            </a:lvl9pPr>
          </a:lstStyle>
          <a:p>
            <a:pPr marL="0" indent="0" eaLnBrk="1" hangingPunct="1">
              <a:buClr>
                <a:srgbClr val="0000FF"/>
              </a:buClr>
              <a:buNone/>
            </a:pPr>
            <a:r>
              <a:rPr lang="en-US" altLang="en-US" dirty="0">
                <a:solidFill>
                  <a:srgbClr val="000000"/>
                </a:solidFill>
                <a:latin typeface="Times New Roman" pitchFamily="18" charset="0"/>
              </a:rPr>
              <a:t>If you must enter a bin use extreme caution…</a:t>
            </a:r>
          </a:p>
          <a:p>
            <a:pPr marL="857250" lvl="1" indent="-400050" eaLnBrk="1" hangingPunct="1">
              <a:buClr>
                <a:srgbClr val="0000FF"/>
              </a:buClr>
              <a:buFont typeface="Arial" pitchFamily="34" charset="0"/>
              <a:buAutoNum type="arabicPeriod"/>
            </a:pPr>
            <a:r>
              <a:rPr lang="en-US" altLang="en-US" dirty="0">
                <a:solidFill>
                  <a:srgbClr val="000000"/>
                </a:solidFill>
                <a:latin typeface="Times New Roman" pitchFamily="18" charset="0"/>
              </a:rPr>
              <a:t> Shut off and lock-out unloading conveyers (LOTO)</a:t>
            </a:r>
          </a:p>
          <a:p>
            <a:pPr marL="857250" lvl="1" indent="-400050" eaLnBrk="1" hangingPunct="1">
              <a:buClr>
                <a:srgbClr val="0000FF"/>
              </a:buClr>
              <a:buFont typeface="Arial" pitchFamily="34" charset="0"/>
              <a:buAutoNum type="arabicPeriod"/>
            </a:pPr>
            <a:r>
              <a:rPr lang="en-US" altLang="en-US" dirty="0">
                <a:solidFill>
                  <a:srgbClr val="000000"/>
                </a:solidFill>
                <a:latin typeface="Times New Roman" pitchFamily="18" charset="0"/>
              </a:rPr>
              <a:t> Use a climbing harness and safety line</a:t>
            </a:r>
          </a:p>
          <a:p>
            <a:pPr marL="857250" lvl="1" indent="-400050" eaLnBrk="1" hangingPunct="1">
              <a:buClr>
                <a:srgbClr val="0000FF"/>
              </a:buClr>
              <a:buFont typeface="Arial" pitchFamily="34" charset="0"/>
              <a:buAutoNum type="arabicPeriod"/>
            </a:pPr>
            <a:r>
              <a:rPr lang="en-US" altLang="en-US" dirty="0">
                <a:solidFill>
                  <a:srgbClr val="000000"/>
                </a:solidFill>
                <a:latin typeface="Times New Roman" pitchFamily="18" charset="0"/>
              </a:rPr>
              <a:t> Use a respirator</a:t>
            </a:r>
          </a:p>
          <a:p>
            <a:pPr marL="857250" lvl="1" indent="-400050" eaLnBrk="1" hangingPunct="1">
              <a:buClr>
                <a:srgbClr val="0000FF"/>
              </a:buClr>
              <a:buFont typeface="Arial" pitchFamily="34" charset="0"/>
              <a:buAutoNum type="arabicPeriod"/>
            </a:pPr>
            <a:r>
              <a:rPr lang="en-US" altLang="en-US" dirty="0">
                <a:solidFill>
                  <a:srgbClr val="000000"/>
                </a:solidFill>
                <a:latin typeface="Times New Roman" pitchFamily="18" charset="0"/>
              </a:rPr>
              <a:t> Position someone outside the bin</a:t>
            </a:r>
            <a:br>
              <a:rPr lang="en-US" altLang="en-US" dirty="0">
                <a:solidFill>
                  <a:srgbClr val="000000"/>
                </a:solidFill>
                <a:latin typeface="Times New Roman" pitchFamily="18" charset="0"/>
              </a:rPr>
            </a:br>
            <a:r>
              <a:rPr lang="en-US" altLang="en-US" dirty="0">
                <a:solidFill>
                  <a:srgbClr val="000000"/>
                </a:solidFill>
                <a:latin typeface="Times New Roman" pitchFamily="18" charset="0"/>
              </a:rPr>
              <a:t> to monitor activity</a:t>
            </a:r>
          </a:p>
          <a:p>
            <a:pPr marL="857250" lvl="1" indent="-400050" eaLnBrk="1" hangingPunct="1">
              <a:buClr>
                <a:srgbClr val="0000FF"/>
              </a:buClr>
              <a:buFont typeface="Arial" pitchFamily="34" charset="0"/>
              <a:buAutoNum type="arabicPeriod"/>
            </a:pPr>
            <a:r>
              <a:rPr lang="en-US" altLang="en-US" dirty="0">
                <a:solidFill>
                  <a:srgbClr val="000000"/>
                </a:solidFill>
                <a:latin typeface="Times New Roman" pitchFamily="18" charset="0"/>
              </a:rPr>
              <a:t> Avoid the center of the bin</a:t>
            </a:r>
          </a:p>
          <a:p>
            <a:pPr marL="857250" lvl="1" indent="-400050" eaLnBrk="1" hangingPunct="1">
              <a:buClr>
                <a:srgbClr val="0000FF"/>
              </a:buClr>
              <a:buFont typeface="Arial" pitchFamily="34" charset="0"/>
              <a:buAutoNum type="arabicPeriod"/>
            </a:pPr>
            <a:r>
              <a:rPr lang="en-US" altLang="en-US" dirty="0">
                <a:solidFill>
                  <a:srgbClr val="000000"/>
                </a:solidFill>
                <a:latin typeface="Times New Roman" pitchFamily="18" charset="0"/>
              </a:rPr>
              <a:t> Have a coffer dam on site</a:t>
            </a:r>
          </a:p>
          <a:p>
            <a:pPr eaLnBrk="1" hangingPunct="1">
              <a:buFont typeface="Arial" pitchFamily="34" charset="0"/>
              <a:buNone/>
            </a:pPr>
            <a:endParaRPr lang="en-US" altLang="en-US" b="1" dirty="0">
              <a:solidFill>
                <a:srgbClr val="0000FF"/>
              </a:solidFill>
              <a:latin typeface="Times New Roman" pitchFamily="18" charset="0"/>
            </a:endParaRPr>
          </a:p>
        </p:txBody>
      </p:sp>
      <p:grpSp>
        <p:nvGrpSpPr>
          <p:cNvPr id="29700" name="Group 102"/>
          <p:cNvGrpSpPr>
            <a:grpSpLocks/>
          </p:cNvGrpSpPr>
          <p:nvPr/>
        </p:nvGrpSpPr>
        <p:grpSpPr bwMode="auto">
          <a:xfrm>
            <a:off x="506413" y="1038225"/>
            <a:ext cx="8207375" cy="152400"/>
            <a:chOff x="528" y="960"/>
            <a:chExt cx="4368" cy="134"/>
          </a:xfrm>
        </p:grpSpPr>
        <p:pic>
          <p:nvPicPr>
            <p:cNvPr id="29701" name="Picture 103"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4"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5"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6"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07"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8"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9" descr="grainc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A picture containing text, building&#10;&#10;Description automatically generated">
            <a:extLst>
              <a:ext uri="{FF2B5EF4-FFF2-40B4-BE49-F238E27FC236}">
                <a16:creationId xmlns:a16="http://schemas.microsoft.com/office/drawing/2014/main" id="{ADE744D5-1B00-44A9-AAEA-69F054BF7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4749" y="3429000"/>
            <a:ext cx="2279251" cy="3200400"/>
          </a:xfrm>
          <a:prstGeom prst="rect">
            <a:avLst/>
          </a:prstGeom>
        </p:spPr>
      </p:pic>
    </p:spTree>
    <p:extLst>
      <p:ext uri="{BB962C8B-B14F-4D97-AF65-F5344CB8AC3E}">
        <p14:creationId xmlns:p14="http://schemas.microsoft.com/office/powerpoint/2010/main" val="4069741024"/>
      </p:ext>
    </p:extLst>
  </p:cSld>
  <p:clrMapOvr>
    <a:masterClrMapping/>
  </p:clrMapOvr>
  <mc:AlternateContent xmlns:mc="http://schemas.openxmlformats.org/markup-compatibility/2006" xmlns:p14="http://schemas.microsoft.com/office/powerpoint/2010/main">
    <mc:Choice Requires="p14">
      <p:transition spd="slow" p14:dur="2000" advTm="69475"/>
    </mc:Choice>
    <mc:Fallback xmlns="">
      <p:transition spd="slow" advTm="694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263" y="152400"/>
            <a:ext cx="7467600" cy="1143000"/>
          </a:xfrm>
        </p:spPr>
        <p:txBody>
          <a:bodyPr/>
          <a:lstStyle/>
          <a:p>
            <a:pPr algn="l" eaLnBrk="1" hangingPunct="1">
              <a:defRPr/>
            </a:pPr>
            <a:r>
              <a:rPr lang="en-US" sz="4000" dirty="0">
                <a:solidFill>
                  <a:srgbClr val="0000FF"/>
                </a:solidFill>
                <a:effectLst>
                  <a:outerShdw blurRad="38100" dist="38100" dir="2700000" algn="tl">
                    <a:srgbClr val="000000">
                      <a:alpha val="43137"/>
                    </a:srgbClr>
                  </a:outerShdw>
                </a:effectLst>
              </a:rPr>
              <a:t>         University Resources</a:t>
            </a:r>
          </a:p>
        </p:txBody>
      </p:sp>
      <p:sp>
        <p:nvSpPr>
          <p:cNvPr id="3" name="Content Placeholder 2"/>
          <p:cNvSpPr>
            <a:spLocks noGrp="1"/>
          </p:cNvSpPr>
          <p:nvPr>
            <p:ph idx="1"/>
          </p:nvPr>
        </p:nvSpPr>
        <p:spPr>
          <a:xfrm>
            <a:off x="914399" y="1752600"/>
            <a:ext cx="7467599" cy="4013200"/>
          </a:xfrm>
        </p:spPr>
        <p:txBody>
          <a:bodyPr>
            <a:noAutofit/>
          </a:bodyPr>
          <a:lstStyle/>
          <a:p>
            <a:pPr marL="0" indent="0" eaLnBrk="1" hangingPunct="1">
              <a:buFont typeface="Arial" pitchFamily="34" charset="0"/>
              <a:buNone/>
              <a:defRPr/>
            </a:pPr>
            <a:r>
              <a:rPr lang="en-US" sz="2400" b="1" dirty="0"/>
              <a:t>Agricultural Engineering Departments in Midwest</a:t>
            </a:r>
          </a:p>
          <a:p>
            <a:pPr marL="742950" indent="-400050" eaLnBrk="1" hangingPunct="1">
              <a:buClr>
                <a:srgbClr val="0000FF"/>
              </a:buClr>
              <a:buFont typeface="+mj-lt"/>
              <a:buAutoNum type="arabicPeriod"/>
              <a:defRPr/>
            </a:pPr>
            <a:r>
              <a:rPr lang="en-US" sz="2000" b="1" dirty="0"/>
              <a:t>Iowa State University |</a:t>
            </a:r>
            <a:r>
              <a:rPr lang="en-US" sz="2000" dirty="0">
                <a:hlinkClick r:id="rId3"/>
              </a:rPr>
              <a:t>extension.iastate.edu/grain</a:t>
            </a:r>
            <a:r>
              <a:rPr lang="en-US" sz="2000" dirty="0"/>
              <a:t> </a:t>
            </a:r>
          </a:p>
          <a:p>
            <a:pPr marL="742950" indent="-400050" eaLnBrk="1" hangingPunct="1">
              <a:buClr>
                <a:srgbClr val="0000FF"/>
              </a:buClr>
              <a:buFont typeface="+mj-lt"/>
              <a:buAutoNum type="arabicPeriod"/>
              <a:defRPr/>
            </a:pPr>
            <a:r>
              <a:rPr lang="en-US" sz="2000" b="1" dirty="0"/>
              <a:t>Kansas State University | </a:t>
            </a:r>
            <a:r>
              <a:rPr lang="en-US" sz="2000" dirty="0">
                <a:hlinkClick r:id="rId4"/>
              </a:rPr>
              <a:t>grains.k-state.edu/</a:t>
            </a:r>
            <a:r>
              <a:rPr lang="en-US" sz="2000" dirty="0"/>
              <a:t> </a:t>
            </a:r>
          </a:p>
          <a:p>
            <a:pPr marL="742950" indent="-400050" eaLnBrk="1" hangingPunct="1">
              <a:buClr>
                <a:srgbClr val="0000FF"/>
              </a:buClr>
              <a:buFont typeface="+mj-lt"/>
              <a:buAutoNum type="arabicPeriod"/>
              <a:defRPr/>
            </a:pPr>
            <a:r>
              <a:rPr lang="en-US" sz="2000" b="1" dirty="0"/>
              <a:t>North Dakota State University | </a:t>
            </a:r>
            <a:r>
              <a:rPr lang="en-US" sz="2000" dirty="0">
                <a:hlinkClick r:id="rId5"/>
              </a:rPr>
              <a:t>ag.ndsu.edu/</a:t>
            </a:r>
            <a:r>
              <a:rPr lang="en-US" sz="2000" dirty="0" err="1">
                <a:hlinkClick r:id="rId5"/>
              </a:rPr>
              <a:t>graindrying</a:t>
            </a:r>
            <a:r>
              <a:rPr lang="en-US" sz="2000" b="1" dirty="0"/>
              <a:t> </a:t>
            </a:r>
          </a:p>
          <a:p>
            <a:pPr marL="742950" indent="-400050" eaLnBrk="1" hangingPunct="1">
              <a:buClr>
                <a:srgbClr val="0000FF"/>
              </a:buClr>
              <a:buFont typeface="+mj-lt"/>
              <a:buAutoNum type="arabicPeriod"/>
              <a:defRPr/>
            </a:pPr>
            <a:r>
              <a:rPr lang="en-US" sz="2000" b="1" dirty="0"/>
              <a:t>Oklahoma State University | </a:t>
            </a:r>
            <a:r>
              <a:rPr lang="en-US" sz="2000" dirty="0">
                <a:hlinkClick r:id="rId5"/>
              </a:rPr>
              <a:t>bae.okstate.edu</a:t>
            </a:r>
            <a:endParaRPr lang="en-US" sz="2000" dirty="0"/>
          </a:p>
          <a:p>
            <a:pPr marL="742950" indent="-400050" eaLnBrk="1" hangingPunct="1">
              <a:buClr>
                <a:srgbClr val="0000FF"/>
              </a:buClr>
              <a:buFont typeface="+mj-lt"/>
              <a:buAutoNum type="arabicPeriod"/>
              <a:defRPr/>
            </a:pPr>
            <a:r>
              <a:rPr lang="en-US" sz="2000" b="1" dirty="0"/>
              <a:t>Purdue University |</a:t>
            </a:r>
            <a:br>
              <a:rPr lang="en-US" sz="2000" b="1" dirty="0"/>
            </a:br>
            <a:r>
              <a:rPr lang="en-US" sz="2000" dirty="0">
                <a:hlinkClick r:id="rId6"/>
              </a:rPr>
              <a:t>engineering.purdue.edu/ABE/</a:t>
            </a:r>
            <a:r>
              <a:rPr lang="en-US" sz="2000" dirty="0" err="1">
                <a:hlinkClick r:id="rId6"/>
              </a:rPr>
              <a:t>engagement#PostHarv</a:t>
            </a:r>
            <a:r>
              <a:rPr lang="en-US" sz="2000" b="1" dirty="0"/>
              <a:t> </a:t>
            </a:r>
          </a:p>
          <a:p>
            <a:pPr marL="742950" indent="-400050" eaLnBrk="1" hangingPunct="1">
              <a:buClr>
                <a:srgbClr val="0000FF"/>
              </a:buClr>
              <a:buFont typeface="+mj-lt"/>
              <a:buAutoNum type="arabicPeriod"/>
              <a:defRPr/>
            </a:pPr>
            <a:r>
              <a:rPr lang="en-US" sz="2000" b="1" dirty="0"/>
              <a:t>University of Arkansas | </a:t>
            </a:r>
            <a:r>
              <a:rPr lang="en-US" sz="2000" dirty="0">
                <a:hlinkClick r:id="rId7"/>
              </a:rPr>
              <a:t>bio-ag-engineering.uark.edu/</a:t>
            </a:r>
            <a:endParaRPr lang="en-US" sz="2000" b="1" dirty="0"/>
          </a:p>
          <a:p>
            <a:pPr marL="742950" indent="-400050" eaLnBrk="1" hangingPunct="1">
              <a:buClr>
                <a:srgbClr val="0000FF"/>
              </a:buClr>
              <a:buFont typeface="+mj-lt"/>
              <a:buAutoNum type="arabicPeriod"/>
              <a:defRPr/>
            </a:pPr>
            <a:r>
              <a:rPr lang="en-US" sz="2000" b="1" dirty="0"/>
              <a:t>University of Kentucky | </a:t>
            </a:r>
            <a:r>
              <a:rPr lang="en-US" sz="2000" dirty="0">
                <a:hlinkClick r:id="rId8"/>
              </a:rPr>
              <a:t>uky.edu/bae/grain-storage-systems</a:t>
            </a:r>
            <a:endParaRPr lang="en-US" sz="2000" dirty="0"/>
          </a:p>
          <a:p>
            <a:pPr marL="742950" indent="-400050" eaLnBrk="1" hangingPunct="1">
              <a:buClr>
                <a:srgbClr val="0000FF"/>
              </a:buClr>
              <a:buFont typeface="+mj-lt"/>
              <a:buAutoNum type="arabicPeriod"/>
              <a:defRPr/>
            </a:pPr>
            <a:r>
              <a:rPr lang="en-US" sz="2000" b="1" dirty="0"/>
              <a:t>University of Tennessee | </a:t>
            </a:r>
            <a:r>
              <a:rPr lang="en-US" sz="2000" dirty="0">
                <a:hlinkClick r:id="rId9"/>
              </a:rPr>
              <a:t>https://bess.tennessee.edu/</a:t>
            </a:r>
            <a:endParaRPr lang="en-US" sz="2000" b="1" dirty="0"/>
          </a:p>
        </p:txBody>
      </p:sp>
      <p:grpSp>
        <p:nvGrpSpPr>
          <p:cNvPr id="84996" name="Group 3"/>
          <p:cNvGrpSpPr>
            <a:grpSpLocks/>
          </p:cNvGrpSpPr>
          <p:nvPr/>
        </p:nvGrpSpPr>
        <p:grpSpPr bwMode="auto">
          <a:xfrm>
            <a:off x="373063" y="1295400"/>
            <a:ext cx="8229600" cy="152400"/>
            <a:chOff x="528" y="960"/>
            <a:chExt cx="4368" cy="134"/>
          </a:xfrm>
        </p:grpSpPr>
        <p:pic>
          <p:nvPicPr>
            <p:cNvPr id="84997" name="Picture 4" descr="graincol"/>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5" descr="graincol"/>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6" descr="graincol"/>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7" descr="graincol"/>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8" descr="graincol"/>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9" descr="graincol"/>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0" descr="graincol"/>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Tm="2175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163" y="152400"/>
            <a:ext cx="8229600" cy="609600"/>
          </a:xfrm>
        </p:spPr>
        <p:txBody>
          <a:bodyPr/>
          <a:lstStyle/>
          <a:p>
            <a:pPr algn="l" eaLnBrk="1" hangingPunct="1">
              <a:defRPr/>
            </a:pPr>
            <a:r>
              <a:rPr lang="en-US" sz="4000" dirty="0">
                <a:solidFill>
                  <a:srgbClr val="0000FF"/>
                </a:solidFill>
                <a:effectLst>
                  <a:outerShdw blurRad="38100" dist="38100" dir="2700000" algn="tl">
                    <a:srgbClr val="000000">
                      <a:alpha val="43137"/>
                    </a:srgbClr>
                  </a:outerShdw>
                </a:effectLst>
              </a:rPr>
              <a:t>         Grain Handling Resources</a:t>
            </a:r>
          </a:p>
        </p:txBody>
      </p:sp>
      <p:sp>
        <p:nvSpPr>
          <p:cNvPr id="86019" name="Content Placeholder 2"/>
          <p:cNvSpPr>
            <a:spLocks noGrp="1"/>
          </p:cNvSpPr>
          <p:nvPr>
            <p:ph idx="1"/>
          </p:nvPr>
        </p:nvSpPr>
        <p:spPr>
          <a:xfrm>
            <a:off x="2522651" y="1349040"/>
            <a:ext cx="6357938" cy="3611563"/>
          </a:xfrm>
        </p:spPr>
        <p:txBody>
          <a:bodyPr/>
          <a:lstStyle/>
          <a:p>
            <a:pPr marL="742950" indent="-277813" eaLnBrk="1" hangingPunct="1">
              <a:buClr>
                <a:srgbClr val="0000FF"/>
              </a:buClr>
              <a:buSzPct val="120000"/>
            </a:pPr>
            <a:r>
              <a:rPr lang="en-US" altLang="en-US" sz="2400" b="1" dirty="0"/>
              <a:t>American Society of Agricultural and Biological Engineers </a:t>
            </a:r>
            <a:r>
              <a:rPr lang="en-US" altLang="en-US" sz="2400" dirty="0"/>
              <a:t>(</a:t>
            </a:r>
            <a:r>
              <a:rPr lang="en-US" altLang="en-US" sz="2400" b="1" dirty="0">
                <a:hlinkClick r:id="rId3"/>
              </a:rPr>
              <a:t>asabe.org</a:t>
            </a:r>
            <a:r>
              <a:rPr lang="en-US" altLang="en-US" sz="2400" dirty="0"/>
              <a:t>)</a:t>
            </a:r>
          </a:p>
          <a:p>
            <a:pPr marL="742950" indent="-277813" eaLnBrk="1" hangingPunct="1">
              <a:buClr>
                <a:srgbClr val="0000FF"/>
              </a:buClr>
              <a:buSzPct val="120000"/>
            </a:pPr>
            <a:r>
              <a:rPr lang="en-US" altLang="en-US" sz="2400" b="1" dirty="0"/>
              <a:t>Journal of Agricultural Safety and Health (</a:t>
            </a:r>
            <a:r>
              <a:rPr lang="en-US" altLang="en-US" sz="2400" b="1" dirty="0">
                <a:hlinkClick r:id="rId4"/>
              </a:rPr>
              <a:t>elibrary.asabe.org</a:t>
            </a:r>
            <a:r>
              <a:rPr lang="en-US" altLang="en-US" sz="2400" b="1" dirty="0"/>
              <a:t>)</a:t>
            </a:r>
          </a:p>
          <a:p>
            <a:pPr marL="742950" indent="-277813" eaLnBrk="1" hangingPunct="1">
              <a:buClr>
                <a:srgbClr val="0000FF"/>
              </a:buClr>
              <a:buSzPct val="120000"/>
            </a:pPr>
            <a:r>
              <a:rPr lang="en-US" altLang="en-US" sz="2400" b="1" dirty="0"/>
              <a:t>Midwest Plan Service </a:t>
            </a:r>
            <a:r>
              <a:rPr lang="en-US" altLang="en-US" sz="2400" dirty="0"/>
              <a:t>(</a:t>
            </a:r>
            <a:r>
              <a:rPr lang="en-US" altLang="en-US" sz="2400" b="1" dirty="0">
                <a:hlinkClick r:id="rId5"/>
              </a:rPr>
              <a:t>mwps.org</a:t>
            </a:r>
            <a:r>
              <a:rPr lang="en-US" altLang="en-US" sz="2400" dirty="0"/>
              <a:t>)</a:t>
            </a:r>
          </a:p>
          <a:p>
            <a:pPr marL="742950" indent="-277813" eaLnBrk="1" hangingPunct="1">
              <a:buClr>
                <a:srgbClr val="0000FF"/>
              </a:buClr>
              <a:buSzPct val="120000"/>
            </a:pPr>
            <a:r>
              <a:rPr lang="en-US" altLang="en-US" sz="2400" b="1" dirty="0"/>
              <a:t>NC-213 (</a:t>
            </a:r>
            <a:r>
              <a:rPr lang="en-US" sz="2400" b="1" dirty="0">
                <a:hlinkClick r:id="rId6"/>
              </a:rPr>
              <a:t>oardc.ohio-state.edu/nc213/</a:t>
            </a:r>
            <a:r>
              <a:rPr lang="en-US" sz="2400" dirty="0"/>
              <a:t>)</a:t>
            </a:r>
            <a:endParaRPr lang="en-US" altLang="en-US" sz="2400" b="1" dirty="0"/>
          </a:p>
          <a:p>
            <a:pPr marL="742950" indent="-277813" eaLnBrk="1" hangingPunct="1">
              <a:buClr>
                <a:srgbClr val="0000FF"/>
              </a:buClr>
              <a:buSzPct val="120000"/>
            </a:pPr>
            <a:r>
              <a:rPr lang="en-US" altLang="en-US" sz="2400" b="1" dirty="0"/>
              <a:t>USDA Grain Lab in KS </a:t>
            </a:r>
            <a:r>
              <a:rPr lang="en-US" altLang="en-US" sz="2400" dirty="0"/>
              <a:t>(</a:t>
            </a:r>
            <a:r>
              <a:rPr lang="en-US" altLang="en-US" sz="2400" b="1" dirty="0">
                <a:hlinkClick r:id="rId7"/>
              </a:rPr>
              <a:t>ars.usda.gov</a:t>
            </a:r>
            <a:r>
              <a:rPr lang="en-US" altLang="en-US" sz="2400" dirty="0"/>
              <a:t>)</a:t>
            </a:r>
            <a:r>
              <a:rPr lang="en-US" altLang="en-US" sz="2400" b="1" dirty="0"/>
              <a:t> </a:t>
            </a:r>
          </a:p>
          <a:p>
            <a:pPr marL="742950" indent="-277813" eaLnBrk="1" hangingPunct="1">
              <a:buClr>
                <a:srgbClr val="0000FF"/>
              </a:buClr>
              <a:buSzPct val="120000"/>
            </a:pPr>
            <a:r>
              <a:rPr lang="en-US" altLang="en-US" sz="2400" b="1" dirty="0"/>
              <a:t>Grain Elevators and Processors Society </a:t>
            </a:r>
            <a:r>
              <a:rPr lang="en-US" altLang="en-US" sz="2400" dirty="0"/>
              <a:t>(</a:t>
            </a:r>
            <a:r>
              <a:rPr lang="en-US" altLang="en-US" sz="2400" b="1" dirty="0">
                <a:hlinkClick r:id="rId8"/>
              </a:rPr>
              <a:t>geaps.org</a:t>
            </a:r>
            <a:r>
              <a:rPr lang="en-US" altLang="en-US" sz="2400" dirty="0"/>
              <a:t>)</a:t>
            </a:r>
            <a:r>
              <a:rPr lang="en-US" altLang="en-US" sz="2400" b="1" dirty="0"/>
              <a:t> </a:t>
            </a:r>
          </a:p>
          <a:p>
            <a:pPr marL="742950" indent="-277813" eaLnBrk="1" hangingPunct="1">
              <a:buClr>
                <a:srgbClr val="0000FF"/>
              </a:buClr>
              <a:buSzPct val="120000"/>
            </a:pPr>
            <a:r>
              <a:rPr lang="en-US" altLang="en-US" sz="2400" b="1" dirty="0"/>
              <a:t>Grain Handling Safety Coalition (</a:t>
            </a:r>
            <a:r>
              <a:rPr lang="en-US" altLang="en-US" sz="2400" b="1" dirty="0">
                <a:hlinkClick r:id="rId9"/>
              </a:rPr>
              <a:t>grainsafety.org</a:t>
            </a:r>
            <a:r>
              <a:rPr lang="en-US" altLang="en-US" sz="2400" b="1" dirty="0"/>
              <a:t>) </a:t>
            </a:r>
          </a:p>
          <a:p>
            <a:pPr marL="742950" indent="-277813" eaLnBrk="1" hangingPunct="1">
              <a:buClr>
                <a:srgbClr val="0000FF"/>
              </a:buClr>
              <a:buSzPct val="120000"/>
            </a:pPr>
            <a:r>
              <a:rPr lang="en-US" altLang="en-US" sz="2400" b="1" dirty="0" err="1"/>
              <a:t>GrainNet</a:t>
            </a:r>
            <a:r>
              <a:rPr lang="en-US" altLang="en-US" sz="2400" b="1" dirty="0"/>
              <a:t> (</a:t>
            </a:r>
            <a:r>
              <a:rPr lang="en-US" altLang="en-US" sz="2400" b="1" dirty="0">
                <a:hlinkClick r:id="rId10"/>
              </a:rPr>
              <a:t>grainnet.com</a:t>
            </a:r>
            <a:r>
              <a:rPr lang="en-US" altLang="en-US" sz="2400" dirty="0"/>
              <a:t>)</a:t>
            </a:r>
            <a:r>
              <a:rPr lang="en-US" altLang="en-US" sz="2400" b="1" dirty="0"/>
              <a:t> </a:t>
            </a:r>
          </a:p>
        </p:txBody>
      </p:sp>
      <p:grpSp>
        <p:nvGrpSpPr>
          <p:cNvPr id="86020" name="Group 3"/>
          <p:cNvGrpSpPr>
            <a:grpSpLocks/>
          </p:cNvGrpSpPr>
          <p:nvPr/>
        </p:nvGrpSpPr>
        <p:grpSpPr bwMode="auto">
          <a:xfrm>
            <a:off x="411163" y="914400"/>
            <a:ext cx="8229600" cy="152400"/>
            <a:chOff x="528" y="960"/>
            <a:chExt cx="4368" cy="134"/>
          </a:xfrm>
        </p:grpSpPr>
        <p:pic>
          <p:nvPicPr>
            <p:cNvPr id="86021" name="Picture 4" descr="grainco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5" descr="grainco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6" descr="grainco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7" descr="grainco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grainco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9" descr="grainco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10" descr="grainco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693270A2-882B-496D-9FD6-CFA364BBA97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6200" y="3256934"/>
            <a:ext cx="2695575" cy="3448666"/>
          </a:xfrm>
          <a:prstGeom prst="rect">
            <a:avLst/>
          </a:prstGeom>
        </p:spPr>
      </p:pic>
    </p:spTree>
  </p:cSld>
  <p:clrMapOvr>
    <a:masterClrMapping/>
  </p:clrMapOvr>
  <p:transition spd="slow" advTm="103291"/>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1524000" y="2667000"/>
            <a:ext cx="7315200" cy="3657600"/>
          </a:xfrm>
          <a:prstGeom prst="rect">
            <a:avLst/>
          </a:prstGeom>
        </p:spPr>
        <p:txBody>
          <a:bodyPr>
            <a:normAutofit fontScale="6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fontAlgn="auto">
              <a:lnSpc>
                <a:spcPct val="120000"/>
              </a:lnSpc>
              <a:spcAft>
                <a:spcPts val="0"/>
              </a:spcAft>
              <a:defRPr/>
            </a:pPr>
            <a:r>
              <a:rPr lang="en-US" sz="4500" b="1" dirty="0">
                <a:solidFill>
                  <a:schemeClr val="tx1"/>
                </a:solidFill>
              </a:rPr>
              <a:t>Sam McNeill, PhD, PE</a:t>
            </a:r>
            <a:br>
              <a:rPr lang="en-US" sz="4500" b="1" dirty="0">
                <a:solidFill>
                  <a:schemeClr val="tx1"/>
                </a:solidFill>
              </a:rPr>
            </a:br>
            <a:r>
              <a:rPr lang="en-US" sz="4500" b="1" dirty="0">
                <a:solidFill>
                  <a:schemeClr val="tx1"/>
                </a:solidFill>
              </a:rPr>
              <a:t>Extension Agricultural Engineer</a:t>
            </a:r>
          </a:p>
          <a:p>
            <a:pPr algn="r" fontAlgn="auto">
              <a:lnSpc>
                <a:spcPct val="120000"/>
              </a:lnSpc>
              <a:spcAft>
                <a:spcPts val="0"/>
              </a:spcAft>
              <a:defRPr/>
            </a:pPr>
            <a:r>
              <a:rPr lang="en-US" sz="4500" b="1" dirty="0">
                <a:solidFill>
                  <a:schemeClr val="tx1"/>
                </a:solidFill>
              </a:rPr>
              <a:t>Biosystems &amp; Agricultural Engineering</a:t>
            </a:r>
            <a:br>
              <a:rPr lang="en-US" sz="4500" b="1" dirty="0">
                <a:solidFill>
                  <a:schemeClr val="tx1"/>
                </a:solidFill>
              </a:rPr>
            </a:br>
            <a:r>
              <a:rPr lang="en-US" sz="4500" b="1" dirty="0">
                <a:solidFill>
                  <a:schemeClr val="tx1"/>
                </a:solidFill>
              </a:rPr>
              <a:t>UKREC – Princeton, KY</a:t>
            </a:r>
          </a:p>
          <a:p>
            <a:pPr algn="r" fontAlgn="auto">
              <a:lnSpc>
                <a:spcPct val="120000"/>
              </a:lnSpc>
              <a:spcAft>
                <a:spcPts val="0"/>
              </a:spcAft>
              <a:defRPr/>
            </a:pPr>
            <a:r>
              <a:rPr lang="en-US" sz="4500" b="1" dirty="0">
                <a:solidFill>
                  <a:schemeClr val="tx1"/>
                </a:solidFill>
              </a:rPr>
              <a:t>Office: 859-562-1326</a:t>
            </a:r>
          </a:p>
          <a:p>
            <a:pPr algn="r" fontAlgn="auto">
              <a:lnSpc>
                <a:spcPct val="120000"/>
              </a:lnSpc>
              <a:spcAft>
                <a:spcPts val="0"/>
              </a:spcAft>
              <a:defRPr/>
            </a:pPr>
            <a:r>
              <a:rPr lang="en-US" sz="4500" b="1" dirty="0">
                <a:solidFill>
                  <a:schemeClr val="tx1"/>
                </a:solidFill>
              </a:rPr>
              <a:t>smcneill@uky.edu</a:t>
            </a:r>
          </a:p>
          <a:p>
            <a:pPr algn="r" fontAlgn="auto">
              <a:lnSpc>
                <a:spcPct val="120000"/>
              </a:lnSpc>
              <a:spcAft>
                <a:spcPts val="0"/>
              </a:spcAft>
              <a:defRPr/>
            </a:pPr>
            <a:r>
              <a:rPr lang="en-US" sz="4500" b="1" dirty="0">
                <a:solidFill>
                  <a:schemeClr val="tx1"/>
                </a:solidFill>
                <a:hlinkClick r:id="rId4"/>
              </a:rPr>
              <a:t>www.uky.edu/bae</a:t>
            </a:r>
            <a:r>
              <a:rPr lang="en-US" sz="4500" b="1" dirty="0">
                <a:solidFill>
                  <a:schemeClr val="tx1"/>
                </a:solidFill>
              </a:rPr>
              <a:t> </a:t>
            </a:r>
          </a:p>
          <a:p>
            <a:pPr algn="r" fontAlgn="auto">
              <a:lnSpc>
                <a:spcPct val="160000"/>
              </a:lnSpc>
              <a:spcAft>
                <a:spcPts val="0"/>
              </a:spcAft>
              <a:defRPr/>
            </a:pPr>
            <a:endParaRPr lang="en-US" dirty="0">
              <a:effectLst>
                <a:outerShdw blurRad="38100" dist="38100" dir="2700000" algn="tl">
                  <a:srgbClr val="000000">
                    <a:alpha val="43137"/>
                  </a:srgbClr>
                </a:outerShdw>
              </a:effectLst>
            </a:endParaRPr>
          </a:p>
          <a:p>
            <a:pPr algn="r" fontAlgn="auto">
              <a:lnSpc>
                <a:spcPct val="160000"/>
              </a:lnSpc>
              <a:spcAft>
                <a:spcPts val="0"/>
              </a:spcAft>
              <a:defRPr/>
            </a:pPr>
            <a:endParaRPr lang="en-US" dirty="0">
              <a:effectLst>
                <a:outerShdw blurRad="38100" dist="38100" dir="2700000" algn="tl">
                  <a:srgbClr val="000000">
                    <a:alpha val="43137"/>
                  </a:srgbClr>
                </a:outerShdw>
              </a:effectLst>
            </a:endParaRPr>
          </a:p>
        </p:txBody>
      </p:sp>
      <p:sp>
        <p:nvSpPr>
          <p:cNvPr id="6" name="Title 1">
            <a:extLst>
              <a:ext uri="{FF2B5EF4-FFF2-40B4-BE49-F238E27FC236}">
                <a16:creationId xmlns:a16="http://schemas.microsoft.com/office/drawing/2014/main" id="{C90AD4E2-5893-4C52-96CC-D5A0FCB79208}"/>
              </a:ext>
            </a:extLst>
          </p:cNvPr>
          <p:cNvSpPr>
            <a:spLocks noGrp="1"/>
          </p:cNvSpPr>
          <p:nvPr>
            <p:ph type="title"/>
          </p:nvPr>
        </p:nvSpPr>
        <p:spPr>
          <a:xfrm>
            <a:off x="1447800" y="381000"/>
            <a:ext cx="6248400" cy="609600"/>
          </a:xfrm>
        </p:spPr>
        <p:txBody>
          <a:bodyPr/>
          <a:lstStyle/>
          <a:p>
            <a:pPr eaLnBrk="1" hangingPunct="1">
              <a:defRPr/>
            </a:pPr>
            <a:r>
              <a:rPr lang="en-US" sz="4000" dirty="0">
                <a:solidFill>
                  <a:srgbClr val="0000FF"/>
                </a:solidFill>
                <a:effectLst>
                  <a:outerShdw blurRad="38100" dist="38100" dir="2700000" algn="tl">
                    <a:srgbClr val="000000">
                      <a:alpha val="43137"/>
                    </a:srgbClr>
                  </a:outerShdw>
                </a:effectLst>
              </a:rPr>
              <a:t>Thank You and Stay Well!</a:t>
            </a:r>
          </a:p>
        </p:txBody>
      </p:sp>
      <p:grpSp>
        <p:nvGrpSpPr>
          <p:cNvPr id="7" name="Group 3">
            <a:extLst>
              <a:ext uri="{FF2B5EF4-FFF2-40B4-BE49-F238E27FC236}">
                <a16:creationId xmlns:a16="http://schemas.microsoft.com/office/drawing/2014/main" id="{B07EA12F-C147-4B7B-A1C7-B8BD5C219DB2}"/>
              </a:ext>
            </a:extLst>
          </p:cNvPr>
          <p:cNvGrpSpPr>
            <a:grpSpLocks/>
          </p:cNvGrpSpPr>
          <p:nvPr/>
        </p:nvGrpSpPr>
        <p:grpSpPr bwMode="auto">
          <a:xfrm>
            <a:off x="457200" y="1371600"/>
            <a:ext cx="8229600" cy="152400"/>
            <a:chOff x="528" y="960"/>
            <a:chExt cx="4368" cy="134"/>
          </a:xfrm>
        </p:grpSpPr>
        <p:pic>
          <p:nvPicPr>
            <p:cNvPr id="8" name="Picture 4" descr="graincol">
              <a:extLst>
                <a:ext uri="{FF2B5EF4-FFF2-40B4-BE49-F238E27FC236}">
                  <a16:creationId xmlns:a16="http://schemas.microsoft.com/office/drawing/2014/main" id="{1C786846-99BC-4BBE-ABE9-E8FD9EAD12B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graincol">
              <a:extLst>
                <a:ext uri="{FF2B5EF4-FFF2-40B4-BE49-F238E27FC236}">
                  <a16:creationId xmlns:a16="http://schemas.microsoft.com/office/drawing/2014/main" id="{5E4A2913-60A5-42F2-BA1C-4B0CDDC9A366}"/>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graincol">
              <a:extLst>
                <a:ext uri="{FF2B5EF4-FFF2-40B4-BE49-F238E27FC236}">
                  <a16:creationId xmlns:a16="http://schemas.microsoft.com/office/drawing/2014/main" id="{4F6C92E9-0F0B-4448-9DC6-6BDB3EF3EF0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0"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graincol">
              <a:extLst>
                <a:ext uri="{FF2B5EF4-FFF2-40B4-BE49-F238E27FC236}">
                  <a16:creationId xmlns:a16="http://schemas.microsoft.com/office/drawing/2014/main" id="{F67AAEB8-FB29-450A-885B-25BA162AAA3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graincol">
              <a:extLst>
                <a:ext uri="{FF2B5EF4-FFF2-40B4-BE49-F238E27FC236}">
                  <a16:creationId xmlns:a16="http://schemas.microsoft.com/office/drawing/2014/main" id="{9A74BE08-B20E-4C8D-9861-D63BC4A301A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4"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graincol">
              <a:extLst>
                <a:ext uri="{FF2B5EF4-FFF2-40B4-BE49-F238E27FC236}">
                  <a16:creationId xmlns:a16="http://schemas.microsoft.com/office/drawing/2014/main" id="{BA707408-B8CD-44AA-BBC1-8DCDB5C2BF6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raincol">
              <a:extLst>
                <a:ext uri="{FF2B5EF4-FFF2-40B4-BE49-F238E27FC236}">
                  <a16:creationId xmlns:a16="http://schemas.microsoft.com/office/drawing/2014/main" id="{E9455AC6-091A-4894-946C-693255EFA366}"/>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2" y="960"/>
              <a:ext cx="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slow" advTm="11628"/>
</p:sld>
</file>

<file path=ppt/tags/tag1.xml><?xml version="1.0" encoding="utf-8"?>
<p:tagLst xmlns:a="http://schemas.openxmlformats.org/drawingml/2006/main" xmlns:r="http://schemas.openxmlformats.org/officeDocument/2006/relationships" xmlns:p="http://schemas.openxmlformats.org/presentationml/2006/main">
  <p:tag name="TIMING" val="|6.2"/>
</p:tagLst>
</file>

<file path=ppt/tags/tag2.xml><?xml version="1.0" encoding="utf-8"?>
<p:tagLst xmlns:a="http://schemas.openxmlformats.org/drawingml/2006/main" xmlns:r="http://schemas.openxmlformats.org/officeDocument/2006/relationships" xmlns:p="http://schemas.openxmlformats.org/presentationml/2006/main">
  <p:tag name="TIMING" val="|25.1"/>
</p:tagLst>
</file>

<file path=ppt/tags/tag3.xml><?xml version="1.0" encoding="utf-8"?>
<p:tagLst xmlns:a="http://schemas.openxmlformats.org/drawingml/2006/main" xmlns:r="http://schemas.openxmlformats.org/officeDocument/2006/relationships" xmlns:p="http://schemas.openxmlformats.org/presentationml/2006/main">
  <p:tag name="TIMING" val="|20.9"/>
</p:tagLst>
</file>

<file path=ppt/tags/tag4.xml><?xml version="1.0" encoding="utf-8"?>
<p:tagLst xmlns:a="http://schemas.openxmlformats.org/drawingml/2006/main" xmlns:r="http://schemas.openxmlformats.org/officeDocument/2006/relationships" xmlns:p="http://schemas.openxmlformats.org/presentationml/2006/main">
  <p:tag name="TIMING" val="|6.2"/>
</p:tagLst>
</file>

<file path=ppt/theme/theme1.xml><?xml version="1.0" encoding="utf-8"?>
<a:theme xmlns:a="http://schemas.openxmlformats.org/drawingml/2006/main" name="TeamMontross">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chemeClr val="tx1"/>
          </a:solidFill>
          <a:prstDash val="solid"/>
          <a:round/>
          <a:headEnd type="none" w="med" len="med"/>
          <a:tailEnd type="none" w="med" len="med"/>
        </a:ln>
        <a:effectLst/>
      </a:spPr>
      <a:bodyPr vert="horz" wrap="square" lIns="90488" tIns="44450" rIns="90488" bIns="4445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57150" cap="flat" cmpd="sng" algn="ctr">
          <a:solidFill>
            <a:schemeClr val="tx1"/>
          </a:solidFill>
          <a:prstDash val="solid"/>
          <a:round/>
          <a:headEnd type="none" w="med" len="med"/>
          <a:tailEnd type="none" w="med" len="med"/>
        </a:ln>
        <a:effectLst/>
      </a:spPr>
      <a:bodyPr vert="horz" wrap="square" lIns="90488" tIns="44450" rIns="90488" bIns="4445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Designs\Blueprint.pot</Template>
  <TotalTime>14886</TotalTime>
  <Words>5982</Words>
  <Application>Microsoft Office PowerPoint</Application>
  <PresentationFormat>On-screen Show (4:3)</PresentationFormat>
  <Paragraphs>802</Paragraphs>
  <Slides>97</Slides>
  <Notes>95</Notes>
  <HiddenSlides>1</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2</vt:i4>
      </vt:variant>
      <vt:variant>
        <vt:lpstr>Slide Titles</vt:lpstr>
      </vt:variant>
      <vt:variant>
        <vt:i4>97</vt:i4>
      </vt:variant>
    </vt:vector>
  </HeadingPairs>
  <TitlesOfParts>
    <vt:vector size="116" baseType="lpstr">
      <vt:lpstr>Arial</vt:lpstr>
      <vt:lpstr>Avenir Next Regular</vt:lpstr>
      <vt:lpstr>Calibri</vt:lpstr>
      <vt:lpstr>Century Gothic</vt:lpstr>
      <vt:lpstr>Courier New</vt:lpstr>
      <vt:lpstr>Garamond</vt:lpstr>
      <vt:lpstr>Mercury Display</vt:lpstr>
      <vt:lpstr>Open Sans</vt:lpstr>
      <vt:lpstr>Roboto</vt:lpstr>
      <vt:lpstr>Source Sans Pro Web</vt:lpstr>
      <vt:lpstr>Tahoma</vt:lpstr>
      <vt:lpstr>Technic</vt:lpstr>
      <vt:lpstr>Times New Roman</vt:lpstr>
      <vt:lpstr>Wingdings</vt:lpstr>
      <vt:lpstr>TeamMontross</vt:lpstr>
      <vt:lpstr>4_Office Theme</vt:lpstr>
      <vt:lpstr>UK Primary White Standard</vt:lpstr>
      <vt:lpstr>Document</vt:lpstr>
      <vt:lpstr>Microsoft Excel Chart</vt:lpstr>
      <vt:lpstr>Grain Safety Training  Beam Institute Employees Aug. 19, 2021</vt:lpstr>
      <vt:lpstr>PowerPoint Presentation</vt:lpstr>
      <vt:lpstr>PowerPoint Presentation</vt:lpstr>
      <vt:lpstr>Grain Handling Safety –   What Are the Risks?</vt:lpstr>
      <vt:lpstr>What Causes Grain Dust Explosions?</vt:lpstr>
      <vt:lpstr>Examples of U.S. Grain Dust Explosions</vt:lpstr>
      <vt:lpstr>US Grain Dust Explosions from 1995 – 2014</vt:lpstr>
      <vt:lpstr>Ag. Dust Explosions – Leading States</vt:lpstr>
      <vt:lpstr>Probable Ignition Sources</vt:lpstr>
      <vt:lpstr>Non-fatal Injuries &amp; Illnesses in 2019</vt:lpstr>
      <vt:lpstr>US Fatalities from 1970 – 2013</vt:lpstr>
      <vt:lpstr>Non-fatal Injuries &amp; Illnesses in 2019</vt:lpstr>
      <vt:lpstr>PowerPoint Presentation</vt:lpstr>
      <vt:lpstr>PowerPoint Presentation</vt:lpstr>
      <vt:lpstr>PowerPoint Presentation</vt:lpstr>
      <vt:lpstr>Grain Dust in Working Areas</vt:lpstr>
      <vt:lpstr>Personal Protection Equipment</vt:lpstr>
      <vt:lpstr>Protect Lungs from Grain Dust</vt:lpstr>
      <vt:lpstr>PPE Options for Lung Protection</vt:lpstr>
      <vt:lpstr>Putting on a Respirator</vt:lpstr>
      <vt:lpstr>Putting on a Respirator</vt:lpstr>
      <vt:lpstr>Putting on a Respirator</vt:lpstr>
      <vt:lpstr>Putting on a Half-mask</vt:lpstr>
      <vt:lpstr>Putting on a Half-mask</vt:lpstr>
      <vt:lpstr>Full Face Respirators</vt:lpstr>
      <vt:lpstr>Full Face Gas Masks (CBRN)</vt:lpstr>
      <vt:lpstr>Multi-gas Detectors</vt:lpstr>
      <vt:lpstr>Powered Air Purifying Respirators (PAPR)</vt:lpstr>
      <vt:lpstr>Self Contained Breathing Apparatus</vt:lpstr>
      <vt:lpstr>OSHA Requirements for Respirators</vt:lpstr>
      <vt:lpstr>Warning Signs Indicate Application</vt:lpstr>
      <vt:lpstr>Research – example studies</vt:lpstr>
      <vt:lpstr>PowerPoint Presentation</vt:lpstr>
      <vt:lpstr>Confined Spaces</vt:lpstr>
      <vt:lpstr>Confined Spaces</vt:lpstr>
      <vt:lpstr>Reported Confined Spaces Incidents</vt:lpstr>
      <vt:lpstr>Confined Space Cases (1962 – 2020)</vt:lpstr>
      <vt:lpstr>Ladders / Stairs on Grain Bins</vt:lpstr>
      <vt:lpstr>US Fatalities from Slips, Trips and Falls</vt:lpstr>
      <vt:lpstr>Ladders / Cages on Grain Bins</vt:lpstr>
      <vt:lpstr>Ladders / Cages on Bucket Elevators</vt:lpstr>
      <vt:lpstr>Ladders / Stairs on Grain Bins</vt:lpstr>
      <vt:lpstr>Climbing Harness &amp; Anchor Points</vt:lpstr>
      <vt:lpstr>Railing with Grated Floor on Grain Dryer</vt:lpstr>
      <vt:lpstr>Safety Equipment for Grain Warehouses</vt:lpstr>
      <vt:lpstr>         Safety Resources</vt:lpstr>
      <vt:lpstr>Lifting Heavy Grain Bags</vt:lpstr>
      <vt:lpstr>Ready for a Break?!</vt:lpstr>
      <vt:lpstr>Grain Storage Management</vt:lpstr>
      <vt:lpstr>GS 101 </vt:lpstr>
      <vt:lpstr>Allowable Storage Time for Corn</vt:lpstr>
      <vt:lpstr>PowerPoint Presentation</vt:lpstr>
      <vt:lpstr>Insects Like to be Warm</vt:lpstr>
      <vt:lpstr>Molds Also Like Moisture</vt:lpstr>
      <vt:lpstr>Equilibrium Moisture Conditions for Corn</vt:lpstr>
      <vt:lpstr>Safe Storage Conditions for Corn</vt:lpstr>
      <vt:lpstr>Safe Storage Moisture Contents</vt:lpstr>
      <vt:lpstr>Cost of Storage (₵/bu)</vt:lpstr>
      <vt:lpstr>PowerPoint Presentation</vt:lpstr>
      <vt:lpstr>Sanitation</vt:lpstr>
      <vt:lpstr>Sanitation + Sealing </vt:lpstr>
      <vt:lpstr>Sanitation – Outside </vt:lpstr>
      <vt:lpstr>Sanitation – Outside </vt:lpstr>
      <vt:lpstr>Sanitation – Outside </vt:lpstr>
      <vt:lpstr>Missing shrouds in work area </vt:lpstr>
      <vt:lpstr>Missing shrouds on dryers</vt:lpstr>
      <vt:lpstr>Bin Loading – Don’t Overfill </vt:lpstr>
      <vt:lpstr>PowerPoint Presentation</vt:lpstr>
      <vt:lpstr>Manage Trash and Fines</vt:lpstr>
      <vt:lpstr>Core Small Bins after Filling to Remove  Trash and Broken Kernels</vt:lpstr>
      <vt:lpstr>Core Large Bins Daily to Remove  Trash and Broken Kernels</vt:lpstr>
      <vt:lpstr>Aeration Cooling Cycle</vt:lpstr>
      <vt:lpstr>Stored Grain Temperatures in KY</vt:lpstr>
      <vt:lpstr>Cost of Aerating Grain</vt:lpstr>
      <vt:lpstr>Temperature Cable System</vt:lpstr>
      <vt:lpstr>Temperature Cable System</vt:lpstr>
      <vt:lpstr>PowerPoint Presentation</vt:lpstr>
      <vt:lpstr>Automated Insect Monitoring</vt:lpstr>
      <vt:lpstr>Commercial Fan Controllers</vt:lpstr>
      <vt:lpstr>CO2 - Early Spoilage Detection</vt:lpstr>
      <vt:lpstr>PowerPoint Presentation</vt:lpstr>
      <vt:lpstr>PowerPoint Presentation</vt:lpstr>
      <vt:lpstr>Be Alert When Inspecting Stored Grain</vt:lpstr>
      <vt:lpstr>How does grain flow out of a bin?</vt:lpstr>
      <vt:lpstr>What are the implications?</vt:lpstr>
      <vt:lpstr>What if a cavity develops?</vt:lpstr>
      <vt:lpstr>What if grain sticks to the wall?</vt:lpstr>
      <vt:lpstr>Always Work in Pairs !!</vt:lpstr>
      <vt:lpstr>Bin Rescue in Spring 2005 </vt:lpstr>
      <vt:lpstr>Mock Rescue by EMS</vt:lpstr>
      <vt:lpstr>Coffer Dams Retard Grain Flow</vt:lpstr>
      <vt:lpstr>Reported Grain Entrapments</vt:lpstr>
      <vt:lpstr>Grain Entrapments by State</vt:lpstr>
      <vt:lpstr>Grain Handling Safety</vt:lpstr>
      <vt:lpstr>         University Resources</vt:lpstr>
      <vt:lpstr>         Grain Handling Resources</vt:lpstr>
      <vt:lpstr>Thank You and Stay Well!</vt:lpstr>
    </vt:vector>
  </TitlesOfParts>
  <Company>University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Grain to Maintian Quality</dc:title>
  <dc:creator>Sam G. McNeill</dc:creator>
  <cp:lastModifiedBy>McNeill, Sam</cp:lastModifiedBy>
  <cp:revision>428</cp:revision>
  <cp:lastPrinted>2020-01-27T04:01:42Z</cp:lastPrinted>
  <dcterms:created xsi:type="dcterms:W3CDTF">2001-03-15T18:45:46Z</dcterms:created>
  <dcterms:modified xsi:type="dcterms:W3CDTF">2022-05-18T18:00:08Z</dcterms:modified>
</cp:coreProperties>
</file>