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Bree Serif" panose="020B0604020202020204" charset="0"/>
      <p:regular r:id="rId14"/>
    </p:embeddedFont>
    <p:embeddedFont>
      <p:font typeface="Comic Sans MS" panose="030F0702030302020204" pitchFamily="66"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e96fa74f9_1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Google Shape;110;g3e96fa74f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e6362b3ce_3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e6362b3ce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e7b8df224_2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Google Shape;58;g3e7b8df22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e458902f4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Google Shape;66;g3e458902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r>
              <a:rPr lang="en"/>
              <a:t>For middle schoolers this is also called CPR, Circle of Power and Respect. </a:t>
            </a: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e458902f4_0_5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Google Shape;73;g3e458902f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e96fa74f9_1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Google Shape;79;g3e96fa74f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e458902f4_0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e458902f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Demonstrate with one group prior to discussing the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e458902f4_0_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Google Shape;92;g3e458902f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458902f4_0_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Google Shape;98;g3e458902f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e458902f4_0_4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Google Shape;104;g3e458902f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Middle High school- can focus on the academics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MdaJqTZhyD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document/d/1sjTuRCQd8PsA2pfk0WtdYr2pe9IjiyQWeWGxreM0rl8/edit?usp=shar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4LC-ZzAopqjWc1wqcfLLR_x6oZeOn6izrRhU_Egy0b8/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NFXUwr--Ab7QaYvYa01LmjJrve3VXQ1K3M4gdNgMmYs/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adlet.com/makayla_adkins/52v905ajuqh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1077D2"/>
            </a:gs>
            <a:gs pos="100000">
              <a:srgbClr val="093153"/>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1925"/>
            <a:ext cx="85206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b="1">
                <a:solidFill>
                  <a:srgbClr val="FFFFFF"/>
                </a:solidFill>
                <a:latin typeface="Bree Serif"/>
                <a:ea typeface="Bree Serif"/>
                <a:cs typeface="Bree Serif"/>
                <a:sym typeface="Bree Serif"/>
              </a:rPr>
              <a:t>Morning Meeting</a:t>
            </a:r>
            <a:endParaRPr b="1">
              <a:solidFill>
                <a:srgbClr val="FFFFFF"/>
              </a:solidFill>
              <a:latin typeface="Bree Serif"/>
              <a:ea typeface="Bree Serif"/>
              <a:cs typeface="Bree Serif"/>
              <a:sym typeface="Bree Serif"/>
            </a:endParaRPr>
          </a:p>
          <a:p>
            <a:pPr marL="0" lvl="0" indent="0">
              <a:spcBef>
                <a:spcPts val="0"/>
              </a:spcBef>
              <a:spcAft>
                <a:spcPts val="0"/>
              </a:spcAft>
              <a:buNone/>
            </a:pPr>
            <a:r>
              <a:rPr lang="en" b="1">
                <a:solidFill>
                  <a:srgbClr val="FFFFFF"/>
                </a:solidFill>
                <a:latin typeface="Bree Serif"/>
                <a:ea typeface="Bree Serif"/>
                <a:cs typeface="Bree Serif"/>
                <a:sym typeface="Bree Serif"/>
              </a:rPr>
              <a:t>Why? How?</a:t>
            </a:r>
            <a:endParaRPr sz="1800" b="1">
              <a:solidFill>
                <a:srgbClr val="FFFFFF"/>
              </a:solidFill>
              <a:latin typeface="Bree Serif"/>
              <a:ea typeface="Bree Serif"/>
              <a:cs typeface="Bree Serif"/>
              <a:sym typeface="Bree Serif"/>
            </a:endParaRPr>
          </a:p>
          <a:p>
            <a:pPr marL="0" lvl="0" indent="0" rtl="0">
              <a:spcBef>
                <a:spcPts val="0"/>
              </a:spcBef>
              <a:spcAft>
                <a:spcPts val="0"/>
              </a:spcAft>
              <a:buNone/>
            </a:pPr>
            <a:r>
              <a:rPr lang="en" sz="1800" b="1">
                <a:solidFill>
                  <a:srgbClr val="FFFFFF"/>
                </a:solidFill>
                <a:latin typeface="Bree Serif"/>
                <a:ea typeface="Bree Serif"/>
                <a:cs typeface="Bree Serif"/>
                <a:sym typeface="Bree Serif"/>
              </a:rPr>
              <a:t>http://bit.ly/2mSq41V</a:t>
            </a:r>
            <a:endParaRPr sz="1800" b="1">
              <a:solidFill>
                <a:srgbClr val="FFFFFF"/>
              </a:solidFill>
              <a:latin typeface="Bree Serif"/>
              <a:ea typeface="Bree Serif"/>
              <a:cs typeface="Bree Serif"/>
              <a:sym typeface="Bree Serif"/>
            </a:endParaRPr>
          </a:p>
        </p:txBody>
      </p:sp>
      <p:sp>
        <p:nvSpPr>
          <p:cNvPr id="55" name="Google Shape;55;p13"/>
          <p:cNvSpPr txBox="1">
            <a:spLocks noGrp="1"/>
          </p:cNvSpPr>
          <p:nvPr>
            <p:ph type="subTitle" idx="1"/>
          </p:nvPr>
        </p:nvSpPr>
        <p:spPr>
          <a:xfrm>
            <a:off x="282775" y="2396775"/>
            <a:ext cx="85206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000000"/>
                </a:solidFill>
              </a:rPr>
              <a:t>Eric Miracle </a:t>
            </a:r>
            <a:endParaRPr sz="2400" b="1">
              <a:solidFill>
                <a:srgbClr val="000000"/>
              </a:solidFill>
            </a:endParaRPr>
          </a:p>
          <a:p>
            <a:pPr marL="0" lvl="0" indent="0">
              <a:spcBef>
                <a:spcPts val="0"/>
              </a:spcBef>
              <a:spcAft>
                <a:spcPts val="0"/>
              </a:spcAft>
              <a:buNone/>
            </a:pPr>
            <a:r>
              <a:rPr lang="en" sz="2400">
                <a:solidFill>
                  <a:srgbClr val="000000"/>
                </a:solidFill>
              </a:rPr>
              <a:t>Eric.Miracle@fayette.kyschools.us</a:t>
            </a:r>
            <a:endParaRPr sz="2400">
              <a:solidFill>
                <a:srgbClr val="000000"/>
              </a:solidFill>
            </a:endParaRPr>
          </a:p>
          <a:p>
            <a:pPr marL="0" lvl="0" indent="0" rtl="0">
              <a:spcBef>
                <a:spcPts val="0"/>
              </a:spcBef>
              <a:spcAft>
                <a:spcPts val="0"/>
              </a:spcAft>
              <a:buNone/>
            </a:pPr>
            <a:endParaRPr sz="2400" b="1">
              <a:solidFill>
                <a:srgbClr val="000000"/>
              </a:solidFill>
            </a:endParaRPr>
          </a:p>
          <a:p>
            <a:pPr marL="0" lvl="0" indent="0">
              <a:spcBef>
                <a:spcPts val="0"/>
              </a:spcBef>
              <a:spcAft>
                <a:spcPts val="0"/>
              </a:spcAft>
              <a:buNone/>
            </a:pPr>
            <a:r>
              <a:rPr lang="en" sz="2400" b="1">
                <a:solidFill>
                  <a:srgbClr val="000000"/>
                </a:solidFill>
              </a:rPr>
              <a:t>MaKayla Adkins</a:t>
            </a:r>
            <a:endParaRPr sz="2400" b="1">
              <a:solidFill>
                <a:srgbClr val="000000"/>
              </a:solidFill>
            </a:endParaRPr>
          </a:p>
          <a:p>
            <a:pPr marL="0" lvl="0" indent="0">
              <a:spcBef>
                <a:spcPts val="0"/>
              </a:spcBef>
              <a:spcAft>
                <a:spcPts val="0"/>
              </a:spcAft>
              <a:buNone/>
            </a:pPr>
            <a:r>
              <a:rPr lang="en" sz="2400">
                <a:solidFill>
                  <a:srgbClr val="000000"/>
                </a:solidFill>
              </a:rPr>
              <a:t>Makayla.Adkins@fayette.kyschools.us</a:t>
            </a:r>
            <a:endParaRPr sz="2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2294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u="sng">
                <a:latin typeface="Comic Sans MS"/>
                <a:ea typeface="Comic Sans MS"/>
                <a:cs typeface="Comic Sans MS"/>
                <a:sym typeface="Comic Sans MS"/>
              </a:rPr>
              <a:t>Example Morning Message</a:t>
            </a:r>
            <a:endParaRPr b="1" u="sng">
              <a:latin typeface="Comic Sans MS"/>
              <a:ea typeface="Comic Sans MS"/>
              <a:cs typeface="Comic Sans MS"/>
              <a:sym typeface="Comic Sans MS"/>
            </a:endParaRPr>
          </a:p>
        </p:txBody>
      </p:sp>
      <p:sp>
        <p:nvSpPr>
          <p:cNvPr id="113" name="Google Shape;113;p22"/>
          <p:cNvSpPr txBox="1">
            <a:spLocks noGrp="1"/>
          </p:cNvSpPr>
          <p:nvPr>
            <p:ph type="body" idx="1"/>
          </p:nvPr>
        </p:nvSpPr>
        <p:spPr>
          <a:xfrm>
            <a:off x="164400" y="1152475"/>
            <a:ext cx="8890800" cy="3416400"/>
          </a:xfrm>
          <a:prstGeom prst="rect">
            <a:avLst/>
          </a:prstGeom>
        </p:spPr>
        <p:txBody>
          <a:bodyPr spcFirstLastPara="1" wrap="square" lIns="91425" tIns="91425" rIns="91425" bIns="91425" anchor="t" anchorCtr="0">
            <a:noAutofit/>
          </a:bodyPr>
          <a:lstStyle/>
          <a:p>
            <a:pPr marL="0" lvl="0" indent="457200" rtl="0">
              <a:spcBef>
                <a:spcPts val="0"/>
              </a:spcBef>
              <a:spcAft>
                <a:spcPts val="0"/>
              </a:spcAft>
              <a:buNone/>
            </a:pPr>
            <a:r>
              <a:rPr lang="en" b="1">
                <a:solidFill>
                  <a:srgbClr val="FFFFFF"/>
                </a:solidFill>
                <a:latin typeface="Comic Sans MS"/>
                <a:ea typeface="Comic Sans MS"/>
                <a:cs typeface="Comic Sans MS"/>
                <a:sym typeface="Comic Sans MS"/>
              </a:rPr>
              <a:t>G</a:t>
            </a:r>
            <a:r>
              <a:rPr lang="en" sz="2000" b="1">
                <a:solidFill>
                  <a:srgbClr val="FFFFFF"/>
                </a:solidFill>
                <a:latin typeface="Comic Sans MS"/>
                <a:ea typeface="Comic Sans MS"/>
                <a:cs typeface="Comic Sans MS"/>
                <a:sym typeface="Comic Sans MS"/>
              </a:rPr>
              <a:t>ood mornnig boys and girls?  I hop you all had a wonderfull weekend!  I am excited to hear about it during our Morning Meeting.  Please turn in your permissioon slips in the black tray bye my desk.  Then get your belongings that you will need for math.</a:t>
            </a:r>
            <a:endParaRPr sz="2000" b="1">
              <a:solidFill>
                <a:srgbClr val="FFFFFF"/>
              </a:solidFill>
              <a:latin typeface="Comic Sans MS"/>
              <a:ea typeface="Comic Sans MS"/>
              <a:cs typeface="Comic Sans MS"/>
              <a:sym typeface="Comic Sans MS"/>
            </a:endParaRPr>
          </a:p>
          <a:p>
            <a:pPr marL="0" lvl="0" indent="0" rtl="0">
              <a:spcBef>
                <a:spcPts val="1600"/>
              </a:spcBef>
              <a:spcAft>
                <a:spcPts val="0"/>
              </a:spcAft>
              <a:buNone/>
            </a:pPr>
            <a:r>
              <a:rPr lang="en" sz="2000" b="1">
                <a:solidFill>
                  <a:srgbClr val="FFFFFF"/>
                </a:solidFill>
                <a:latin typeface="Comic Sans MS"/>
                <a:ea typeface="Comic Sans MS"/>
                <a:cs typeface="Comic Sans MS"/>
                <a:sym typeface="Comic Sans MS"/>
              </a:rPr>
              <a:t>	Our schedule be different today because we have an assembly this afternoon at 1:15.  We will still have recess, so please don’t worry about that! :)  I’m so thankful you are here today!</a:t>
            </a:r>
            <a:endParaRPr sz="2000" b="1">
              <a:solidFill>
                <a:srgbClr val="FFFFFF"/>
              </a:solidFill>
              <a:latin typeface="Comic Sans MS"/>
              <a:ea typeface="Comic Sans MS"/>
              <a:cs typeface="Comic Sans MS"/>
              <a:sym typeface="Comic Sans MS"/>
            </a:endParaRPr>
          </a:p>
          <a:p>
            <a:pPr marL="0" lvl="0" indent="0">
              <a:spcBef>
                <a:spcPts val="1600"/>
              </a:spcBef>
              <a:spcAft>
                <a:spcPts val="1600"/>
              </a:spcAft>
              <a:buNone/>
            </a:pPr>
            <a:r>
              <a:rPr lang="en" sz="2000" b="1">
                <a:solidFill>
                  <a:srgbClr val="FFFFFF"/>
                </a:solidFill>
                <a:latin typeface="Comic Sans MS"/>
                <a:ea typeface="Comic Sans MS"/>
                <a:cs typeface="Comic Sans MS"/>
                <a:sym typeface="Comic Sans MS"/>
              </a:rPr>
              <a:t>		-Mr. Miracle</a:t>
            </a:r>
            <a:endParaRPr sz="2000" b="1">
              <a:solidFill>
                <a:srgbClr val="FFFFFF"/>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2602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solidFill>
                  <a:srgbClr val="FFFFFF"/>
                </a:solidFill>
                <a:latin typeface="Comic Sans MS"/>
                <a:ea typeface="Comic Sans MS"/>
                <a:cs typeface="Comic Sans MS"/>
                <a:sym typeface="Comic Sans MS"/>
              </a:rPr>
              <a:t>Example Morning Meeting - 3rd Grade</a:t>
            </a:r>
            <a:endParaRPr b="1">
              <a:solidFill>
                <a:srgbClr val="FFFFFF"/>
              </a:solidFill>
              <a:latin typeface="Comic Sans MS"/>
              <a:ea typeface="Comic Sans MS"/>
              <a:cs typeface="Comic Sans MS"/>
              <a:sym typeface="Comic Sans MS"/>
            </a:endParaRPr>
          </a:p>
        </p:txBody>
      </p:sp>
      <p:pic>
        <p:nvPicPr>
          <p:cNvPr id="119" name="Google Shape;119;p23" descr="Class meetings can help to create an effective learning community. In this video, Eric Miracle conducts a class meeting with his third grade students." title="Eric Miracle class meeting">
            <a:hlinkClick r:id="rId3"/>
          </p:cNvPr>
          <p:cNvPicPr preferRelativeResize="0"/>
          <p:nvPr/>
        </p:nvPicPr>
        <p:blipFill>
          <a:blip r:embed="rId4">
            <a:alphaModFix/>
          </a:blip>
          <a:stretch>
            <a:fillRect/>
          </a:stretch>
        </p:blipFill>
        <p:spPr>
          <a:xfrm>
            <a:off x="1762350" y="832925"/>
            <a:ext cx="5425650" cy="4069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7457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a:solidFill>
                  <a:srgbClr val="FFFFFF"/>
                </a:solidFill>
              </a:rPr>
              <a:t>What we do!</a:t>
            </a:r>
            <a:endParaRPr sz="3600" b="1">
              <a:solidFill>
                <a:srgbClr val="FFFFFF"/>
              </a:solidFill>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62" name="Google Shape;62;p14"/>
          <p:cNvPicPr preferRelativeResize="0"/>
          <p:nvPr/>
        </p:nvPicPr>
        <p:blipFill>
          <a:blip r:embed="rId3">
            <a:alphaModFix/>
          </a:blip>
          <a:stretch>
            <a:fillRect/>
          </a:stretch>
        </p:blipFill>
        <p:spPr>
          <a:xfrm>
            <a:off x="162275" y="1196325"/>
            <a:ext cx="4644075" cy="3572375"/>
          </a:xfrm>
          <a:prstGeom prst="rect">
            <a:avLst/>
          </a:prstGeom>
          <a:noFill/>
          <a:ln>
            <a:noFill/>
          </a:ln>
        </p:spPr>
      </p:pic>
      <p:pic>
        <p:nvPicPr>
          <p:cNvPr id="63" name="Google Shape;63;p14"/>
          <p:cNvPicPr preferRelativeResize="0"/>
          <p:nvPr/>
        </p:nvPicPr>
        <p:blipFill>
          <a:blip r:embed="rId4">
            <a:alphaModFix/>
          </a:blip>
          <a:stretch>
            <a:fillRect/>
          </a:stretch>
        </p:blipFill>
        <p:spPr>
          <a:xfrm>
            <a:off x="5055000" y="1928500"/>
            <a:ext cx="3723000" cy="2326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latin typeface="Comic Sans MS"/>
                <a:ea typeface="Comic Sans MS"/>
                <a:cs typeface="Comic Sans MS"/>
                <a:sym typeface="Comic Sans MS"/>
              </a:rPr>
              <a:t>Purposes of Morning Meetings</a:t>
            </a:r>
            <a:r>
              <a:rPr lang="en">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69" name="Google Shape;69;p15"/>
          <p:cNvSpPr txBox="1">
            <a:spLocks noGrp="1"/>
          </p:cNvSpPr>
          <p:nvPr>
            <p:ph type="body" idx="1"/>
          </p:nvPr>
        </p:nvSpPr>
        <p:spPr>
          <a:xfrm>
            <a:off x="311700" y="1416200"/>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FFFFFF"/>
              </a:buClr>
              <a:buSzPts val="1800"/>
              <a:buFont typeface="Comic Sans MS"/>
              <a:buAutoNum type="arabicPeriod"/>
            </a:pPr>
            <a:r>
              <a:rPr lang="en">
                <a:solidFill>
                  <a:srgbClr val="FFFFFF"/>
                </a:solidFill>
                <a:latin typeface="Comic Sans MS"/>
                <a:ea typeface="Comic Sans MS"/>
                <a:cs typeface="Comic Sans MS"/>
                <a:sym typeface="Comic Sans MS"/>
              </a:rPr>
              <a:t>Morning Meeting sets the tone for respectful learning and establishes a climate of trust. </a:t>
            </a:r>
            <a:endParaRPr>
              <a:solidFill>
                <a:srgbClr val="FFFFFF"/>
              </a:solidFill>
              <a:latin typeface="Comic Sans MS"/>
              <a:ea typeface="Comic Sans MS"/>
              <a:cs typeface="Comic Sans MS"/>
              <a:sym typeface="Comic Sans MS"/>
            </a:endParaRPr>
          </a:p>
          <a:p>
            <a:pPr marL="457200" lvl="0" indent="-342900" rtl="0">
              <a:spcBef>
                <a:spcPts val="0"/>
              </a:spcBef>
              <a:spcAft>
                <a:spcPts val="0"/>
              </a:spcAft>
              <a:buClr>
                <a:srgbClr val="FFFFFF"/>
              </a:buClr>
              <a:buSzPts val="1800"/>
              <a:buFont typeface="Comic Sans MS"/>
              <a:buAutoNum type="arabicPeriod"/>
            </a:pPr>
            <a:r>
              <a:rPr lang="en">
                <a:solidFill>
                  <a:srgbClr val="FFFFFF"/>
                </a:solidFill>
                <a:latin typeface="Comic Sans MS"/>
                <a:ea typeface="Comic Sans MS"/>
                <a:cs typeface="Comic Sans MS"/>
                <a:sym typeface="Comic Sans MS"/>
              </a:rPr>
              <a:t>The tone and climate of Morning Meeting extend beyond the meeting and allows for extraordinary moments.. </a:t>
            </a:r>
            <a:endParaRPr>
              <a:solidFill>
                <a:srgbClr val="FFFFFF"/>
              </a:solidFill>
              <a:latin typeface="Comic Sans MS"/>
              <a:ea typeface="Comic Sans MS"/>
              <a:cs typeface="Comic Sans MS"/>
              <a:sym typeface="Comic Sans MS"/>
            </a:endParaRPr>
          </a:p>
          <a:p>
            <a:pPr marL="457200" lvl="0" indent="-342900" rtl="0">
              <a:spcBef>
                <a:spcPts val="0"/>
              </a:spcBef>
              <a:spcAft>
                <a:spcPts val="0"/>
              </a:spcAft>
              <a:buClr>
                <a:srgbClr val="FFFFFF"/>
              </a:buClr>
              <a:buSzPts val="1800"/>
              <a:buFont typeface="Comic Sans MS"/>
              <a:buAutoNum type="arabicPeriod"/>
            </a:pPr>
            <a:r>
              <a:rPr lang="en">
                <a:solidFill>
                  <a:srgbClr val="FFFFFF"/>
                </a:solidFill>
                <a:latin typeface="Comic Sans MS"/>
                <a:ea typeface="Comic Sans MS"/>
                <a:cs typeface="Comic Sans MS"/>
                <a:sym typeface="Comic Sans MS"/>
              </a:rPr>
              <a:t>Morning Meeting motivates students by addressing two needs: the need to feel a sense of belonging and the need to have fun. </a:t>
            </a:r>
            <a:endParaRPr>
              <a:solidFill>
                <a:srgbClr val="FFFFFF"/>
              </a:solidFill>
              <a:latin typeface="Comic Sans MS"/>
              <a:ea typeface="Comic Sans MS"/>
              <a:cs typeface="Comic Sans MS"/>
              <a:sym typeface="Comic Sans MS"/>
            </a:endParaRPr>
          </a:p>
          <a:p>
            <a:pPr marL="457200" lvl="0" indent="-342900">
              <a:spcBef>
                <a:spcPts val="0"/>
              </a:spcBef>
              <a:spcAft>
                <a:spcPts val="0"/>
              </a:spcAft>
              <a:buClr>
                <a:srgbClr val="FFFFFF"/>
              </a:buClr>
              <a:buSzPts val="1800"/>
              <a:buFont typeface="Comic Sans MS"/>
              <a:buAutoNum type="arabicPeriod"/>
            </a:pPr>
            <a:r>
              <a:rPr lang="en">
                <a:solidFill>
                  <a:srgbClr val="FFFFFF"/>
                </a:solidFill>
                <a:latin typeface="Comic Sans MS"/>
                <a:ea typeface="Comic Sans MS"/>
                <a:cs typeface="Comic Sans MS"/>
                <a:sym typeface="Comic Sans MS"/>
              </a:rPr>
              <a:t>Morning Meeting merges social, emotional, and intellectual learning. </a:t>
            </a:r>
            <a:endParaRPr>
              <a:solidFill>
                <a:srgbClr val="FFFFFF"/>
              </a:solidFill>
              <a:latin typeface="Comic Sans MS"/>
              <a:ea typeface="Comic Sans MS"/>
              <a:cs typeface="Comic Sans MS"/>
              <a:sym typeface="Comic Sans MS"/>
            </a:endParaRPr>
          </a:p>
        </p:txBody>
      </p:sp>
      <p:pic>
        <p:nvPicPr>
          <p:cNvPr id="70" name="Google Shape;70;p15"/>
          <p:cNvPicPr preferRelativeResize="0"/>
          <p:nvPr/>
        </p:nvPicPr>
        <p:blipFill>
          <a:blip r:embed="rId3">
            <a:alphaModFix/>
          </a:blip>
          <a:stretch>
            <a:fillRect/>
          </a:stretch>
        </p:blipFill>
        <p:spPr>
          <a:xfrm>
            <a:off x="45850" y="30575"/>
            <a:ext cx="1838075" cy="110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34550" y="154600"/>
            <a:ext cx="8874900" cy="14199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b="1">
                <a:latin typeface="Comic Sans MS"/>
                <a:ea typeface="Comic Sans MS"/>
                <a:cs typeface="Comic Sans MS"/>
                <a:sym typeface="Comic Sans MS"/>
              </a:rPr>
              <a:t>Morning Meeting </a:t>
            </a:r>
            <a:endParaRPr sz="2400" b="1">
              <a:latin typeface="Comic Sans MS"/>
              <a:ea typeface="Comic Sans MS"/>
              <a:cs typeface="Comic Sans MS"/>
              <a:sym typeface="Comic Sans MS"/>
            </a:endParaRPr>
          </a:p>
          <a:p>
            <a:pPr marL="0" lvl="0" indent="0" algn="ctr">
              <a:spcBef>
                <a:spcPts val="0"/>
              </a:spcBef>
              <a:spcAft>
                <a:spcPts val="0"/>
              </a:spcAft>
              <a:buNone/>
            </a:pPr>
            <a:r>
              <a:rPr lang="en" sz="2400" b="1">
                <a:latin typeface="Comic Sans MS"/>
                <a:ea typeface="Comic Sans MS"/>
                <a:cs typeface="Comic Sans MS"/>
                <a:sym typeface="Comic Sans MS"/>
              </a:rPr>
              <a:t>with </a:t>
            </a:r>
            <a:endParaRPr sz="2400" b="1">
              <a:latin typeface="Comic Sans MS"/>
              <a:ea typeface="Comic Sans MS"/>
              <a:cs typeface="Comic Sans MS"/>
              <a:sym typeface="Comic Sans MS"/>
            </a:endParaRPr>
          </a:p>
          <a:p>
            <a:pPr marL="0" lvl="0" indent="0" algn="ctr">
              <a:spcBef>
                <a:spcPts val="0"/>
              </a:spcBef>
              <a:spcAft>
                <a:spcPts val="0"/>
              </a:spcAft>
              <a:buNone/>
            </a:pPr>
            <a:r>
              <a:rPr lang="en" sz="2400" b="1">
                <a:latin typeface="Comic Sans MS"/>
                <a:ea typeface="Comic Sans MS"/>
                <a:cs typeface="Comic Sans MS"/>
                <a:sym typeface="Comic Sans MS"/>
              </a:rPr>
              <a:t>Second Language Learners</a:t>
            </a:r>
            <a:endParaRPr sz="2400" b="1">
              <a:latin typeface="Comic Sans MS"/>
              <a:ea typeface="Comic Sans MS"/>
              <a:cs typeface="Comic Sans MS"/>
              <a:sym typeface="Comic Sans MS"/>
            </a:endParaRPr>
          </a:p>
        </p:txBody>
      </p:sp>
      <p:sp>
        <p:nvSpPr>
          <p:cNvPr id="76" name="Google Shape;76;p16"/>
          <p:cNvSpPr txBox="1">
            <a:spLocks noGrp="1"/>
          </p:cNvSpPr>
          <p:nvPr>
            <p:ph type="body" idx="1"/>
          </p:nvPr>
        </p:nvSpPr>
        <p:spPr>
          <a:xfrm>
            <a:off x="250525" y="165092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FFFFFF"/>
                </a:solidFill>
                <a:latin typeface="Comic Sans MS"/>
                <a:ea typeface="Comic Sans MS"/>
                <a:cs typeface="Comic Sans MS"/>
                <a:sym typeface="Comic Sans MS"/>
              </a:rPr>
              <a:t>Knowing the answers to these questions will help you to better plan your meetings to ease the child’s transition.</a:t>
            </a:r>
            <a:endParaRPr>
              <a:solidFill>
                <a:srgbClr val="FFFFFF"/>
              </a:solidFill>
              <a:latin typeface="Comic Sans MS"/>
              <a:ea typeface="Comic Sans MS"/>
              <a:cs typeface="Comic Sans MS"/>
              <a:sym typeface="Comic Sans MS"/>
            </a:endParaRPr>
          </a:p>
          <a:p>
            <a:pPr marL="457200" lvl="0" indent="-342900" rtl="0">
              <a:spcBef>
                <a:spcPts val="1600"/>
              </a:spcBef>
              <a:spcAft>
                <a:spcPts val="0"/>
              </a:spcAft>
              <a:buClr>
                <a:srgbClr val="FFFFFF"/>
              </a:buClr>
              <a:buSzPts val="1800"/>
              <a:buFont typeface="Comic Sans MS"/>
              <a:buChar char="●"/>
            </a:pPr>
            <a:r>
              <a:rPr lang="en">
                <a:solidFill>
                  <a:srgbClr val="FFFFFF"/>
                </a:solidFill>
                <a:latin typeface="Comic Sans MS"/>
                <a:ea typeface="Comic Sans MS"/>
                <a:cs typeface="Comic Sans MS"/>
                <a:sym typeface="Comic Sans MS"/>
              </a:rPr>
              <a:t>What are the traditions for greeting people in your child’s culture? </a:t>
            </a:r>
            <a:endParaRPr>
              <a:solidFill>
                <a:srgbClr val="FFFFFF"/>
              </a:solidFill>
              <a:latin typeface="Comic Sans MS"/>
              <a:ea typeface="Comic Sans MS"/>
              <a:cs typeface="Comic Sans MS"/>
              <a:sym typeface="Comic Sans MS"/>
            </a:endParaRPr>
          </a:p>
          <a:p>
            <a:pPr marL="457200" lvl="0" indent="-342900" rtl="0">
              <a:spcBef>
                <a:spcPts val="0"/>
              </a:spcBef>
              <a:spcAft>
                <a:spcPts val="0"/>
              </a:spcAft>
              <a:buClr>
                <a:srgbClr val="FFFFFF"/>
              </a:buClr>
              <a:buSzPts val="1800"/>
              <a:buFont typeface="Comic Sans MS"/>
              <a:buChar char="●"/>
            </a:pPr>
            <a:r>
              <a:rPr lang="en">
                <a:solidFill>
                  <a:srgbClr val="FFFFFF"/>
                </a:solidFill>
                <a:latin typeface="Comic Sans MS"/>
                <a:ea typeface="Comic Sans MS"/>
                <a:cs typeface="Comic Sans MS"/>
                <a:sym typeface="Comic Sans MS"/>
              </a:rPr>
              <a:t>What has your child learned about how to behave towards adults and peers? </a:t>
            </a:r>
            <a:endParaRPr>
              <a:solidFill>
                <a:srgbClr val="FFFFFF"/>
              </a:solidFill>
              <a:latin typeface="Comic Sans MS"/>
              <a:ea typeface="Comic Sans MS"/>
              <a:cs typeface="Comic Sans MS"/>
              <a:sym typeface="Comic Sans MS"/>
            </a:endParaRPr>
          </a:p>
          <a:p>
            <a:pPr marL="457200" lvl="0" indent="-342900" rtl="0">
              <a:spcBef>
                <a:spcPts val="0"/>
              </a:spcBef>
              <a:spcAft>
                <a:spcPts val="0"/>
              </a:spcAft>
              <a:buClr>
                <a:srgbClr val="FFFFFF"/>
              </a:buClr>
              <a:buSzPts val="1800"/>
              <a:buFont typeface="Comic Sans MS"/>
              <a:buChar char="●"/>
            </a:pPr>
            <a:r>
              <a:rPr lang="en">
                <a:solidFill>
                  <a:srgbClr val="FFFFFF"/>
                </a:solidFill>
                <a:latin typeface="Comic Sans MS"/>
                <a:ea typeface="Comic Sans MS"/>
                <a:cs typeface="Comic Sans MS"/>
                <a:sym typeface="Comic Sans MS"/>
              </a:rPr>
              <a:t>Is it culturally acceptable to touch another child (handshake)? </a:t>
            </a:r>
            <a:endParaRPr>
              <a:solidFill>
                <a:srgbClr val="FFFFFF"/>
              </a:solidFill>
              <a:latin typeface="Comic Sans MS"/>
              <a:ea typeface="Comic Sans MS"/>
              <a:cs typeface="Comic Sans MS"/>
              <a:sym typeface="Comic Sans MS"/>
            </a:endParaRPr>
          </a:p>
          <a:p>
            <a:pPr marL="457200" lvl="0" indent="-342900" rtl="0">
              <a:spcBef>
                <a:spcPts val="0"/>
              </a:spcBef>
              <a:spcAft>
                <a:spcPts val="0"/>
              </a:spcAft>
              <a:buSzPts val="1800"/>
              <a:buFont typeface="Comic Sans MS"/>
              <a:buChar char="●"/>
            </a:pPr>
            <a:r>
              <a:rPr lang="en">
                <a:solidFill>
                  <a:srgbClr val="FFFFFF"/>
                </a:solidFill>
                <a:latin typeface="Comic Sans MS"/>
                <a:ea typeface="Comic Sans MS"/>
                <a:cs typeface="Comic Sans MS"/>
                <a:sym typeface="Comic Sans MS"/>
              </a:rPr>
              <a:t>Is it culturally acceptable to make eye contact?</a:t>
            </a:r>
            <a:r>
              <a:rPr lang="en">
                <a:latin typeface="Comic Sans MS"/>
                <a:ea typeface="Comic Sans MS"/>
                <a:cs typeface="Comic Sans MS"/>
                <a:sym typeface="Comic Sans MS"/>
              </a:rPr>
              <a:t> </a:t>
            </a:r>
            <a:endParaRPr>
              <a:latin typeface="Comic Sans MS"/>
              <a:ea typeface="Comic Sans MS"/>
              <a:cs typeface="Comic Sans MS"/>
              <a:sym typeface="Comic Sans MS"/>
            </a:endParaRPr>
          </a:p>
          <a:p>
            <a:pPr marL="0" lvl="0" indent="0" rtl="0">
              <a:spcBef>
                <a:spcPts val="1600"/>
              </a:spcBef>
              <a:spcAft>
                <a:spcPts val="16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t>Communicate with Parents </a:t>
            </a:r>
            <a:endParaRPr b="1"/>
          </a:p>
        </p:txBody>
      </p:sp>
      <p:sp>
        <p:nvSpPr>
          <p:cNvPr id="82" name="Google Shape;82;p17"/>
          <p:cNvSpPr txBox="1">
            <a:spLocks noGrp="1"/>
          </p:cNvSpPr>
          <p:nvPr>
            <p:ph type="body" idx="1"/>
          </p:nvPr>
        </p:nvSpPr>
        <p:spPr>
          <a:xfrm>
            <a:off x="311700" y="572700"/>
            <a:ext cx="8520600" cy="4279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FFFFFF"/>
                </a:solidFill>
              </a:rPr>
              <a:t>Dear Parents. </a:t>
            </a:r>
            <a:endParaRPr b="1">
              <a:solidFill>
                <a:srgbClr val="FFFFFF"/>
              </a:solidFill>
            </a:endParaRPr>
          </a:p>
          <a:p>
            <a:pPr marL="0" lvl="0" indent="457200" rtl="0">
              <a:spcBef>
                <a:spcPts val="1600"/>
              </a:spcBef>
              <a:spcAft>
                <a:spcPts val="0"/>
              </a:spcAft>
              <a:buNone/>
            </a:pPr>
            <a:r>
              <a:rPr lang="en" b="1">
                <a:solidFill>
                  <a:srgbClr val="FFFFFF"/>
                </a:solidFill>
              </a:rPr>
              <a:t>There’s a wonderful new beginning to your child’s school day! It’s called Morning Meeting and it’s a great way to build community, set a positive tone, increase excitement about learning, and improve academic and social skills. </a:t>
            </a:r>
            <a:endParaRPr b="1">
              <a:solidFill>
                <a:srgbClr val="FFFFFF"/>
              </a:solidFill>
            </a:endParaRPr>
          </a:p>
          <a:p>
            <a:pPr marL="0" lvl="0" indent="457200" rtl="0">
              <a:spcBef>
                <a:spcPts val="1600"/>
              </a:spcBef>
              <a:spcAft>
                <a:spcPts val="0"/>
              </a:spcAft>
              <a:buNone/>
            </a:pPr>
            <a:endParaRPr sz="1300" b="1">
              <a:solidFill>
                <a:srgbClr val="FFFFFF"/>
              </a:solidFill>
            </a:endParaRPr>
          </a:p>
          <a:p>
            <a:pPr marL="0" lvl="0" indent="457200" rtl="0">
              <a:spcBef>
                <a:spcPts val="1600"/>
              </a:spcBef>
              <a:spcAft>
                <a:spcPts val="0"/>
              </a:spcAft>
              <a:buNone/>
            </a:pPr>
            <a:endParaRPr sz="1400" b="1">
              <a:solidFill>
                <a:srgbClr val="FFFFFF"/>
              </a:solidFill>
            </a:endParaRPr>
          </a:p>
          <a:p>
            <a:pPr marL="0" lvl="0" indent="457200" rtl="0">
              <a:spcBef>
                <a:spcPts val="1600"/>
              </a:spcBef>
              <a:spcAft>
                <a:spcPts val="0"/>
              </a:spcAft>
              <a:buNone/>
            </a:pPr>
            <a:endParaRPr sz="1400" b="1">
              <a:solidFill>
                <a:srgbClr val="FFFFFF"/>
              </a:solidFill>
            </a:endParaRPr>
          </a:p>
          <a:p>
            <a:pPr marL="0" lvl="0" indent="0" rtl="0">
              <a:spcBef>
                <a:spcPts val="1600"/>
              </a:spcBef>
              <a:spcAft>
                <a:spcPts val="0"/>
              </a:spcAft>
              <a:buNone/>
            </a:pPr>
            <a:endParaRPr sz="1400" b="1">
              <a:solidFill>
                <a:srgbClr val="FFFFFF"/>
              </a:solidFill>
            </a:endParaRPr>
          </a:p>
          <a:p>
            <a:pPr marL="0" lvl="0" indent="457200" algn="ctr" rtl="0">
              <a:spcBef>
                <a:spcPts val="1600"/>
              </a:spcBef>
              <a:spcAft>
                <a:spcPts val="0"/>
              </a:spcAft>
              <a:buNone/>
            </a:pPr>
            <a:r>
              <a:rPr lang="en" b="1" u="sng">
                <a:solidFill>
                  <a:srgbClr val="FFFFFF"/>
                </a:solidFill>
                <a:hlinkClick r:id="rId3"/>
              </a:rPr>
              <a:t>Parent Letter Example</a:t>
            </a:r>
            <a:endParaRPr b="1">
              <a:solidFill>
                <a:srgbClr val="FFFFFF"/>
              </a:solidFill>
            </a:endParaRPr>
          </a:p>
          <a:p>
            <a:pPr marL="0" lvl="0" indent="457200" rtl="0">
              <a:spcBef>
                <a:spcPts val="1600"/>
              </a:spcBef>
              <a:spcAft>
                <a:spcPts val="0"/>
              </a:spcAft>
              <a:buNone/>
            </a:pPr>
            <a:endParaRPr sz="1300" b="1">
              <a:solidFill>
                <a:srgbClr val="FFFFFF"/>
              </a:solidFill>
            </a:endParaRPr>
          </a:p>
          <a:p>
            <a:pPr marL="0" lvl="0" indent="457200" rtl="0">
              <a:spcBef>
                <a:spcPts val="1600"/>
              </a:spcBef>
              <a:spcAft>
                <a:spcPts val="0"/>
              </a:spcAft>
              <a:buNone/>
            </a:pPr>
            <a:r>
              <a:rPr lang="en" sz="1300" b="1">
                <a:solidFill>
                  <a:srgbClr val="FFFFFF"/>
                </a:solidFill>
              </a:rPr>
              <a:t> </a:t>
            </a:r>
            <a:endParaRPr sz="1300" b="1">
              <a:solidFill>
                <a:srgbClr val="FFFFFF"/>
              </a:solidFill>
            </a:endParaRPr>
          </a:p>
          <a:p>
            <a:pPr marL="0" lvl="0" indent="0" rtl="0">
              <a:spcBef>
                <a:spcPts val="1600"/>
              </a:spcBef>
              <a:spcAft>
                <a:spcPts val="0"/>
              </a:spcAft>
              <a:buNone/>
            </a:pPr>
            <a:r>
              <a:rPr lang="en" sz="1300">
                <a:solidFill>
                  <a:srgbClr val="FFFFFF"/>
                </a:solidFill>
              </a:rPr>
              <a:t>	</a:t>
            </a:r>
            <a:endParaRPr sz="1300">
              <a:solidFill>
                <a:srgbClr val="FFFFFF"/>
              </a:solidFill>
            </a:endParaRPr>
          </a:p>
          <a:p>
            <a:pPr marL="0" lvl="0" indent="0" rtl="0">
              <a:spcBef>
                <a:spcPts val="1600"/>
              </a:spcBef>
              <a:spcAft>
                <a:spcPts val="0"/>
              </a:spcAft>
              <a:buNone/>
            </a:pPr>
            <a:endParaRPr sz="1300">
              <a:solidFill>
                <a:srgbClr val="FFFFFF"/>
              </a:solidFill>
            </a:endParaRPr>
          </a:p>
          <a:p>
            <a:pPr marL="0" lvl="0" indent="0">
              <a:spcBef>
                <a:spcPts val="1600"/>
              </a:spcBef>
              <a:spcAft>
                <a:spcPts val="1600"/>
              </a:spcAft>
              <a:buNone/>
            </a:pPr>
            <a:endParaRPr sz="13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2412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u="sng">
                <a:solidFill>
                  <a:srgbClr val="000000"/>
                </a:solidFill>
                <a:latin typeface="Comic Sans MS"/>
                <a:ea typeface="Comic Sans MS"/>
                <a:cs typeface="Comic Sans MS"/>
                <a:sym typeface="Comic Sans MS"/>
              </a:rPr>
              <a:t>Greeting</a:t>
            </a:r>
            <a:r>
              <a:rPr lang="en" sz="3600" b="1">
                <a:solidFill>
                  <a:srgbClr val="000000"/>
                </a:solidFill>
              </a:rPr>
              <a:t> </a:t>
            </a:r>
            <a:endParaRPr sz="3600" b="1">
              <a:solidFill>
                <a:srgbClr val="000000"/>
              </a:solidFill>
            </a:endParaRPr>
          </a:p>
        </p:txBody>
      </p:sp>
      <p:sp>
        <p:nvSpPr>
          <p:cNvPr id="88" name="Google Shape;88;p18"/>
          <p:cNvSpPr txBox="1">
            <a:spLocks noGrp="1"/>
          </p:cNvSpPr>
          <p:nvPr>
            <p:ph type="body" idx="1"/>
          </p:nvPr>
        </p:nvSpPr>
        <p:spPr>
          <a:xfrm>
            <a:off x="251750" y="863550"/>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FFFFFF"/>
                </a:solidFill>
                <a:latin typeface="Comic Sans MS"/>
                <a:ea typeface="Comic Sans MS"/>
                <a:cs typeface="Comic Sans MS"/>
                <a:sym typeface="Comic Sans MS"/>
              </a:rPr>
              <a:t>-Model what you are expecting students to do</a:t>
            </a:r>
            <a:endParaRPr b="1">
              <a:solidFill>
                <a:srgbClr val="FFFFFF"/>
              </a:solidFill>
              <a:latin typeface="Comic Sans MS"/>
              <a:ea typeface="Comic Sans MS"/>
              <a:cs typeface="Comic Sans MS"/>
              <a:sym typeface="Comic Sans MS"/>
            </a:endParaRPr>
          </a:p>
          <a:p>
            <a:pPr marL="0" lvl="0" indent="0" rtl="0">
              <a:spcBef>
                <a:spcPts val="1600"/>
              </a:spcBef>
              <a:spcAft>
                <a:spcPts val="0"/>
              </a:spcAft>
              <a:buNone/>
            </a:pPr>
            <a:r>
              <a:rPr lang="en" b="1">
                <a:solidFill>
                  <a:srgbClr val="FFFFFF"/>
                </a:solidFill>
                <a:latin typeface="Comic Sans MS"/>
                <a:ea typeface="Comic Sans MS"/>
                <a:cs typeface="Comic Sans MS"/>
                <a:sym typeface="Comic Sans MS"/>
              </a:rPr>
              <a:t>-Greet each other by name each and every day as a part of Morning Meeting</a:t>
            </a:r>
            <a:endParaRPr b="1">
              <a:solidFill>
                <a:srgbClr val="FFFFFF"/>
              </a:solidFill>
              <a:latin typeface="Comic Sans MS"/>
              <a:ea typeface="Comic Sans MS"/>
              <a:cs typeface="Comic Sans MS"/>
              <a:sym typeface="Comic Sans MS"/>
            </a:endParaRPr>
          </a:p>
          <a:p>
            <a:pPr marL="0" lvl="0" indent="0" rtl="0">
              <a:spcBef>
                <a:spcPts val="1600"/>
              </a:spcBef>
              <a:spcAft>
                <a:spcPts val="0"/>
              </a:spcAft>
              <a:buNone/>
            </a:pPr>
            <a:r>
              <a:rPr lang="en" b="1">
                <a:solidFill>
                  <a:srgbClr val="FFFFFF"/>
                </a:solidFill>
                <a:latin typeface="Comic Sans MS"/>
                <a:ea typeface="Comic Sans MS"/>
                <a:cs typeface="Comic Sans MS"/>
                <a:sym typeface="Comic Sans MS"/>
              </a:rPr>
              <a:t>-Make eye contact</a:t>
            </a:r>
            <a:endParaRPr b="1">
              <a:solidFill>
                <a:srgbClr val="FFFFFF"/>
              </a:solidFill>
              <a:latin typeface="Comic Sans MS"/>
              <a:ea typeface="Comic Sans MS"/>
              <a:cs typeface="Comic Sans MS"/>
              <a:sym typeface="Comic Sans MS"/>
            </a:endParaRPr>
          </a:p>
          <a:p>
            <a:pPr marL="0" lvl="0" indent="0" rtl="0">
              <a:spcBef>
                <a:spcPts val="1600"/>
              </a:spcBef>
              <a:spcAft>
                <a:spcPts val="0"/>
              </a:spcAft>
              <a:buNone/>
            </a:pPr>
            <a:r>
              <a:rPr lang="en" b="1">
                <a:solidFill>
                  <a:srgbClr val="FFFFFF"/>
                </a:solidFill>
                <a:latin typeface="Comic Sans MS"/>
                <a:ea typeface="Comic Sans MS"/>
                <a:cs typeface="Comic Sans MS"/>
                <a:sym typeface="Comic Sans MS"/>
              </a:rPr>
              <a:t>-Be intentional &amp; creative</a:t>
            </a:r>
            <a:endParaRPr b="1">
              <a:solidFill>
                <a:srgbClr val="FFFFFF"/>
              </a:solidFill>
              <a:latin typeface="Comic Sans MS"/>
              <a:ea typeface="Comic Sans MS"/>
              <a:cs typeface="Comic Sans MS"/>
              <a:sym typeface="Comic Sans MS"/>
            </a:endParaRPr>
          </a:p>
          <a:p>
            <a:pPr marL="0" lvl="0" indent="0" rtl="0">
              <a:spcBef>
                <a:spcPts val="1600"/>
              </a:spcBef>
              <a:spcAft>
                <a:spcPts val="0"/>
              </a:spcAft>
              <a:buNone/>
            </a:pPr>
            <a:r>
              <a:rPr lang="en" b="1">
                <a:solidFill>
                  <a:srgbClr val="FFFFFF"/>
                </a:solidFill>
                <a:latin typeface="Comic Sans MS"/>
                <a:ea typeface="Comic Sans MS"/>
                <a:cs typeface="Comic Sans MS"/>
                <a:sym typeface="Comic Sans MS"/>
              </a:rPr>
              <a:t>- Set the expectations for this and how you </a:t>
            </a:r>
            <a:endParaRPr b="1">
              <a:solidFill>
                <a:srgbClr val="FFFFFF"/>
              </a:solidFill>
              <a:latin typeface="Comic Sans MS"/>
              <a:ea typeface="Comic Sans MS"/>
              <a:cs typeface="Comic Sans MS"/>
              <a:sym typeface="Comic Sans MS"/>
            </a:endParaRPr>
          </a:p>
          <a:p>
            <a:pPr marL="0" lvl="0" indent="0" rtl="0">
              <a:spcBef>
                <a:spcPts val="0"/>
              </a:spcBef>
              <a:spcAft>
                <a:spcPts val="0"/>
              </a:spcAft>
              <a:buNone/>
            </a:pPr>
            <a:r>
              <a:rPr lang="en" b="1">
                <a:solidFill>
                  <a:srgbClr val="FFFFFF"/>
                </a:solidFill>
                <a:latin typeface="Comic Sans MS"/>
                <a:ea typeface="Comic Sans MS"/>
                <a:cs typeface="Comic Sans MS"/>
                <a:sym typeface="Comic Sans MS"/>
              </a:rPr>
              <a:t>want it done each day, keep it routine so they</a:t>
            </a:r>
            <a:endParaRPr b="1">
              <a:solidFill>
                <a:srgbClr val="FFFFFF"/>
              </a:solidFill>
              <a:latin typeface="Comic Sans MS"/>
              <a:ea typeface="Comic Sans MS"/>
              <a:cs typeface="Comic Sans MS"/>
              <a:sym typeface="Comic Sans MS"/>
            </a:endParaRPr>
          </a:p>
          <a:p>
            <a:pPr marL="0" lvl="0" indent="0" rtl="0">
              <a:spcBef>
                <a:spcPts val="0"/>
              </a:spcBef>
              <a:spcAft>
                <a:spcPts val="0"/>
              </a:spcAft>
              <a:buNone/>
            </a:pPr>
            <a:r>
              <a:rPr lang="en" b="1">
                <a:solidFill>
                  <a:srgbClr val="FFFFFF"/>
                </a:solidFill>
                <a:latin typeface="Comic Sans MS"/>
                <a:ea typeface="Comic Sans MS"/>
                <a:cs typeface="Comic Sans MS"/>
                <a:sym typeface="Comic Sans MS"/>
              </a:rPr>
              <a:t>know what to expect</a:t>
            </a:r>
            <a:endParaRPr b="1">
              <a:solidFill>
                <a:srgbClr val="FFFFFF"/>
              </a:solidFill>
              <a:latin typeface="Comic Sans MS"/>
              <a:ea typeface="Comic Sans MS"/>
              <a:cs typeface="Comic Sans MS"/>
              <a:sym typeface="Comic Sans MS"/>
            </a:endParaRPr>
          </a:p>
          <a:p>
            <a:pPr marL="0" lvl="0" indent="0" rtl="0">
              <a:spcBef>
                <a:spcPts val="0"/>
              </a:spcBef>
              <a:spcAft>
                <a:spcPts val="0"/>
              </a:spcAft>
              <a:buNone/>
            </a:pPr>
            <a:endParaRPr b="1">
              <a:solidFill>
                <a:srgbClr val="FFFFFF"/>
              </a:solidFill>
              <a:latin typeface="Comic Sans MS"/>
              <a:ea typeface="Comic Sans MS"/>
              <a:cs typeface="Comic Sans MS"/>
              <a:sym typeface="Comic Sans MS"/>
            </a:endParaRPr>
          </a:p>
          <a:p>
            <a:pPr marL="0" lvl="0" indent="0" rtl="0">
              <a:spcBef>
                <a:spcPts val="0"/>
              </a:spcBef>
              <a:spcAft>
                <a:spcPts val="0"/>
              </a:spcAft>
              <a:buNone/>
            </a:pPr>
            <a:r>
              <a:rPr lang="en" b="1" u="sng">
                <a:solidFill>
                  <a:srgbClr val="F3F3F3"/>
                </a:solidFill>
                <a:latin typeface="Comic Sans MS"/>
                <a:ea typeface="Comic Sans MS"/>
                <a:cs typeface="Comic Sans MS"/>
                <a:sym typeface="Comic Sans MS"/>
                <a:hlinkClick r:id="rId3"/>
              </a:rPr>
              <a:t>-Link to ideas of greetings</a:t>
            </a:r>
            <a:endParaRPr b="1">
              <a:solidFill>
                <a:srgbClr val="F3F3F3"/>
              </a:solidFill>
              <a:latin typeface="Comic Sans MS"/>
              <a:ea typeface="Comic Sans MS"/>
              <a:cs typeface="Comic Sans MS"/>
              <a:sym typeface="Comic Sans MS"/>
            </a:endParaRPr>
          </a:p>
          <a:p>
            <a:pPr marL="0" lvl="0" indent="0" rtl="0">
              <a:spcBef>
                <a:spcPts val="0"/>
              </a:spcBef>
              <a:spcAft>
                <a:spcPts val="0"/>
              </a:spcAft>
              <a:buNone/>
            </a:pPr>
            <a:endParaRPr b="1">
              <a:solidFill>
                <a:srgbClr val="FFFFFF"/>
              </a:solidFill>
              <a:latin typeface="Comic Sans MS"/>
              <a:ea typeface="Comic Sans MS"/>
              <a:cs typeface="Comic Sans MS"/>
              <a:sym typeface="Comic Sans MS"/>
            </a:endParaRPr>
          </a:p>
          <a:p>
            <a:pPr marL="0" lvl="0" indent="0" rtl="0">
              <a:spcBef>
                <a:spcPts val="0"/>
              </a:spcBef>
              <a:spcAft>
                <a:spcPts val="0"/>
              </a:spcAft>
              <a:buNone/>
            </a:pPr>
            <a:endParaRPr/>
          </a:p>
          <a:p>
            <a:pPr marL="0" lvl="0" indent="0">
              <a:spcBef>
                <a:spcPts val="1600"/>
              </a:spcBef>
              <a:spcAft>
                <a:spcPts val="1600"/>
              </a:spcAft>
              <a:buNone/>
            </a:pPr>
            <a:endParaRPr/>
          </a:p>
        </p:txBody>
      </p:sp>
      <p:pic>
        <p:nvPicPr>
          <p:cNvPr id="89" name="Google Shape;89;p18"/>
          <p:cNvPicPr preferRelativeResize="0"/>
          <p:nvPr/>
        </p:nvPicPr>
        <p:blipFill>
          <a:blip r:embed="rId4">
            <a:alphaModFix/>
          </a:blip>
          <a:stretch>
            <a:fillRect/>
          </a:stretch>
        </p:blipFill>
        <p:spPr>
          <a:xfrm rot="557028">
            <a:off x="5785800" y="2387400"/>
            <a:ext cx="3066724" cy="1845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735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u="sng">
                <a:solidFill>
                  <a:srgbClr val="000000"/>
                </a:solidFill>
                <a:latin typeface="Comic Sans MS"/>
                <a:ea typeface="Comic Sans MS"/>
                <a:cs typeface="Comic Sans MS"/>
                <a:sym typeface="Comic Sans MS"/>
              </a:rPr>
              <a:t>Sharing</a:t>
            </a:r>
            <a:r>
              <a:rPr lang="en" sz="3600" b="1">
                <a:solidFill>
                  <a:srgbClr val="000000"/>
                </a:solidFill>
                <a:latin typeface="Comic Sans MS"/>
                <a:ea typeface="Comic Sans MS"/>
                <a:cs typeface="Comic Sans MS"/>
                <a:sym typeface="Comic Sans MS"/>
              </a:rPr>
              <a:t> </a:t>
            </a:r>
            <a:endParaRPr sz="3600" b="1">
              <a:solidFill>
                <a:srgbClr val="000000"/>
              </a:solidFill>
              <a:latin typeface="Comic Sans MS"/>
              <a:ea typeface="Comic Sans MS"/>
              <a:cs typeface="Comic Sans MS"/>
              <a:sym typeface="Comic Sans MS"/>
            </a:endParaRPr>
          </a:p>
        </p:txBody>
      </p:sp>
      <p:sp>
        <p:nvSpPr>
          <p:cNvPr id="95" name="Google Shape;95;p19"/>
          <p:cNvSpPr txBox="1">
            <a:spLocks noGrp="1"/>
          </p:cNvSpPr>
          <p:nvPr>
            <p:ph type="body" idx="1"/>
          </p:nvPr>
        </p:nvSpPr>
        <p:spPr>
          <a:xfrm>
            <a:off x="81900" y="709550"/>
            <a:ext cx="8980200" cy="3416400"/>
          </a:xfrm>
          <a:prstGeom prst="rect">
            <a:avLst/>
          </a:prstGeom>
        </p:spPr>
        <p:txBody>
          <a:bodyPr spcFirstLastPara="1" wrap="square" lIns="91425" tIns="91425" rIns="91425" bIns="91425" anchor="t" anchorCtr="0">
            <a:noAutofit/>
          </a:bodyPr>
          <a:lstStyle/>
          <a:p>
            <a:pPr marL="457200" lvl="0" indent="-342900" rtl="0">
              <a:lnSpc>
                <a:spcPct val="100000"/>
              </a:lnSpc>
              <a:spcBef>
                <a:spcPts val="0"/>
              </a:spcBef>
              <a:spcAft>
                <a:spcPts val="0"/>
              </a:spcAft>
              <a:buClr>
                <a:srgbClr val="FFFFFF"/>
              </a:buClr>
              <a:buSzPts val="1800"/>
              <a:buFont typeface="Comic Sans MS"/>
              <a:buChar char="-"/>
            </a:pPr>
            <a:r>
              <a:rPr lang="en" b="1">
                <a:solidFill>
                  <a:srgbClr val="FFFFFF"/>
                </a:solidFill>
                <a:latin typeface="Comic Sans MS"/>
                <a:ea typeface="Comic Sans MS"/>
                <a:cs typeface="Comic Sans MS"/>
                <a:sym typeface="Comic Sans MS"/>
              </a:rPr>
              <a:t>Why do we all share thoughts / feelings / ideas? Our students do the same</a:t>
            </a:r>
            <a:endParaRPr b="1">
              <a:solidFill>
                <a:srgbClr val="FFFFFF"/>
              </a:solidFill>
              <a:latin typeface="Comic Sans MS"/>
              <a:ea typeface="Comic Sans MS"/>
              <a:cs typeface="Comic Sans MS"/>
              <a:sym typeface="Comic Sans MS"/>
            </a:endParaRPr>
          </a:p>
          <a:p>
            <a:pPr marL="457200" lvl="0" indent="0" rtl="0">
              <a:lnSpc>
                <a:spcPct val="100000"/>
              </a:lnSpc>
              <a:spcBef>
                <a:spcPts val="0"/>
              </a:spcBef>
              <a:spcAft>
                <a:spcPts val="0"/>
              </a:spcAft>
              <a:buNone/>
            </a:pPr>
            <a:endParaRPr b="1">
              <a:solidFill>
                <a:srgbClr val="FFFFFF"/>
              </a:solidFill>
              <a:latin typeface="Comic Sans MS"/>
              <a:ea typeface="Comic Sans MS"/>
              <a:cs typeface="Comic Sans MS"/>
              <a:sym typeface="Comic Sans MS"/>
            </a:endParaRPr>
          </a:p>
          <a:p>
            <a:pPr marL="457200" lvl="0" indent="-342900" rtl="0">
              <a:lnSpc>
                <a:spcPct val="100000"/>
              </a:lnSpc>
              <a:spcBef>
                <a:spcPts val="0"/>
              </a:spcBef>
              <a:spcAft>
                <a:spcPts val="0"/>
              </a:spcAft>
              <a:buClr>
                <a:srgbClr val="FFFFFF"/>
              </a:buClr>
              <a:buSzPts val="1800"/>
              <a:buFont typeface="Comic Sans MS"/>
              <a:buChar char="-"/>
            </a:pPr>
            <a:r>
              <a:rPr lang="en" b="1">
                <a:solidFill>
                  <a:srgbClr val="FFFFFF"/>
                </a:solidFill>
                <a:latin typeface="Comic Sans MS"/>
                <a:ea typeface="Comic Sans MS"/>
                <a:cs typeface="Comic Sans MS"/>
                <a:sym typeface="Comic Sans MS"/>
              </a:rPr>
              <a:t>Use this time to gain more knowledge of your students and to build relationships with your students</a:t>
            </a:r>
            <a:endParaRPr b="1">
              <a:solidFill>
                <a:srgbClr val="FFFFFF"/>
              </a:solidFill>
              <a:latin typeface="Comic Sans MS"/>
              <a:ea typeface="Comic Sans MS"/>
              <a:cs typeface="Comic Sans MS"/>
              <a:sym typeface="Comic Sans MS"/>
            </a:endParaRPr>
          </a:p>
          <a:p>
            <a:pPr marL="457200" lvl="0" indent="0" rtl="0">
              <a:lnSpc>
                <a:spcPct val="100000"/>
              </a:lnSpc>
              <a:spcBef>
                <a:spcPts val="0"/>
              </a:spcBef>
              <a:spcAft>
                <a:spcPts val="0"/>
              </a:spcAft>
              <a:buNone/>
            </a:pPr>
            <a:endParaRPr b="1">
              <a:solidFill>
                <a:srgbClr val="FFFFFF"/>
              </a:solidFill>
              <a:latin typeface="Comic Sans MS"/>
              <a:ea typeface="Comic Sans MS"/>
              <a:cs typeface="Comic Sans MS"/>
              <a:sym typeface="Comic Sans MS"/>
            </a:endParaRPr>
          </a:p>
          <a:p>
            <a:pPr marL="457200" lvl="0" indent="-342900" rtl="0">
              <a:lnSpc>
                <a:spcPct val="100000"/>
              </a:lnSpc>
              <a:spcBef>
                <a:spcPts val="0"/>
              </a:spcBef>
              <a:spcAft>
                <a:spcPts val="0"/>
              </a:spcAft>
              <a:buClr>
                <a:srgbClr val="FFFFFF"/>
              </a:buClr>
              <a:buSzPts val="1800"/>
              <a:buFont typeface="Comic Sans MS"/>
              <a:buChar char="-"/>
            </a:pPr>
            <a:r>
              <a:rPr lang="en" b="1">
                <a:solidFill>
                  <a:srgbClr val="FFFFFF"/>
                </a:solidFill>
                <a:latin typeface="Comic Sans MS"/>
                <a:ea typeface="Comic Sans MS"/>
                <a:cs typeface="Comic Sans MS"/>
                <a:sym typeface="Comic Sans MS"/>
              </a:rPr>
              <a:t>This is a time for students to share important events in their lives</a:t>
            </a:r>
            <a:endParaRPr b="1">
              <a:solidFill>
                <a:srgbClr val="FFFFFF"/>
              </a:solidFill>
              <a:latin typeface="Comic Sans MS"/>
              <a:ea typeface="Comic Sans MS"/>
              <a:cs typeface="Comic Sans MS"/>
              <a:sym typeface="Comic Sans MS"/>
            </a:endParaRPr>
          </a:p>
          <a:p>
            <a:pPr marL="457200" lvl="0" indent="0" rtl="0">
              <a:lnSpc>
                <a:spcPct val="100000"/>
              </a:lnSpc>
              <a:spcBef>
                <a:spcPts val="0"/>
              </a:spcBef>
              <a:spcAft>
                <a:spcPts val="0"/>
              </a:spcAft>
              <a:buNone/>
            </a:pPr>
            <a:endParaRPr b="1">
              <a:solidFill>
                <a:srgbClr val="FFFFFF"/>
              </a:solidFill>
              <a:latin typeface="Comic Sans MS"/>
              <a:ea typeface="Comic Sans MS"/>
              <a:cs typeface="Comic Sans MS"/>
              <a:sym typeface="Comic Sans MS"/>
            </a:endParaRPr>
          </a:p>
          <a:p>
            <a:pPr marL="457200" lvl="0" indent="-342900" rtl="0">
              <a:lnSpc>
                <a:spcPct val="100000"/>
              </a:lnSpc>
              <a:spcBef>
                <a:spcPts val="0"/>
              </a:spcBef>
              <a:spcAft>
                <a:spcPts val="0"/>
              </a:spcAft>
              <a:buClr>
                <a:srgbClr val="FFFFFF"/>
              </a:buClr>
              <a:buSzPts val="1800"/>
              <a:buFont typeface="Comic Sans MS"/>
              <a:buChar char="-"/>
            </a:pPr>
            <a:r>
              <a:rPr lang="en" b="1">
                <a:solidFill>
                  <a:srgbClr val="FFFFFF"/>
                </a:solidFill>
                <a:latin typeface="Comic Sans MS"/>
                <a:ea typeface="Comic Sans MS"/>
                <a:cs typeface="Comic Sans MS"/>
                <a:sym typeface="Comic Sans MS"/>
              </a:rPr>
              <a:t>It’s about what the student sees as important, not as what we see as important</a:t>
            </a:r>
            <a:endParaRPr b="1">
              <a:solidFill>
                <a:srgbClr val="FFFFFF"/>
              </a:solidFill>
              <a:latin typeface="Comic Sans MS"/>
              <a:ea typeface="Comic Sans MS"/>
              <a:cs typeface="Comic Sans MS"/>
              <a:sym typeface="Comic Sans MS"/>
            </a:endParaRPr>
          </a:p>
          <a:p>
            <a:pPr marL="457200" lvl="0" indent="0" rtl="0">
              <a:lnSpc>
                <a:spcPct val="100000"/>
              </a:lnSpc>
              <a:spcBef>
                <a:spcPts val="0"/>
              </a:spcBef>
              <a:spcAft>
                <a:spcPts val="0"/>
              </a:spcAft>
              <a:buNone/>
            </a:pPr>
            <a:endParaRPr b="1">
              <a:solidFill>
                <a:srgbClr val="FFFFFF"/>
              </a:solidFill>
              <a:latin typeface="Comic Sans MS"/>
              <a:ea typeface="Comic Sans MS"/>
              <a:cs typeface="Comic Sans MS"/>
              <a:sym typeface="Comic Sans MS"/>
            </a:endParaRPr>
          </a:p>
          <a:p>
            <a:pPr marL="457200" lvl="0" indent="-342900" rtl="0">
              <a:lnSpc>
                <a:spcPct val="100000"/>
              </a:lnSpc>
              <a:spcBef>
                <a:spcPts val="0"/>
              </a:spcBef>
              <a:spcAft>
                <a:spcPts val="0"/>
              </a:spcAft>
              <a:buClr>
                <a:srgbClr val="FFFFFF"/>
              </a:buClr>
              <a:buSzPts val="1800"/>
              <a:buFont typeface="Comic Sans MS"/>
              <a:buChar char="-"/>
            </a:pPr>
            <a:r>
              <a:rPr lang="en" b="1">
                <a:solidFill>
                  <a:srgbClr val="FFFFFF"/>
                </a:solidFill>
                <a:latin typeface="Comic Sans MS"/>
                <a:ea typeface="Comic Sans MS"/>
                <a:cs typeface="Comic Sans MS"/>
                <a:sym typeface="Comic Sans MS"/>
              </a:rPr>
              <a:t>Be intentional and include information about yourself so students can get to know you.</a:t>
            </a:r>
            <a:endParaRPr b="1">
              <a:solidFill>
                <a:srgbClr val="FFFFFF"/>
              </a:solidFill>
              <a:latin typeface="Comic Sans MS"/>
              <a:ea typeface="Comic Sans MS"/>
              <a:cs typeface="Comic Sans MS"/>
              <a:sym typeface="Comic Sans MS"/>
            </a:endParaRPr>
          </a:p>
          <a:p>
            <a:pPr marL="457200" lvl="0" indent="0" algn="ctr" rtl="0">
              <a:lnSpc>
                <a:spcPct val="100000"/>
              </a:lnSpc>
              <a:spcBef>
                <a:spcPts val="1600"/>
              </a:spcBef>
              <a:spcAft>
                <a:spcPts val="1600"/>
              </a:spcAft>
              <a:buNone/>
            </a:pPr>
            <a:r>
              <a:rPr lang="en" b="1" u="sng">
                <a:solidFill>
                  <a:srgbClr val="FFFFFF"/>
                </a:solidFill>
                <a:latin typeface="Comic Sans MS"/>
                <a:ea typeface="Comic Sans MS"/>
                <a:cs typeface="Comic Sans MS"/>
                <a:sym typeface="Comic Sans MS"/>
                <a:hlinkClick r:id="rId3"/>
              </a:rPr>
              <a:t>Link to questions</a:t>
            </a:r>
            <a:endParaRPr b="1">
              <a:solidFill>
                <a:srgbClr val="FFFFFF"/>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2344125" y="397425"/>
            <a:ext cx="4318200" cy="519600"/>
          </a:xfrm>
          <a:prstGeom prst="rect">
            <a:avLst/>
          </a:prstGeom>
          <a:noFill/>
        </p:spPr>
        <p:txBody>
          <a:bodyPr spcFirstLastPara="1" wrap="square" lIns="91425" tIns="91425" rIns="91425" bIns="91425" anchor="t" anchorCtr="0">
            <a:noAutofit/>
          </a:bodyPr>
          <a:lstStyle/>
          <a:p>
            <a:pPr marL="0" lvl="0" indent="0" algn="ctr">
              <a:spcBef>
                <a:spcPts val="0"/>
              </a:spcBef>
              <a:spcAft>
                <a:spcPts val="0"/>
              </a:spcAft>
              <a:buNone/>
            </a:pPr>
            <a:r>
              <a:rPr lang="en" b="1"/>
              <a:t>Group Activity </a:t>
            </a:r>
            <a:endParaRPr b="1"/>
          </a:p>
        </p:txBody>
      </p:sp>
      <p:sp>
        <p:nvSpPr>
          <p:cNvPr id="101" name="Google Shape;101;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FFFFFF"/>
              </a:buClr>
              <a:buSzPts val="1800"/>
              <a:buChar char="●"/>
            </a:pPr>
            <a:r>
              <a:rPr lang="en">
                <a:solidFill>
                  <a:srgbClr val="FFFFFF"/>
                </a:solidFill>
              </a:rPr>
              <a:t>Are you implementing Kagan? </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Short, fast-paced, and involves everyone in the class. </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Some activities may have clear academic skill-building components, may tie into current topics, or can be “just for fun”. </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Must be accessible to ALL students. </a:t>
            </a:r>
            <a:endParaRPr>
              <a:solidFill>
                <a:srgbClr val="FFFFFF"/>
              </a:solidFill>
            </a:endParaRPr>
          </a:p>
          <a:p>
            <a:pPr marL="457200" lvl="0" indent="-342900" rtl="0">
              <a:spcBef>
                <a:spcPts val="0"/>
              </a:spcBef>
              <a:spcAft>
                <a:spcPts val="0"/>
              </a:spcAft>
              <a:buClr>
                <a:srgbClr val="FFFFFF"/>
              </a:buClr>
              <a:buSzPts val="1800"/>
              <a:buChar char="●"/>
            </a:pPr>
            <a:r>
              <a:rPr lang="en">
                <a:solidFill>
                  <a:srgbClr val="FFFFFF"/>
                </a:solidFill>
              </a:rPr>
              <a:t>Start off with one to two activities and allow students to master them before adding in another activity. </a:t>
            </a:r>
            <a:endParaRPr>
              <a:solidFill>
                <a:srgbClr val="FFFFFF"/>
              </a:solidFill>
            </a:endParaRPr>
          </a:p>
          <a:p>
            <a:pPr marL="0" lvl="0" indent="0">
              <a:spcBef>
                <a:spcPts val="1600"/>
              </a:spcBef>
              <a:spcAft>
                <a:spcPts val="0"/>
              </a:spcAft>
              <a:buNone/>
            </a:pPr>
            <a:endParaRPr>
              <a:solidFill>
                <a:srgbClr val="FFFFFF"/>
              </a:solidFill>
            </a:endParaRPr>
          </a:p>
          <a:p>
            <a:pPr marL="0" lvl="0" indent="0" rtl="0">
              <a:spcBef>
                <a:spcPts val="1600"/>
              </a:spcBef>
              <a:spcAft>
                <a:spcPts val="0"/>
              </a:spcAft>
              <a:buNone/>
            </a:pPr>
            <a:endParaRPr>
              <a:solidFill>
                <a:srgbClr val="FFFFFF"/>
              </a:solidFill>
            </a:endParaRPr>
          </a:p>
          <a:p>
            <a:pPr marL="0" lvl="0" indent="0" algn="ctr" rtl="0">
              <a:spcBef>
                <a:spcPts val="1600"/>
              </a:spcBef>
              <a:spcAft>
                <a:spcPts val="0"/>
              </a:spcAft>
              <a:buNone/>
            </a:pPr>
            <a:r>
              <a:rPr lang="en" b="1" u="sng">
                <a:solidFill>
                  <a:srgbClr val="FFFFFF"/>
                </a:solidFill>
                <a:hlinkClick r:id="rId3"/>
              </a:rPr>
              <a:t>Ready to use group activities!</a:t>
            </a:r>
            <a:r>
              <a:rPr lang="en" b="1">
                <a:solidFill>
                  <a:srgbClr val="FFFFFF"/>
                </a:solidFill>
              </a:rPr>
              <a:t> </a:t>
            </a:r>
            <a:endParaRPr b="1">
              <a:solidFill>
                <a:srgbClr val="FFFFFF"/>
              </a:solidFill>
            </a:endParaRPr>
          </a:p>
          <a:p>
            <a:pPr marL="0" lvl="0" indent="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754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600" b="1" u="sng">
                <a:solidFill>
                  <a:srgbClr val="FFFFFF"/>
                </a:solidFill>
                <a:latin typeface="Comic Sans MS"/>
                <a:ea typeface="Comic Sans MS"/>
                <a:cs typeface="Comic Sans MS"/>
                <a:sym typeface="Comic Sans MS"/>
              </a:rPr>
              <a:t>Morning Message </a:t>
            </a:r>
            <a:endParaRPr sz="3600" b="1" u="sng">
              <a:solidFill>
                <a:srgbClr val="FFFFFF"/>
              </a:solidFill>
              <a:latin typeface="Comic Sans MS"/>
              <a:ea typeface="Comic Sans MS"/>
              <a:cs typeface="Comic Sans MS"/>
              <a:sym typeface="Comic Sans MS"/>
            </a:endParaRPr>
          </a:p>
        </p:txBody>
      </p:sp>
      <p:sp>
        <p:nvSpPr>
          <p:cNvPr id="107" name="Google Shape;107;p21"/>
          <p:cNvSpPr txBox="1">
            <a:spLocks noGrp="1"/>
          </p:cNvSpPr>
          <p:nvPr>
            <p:ph type="body" idx="1"/>
          </p:nvPr>
        </p:nvSpPr>
        <p:spPr>
          <a:xfrm>
            <a:off x="100950" y="648125"/>
            <a:ext cx="8942100" cy="3416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b="1">
                <a:solidFill>
                  <a:srgbClr val="000000"/>
                </a:solidFill>
                <a:latin typeface="Comic Sans MS"/>
                <a:ea typeface="Comic Sans MS"/>
                <a:cs typeface="Comic Sans MS"/>
                <a:sym typeface="Comic Sans MS"/>
              </a:rPr>
              <a:t>-The goal is to inform students, while also helping them think and problem solve.</a:t>
            </a:r>
            <a:endParaRPr b="1">
              <a:solidFill>
                <a:srgbClr val="000000"/>
              </a:solidFill>
              <a:latin typeface="Comic Sans MS"/>
              <a:ea typeface="Comic Sans MS"/>
              <a:cs typeface="Comic Sans MS"/>
              <a:sym typeface="Comic Sans MS"/>
            </a:endParaRPr>
          </a:p>
          <a:p>
            <a:pPr marL="0" lvl="0" indent="0" rtl="0">
              <a:lnSpc>
                <a:spcPct val="150000"/>
              </a:lnSpc>
              <a:spcBef>
                <a:spcPts val="1600"/>
              </a:spcBef>
              <a:spcAft>
                <a:spcPts val="0"/>
              </a:spcAft>
              <a:buNone/>
            </a:pPr>
            <a:r>
              <a:rPr lang="en" b="1">
                <a:solidFill>
                  <a:srgbClr val="FFFFFF"/>
                </a:solidFill>
                <a:latin typeface="Comic Sans MS"/>
                <a:ea typeface="Comic Sans MS"/>
                <a:cs typeface="Comic Sans MS"/>
                <a:sym typeface="Comic Sans MS"/>
              </a:rPr>
              <a:t>-The message lets students know what will be happening that day, which could be changes to the schedule, what they will be learning, or whose birthday it is.</a:t>
            </a:r>
            <a:endParaRPr b="1">
              <a:solidFill>
                <a:srgbClr val="FFFFFF"/>
              </a:solidFill>
              <a:latin typeface="Comic Sans MS"/>
              <a:ea typeface="Comic Sans MS"/>
              <a:cs typeface="Comic Sans MS"/>
              <a:sym typeface="Comic Sans MS"/>
            </a:endParaRPr>
          </a:p>
          <a:p>
            <a:pPr marL="0" lvl="0" indent="0" rtl="0">
              <a:lnSpc>
                <a:spcPct val="150000"/>
              </a:lnSpc>
              <a:spcBef>
                <a:spcPts val="1600"/>
              </a:spcBef>
              <a:spcAft>
                <a:spcPts val="0"/>
              </a:spcAft>
              <a:buNone/>
            </a:pPr>
            <a:r>
              <a:rPr lang="en" b="1">
                <a:solidFill>
                  <a:srgbClr val="000000"/>
                </a:solidFill>
                <a:latin typeface="Comic Sans MS"/>
                <a:ea typeface="Comic Sans MS"/>
                <a:cs typeface="Comic Sans MS"/>
                <a:sym typeface="Comic Sans MS"/>
              </a:rPr>
              <a:t>-Throughout the message, mistakes are made and students will then help you correct the mistakes during morning meeting.</a:t>
            </a:r>
            <a:endParaRPr b="1">
              <a:solidFill>
                <a:srgbClr val="000000"/>
              </a:solidFill>
              <a:latin typeface="Comic Sans MS"/>
              <a:ea typeface="Comic Sans MS"/>
              <a:cs typeface="Comic Sans MS"/>
              <a:sym typeface="Comic Sans MS"/>
            </a:endParaRPr>
          </a:p>
          <a:p>
            <a:pPr marL="0" lvl="0" indent="0">
              <a:lnSpc>
                <a:spcPct val="150000"/>
              </a:lnSpc>
              <a:spcBef>
                <a:spcPts val="1600"/>
              </a:spcBef>
              <a:spcAft>
                <a:spcPts val="1600"/>
              </a:spcAft>
              <a:buNone/>
            </a:pPr>
            <a:r>
              <a:rPr lang="en" b="1">
                <a:solidFill>
                  <a:srgbClr val="FFFFFF"/>
                </a:solidFill>
                <a:latin typeface="Comic Sans MS"/>
                <a:ea typeface="Comic Sans MS"/>
                <a:cs typeface="Comic Sans MS"/>
                <a:sym typeface="Comic Sans MS"/>
              </a:rPr>
              <a:t>-The message serves the purpose of being informative and educational. This does not have to be lead by the teacher.  Give the responsibility to the kids.</a:t>
            </a:r>
            <a:endParaRPr b="1">
              <a:solidFill>
                <a:srgbClr val="FFFFFF"/>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On-screen Show (16:9)</PresentationFormat>
  <Paragraphs>79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Bree Serif</vt:lpstr>
      <vt:lpstr>Comic Sans MS</vt:lpstr>
      <vt:lpstr>Simple Light</vt:lpstr>
      <vt:lpstr>Morning Meeting Why? How? http://bit.ly/2mSq41V</vt:lpstr>
      <vt:lpstr>What we do!</vt:lpstr>
      <vt:lpstr>Purposes of Morning Meetings </vt:lpstr>
      <vt:lpstr>Morning Meeting  with  Second Language Learners</vt:lpstr>
      <vt:lpstr>Communicate with Parents </vt:lpstr>
      <vt:lpstr>Greeting </vt:lpstr>
      <vt:lpstr>Sharing </vt:lpstr>
      <vt:lpstr>Group Activity </vt:lpstr>
      <vt:lpstr>Morning Message </vt:lpstr>
      <vt:lpstr>Example Morning Message</vt:lpstr>
      <vt:lpstr>Example Morning Meeting - 3rd Grade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Meeting Why? How? http://bit.ly/2mSq41V</dc:title>
  <cp:lastModifiedBy>Davis, Jo</cp:lastModifiedBy>
  <cp:revision>1</cp:revision>
  <dcterms:modified xsi:type="dcterms:W3CDTF">2018-08-06T14:26:03Z</dcterms:modified>
</cp:coreProperties>
</file>