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6" r:id="rId4"/>
    <p:sldId id="265" r:id="rId5"/>
    <p:sldId id="266" r:id="rId6"/>
    <p:sldId id="268" r:id="rId7"/>
    <p:sldId id="267" r:id="rId8"/>
    <p:sldId id="269" r:id="rId9"/>
    <p:sldId id="270" r:id="rId10"/>
    <p:sldId id="272" r:id="rId11"/>
    <p:sldId id="331" r:id="rId12"/>
    <p:sldId id="333" r:id="rId13"/>
    <p:sldId id="335" r:id="rId14"/>
    <p:sldId id="273" r:id="rId15"/>
    <p:sldId id="334" r:id="rId16"/>
    <p:sldId id="260" r:id="rId17"/>
    <p:sldId id="275" r:id="rId18"/>
    <p:sldId id="276" r:id="rId19"/>
    <p:sldId id="277" r:id="rId20"/>
    <p:sldId id="278" r:id="rId21"/>
    <p:sldId id="279" r:id="rId22"/>
    <p:sldId id="287" r:id="rId23"/>
    <p:sldId id="283" r:id="rId24"/>
    <p:sldId id="286" r:id="rId25"/>
    <p:sldId id="281" r:id="rId26"/>
    <p:sldId id="288" r:id="rId27"/>
    <p:sldId id="284" r:id="rId28"/>
    <p:sldId id="285" r:id="rId29"/>
    <p:sldId id="338" r:id="rId30"/>
    <p:sldId id="289" r:id="rId31"/>
    <p:sldId id="290" r:id="rId32"/>
    <p:sldId id="291" r:id="rId33"/>
    <p:sldId id="294" r:id="rId34"/>
    <p:sldId id="292" r:id="rId35"/>
    <p:sldId id="293" r:id="rId36"/>
    <p:sldId id="295" r:id="rId37"/>
    <p:sldId id="296" r:id="rId38"/>
    <p:sldId id="297" r:id="rId39"/>
    <p:sldId id="299" r:id="rId40"/>
    <p:sldId id="298" r:id="rId41"/>
    <p:sldId id="300" r:id="rId42"/>
    <p:sldId id="329" r:id="rId43"/>
    <p:sldId id="312" r:id="rId44"/>
    <p:sldId id="313" r:id="rId45"/>
    <p:sldId id="314" r:id="rId46"/>
    <p:sldId id="301" r:id="rId47"/>
    <p:sldId id="325" r:id="rId48"/>
    <p:sldId id="258" r:id="rId49"/>
    <p:sldId id="318" r:id="rId50"/>
    <p:sldId id="326" r:id="rId51"/>
    <p:sldId id="327" r:id="rId52"/>
    <p:sldId id="328" r:id="rId53"/>
    <p:sldId id="319" r:id="rId54"/>
    <p:sldId id="320" r:id="rId55"/>
    <p:sldId id="321" r:id="rId56"/>
    <p:sldId id="322" r:id="rId57"/>
    <p:sldId id="323" r:id="rId58"/>
    <p:sldId id="324" r:id="rId59"/>
    <p:sldId id="302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5" autoAdjust="0"/>
    <p:restoredTop sz="94660"/>
  </p:normalViewPr>
  <p:slideViewPr>
    <p:cSldViewPr>
      <p:cViewPr varScale="1">
        <p:scale>
          <a:sx n="113" d="100"/>
          <a:sy n="113" d="100"/>
        </p:scale>
        <p:origin x="8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4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6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7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7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2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2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7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3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8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3AB9-C56C-4335-BFA8-741CDC3227E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6E68-0194-425E-AF80-25A773DE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1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../magnets%20inquiry%202.MP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../Stephanie%20Chenault%20K.wm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nationalgeographic.com/video/worlds-deadlies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and Using a Generative Vocabulary Matrix (GVM)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Developed by Dr. Sue Larson</a:t>
            </a:r>
          </a:p>
        </p:txBody>
      </p:sp>
    </p:spTree>
    <p:extLst>
      <p:ext uri="{BB962C8B-B14F-4D97-AF65-F5344CB8AC3E}">
        <p14:creationId xmlns:p14="http://schemas.microsoft.com/office/powerpoint/2010/main" val="138851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b="1" dirty="0"/>
              <a:t>Begin to implement the GVM with the “spark” followed by a text that you discuss with your students.  After reading/viewing, add words and pictures (if applicable) to the GVM.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IMPORTANT:  The GVM needs to be “generated” with students.  You will start with a basic plan, but your students will continually contribute to the study and add to the GVM. </a:t>
            </a:r>
          </a:p>
        </p:txBody>
      </p:sp>
    </p:spTree>
    <p:extLst>
      <p:ext uri="{BB962C8B-B14F-4D97-AF65-F5344CB8AC3E}">
        <p14:creationId xmlns:p14="http://schemas.microsoft.com/office/powerpoint/2010/main" val="258072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7536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7.  Students EXPLORE a variety of TEXTS</a:t>
            </a:r>
          </a:p>
        </p:txBody>
      </p:sp>
      <p:pic>
        <p:nvPicPr>
          <p:cNvPr id="2050" name="Picture 2" descr="C:\Users\Rebecca Powell\AppData\Local\Temp\Temp1_Pics.zip\FullSizeRende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07" y="1295400"/>
            <a:ext cx="4486893" cy="52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60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ebecca Powell\AppData\Local\Temp\Temp1_Pics.zip\FullSizeRender[2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3810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ebecca Powell\AppData\Local\Temp\Temp1_Pics.zip\FullSizeRender[3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4709"/>
            <a:ext cx="35814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397487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Using a graphic organizer can be helpful for ELs</a:t>
            </a:r>
          </a:p>
        </p:txBody>
      </p:sp>
    </p:spTree>
    <p:extLst>
      <p:ext uri="{BB962C8B-B14F-4D97-AF65-F5344CB8AC3E}">
        <p14:creationId xmlns:p14="http://schemas.microsoft.com/office/powerpoint/2010/main" val="52376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 action="ppaction://hlinkfile"/>
            </a:endParaRPr>
          </a:p>
          <a:p>
            <a:endParaRPr lang="en-US" dirty="0">
              <a:hlinkClick r:id="rId2" action="ppaction://hlinkfile"/>
            </a:endParaRPr>
          </a:p>
          <a:p>
            <a:endParaRPr lang="en-US" dirty="0">
              <a:hlinkClick r:id="rId2" action="ppaction://hlinkfile"/>
            </a:endParaRPr>
          </a:p>
          <a:p>
            <a:endParaRPr lang="en-US" dirty="0">
              <a:hlinkClick r:id="rId2" action="ppaction://hlinkfile"/>
            </a:endParaRPr>
          </a:p>
          <a:p>
            <a:endParaRPr lang="en-US" dirty="0">
              <a:hlinkClick r:id="rId2" action="ppaction://hlinkfile"/>
            </a:endParaRPr>
          </a:p>
          <a:p>
            <a:endParaRPr lang="en-US" dirty="0">
              <a:hlinkClick r:id="rId2" action="ppaction://hlinkfile"/>
            </a:endParaRPr>
          </a:p>
          <a:p>
            <a:r>
              <a:rPr lang="en-US" dirty="0">
                <a:hlinkClick r:id="rId2" action="ppaction://hlinkfile"/>
              </a:rPr>
              <a:t>magnets inquiry 2.MP4</a:t>
            </a:r>
            <a:endParaRPr lang="en-US" dirty="0"/>
          </a:p>
        </p:txBody>
      </p:sp>
      <p:pic>
        <p:nvPicPr>
          <p:cNvPr id="1026" name="Picture 2" descr="C:\Users\Rebecca Powell\Documents\Lemons Mill\LEMONS MILL PICTURES and VIDEOS\magnets GV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" y="685800"/>
            <a:ext cx="7653867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8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533400"/>
            <a:ext cx="3008313" cy="5529263"/>
          </a:xfrm>
        </p:spPr>
        <p:txBody>
          <a:bodyPr>
            <a:noAutofit/>
          </a:bodyPr>
          <a:lstStyle/>
          <a:p>
            <a:r>
              <a:rPr lang="en-US" sz="2400" dirty="0"/>
              <a:t>As your students  read, research, and learn more information about the topic, the information is added to the GVM. </a:t>
            </a:r>
          </a:p>
          <a:p>
            <a:endParaRPr lang="en-US" sz="2400" dirty="0"/>
          </a:p>
          <a:p>
            <a:r>
              <a:rPr lang="en-US" sz="2400" dirty="0"/>
              <a:t>New vocabulary words and “mortar words” are also added that are essential for talking and writing about the concepts.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3956"/>
            <a:ext cx="5111750" cy="5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76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“A GVM may be organized as a web, table, flow chart, array, cycle, Venn, sequence, problem/solution, or other text structure, depending upon the curricular goal.”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Larson, S. (2014).  </a:t>
            </a:r>
            <a:r>
              <a:rPr lang="en-US" i="1" dirty="0"/>
              <a:t>Using a Generative Vocabulary Matrix in the Learning Workshop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6260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2057400"/>
          </a:xfrm>
        </p:spPr>
        <p:txBody>
          <a:bodyPr>
            <a:noAutofit/>
          </a:bodyPr>
          <a:lstStyle/>
          <a:p>
            <a:r>
              <a:rPr lang="en-US" sz="2400" dirty="0"/>
              <a:t>Semantic categorization is what distinguishes the GVM from a “word wall.”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400" dirty="0"/>
              <a:t>A student groups the words </a:t>
            </a:r>
            <a:r>
              <a:rPr lang="en-US" sz="2400" i="1" dirty="0"/>
              <a:t>bar model, circle model, and number line</a:t>
            </a:r>
            <a:r>
              <a:rPr lang="en-US" sz="2400" dirty="0"/>
              <a:t> together after explaining how the three concepts are related.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07294"/>
            <a:ext cx="511175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9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8. The concepts and vocabulary on the GVM are used to assist students as they work on their final products </a:t>
            </a:r>
            <a:r>
              <a:rPr lang="en-US" dirty="0"/>
              <a:t>(where applicable). Model how to refer to the language and information on the GVM as you develop a written or oral product. </a:t>
            </a:r>
          </a:p>
        </p:txBody>
      </p:sp>
      <p:pic>
        <p:nvPicPr>
          <p:cNvPr id="12292" name="Picture 4" descr="C:\Users\Rebecca Powell\AppData\Local\Microsoft\Windows\Temporary Internet Files\Content.IE5\S9SJE3HD\mm8_boyatdesk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8087"/>
            <a:ext cx="1428750" cy="26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06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31482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Plants and animals use their external parts to help them survive, grow, and meet their needs.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Kindergarten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1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GVM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a visual display to help students conceptualize content</a:t>
            </a:r>
          </a:p>
          <a:p>
            <a:r>
              <a:rPr lang="en-US" dirty="0"/>
              <a:t>Provides a “semantic map” that helps students see relationships between concepts</a:t>
            </a:r>
          </a:p>
          <a:p>
            <a:r>
              <a:rPr lang="en-US" dirty="0"/>
              <a:t>Provides a place to capture academic vocabulary and language and revisit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2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71600"/>
            <a:ext cx="3657600" cy="487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47800"/>
            <a:ext cx="386715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8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 text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394472" cy="4525963"/>
          </a:xfrm>
        </p:spPr>
      </p:pic>
      <p:pic>
        <p:nvPicPr>
          <p:cNvPr id="10242" name="Picture 2" descr="Carniv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671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946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kind of teeth do </a:t>
            </a:r>
          </a:p>
          <a:p>
            <a:pPr marL="0" indent="0">
              <a:buNone/>
            </a:pPr>
            <a:r>
              <a:rPr lang="en-US" dirty="0"/>
              <a:t>carnivores have? </a:t>
            </a:r>
          </a:p>
          <a:p>
            <a:pPr marL="0" indent="0">
              <a:buNone/>
            </a:pPr>
            <a:r>
              <a:rPr lang="en-US" dirty="0"/>
              <a:t>What kind of teeth do </a:t>
            </a:r>
          </a:p>
          <a:p>
            <a:pPr marL="0" indent="0">
              <a:buNone/>
            </a:pPr>
            <a:r>
              <a:rPr lang="en-US" dirty="0"/>
              <a:t>herbivores have?</a:t>
            </a:r>
          </a:p>
          <a:p>
            <a:pPr marL="0" indent="0">
              <a:buNone/>
            </a:pPr>
            <a:r>
              <a:rPr lang="en-US" dirty="0"/>
              <a:t>How do their teeth help</a:t>
            </a:r>
          </a:p>
          <a:p>
            <a:pPr marL="0" indent="0">
              <a:buNone/>
            </a:pPr>
            <a:r>
              <a:rPr lang="en-US" dirty="0"/>
              <a:t>them grow and survive?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602236" cy="48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the GVM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267200" cy="4602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Encourage students to use academic language as they add to the GVM. “A horse is an herbivore because… (it eats </a:t>
            </a:r>
          </a:p>
          <a:p>
            <a:pPr marL="0" indent="0">
              <a:buNone/>
            </a:pPr>
            <a:r>
              <a:rPr lang="en-US" sz="3200" dirty="0"/>
              <a:t>plants ).”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Assist students with language production as needed. </a:t>
            </a:r>
          </a:p>
          <a:p>
            <a:endParaRPr lang="en-US" dirty="0"/>
          </a:p>
        </p:txBody>
      </p:sp>
      <p:pic>
        <p:nvPicPr>
          <p:cNvPr id="9" name="Picture 2" descr="C:\Users\Rebecca Powell\Pictures\2019 Eastern Animal GVMs\K day 2_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5814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0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Adding to the GVM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1676400"/>
            <a:ext cx="3813175" cy="395128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Students </a:t>
            </a:r>
            <a:r>
              <a:rPr lang="en-US" sz="3200" i="1" dirty="0"/>
              <a:t>categorize</a:t>
            </a:r>
            <a:r>
              <a:rPr lang="en-US" sz="3200" dirty="0"/>
              <a:t> by deciding where the pictures/labels and vocabulary should be placed.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8" y="1295399"/>
            <a:ext cx="3981391" cy="531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19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/>
              <a:t>Final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Model how to use the pictures and words on the GVM to create a final product. </a:t>
            </a:r>
          </a:p>
        </p:txBody>
      </p:sp>
      <p:pic>
        <p:nvPicPr>
          <p:cNvPr id="12293" name="Picture 5" descr="C:\Users\Rebecca Powell\Pictures\2019 Eastern Animal GVMs\K\K writing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55825"/>
            <a:ext cx="2819400" cy="3759200"/>
          </a:xfrm>
          <a:prstGeom prst="rect">
            <a:avLst/>
          </a:prstGeom>
        </p:spPr>
      </p:pic>
      <p:pic>
        <p:nvPicPr>
          <p:cNvPr id="12295" name="Picture 7" descr="C:\Users\Rebecca Powell\Pictures\2019 Eastern Animal GVMs\K\K writing_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2667000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7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ebecca Powell\Pictures\2019 Eastern Animal GVMs\K\K writing_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Rebecca Powell\Pictures\2019 Eastern Animal GVMs\K\K writing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Rebecca Powell\Pictures\2019 Eastern Animal GVMs\K\K writing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71762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75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  <p:pic>
        <p:nvPicPr>
          <p:cNvPr id="13314" name="Picture 2" descr="C:\Users\Rebecca Powell\Pictures\2019 Eastern Animal GVMs\K\K writing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Rebecca Powell\Pictures\2019 Eastern Animal GVMs\K\K writing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18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ebecca Powell\Pictures\2019 Eastern Animal GVMs\K final book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3963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ebecca Powell\Pictures\2019 Eastern Animal GVMs\K final book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3276600" cy="36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ebecca Powell\Pictures\2019 Eastern Animal GVMs\K final book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3" y="3276599"/>
            <a:ext cx="2978146" cy="31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13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file"/>
              </a:rPr>
              <a:t>Stephanie Chenault K.wmv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0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Steps for Creating a GVM for a Standards-Based Unit of Study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1.  </a:t>
            </a:r>
            <a:r>
              <a:rPr lang="en-US" sz="3200" b="1" dirty="0"/>
              <a:t>Gather a text set</a:t>
            </a:r>
            <a:r>
              <a:rPr lang="en-US" sz="3200" dirty="0"/>
              <a:t>.  This can consist of articles, books, pictures, videos, individuals to interview, etc. </a:t>
            </a:r>
          </a:p>
          <a:p>
            <a:endParaRPr lang="en-US" dirty="0"/>
          </a:p>
        </p:txBody>
      </p:sp>
      <p:pic>
        <p:nvPicPr>
          <p:cNvPr id="7" name="Picture 2" descr="C:\Users\Rebecca Powell\AppData\Local\Microsoft\Windows\Temporary Internet Files\Content.IE5\0ERGSM88\books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07" y="1843189"/>
            <a:ext cx="2668385" cy="40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00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Plants and animals use their external parts to help them survive, grow, and meet their needs.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First Grade</a:t>
            </a:r>
          </a:p>
        </p:txBody>
      </p:sp>
    </p:spTree>
    <p:extLst>
      <p:ext uri="{BB962C8B-B14F-4D97-AF65-F5344CB8AC3E}">
        <p14:creationId xmlns:p14="http://schemas.microsoft.com/office/powerpoint/2010/main" val="2761713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</a:t>
            </a:r>
          </a:p>
        </p:txBody>
      </p:sp>
      <p:pic>
        <p:nvPicPr>
          <p:cNvPr id="1026" name="Picture 2" descr="C:\Users\Rebecca Powell\Pictures\2019 Eastern Animal GVMs\First\grade 1 day 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becca Powell\Pictures\2019 Eastern Animal GVMs\First\grade 1 day 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60094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569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an initial text</a:t>
            </a:r>
          </a:p>
        </p:txBody>
      </p:sp>
      <p:pic>
        <p:nvPicPr>
          <p:cNvPr id="2050" name="Picture 2" descr="C:\Users\Rebecca Powell\Pictures\2019 Eastern Animal GVMs\First\book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becca Powell\Pictures\2019 Eastern Animal GVMs\First\boo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3528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432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about carnivores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https://video.nationalgeographic.com/video/worlds-deadliest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51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the GVM</a:t>
            </a:r>
          </a:p>
        </p:txBody>
      </p:sp>
      <p:pic>
        <p:nvPicPr>
          <p:cNvPr id="3074" name="Picture 2" descr="C:\Users\Rebecca Powell\Pictures\2019 Eastern Animal GVMs\First\first GVM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95437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becca Powell\Pictures\2019 Eastern Animal GVMs\First\first GVM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47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additional texts</a:t>
            </a:r>
          </a:p>
        </p:txBody>
      </p:sp>
      <p:pic>
        <p:nvPicPr>
          <p:cNvPr id="4098" name="Picture 2" descr="C:\Users\Rebecca Powell\Pictures\2019 Eastern Animal GVMs\First\book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becca Powell\Pictures\2019 Eastern Animal GVMs\First\text set fir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34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research</a:t>
            </a:r>
          </a:p>
        </p:txBody>
      </p:sp>
      <p:pic>
        <p:nvPicPr>
          <p:cNvPr id="5122" name="Picture 2" descr="C:\Users\Rebecca Powell\Pictures\2019 Eastern Animal GVMs\First\research Gav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834495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ebecca Powell\Pictures\2019 Eastern Animal GVMs\First\research Kea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7" y="1600200"/>
            <a:ext cx="36957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83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becca Powell\Pictures\2019 Eastern Animal GVMs\First\research Lyd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8049"/>
            <a:ext cx="4023122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ebecca Powell\Pictures\2019 Eastern Animal GVMs\First\research Lydi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428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Rebecca Powell\Pictures\2019 Eastern Animal GVMs\First\research Kelv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4080272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33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/>
              <a:t>Adding to the GVM</a:t>
            </a:r>
          </a:p>
        </p:txBody>
      </p:sp>
      <p:pic>
        <p:nvPicPr>
          <p:cNvPr id="8194" name="Picture 2" descr="C:\Users\Rebecca Powell\Pictures\2019 Eastern Animal GVMs\First\first GVM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ebecca Powell\Pictures\2019 Eastern Animal GVMs\First\first GVM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4478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4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Rebecca Powell\AppData\Local\Microsoft\Windows\Temporary Internet Files\Content.IE5\SO5CXAYZ\new-words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4343400" cy="288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b="1" dirty="0"/>
              <a:t>Use the text set to preview the vocabulary and academic language</a:t>
            </a:r>
            <a:r>
              <a:rPr lang="en-US" dirty="0"/>
              <a:t>.  </a:t>
            </a:r>
          </a:p>
          <a:p>
            <a:pPr marL="365760" indent="0">
              <a:buNone/>
            </a:pPr>
            <a:r>
              <a:rPr lang="en-US" dirty="0"/>
              <a:t>What are specific vocabulary words you want to teach/reinforce? </a:t>
            </a:r>
          </a:p>
          <a:p>
            <a:pPr marL="365760" indent="0">
              <a:buNone/>
            </a:pPr>
            <a:r>
              <a:rPr lang="en-US" dirty="0"/>
              <a:t>What are some transition words you want to teach/reinforce? </a:t>
            </a:r>
          </a:p>
          <a:p>
            <a:pPr marL="365760" indent="0">
              <a:buNone/>
            </a:pPr>
            <a:r>
              <a:rPr lang="en-US" dirty="0"/>
              <a:t>What words/language do you want them to use in their writing/speaking?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39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ebecca Powell\Pictures\2019 Eastern Animal GVMs\First\first GVM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64" y="990600"/>
            <a:ext cx="3851672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46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Final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Model how to use the pictures and words on the GVM and the research organizer to create a final product.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68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ecca Powell\Pictures\Pictures from work in schools\Eastern Elementary 2018-19\Stephanie Chenault family journals\20190123_093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35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student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a graphic organizer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C:\Users\Rebecca Powell\Pictures\2019 Eastern Animal GVMs\First\Drafting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2098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ebecca Powell\Pictures\2019 Eastern Animal GVMs\First\drafting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25562"/>
            <a:ext cx="41529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35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texts and the GVM</a:t>
            </a:r>
          </a:p>
        </p:txBody>
      </p:sp>
      <p:pic>
        <p:nvPicPr>
          <p:cNvPr id="9218" name="Picture 2" descr="C:\Users\Rebecca Powell\Pictures\2019 Eastern Animal GVMs\First\drafting using resourc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ebecca Powell\Pictures\2019 Eastern Animal GVMs\First\drafting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3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write like a writer! </a:t>
            </a:r>
          </a:p>
        </p:txBody>
      </p:sp>
      <p:pic>
        <p:nvPicPr>
          <p:cNvPr id="10242" name="Picture 2" descr="C:\Users\Rebecca Powell\Pictures\2019 Eastern Animal GVMs\First\drafting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44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  <p:pic>
        <p:nvPicPr>
          <p:cNvPr id="1026" name="Picture 2" descr="C:\Users\Rebecca Powell\Pictures\Pictures from work in schools\Eastern Elementary 2018-19\Erica Wachter's first grade author's party\20190322_10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becca Powell\Pictures\Pictures from work in schools\Eastern Elementary 2018-19\Erica Wachter's first grade author's party\20190322_100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962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200"/>
            <a:ext cx="7391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More examples… </a:t>
            </a:r>
          </a:p>
        </p:txBody>
      </p:sp>
    </p:spTree>
    <p:extLst>
      <p:ext uri="{BB962C8B-B14F-4D97-AF65-F5344CB8AC3E}">
        <p14:creationId xmlns:p14="http://schemas.microsoft.com/office/powerpoint/2010/main" val="1471782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ebecca Powell\Documents\Lemons Mill\LEMONS MILL PICTURES and VIDEOS\GVM 2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7200"/>
            <a:ext cx="4038600" cy="46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ebecca Powell\Pictures\Pictures from work in schools\Lemons Mill\Geometry GVM\20190215_153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28600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62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ebecca Powell\Documents\Lemons Mill\LEMONS MILL PICTURES and VIDEOS\GVM 5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612801" cy="61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8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b="1" dirty="0"/>
              <a:t>Think of a “spark.” </a:t>
            </a:r>
          </a:p>
          <a:p>
            <a:pPr marL="0" indent="0">
              <a:buNone/>
            </a:pPr>
            <a:r>
              <a:rPr lang="en-US" dirty="0"/>
              <a:t>This is a motivator that is used to spark students’ interest in the study.  </a:t>
            </a:r>
          </a:p>
          <a:p>
            <a:pPr marL="0" indent="0">
              <a:buNone/>
            </a:pPr>
            <a:r>
              <a:rPr lang="en-US" u="sng" dirty="0"/>
              <a:t>Examples:</a:t>
            </a:r>
          </a:p>
          <a:p>
            <a:pPr marL="365760" indent="0">
              <a:buNone/>
            </a:pPr>
            <a:r>
              <a:rPr lang="en-US" dirty="0"/>
              <a:t>Video</a:t>
            </a:r>
          </a:p>
          <a:p>
            <a:pPr marL="365760" indent="0">
              <a:buNone/>
            </a:pPr>
            <a:r>
              <a:rPr lang="en-US" dirty="0"/>
              <a:t>Picture(s)</a:t>
            </a:r>
          </a:p>
          <a:p>
            <a:pPr marL="365760" indent="0">
              <a:buNone/>
            </a:pPr>
            <a:r>
              <a:rPr lang="en-US" dirty="0"/>
              <a:t>News article</a:t>
            </a:r>
          </a:p>
          <a:p>
            <a:pPr marL="365760" indent="0">
              <a:buNone/>
            </a:pPr>
            <a:r>
              <a:rPr lang="en-US" dirty="0"/>
              <a:t>Objects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6987"/>
            <a:ext cx="5224463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13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368619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23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4267200" cy="59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706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“Because the GVM technique</a:t>
            </a:r>
          </a:p>
          <a:p>
            <a:pPr marL="0" indent="0">
              <a:buNone/>
            </a:pPr>
            <a:r>
              <a:rPr lang="en-US" dirty="0"/>
              <a:t>scaffolds the </a:t>
            </a:r>
            <a:r>
              <a:rPr lang="en-US" i="1" dirty="0"/>
              <a:t>process </a:t>
            </a:r>
            <a:r>
              <a:rPr lang="en-US" dirty="0"/>
              <a:t>of generating conceptual</a:t>
            </a:r>
          </a:p>
          <a:p>
            <a:pPr marL="0" indent="0">
              <a:buNone/>
            </a:pPr>
            <a:r>
              <a:rPr lang="en-US" dirty="0"/>
              <a:t>knowledge, the resulting format</a:t>
            </a:r>
          </a:p>
          <a:p>
            <a:pPr marL="0" indent="0">
              <a:buNone/>
            </a:pPr>
            <a:r>
              <a:rPr lang="en-US" dirty="0"/>
              <a:t>will depend upon the nature of the</a:t>
            </a:r>
          </a:p>
          <a:p>
            <a:pPr marL="0" indent="0">
              <a:buNone/>
            </a:pPr>
            <a:r>
              <a:rPr lang="en-US" dirty="0"/>
              <a:t>content. For example, the life cycle of a</a:t>
            </a:r>
          </a:p>
          <a:p>
            <a:pPr marL="0" indent="0">
              <a:buNone/>
            </a:pPr>
            <a:r>
              <a:rPr lang="en-US" dirty="0"/>
              <a:t>butterfly might be represented as a cycle</a:t>
            </a:r>
          </a:p>
          <a:p>
            <a:pPr marL="0" indent="0">
              <a:buNone/>
            </a:pPr>
            <a:r>
              <a:rPr lang="en-US" dirty="0"/>
              <a:t>diagram. Attributes of an animal might</a:t>
            </a:r>
          </a:p>
          <a:p>
            <a:pPr marL="0" indent="0">
              <a:buNone/>
            </a:pPr>
            <a:r>
              <a:rPr lang="en-US" dirty="0"/>
              <a:t>be displayed as an array.” (Larson, 2014)</a:t>
            </a:r>
          </a:p>
        </p:txBody>
      </p:sp>
    </p:spTree>
    <p:extLst>
      <p:ext uri="{BB962C8B-B14F-4D97-AF65-F5344CB8AC3E}">
        <p14:creationId xmlns:p14="http://schemas.microsoft.com/office/powerpoint/2010/main" val="2648069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85800"/>
            <a:ext cx="4040188" cy="54403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 GVM can also be used with a literature study. </a:t>
            </a:r>
          </a:p>
          <a:p>
            <a:pPr marL="0" indent="0">
              <a:buNone/>
            </a:pPr>
            <a:r>
              <a:rPr lang="en-US" sz="2800" dirty="0"/>
              <a:t>It can be very simple, where students identify new vocabulary words and categorize them in ways that make sense to them (parts of speech; we know these/we are still learning these/we never heard of this word; etc.)</a:t>
            </a:r>
          </a:p>
          <a:p>
            <a:endParaRPr lang="en-US" dirty="0"/>
          </a:p>
        </p:txBody>
      </p:sp>
      <p:pic>
        <p:nvPicPr>
          <p:cNvPr id="8" name="Picture 2" descr="C:\Users\Rebecca Powell\AppData\Local\Temp\20180411_100228_resize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3908822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20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 a literature/content combined GVM…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The students are making an art piece as we go through the unit with Tangram pieces and then a writing piece along with it</a:t>
            </a:r>
            <a:r>
              <a:rPr lang="en-US" dirty="0"/>
              <a:t>.”  (Ashley Mangum, 5</a:t>
            </a:r>
            <a:r>
              <a:rPr lang="en-US" baseline="30000" dirty="0"/>
              <a:t>th</a:t>
            </a:r>
            <a:r>
              <a:rPr lang="en-US" dirty="0"/>
              <a:t> grade, Lemons Mill Elementary)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54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r>
              <a:rPr lang="en-US" dirty="0"/>
              <a:t>Text Set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+</a:t>
            </a:r>
          </a:p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endParaRPr lang="en-US" sz="7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6766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eeing Sym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62075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079625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1" y="3657600"/>
            <a:ext cx="20764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1" y="3973512"/>
            <a:ext cx="20764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51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SPARK:  Gallery Walk</a:t>
            </a:r>
          </a:p>
        </p:txBody>
      </p:sp>
      <p:pic>
        <p:nvPicPr>
          <p:cNvPr id="4" name="Content Placeholder 3" descr="A geometric animal series created from shapes and monochromatic color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600200"/>
            <a:ext cx="30480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eometric deer - acrylic paint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1600"/>
            <a:ext cx="22098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3219450"/>
            <a:ext cx="2867024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94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ebecca Powell\AppData\Local\Temp\received_2517280190973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229600" cy="61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93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23813"/>
            <a:ext cx="5829764" cy="701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777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QUESTIONS?  COMMENTS?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Sue C. Larson (2014), “Using a Generative Vocabulary Matrix in the Learning Workshop,” </a:t>
            </a:r>
            <a:r>
              <a:rPr lang="en-US" sz="3600" i="1" dirty="0"/>
              <a:t>The Reading Teacher </a:t>
            </a:r>
          </a:p>
        </p:txBody>
      </p:sp>
    </p:spTree>
    <p:extLst>
      <p:ext uri="{BB962C8B-B14F-4D97-AF65-F5344CB8AC3E}">
        <p14:creationId xmlns:p14="http://schemas.microsoft.com/office/powerpoint/2010/main" val="422078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17609" cy="277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42862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43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b="1" dirty="0"/>
              <a:t>Think of a final product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Speech</a:t>
            </a:r>
          </a:p>
          <a:p>
            <a:r>
              <a:rPr lang="en-US" dirty="0"/>
              <a:t>Article</a:t>
            </a:r>
          </a:p>
          <a:p>
            <a:r>
              <a:rPr lang="en-US" dirty="0"/>
              <a:t>Brochure</a:t>
            </a:r>
          </a:p>
          <a:p>
            <a:r>
              <a:rPr lang="en-US" dirty="0"/>
              <a:t>Presentation</a:t>
            </a:r>
          </a:p>
          <a:p>
            <a:r>
              <a:rPr lang="en-US" dirty="0"/>
              <a:t>Letter</a:t>
            </a:r>
          </a:p>
          <a:p>
            <a:r>
              <a:rPr lang="en-US" dirty="0"/>
              <a:t>Book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2133600"/>
            <a:ext cx="3657600" cy="3505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</p:spPr>
        <p:txBody>
          <a:bodyPr wrap="square">
            <a:noAutofit/>
          </a:bodyPr>
          <a:lstStyle/>
          <a:p>
            <a:r>
              <a:rPr lang="en-US" sz="2400" b="1" dirty="0"/>
              <a:t>Dear Representative,</a:t>
            </a:r>
            <a:endParaRPr lang="en-US" sz="2400" dirty="0"/>
          </a:p>
          <a:p>
            <a:r>
              <a:rPr lang="en-US" sz="2400" b="1" dirty="0"/>
              <a:t>I’m writing to you because I am concerned about the water problems in Martin County, Kentucky…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60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b="1" dirty="0"/>
              <a:t>Plan the GVM</a:t>
            </a:r>
          </a:p>
          <a:p>
            <a:pPr marL="514350" indent="-514350">
              <a:buFont typeface="+mj-lt"/>
              <a:buAutoNum type="arabicPeriod" startAt="5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Essential “big idea” question(s)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Basic concepts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Semantic structure that supports the concepts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Academic language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Consider section for student “wonders” </a:t>
            </a:r>
          </a:p>
        </p:txBody>
      </p:sp>
    </p:spTree>
    <p:extLst>
      <p:ext uri="{BB962C8B-B14F-4D97-AF65-F5344CB8AC3E}">
        <p14:creationId xmlns:p14="http://schemas.microsoft.com/office/powerpoint/2010/main" val="334817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3733800" cy="65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3874102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93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ECAE8E35D99F468904FA523C1BE473" ma:contentTypeVersion="12" ma:contentTypeDescription="Create a new document." ma:contentTypeScope="" ma:versionID="91258a817bb1cf6e0e2d4eec1a6233e6">
  <xsd:schema xmlns:xsd="http://www.w3.org/2001/XMLSchema" xmlns:xs="http://www.w3.org/2001/XMLSchema" xmlns:p="http://schemas.microsoft.com/office/2006/metadata/properties" xmlns:ns2="fb153ab6-dc1a-467e-9743-71b819a5ffd0" xmlns:ns3="0b71da75-4e80-4e70-bdd0-53ca44ec7fe1" targetNamespace="http://schemas.microsoft.com/office/2006/metadata/properties" ma:root="true" ma:fieldsID="8716497e37702b18e9215f958200a9d5" ns2:_="" ns3:_="">
    <xsd:import namespace="fb153ab6-dc1a-467e-9743-71b819a5ffd0"/>
    <xsd:import namespace="0b71da75-4e80-4e70-bdd0-53ca44ec7f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FCTrans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53ab6-dc1a-467e-9743-71b819a5ff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CTrans_x003f_" ma:index="19" nillable="true" ma:displayName="FC Trans?" ma:format="Dropdown" ma:internalName="FCTrans_x003f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1da75-4e80-4e70-bdd0-53ca44ec7f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CTrans_x003f_ xmlns="fb153ab6-dc1a-467e-9743-71b819a5ffd0" xsi:nil="true"/>
  </documentManagement>
</p:properties>
</file>

<file path=customXml/itemProps1.xml><?xml version="1.0" encoding="utf-8"?>
<ds:datastoreItem xmlns:ds="http://schemas.openxmlformats.org/officeDocument/2006/customXml" ds:itemID="{E0D28169-94D8-4364-8C86-2B1B74F577FF}"/>
</file>

<file path=customXml/itemProps2.xml><?xml version="1.0" encoding="utf-8"?>
<ds:datastoreItem xmlns:ds="http://schemas.openxmlformats.org/officeDocument/2006/customXml" ds:itemID="{924CB730-E57B-4E43-8DB2-EFB0EA99A78A}"/>
</file>

<file path=customXml/itemProps3.xml><?xml version="1.0" encoding="utf-8"?>
<ds:datastoreItem xmlns:ds="http://schemas.openxmlformats.org/officeDocument/2006/customXml" ds:itemID="{07575629-24D6-4B5E-B7B7-8B1EBB4F78B5}"/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943</Words>
  <Application>Microsoft Office PowerPoint</Application>
  <PresentationFormat>On-screen Show (4:3)</PresentationFormat>
  <Paragraphs>121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Wingdings</vt:lpstr>
      <vt:lpstr>Office Theme</vt:lpstr>
      <vt:lpstr>Creating and Using a Generative Vocabulary Matrix (GVM)</vt:lpstr>
      <vt:lpstr>Benefits of a GVM</vt:lpstr>
      <vt:lpstr>Steps for Creating a GVM for a Standards-Based Unit of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 Students EXPLORE a variety of TEXTS</vt:lpstr>
      <vt:lpstr>PowerPoint Presentation</vt:lpstr>
      <vt:lpstr>PowerPoint Presentation</vt:lpstr>
      <vt:lpstr>PowerPoint Presentation</vt:lpstr>
      <vt:lpstr>PowerPoint Presentation</vt:lpstr>
      <vt:lpstr>Semantic categorization is what distinguishes the GVM from a “word wall.”</vt:lpstr>
      <vt:lpstr>PowerPoint Presentation</vt:lpstr>
      <vt:lpstr>PowerPoint Presentation</vt:lpstr>
      <vt:lpstr>PowerPoint Presentation</vt:lpstr>
      <vt:lpstr>Spark</vt:lpstr>
      <vt:lpstr>Reading a text </vt:lpstr>
      <vt:lpstr>Exploring pictures</vt:lpstr>
      <vt:lpstr>Beginning the GVM</vt:lpstr>
      <vt:lpstr> Adding to the GVM</vt:lpstr>
      <vt:lpstr>Final product</vt:lpstr>
      <vt:lpstr>PowerPoint Presentation</vt:lpstr>
      <vt:lpstr>Celebrate!</vt:lpstr>
      <vt:lpstr>PowerPoint Presentation</vt:lpstr>
      <vt:lpstr>PowerPoint Presentation</vt:lpstr>
      <vt:lpstr>PowerPoint Presentation</vt:lpstr>
      <vt:lpstr>Spark</vt:lpstr>
      <vt:lpstr>Reading an initial text</vt:lpstr>
      <vt:lpstr>Learning about carnivores</vt:lpstr>
      <vt:lpstr>Beginning the GVM</vt:lpstr>
      <vt:lpstr>Reading additional texts</vt:lpstr>
      <vt:lpstr>Doing research</vt:lpstr>
      <vt:lpstr>PowerPoint Presentation</vt:lpstr>
      <vt:lpstr>PowerPoint Presentation</vt:lpstr>
      <vt:lpstr>Adding to the GVM</vt:lpstr>
      <vt:lpstr>PowerPoint Presentation</vt:lpstr>
      <vt:lpstr>Final Product</vt:lpstr>
      <vt:lpstr>PowerPoint Presentation</vt:lpstr>
      <vt:lpstr>Supporting student writing</vt:lpstr>
      <vt:lpstr>Using texts and the GVM</vt:lpstr>
      <vt:lpstr>Learning to write like a writer! </vt:lpstr>
      <vt:lpstr>Celebrate!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Set</vt:lpstr>
      <vt:lpstr>SPARK:  Gallery Walk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and Using a Generative Vocabulary Matrix (GVM)</dc:title>
  <dc:creator>Rebecca Powell</dc:creator>
  <cp:lastModifiedBy>Davis, Jo</cp:lastModifiedBy>
  <cp:revision>67</cp:revision>
  <cp:lastPrinted>2019-09-23T20:34:56Z</cp:lastPrinted>
  <dcterms:created xsi:type="dcterms:W3CDTF">2019-01-18T18:39:56Z</dcterms:created>
  <dcterms:modified xsi:type="dcterms:W3CDTF">2019-09-23T20:39:16Z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0x010100E3ECAE8E35D99F468904FA523C1BE473</vt:lpwstr>
  </property>
</Properties>
</file>