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sldIdLst>
    <p:sldId id="256" r:id="rId5"/>
    <p:sldId id="257" r:id="rId6"/>
    <p:sldId id="259" r:id="rId7"/>
    <p:sldId id="264" r:id="rId8"/>
    <p:sldId id="265" r:id="rId9"/>
    <p:sldId id="260" r:id="rId10"/>
    <p:sldId id="261" r:id="rId11"/>
    <p:sldId id="267" r:id="rId12"/>
    <p:sldId id="277" r:id="rId13"/>
    <p:sldId id="278" r:id="rId14"/>
    <p:sldId id="268" r:id="rId15"/>
    <p:sldId id="262" r:id="rId16"/>
    <p:sldId id="263" r:id="rId17"/>
    <p:sldId id="276" r:id="rId18"/>
    <p:sldId id="266" r:id="rId19"/>
    <p:sldId id="275" r:id="rId20"/>
    <p:sldId id="270" r:id="rId21"/>
    <p:sldId id="269" r:id="rId22"/>
    <p:sldId id="273" r:id="rId23"/>
    <p:sldId id="272" r:id="rId24"/>
    <p:sldId id="271" r:id="rId25"/>
    <p:sldId id="27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0"/>
  </p:normalViewPr>
  <p:slideViewPr>
    <p:cSldViewPr>
      <p:cViewPr varScale="1">
        <p:scale>
          <a:sx n="99" d="100"/>
          <a:sy n="99" d="100"/>
        </p:scale>
        <p:origin x="146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DBB1-6B16-461B-8AC1-871AA43EBE71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E392-B2C8-486F-8D4A-FEA0D5D42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71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DBB1-6B16-461B-8AC1-871AA43EBE71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E392-B2C8-486F-8D4A-FEA0D5D42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19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DBB1-6B16-461B-8AC1-871AA43EBE71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E392-B2C8-486F-8D4A-FEA0D5D42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8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DBB1-6B16-461B-8AC1-871AA43EBE71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E392-B2C8-486F-8D4A-FEA0D5D42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4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DBB1-6B16-461B-8AC1-871AA43EBE71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E392-B2C8-486F-8D4A-FEA0D5D42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8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DBB1-6B16-461B-8AC1-871AA43EBE71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E392-B2C8-486F-8D4A-FEA0D5D42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71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DBB1-6B16-461B-8AC1-871AA43EBE71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E392-B2C8-486F-8D4A-FEA0D5D42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58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DBB1-6B16-461B-8AC1-871AA43EBE71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E392-B2C8-486F-8D4A-FEA0D5D42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50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DBB1-6B16-461B-8AC1-871AA43EBE71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E392-B2C8-486F-8D4A-FEA0D5D42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10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DBB1-6B16-461B-8AC1-871AA43EBE71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E392-B2C8-486F-8D4A-FEA0D5D42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65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DBB1-6B16-461B-8AC1-871AA43EBE71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E392-B2C8-486F-8D4A-FEA0D5D42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34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4DBB1-6B16-461B-8AC1-871AA43EBE71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BE392-B2C8-486F-8D4A-FEA0D5D42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840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pacerkidsagainstbullying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Bullying Project </a:t>
            </a:r>
            <a:br>
              <a:rPr lang="en-US" dirty="0"/>
            </a:br>
            <a:r>
              <a:rPr lang="en-US" dirty="0"/>
              <a:t>2018-2019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Dilcia</a:t>
            </a:r>
            <a:r>
              <a:rPr lang="en-US" dirty="0"/>
              <a:t> </a:t>
            </a:r>
            <a:r>
              <a:rPr lang="en-US" dirty="0" err="1"/>
              <a:t>Wahnsiedler</a:t>
            </a:r>
            <a:endParaRPr lang="en-US" dirty="0"/>
          </a:p>
          <a:p>
            <a:r>
              <a:rPr lang="en-US" dirty="0"/>
              <a:t>Fourth Grade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64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664" y="304800"/>
            <a:ext cx="4649986" cy="6199982"/>
          </a:xfrm>
        </p:spPr>
      </p:pic>
    </p:spTree>
    <p:extLst>
      <p:ext uri="{BB962C8B-B14F-4D97-AF65-F5344CB8AC3E}">
        <p14:creationId xmlns:p14="http://schemas.microsoft.com/office/powerpoint/2010/main" val="2900723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2400"/>
            <a:ext cx="5638800" cy="67056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/>
              <a:t>BULLYING SURVEY:  Grades 4 and 5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Bullying is _____________________________________________________________________.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i="1" dirty="0"/>
              <a:t>Please answer truthfully.  Your answers will be anonymous.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I am a      GIRL       BOY    (circle one)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1.  Has anyone ever bullied you?</a:t>
            </a:r>
          </a:p>
          <a:p>
            <a:pPr marL="0" indent="0">
              <a:buNone/>
            </a:pPr>
            <a:r>
              <a:rPr lang="en-US" dirty="0"/>
              <a:t>A.  Yes</a:t>
            </a:r>
          </a:p>
          <a:p>
            <a:pPr marL="0" indent="0">
              <a:buNone/>
            </a:pPr>
            <a:r>
              <a:rPr lang="en-US" dirty="0"/>
              <a:t>B.  No</a:t>
            </a:r>
          </a:p>
          <a:p>
            <a:pPr marL="0" indent="0">
              <a:buNone/>
            </a:pPr>
            <a:r>
              <a:rPr lang="en-US" dirty="0"/>
              <a:t>C.  Not sure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2.  Have you ever bullied anyone?</a:t>
            </a:r>
          </a:p>
          <a:p>
            <a:pPr marL="0" indent="0">
              <a:buNone/>
            </a:pPr>
            <a:r>
              <a:rPr lang="en-US" dirty="0"/>
              <a:t>A. Yes</a:t>
            </a:r>
          </a:p>
          <a:p>
            <a:pPr marL="0" indent="0">
              <a:buNone/>
            </a:pPr>
            <a:r>
              <a:rPr lang="en-US" dirty="0"/>
              <a:t>B. No</a:t>
            </a:r>
          </a:p>
          <a:p>
            <a:pPr marL="0" indent="0">
              <a:buNone/>
            </a:pPr>
            <a:r>
              <a:rPr lang="en-US" dirty="0"/>
              <a:t>C. Not sure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3.  How often do you get bullied?</a:t>
            </a:r>
          </a:p>
          <a:p>
            <a:pPr marL="0" indent="0">
              <a:buNone/>
            </a:pPr>
            <a:r>
              <a:rPr lang="en-US" dirty="0"/>
              <a:t>A. Daily</a:t>
            </a:r>
          </a:p>
          <a:p>
            <a:pPr marL="0" indent="0">
              <a:buNone/>
            </a:pPr>
            <a:r>
              <a:rPr lang="en-US" dirty="0"/>
              <a:t>B.  A few times a week</a:t>
            </a:r>
          </a:p>
          <a:p>
            <a:pPr marL="0" indent="0">
              <a:buNone/>
            </a:pPr>
            <a:r>
              <a:rPr lang="en-US" dirty="0"/>
              <a:t>C.  Monthly</a:t>
            </a:r>
          </a:p>
          <a:p>
            <a:pPr marL="0" indent="0">
              <a:buNone/>
            </a:pPr>
            <a:r>
              <a:rPr lang="en-US" dirty="0"/>
              <a:t>D.  I don’t get bullied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4.  If you’ve ever been bullied, please CIRCLE ALL of the ways you were bullied.</a:t>
            </a:r>
          </a:p>
          <a:p>
            <a:pPr marL="0" indent="0">
              <a:buNone/>
            </a:pPr>
            <a:r>
              <a:rPr lang="en-US" dirty="0"/>
              <a:t>A.  Physically (hitting, pushing etc.)</a:t>
            </a:r>
          </a:p>
          <a:p>
            <a:pPr marL="0" indent="0">
              <a:buNone/>
            </a:pPr>
            <a:r>
              <a:rPr lang="en-US" dirty="0"/>
              <a:t>B.  Verbally (name calling, saying hurtful things)</a:t>
            </a:r>
          </a:p>
          <a:p>
            <a:pPr marL="0" indent="0">
              <a:buNone/>
            </a:pPr>
            <a:r>
              <a:rPr lang="en-US" dirty="0"/>
              <a:t>C.  Cyber bullying (texting or using the internet to post hurtful things)</a:t>
            </a:r>
          </a:p>
          <a:p>
            <a:pPr marL="0" indent="0">
              <a:buNone/>
            </a:pPr>
            <a:r>
              <a:rPr lang="en-US" dirty="0"/>
              <a:t>D.  Mocking (acting like they think you act)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5.  Have you ever seen anyone get bullied?</a:t>
            </a:r>
          </a:p>
          <a:p>
            <a:pPr marL="0" indent="0">
              <a:buNone/>
            </a:pPr>
            <a:r>
              <a:rPr lang="en-US" dirty="0"/>
              <a:t>A.  Yes</a:t>
            </a:r>
          </a:p>
          <a:p>
            <a:pPr marL="0" indent="0">
              <a:buNone/>
            </a:pPr>
            <a:r>
              <a:rPr lang="en-US" dirty="0"/>
              <a:t>B.  No</a:t>
            </a:r>
          </a:p>
          <a:p>
            <a:pPr marL="0" indent="0">
              <a:buNone/>
            </a:pPr>
            <a:r>
              <a:rPr lang="en-US" dirty="0"/>
              <a:t>C.  Not sure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6.  If you have seen others get bullied, what did you do?</a:t>
            </a:r>
          </a:p>
          <a:p>
            <a:pPr marL="0" indent="0">
              <a:buNone/>
            </a:pPr>
            <a:r>
              <a:rPr lang="en-US" dirty="0"/>
              <a:t>A.  I have never seen anyone get bullied</a:t>
            </a:r>
          </a:p>
          <a:p>
            <a:pPr marL="0" indent="0">
              <a:buNone/>
            </a:pPr>
            <a:r>
              <a:rPr lang="en-US" dirty="0"/>
              <a:t>B.  Joined in the bullying</a:t>
            </a:r>
          </a:p>
          <a:p>
            <a:pPr marL="0" indent="0">
              <a:buNone/>
            </a:pPr>
            <a:r>
              <a:rPr lang="en-US" dirty="0"/>
              <a:t>C.  Laughed</a:t>
            </a:r>
          </a:p>
          <a:p>
            <a:pPr marL="0" indent="0">
              <a:buNone/>
            </a:pPr>
            <a:r>
              <a:rPr lang="en-US" dirty="0"/>
              <a:t>D.  Just stood there </a:t>
            </a:r>
          </a:p>
          <a:p>
            <a:pPr marL="0" indent="0">
              <a:buNone/>
            </a:pPr>
            <a:r>
              <a:rPr lang="en-US" dirty="0"/>
              <a:t>E.  Stood up for the person getting bullied</a:t>
            </a:r>
          </a:p>
          <a:p>
            <a:pPr marL="0" indent="0">
              <a:buNone/>
            </a:pPr>
            <a:r>
              <a:rPr lang="en-US" dirty="0"/>
              <a:t>F.  Other: 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788897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final product was a written information piece.  Students also created </a:t>
            </a:r>
            <a:r>
              <a:rPr lang="en-US" dirty="0" err="1"/>
              <a:t>powerpoint</a:t>
            </a:r>
            <a:r>
              <a:rPr lang="en-US" dirty="0"/>
              <a:t> presentations and presented these to their selected audiences. </a:t>
            </a:r>
          </a:p>
          <a:p>
            <a:r>
              <a:rPr lang="en-US" dirty="0"/>
              <a:t>We provided the structure for their written pieces, along with examples:  Introduction, paragraphs 1, 2, and 3, Conclusion, and References. </a:t>
            </a:r>
          </a:p>
        </p:txBody>
      </p:sp>
    </p:spTree>
    <p:extLst>
      <p:ext uri="{BB962C8B-B14F-4D97-AF65-F5344CB8AC3E}">
        <p14:creationId xmlns:p14="http://schemas.microsoft.com/office/powerpoint/2010/main" val="654562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We Guided Their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student had a folder and were provided with a research organizer and a writing organizer.</a:t>
            </a:r>
          </a:p>
          <a:p>
            <a:r>
              <a:rPr lang="en-US" dirty="0"/>
              <a:t>We provided examples of proficient and non-proficient writing.</a:t>
            </a:r>
          </a:p>
          <a:p>
            <a:r>
              <a:rPr lang="en-US" dirty="0"/>
              <a:t>We led them through each paragraph. </a:t>
            </a:r>
          </a:p>
          <a:p>
            <a:r>
              <a:rPr lang="en-US" dirty="0"/>
              <a:t>We provided </a:t>
            </a:r>
            <a:r>
              <a:rPr lang="en-US" dirty="0" err="1"/>
              <a:t>minilessons</a:t>
            </a:r>
            <a:r>
              <a:rPr lang="en-US" dirty="0"/>
              <a:t> on writing quality introductions and conclusions. </a:t>
            </a:r>
          </a:p>
        </p:txBody>
      </p:sp>
    </p:spTree>
    <p:extLst>
      <p:ext uri="{BB962C8B-B14F-4D97-AF65-F5344CB8AC3E}">
        <p14:creationId xmlns:p14="http://schemas.microsoft.com/office/powerpoint/2010/main" val="3787633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Supports for ELs and Less Proficient Writers Included: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Sentence starters</a:t>
            </a:r>
          </a:p>
          <a:p>
            <a:r>
              <a:rPr lang="en-US" dirty="0"/>
              <a:t>Sentence frames</a:t>
            </a:r>
          </a:p>
          <a:p>
            <a:r>
              <a:rPr lang="en-US"/>
              <a:t>Academic language/vocabulary</a:t>
            </a:r>
            <a:endParaRPr lang="en-US" dirty="0"/>
          </a:p>
          <a:p>
            <a:r>
              <a:rPr lang="en-US" dirty="0"/>
              <a:t>Writing examples</a:t>
            </a:r>
          </a:p>
        </p:txBody>
      </p:sp>
    </p:spTree>
    <p:extLst>
      <p:ext uri="{BB962C8B-B14F-4D97-AF65-F5344CB8AC3E}">
        <p14:creationId xmlns:p14="http://schemas.microsoft.com/office/powerpoint/2010/main" val="743484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Writing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 students completed their writing pieces, each student was given a self-evaluation checklist and they had to check off the various writing features they had used. They were required to do this before they met with the teacher.</a:t>
            </a:r>
          </a:p>
          <a:p>
            <a:r>
              <a:rPr lang="en-US" dirty="0"/>
              <a:t>Students signed up for conferences when they needed help with a specific part of their draft, or they felt they were ready to publish. </a:t>
            </a:r>
          </a:p>
        </p:txBody>
      </p:sp>
    </p:spTree>
    <p:extLst>
      <p:ext uri="{BB962C8B-B14F-4D97-AF65-F5344CB8AC3E}">
        <p14:creationId xmlns:p14="http://schemas.microsoft.com/office/powerpoint/2010/main" val="2918190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Project Addressed Many Standards: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Writing standards (informational writing, persuasive writing)</a:t>
            </a:r>
          </a:p>
          <a:p>
            <a:r>
              <a:rPr lang="en-US" dirty="0"/>
              <a:t>Technology standards</a:t>
            </a:r>
          </a:p>
          <a:p>
            <a:r>
              <a:rPr lang="en-US" dirty="0"/>
              <a:t>Speaking and listening standards</a:t>
            </a:r>
          </a:p>
          <a:p>
            <a:r>
              <a:rPr lang="en-US" dirty="0"/>
              <a:t>We even incorporated math (data from surveys – percentages)</a:t>
            </a:r>
          </a:p>
        </p:txBody>
      </p:sp>
    </p:spTree>
    <p:extLst>
      <p:ext uri="{BB962C8B-B14F-4D97-AF65-F5344CB8AC3E}">
        <p14:creationId xmlns:p14="http://schemas.microsoft.com/office/powerpoint/2010/main" val="212030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1" y="612774"/>
            <a:ext cx="7833254" cy="5874940"/>
          </a:xfrm>
        </p:spPr>
      </p:pic>
    </p:spTree>
    <p:extLst>
      <p:ext uri="{BB962C8B-B14F-4D97-AF65-F5344CB8AC3E}">
        <p14:creationId xmlns:p14="http://schemas.microsoft.com/office/powerpoint/2010/main" val="1904299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609600"/>
            <a:ext cx="7753879" cy="5815409"/>
          </a:xfrm>
        </p:spPr>
      </p:pic>
    </p:spTree>
    <p:extLst>
      <p:ext uri="{BB962C8B-B14F-4D97-AF65-F5344CB8AC3E}">
        <p14:creationId xmlns:p14="http://schemas.microsoft.com/office/powerpoint/2010/main" val="2861308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 b="19"/>
          <a:stretch>
            <a:fillRect/>
          </a:stretch>
        </p:blipFill>
        <p:spPr>
          <a:xfrm>
            <a:off x="780521" y="612774"/>
            <a:ext cx="7677679" cy="5758259"/>
          </a:xfrm>
        </p:spPr>
      </p:pic>
    </p:spTree>
    <p:extLst>
      <p:ext uri="{BB962C8B-B14F-4D97-AF65-F5344CB8AC3E}">
        <p14:creationId xmlns:p14="http://schemas.microsoft.com/office/powerpoint/2010/main" val="827340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Began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Someone wrote a hurtful comment about one of my students on the slide on the playground.</a:t>
            </a:r>
          </a:p>
          <a:p>
            <a:r>
              <a:rPr lang="en-US" dirty="0"/>
              <a:t>Every morning we talked about kindness during Morning Meeting. </a:t>
            </a:r>
          </a:p>
          <a:p>
            <a:r>
              <a:rPr lang="en-US" dirty="0"/>
              <a:t>I brought up the playground incident and we had a conversation about bullying.</a:t>
            </a:r>
          </a:p>
          <a:p>
            <a:r>
              <a:rPr lang="en-US" dirty="0"/>
              <a:t>This is how it all began!</a:t>
            </a:r>
          </a:p>
        </p:txBody>
      </p:sp>
    </p:spTree>
    <p:extLst>
      <p:ext uri="{BB962C8B-B14F-4D97-AF65-F5344CB8AC3E}">
        <p14:creationId xmlns:p14="http://schemas.microsoft.com/office/powerpoint/2010/main" val="636159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r="18"/>
          <a:stretch>
            <a:fillRect/>
          </a:stretch>
        </p:blipFill>
        <p:spPr>
          <a:xfrm>
            <a:off x="577321" y="612774"/>
            <a:ext cx="7652279" cy="5739209"/>
          </a:xfrm>
        </p:spPr>
      </p:pic>
    </p:spTree>
    <p:extLst>
      <p:ext uri="{BB962C8B-B14F-4D97-AF65-F5344CB8AC3E}">
        <p14:creationId xmlns:p14="http://schemas.microsoft.com/office/powerpoint/2010/main" val="2107971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721" y="612774"/>
            <a:ext cx="7830079" cy="5872559"/>
          </a:xfrm>
        </p:spPr>
      </p:pic>
      <p:sp>
        <p:nvSpPr>
          <p:cNvPr id="5" name="Picture Placeholder 2"/>
          <p:cNvSpPr txBox="1">
            <a:spLocks/>
          </p:cNvSpPr>
          <p:nvPr/>
        </p:nvSpPr>
        <p:spPr>
          <a:xfrm>
            <a:off x="1828800" y="609600"/>
            <a:ext cx="5486400" cy="41148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552578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7" b="13947"/>
          <a:stretch>
            <a:fillRect/>
          </a:stretch>
        </p:blipFill>
        <p:spPr>
          <a:xfrm>
            <a:off x="374121" y="612774"/>
            <a:ext cx="7931679" cy="5948759"/>
          </a:xfrm>
        </p:spPr>
      </p:pic>
    </p:spTree>
    <p:extLst>
      <p:ext uri="{BB962C8B-B14F-4D97-AF65-F5344CB8AC3E}">
        <p14:creationId xmlns:p14="http://schemas.microsoft.com/office/powerpoint/2010/main" val="2550609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began by showing an anti-bullying video. </a:t>
            </a:r>
          </a:p>
        </p:txBody>
      </p:sp>
    </p:spTree>
    <p:extLst>
      <p:ext uri="{BB962C8B-B14F-4D97-AF65-F5344CB8AC3E}">
        <p14:creationId xmlns:p14="http://schemas.microsoft.com/office/powerpoint/2010/main" val="3549920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648200"/>
          </a:xfrm>
        </p:spPr>
        <p:txBody>
          <a:bodyPr>
            <a:normAutofit fontScale="92500"/>
          </a:bodyPr>
          <a:lstStyle/>
          <a:p>
            <a:r>
              <a:rPr lang="en-US" dirty="0"/>
              <a:t>Next, we had a conversation with the students about whether they would like to help educate others about bullying. </a:t>
            </a:r>
          </a:p>
          <a:p>
            <a:endParaRPr lang="en-US" dirty="0"/>
          </a:p>
          <a:p>
            <a:r>
              <a:rPr lang="en-US" dirty="0"/>
              <a:t>Students seemed to have a misconception about bullying.  It’s not about “not being nice.” </a:t>
            </a:r>
          </a:p>
          <a:p>
            <a:endParaRPr lang="en-US" dirty="0"/>
          </a:p>
          <a:p>
            <a:r>
              <a:rPr lang="en-US" dirty="0"/>
              <a:t>Students needed to learn more about the topic. </a:t>
            </a:r>
          </a:p>
        </p:txBody>
      </p:sp>
    </p:spTree>
    <p:extLst>
      <p:ext uri="{BB962C8B-B14F-4D97-AF65-F5344CB8AC3E}">
        <p14:creationId xmlns:p14="http://schemas.microsoft.com/office/powerpoint/2010/main" val="1722308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US" dirty="0"/>
              <a:t>Students were given post-its and asked to write down examples of bullying.  We then classified the post-its into different categories (cyberbullying, physical, verbal/nonverbal).</a:t>
            </a:r>
          </a:p>
          <a:p>
            <a:endParaRPr lang="en-US" dirty="0"/>
          </a:p>
          <a:p>
            <a:r>
              <a:rPr lang="en-US" dirty="0"/>
              <a:t>Students shared many stories about bullying.  We had lots of conversations about parents’ lack of knowledge of bullying; they often dismissed it.  </a:t>
            </a:r>
          </a:p>
        </p:txBody>
      </p:sp>
    </p:spTree>
    <p:extLst>
      <p:ext uri="{BB962C8B-B14F-4D97-AF65-F5344CB8AC3E}">
        <p14:creationId xmlns:p14="http://schemas.microsoft.com/office/powerpoint/2010/main" val="766372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Autofit/>
          </a:bodyPr>
          <a:lstStyle/>
          <a:p>
            <a:r>
              <a:rPr lang="en-US" sz="2800" dirty="0"/>
              <a:t>Students read texts at different levels during ELA.  Most of these were from the </a:t>
            </a:r>
            <a:r>
              <a:rPr lang="en-US" sz="2800" dirty="0" err="1"/>
              <a:t>NewsELA</a:t>
            </a:r>
            <a:r>
              <a:rPr lang="en-US" sz="2800" dirty="0"/>
              <a:t> website.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581399"/>
          </a:xfrm>
        </p:spPr>
        <p:txBody>
          <a:bodyPr>
            <a:normAutofit/>
          </a:bodyPr>
          <a:lstStyle/>
          <a:p>
            <a:r>
              <a:rPr lang="en-US" sz="2400" b="1" dirty="0"/>
              <a:t>Olympic gymnast Gabby Douglas teams up with anti-bullying group (level 3)</a:t>
            </a:r>
          </a:p>
          <a:p>
            <a:r>
              <a:rPr lang="en-US" sz="2400" b="1" dirty="0"/>
              <a:t>Gabby Douglas to tour schools in support of anti-bullying campaign (level 5)</a:t>
            </a:r>
          </a:p>
          <a:p>
            <a:r>
              <a:rPr lang="en-US" sz="2400" b="1" dirty="0"/>
              <a:t>Gabby Douglas partners with anti-bullying group after Olympics backlash (high)</a:t>
            </a:r>
          </a:p>
          <a:p>
            <a:r>
              <a:rPr lang="en-US" sz="2400" b="1" dirty="0"/>
              <a:t>La </a:t>
            </a:r>
            <a:r>
              <a:rPr lang="en-US" sz="2400" b="1" dirty="0" err="1"/>
              <a:t>gimnasta</a:t>
            </a:r>
            <a:r>
              <a:rPr lang="en-US" sz="2400" b="1" dirty="0"/>
              <a:t> Gabby Douglas se </a:t>
            </a:r>
            <a:r>
              <a:rPr lang="en-US" sz="2400" b="1" dirty="0" err="1"/>
              <a:t>une</a:t>
            </a:r>
            <a:r>
              <a:rPr lang="en-US" sz="2400" b="1" dirty="0"/>
              <a:t> a un </a:t>
            </a:r>
            <a:r>
              <a:rPr lang="en-US" sz="2400" b="1" dirty="0" err="1"/>
              <a:t>grupo</a:t>
            </a:r>
            <a:r>
              <a:rPr lang="en-US" sz="2400" b="1" dirty="0"/>
              <a:t> para </a:t>
            </a:r>
            <a:r>
              <a:rPr lang="en-US" sz="2400" b="1" dirty="0" err="1"/>
              <a:t>detener</a:t>
            </a:r>
            <a:r>
              <a:rPr lang="en-US" sz="2400" b="1" dirty="0"/>
              <a:t> el </a:t>
            </a:r>
            <a:r>
              <a:rPr lang="en-US" sz="2400" b="1" dirty="0" err="1"/>
              <a:t>ciberacoso</a:t>
            </a:r>
            <a:r>
              <a:rPr lang="en-US" sz="2400" b="1" dirty="0"/>
              <a:t> (level 3 Spanish)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718" y="1371599"/>
            <a:ext cx="2572281" cy="144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255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used a variety of other resources </a:t>
            </a:r>
            <a:br>
              <a:rPr lang="en-US" dirty="0"/>
            </a:br>
            <a:r>
              <a:rPr lang="en-US" dirty="0"/>
              <a:t>for our research.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r>
              <a:rPr lang="en-US" dirty="0"/>
              <a:t>Scholastic for Kids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u="sng" dirty="0">
              <a:hlinkClick r:id="rId2"/>
            </a:endParaRPr>
          </a:p>
          <a:p>
            <a:endParaRPr lang="en-US" u="sng" dirty="0">
              <a:hlinkClick r:id="rId2"/>
            </a:endParaRPr>
          </a:p>
          <a:p>
            <a:r>
              <a:rPr lang="en-US" u="sng" dirty="0">
                <a:hlinkClick r:id="rId2"/>
              </a:rPr>
              <a:t>https://pacerkidsagainstbullying.org/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Rebecca Powell\Pictures\Pictures from work in schools\Western 2018-19\Bullying project Dilcia Wahnsiedler's fourth grade spring 2019\scholastic artic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6400"/>
            <a:ext cx="2057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010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Product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had many conversations about what the final product would “look like,” as well as how it would differ by audience.</a:t>
            </a:r>
          </a:p>
          <a:p>
            <a:r>
              <a:rPr lang="en-US" dirty="0"/>
              <a:t>Students chose their audiences:  K-1, 2-3, 4-5 or parents. </a:t>
            </a:r>
          </a:p>
          <a:p>
            <a:r>
              <a:rPr lang="en-US" dirty="0"/>
              <a:t>We emphasized the need to gather data.  Each group developed surveys based upon their audience. </a:t>
            </a:r>
          </a:p>
        </p:txBody>
      </p:sp>
    </p:spTree>
    <p:extLst>
      <p:ext uri="{BB962C8B-B14F-4D97-AF65-F5344CB8AC3E}">
        <p14:creationId xmlns:p14="http://schemas.microsoft.com/office/powerpoint/2010/main" val="3991851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28600"/>
            <a:ext cx="4688086" cy="6250782"/>
          </a:xfrm>
        </p:spPr>
      </p:pic>
    </p:spTree>
    <p:extLst>
      <p:ext uri="{BB962C8B-B14F-4D97-AF65-F5344CB8AC3E}">
        <p14:creationId xmlns:p14="http://schemas.microsoft.com/office/powerpoint/2010/main" val="1410096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ECAE8E35D99F468904FA523C1BE473" ma:contentTypeVersion="12" ma:contentTypeDescription="Create a new document." ma:contentTypeScope="" ma:versionID="91258a817bb1cf6e0e2d4eec1a6233e6">
  <xsd:schema xmlns:xsd="http://www.w3.org/2001/XMLSchema" xmlns:xs="http://www.w3.org/2001/XMLSchema" xmlns:p="http://schemas.microsoft.com/office/2006/metadata/properties" xmlns:ns2="fb153ab6-dc1a-467e-9743-71b819a5ffd0" xmlns:ns3="0b71da75-4e80-4e70-bdd0-53ca44ec7fe1" targetNamespace="http://schemas.microsoft.com/office/2006/metadata/properties" ma:root="true" ma:fieldsID="8716497e37702b18e9215f958200a9d5" ns2:_="" ns3:_="">
    <xsd:import namespace="fb153ab6-dc1a-467e-9743-71b819a5ffd0"/>
    <xsd:import namespace="0b71da75-4e80-4e70-bdd0-53ca44ec7f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FCTrans_x003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153ab6-dc1a-467e-9743-71b819a5ff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FCTrans_x003f_" ma:index="19" nillable="true" ma:displayName="FC Trans?" ma:format="Dropdown" ma:internalName="FCTrans_x003f_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1da75-4e80-4e70-bdd0-53ca44ec7fe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CTrans_x003f_ xmlns="fb153ab6-dc1a-467e-9743-71b819a5ffd0" xsi:nil="true"/>
  </documentManagement>
</p:properties>
</file>

<file path=customXml/itemProps1.xml><?xml version="1.0" encoding="utf-8"?>
<ds:datastoreItem xmlns:ds="http://schemas.openxmlformats.org/officeDocument/2006/customXml" ds:itemID="{BBEF2785-EF7D-4346-85A4-74193B73D2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9094C6-CCBF-442D-98C1-2EA460C6F3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153ab6-dc1a-467e-9743-71b819a5ffd0"/>
    <ds:schemaRef ds:uri="0b71da75-4e80-4e70-bdd0-53ca44ec7f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CF934B-06C9-4576-ADAD-3B359B336F7D}">
  <ds:schemaRefs>
    <ds:schemaRef ds:uri="http://schemas.microsoft.com/office/2006/metadata/properties"/>
    <ds:schemaRef ds:uri="http://schemas.microsoft.com/office/infopath/2007/PartnerControls"/>
    <ds:schemaRef ds:uri="fb153ab6-dc1a-467e-9743-71b819a5ffd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535</Words>
  <Application>Microsoft Macintosh PowerPoint</Application>
  <PresentationFormat>On-screen Show (4:3)</PresentationFormat>
  <Paragraphs>98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Bullying Project  2018-2019</vt:lpstr>
      <vt:lpstr>How It Began</vt:lpstr>
      <vt:lpstr>PowerPoint Presentation</vt:lpstr>
      <vt:lpstr>PowerPoint Presentation</vt:lpstr>
      <vt:lpstr>PowerPoint Presentation</vt:lpstr>
      <vt:lpstr>Students read texts at different levels during ELA.  Most of these were from the NewsELA website. </vt:lpstr>
      <vt:lpstr>We used a variety of other resources  for our research.</vt:lpstr>
      <vt:lpstr>Final Product</vt:lpstr>
      <vt:lpstr>PowerPoint Presentation</vt:lpstr>
      <vt:lpstr>PowerPoint Presentation</vt:lpstr>
      <vt:lpstr>PowerPoint Presentation</vt:lpstr>
      <vt:lpstr>PowerPoint Presentation</vt:lpstr>
      <vt:lpstr>How We Guided Their Writing</vt:lpstr>
      <vt:lpstr>Supports for ELs and Less Proficient Writers Included:</vt:lpstr>
      <vt:lpstr>The Writing Process</vt:lpstr>
      <vt:lpstr>The Project Addressed Many Standards: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Bullying Project  2018-2019</dc:title>
  <dc:creator>Rebecca Powell</dc:creator>
  <cp:lastModifiedBy>Clark, Gail</cp:lastModifiedBy>
  <cp:revision>21</cp:revision>
  <dcterms:created xsi:type="dcterms:W3CDTF">2019-11-13T20:36:29Z</dcterms:created>
  <dcterms:modified xsi:type="dcterms:W3CDTF">2019-11-21T18:41:57Z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0x010100E3ECAE8E35D99F468904FA523C1BE473</vt:lpwstr>
  </property>
</Properties>
</file>