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68"/>
  </p:notesMasterIdLst>
  <p:sldIdLst>
    <p:sldId id="506" r:id="rId2"/>
    <p:sldId id="294" r:id="rId3"/>
    <p:sldId id="383" r:id="rId4"/>
    <p:sldId id="382" r:id="rId5"/>
    <p:sldId id="381" r:id="rId6"/>
    <p:sldId id="507" r:id="rId7"/>
    <p:sldId id="363" r:id="rId8"/>
    <p:sldId id="368" r:id="rId9"/>
    <p:sldId id="298" r:id="rId10"/>
    <p:sldId id="333" r:id="rId11"/>
    <p:sldId id="346" r:id="rId12"/>
    <p:sldId id="472" r:id="rId13"/>
    <p:sldId id="348" r:id="rId14"/>
    <p:sldId id="385" r:id="rId15"/>
    <p:sldId id="350" r:id="rId16"/>
    <p:sldId id="351" r:id="rId17"/>
    <p:sldId id="386" r:id="rId18"/>
    <p:sldId id="352" r:id="rId19"/>
    <p:sldId id="353" r:id="rId20"/>
    <p:sldId id="358" r:id="rId21"/>
    <p:sldId id="371" r:id="rId22"/>
    <p:sldId id="508" r:id="rId23"/>
    <p:sldId id="374" r:id="rId24"/>
    <p:sldId id="361" r:id="rId25"/>
    <p:sldId id="354" r:id="rId26"/>
    <p:sldId id="355" r:id="rId27"/>
    <p:sldId id="356" r:id="rId28"/>
    <p:sldId id="357" r:id="rId29"/>
    <p:sldId id="362" r:id="rId30"/>
    <p:sldId id="432" r:id="rId31"/>
    <p:sldId id="511" r:id="rId32"/>
    <p:sldId id="512" r:id="rId33"/>
    <p:sldId id="516" r:id="rId34"/>
    <p:sldId id="517" r:id="rId35"/>
    <p:sldId id="524" r:id="rId36"/>
    <p:sldId id="525" r:id="rId37"/>
    <p:sldId id="526" r:id="rId38"/>
    <p:sldId id="527" r:id="rId39"/>
    <p:sldId id="528" r:id="rId40"/>
    <p:sldId id="529" r:id="rId41"/>
    <p:sldId id="530" r:id="rId42"/>
    <p:sldId id="531" r:id="rId43"/>
    <p:sldId id="532" r:id="rId44"/>
    <p:sldId id="536" r:id="rId45"/>
    <p:sldId id="537" r:id="rId46"/>
    <p:sldId id="538" r:id="rId47"/>
    <p:sldId id="539" r:id="rId48"/>
    <p:sldId id="540" r:id="rId49"/>
    <p:sldId id="542" r:id="rId50"/>
    <p:sldId id="543" r:id="rId51"/>
    <p:sldId id="544" r:id="rId52"/>
    <p:sldId id="545" r:id="rId53"/>
    <p:sldId id="546" r:id="rId54"/>
    <p:sldId id="547" r:id="rId55"/>
    <p:sldId id="548" r:id="rId56"/>
    <p:sldId id="549" r:id="rId57"/>
    <p:sldId id="550" r:id="rId58"/>
    <p:sldId id="551" r:id="rId59"/>
    <p:sldId id="552" r:id="rId60"/>
    <p:sldId id="553" r:id="rId61"/>
    <p:sldId id="555" r:id="rId62"/>
    <p:sldId id="556" r:id="rId63"/>
    <p:sldId id="557" r:id="rId64"/>
    <p:sldId id="559" r:id="rId65"/>
    <p:sldId id="560" r:id="rId66"/>
    <p:sldId id="564" r:id="rId6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14" autoAdjust="0"/>
    <p:restoredTop sz="94660"/>
  </p:normalViewPr>
  <p:slideViewPr>
    <p:cSldViewPr>
      <p:cViewPr varScale="1">
        <p:scale>
          <a:sx n="67" d="100"/>
          <a:sy n="67" d="100"/>
        </p:scale>
        <p:origin x="-586"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1280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4743F157-1081-4C20-87EE-8821521A8BB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7065AF07-9AF2-4506-B641-628C6CC8BE35}" type="slidenum">
              <a:rPr lang="en-US"/>
              <a:pPr/>
              <a:t>49</a:t>
            </a:fld>
            <a:endParaRPr lang="en-US"/>
          </a:p>
        </p:txBody>
      </p:sp>
      <p:sp>
        <p:nvSpPr>
          <p:cNvPr id="130051" name="Rectangle 2"/>
          <p:cNvSpPr>
            <a:spLocks noGrp="1" noRot="1" noChangeAspect="1" noChangeArrowheads="1" noTextEdit="1"/>
          </p:cNvSpPr>
          <p:nvPr>
            <p:ph type="sldImg"/>
          </p:nvPr>
        </p:nvSpPr>
        <p:spPr>
          <a:xfrm>
            <a:off x="1144588" y="685800"/>
            <a:ext cx="4572000" cy="3429000"/>
          </a:xfrm>
          <a:ln/>
        </p:spPr>
      </p:sp>
      <p:sp>
        <p:nvSpPr>
          <p:cNvPr id="130052" name="Rectangle 3"/>
          <p:cNvSpPr>
            <a:spLocks noGrp="1" noChangeArrowheads="1"/>
          </p:cNvSpPr>
          <p:nvPr>
            <p:ph type="body" idx="1"/>
          </p:nvPr>
        </p:nvSpPr>
        <p:spPr>
          <a:xfrm>
            <a:off x="914400" y="4343400"/>
            <a:ext cx="5029200" cy="4114800"/>
          </a:xfrm>
          <a:noFill/>
          <a:ln/>
        </p:spPr>
        <p:txBody>
          <a:bodyPr/>
          <a:lstStyle/>
          <a:p>
            <a:pPr eaLnBrk="1" hangingPunct="1"/>
            <a:r>
              <a:rPr lang="en-US" smtClean="0"/>
              <a:t>Alcohol is known to have a biphasic effect on many behavioral outcomes, including motor activity, learning and memory, stress measures and subjective effects.  These effects are related to the concentration of alcohol in the blood and brain as well as whether the alcohol concentration is rising or falling.  The low dose, rising effects of alcohol are generally associated with stimulant-like effects and the high dose, falling effects of alcohol are generally associated with sedative-like effects.  For example, the “priming” effects of alcohol and its incentive motivational properties are generally found a lower, but not higher doses of alcohol.  However, the priming effect could be strong enough to initiate drinking much higher doses in susceptible individual by establishing a set of drinking behavior that is not easily terminated. </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08DA2F31-B77E-4412-942C-60517381505D}" type="slidenum">
              <a:rPr lang="en-US"/>
              <a:pPr/>
              <a:t>50</a:t>
            </a:fld>
            <a:endParaRPr 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xfrm>
            <a:off x="914400" y="4343400"/>
            <a:ext cx="5029200" cy="4114800"/>
          </a:xfrm>
          <a:noFill/>
          <a:ln/>
        </p:spPr>
        <p:txBody>
          <a:bodyPr/>
          <a:lstStyle/>
          <a:p>
            <a:pPr eaLnBrk="1" hangingPunct="1"/>
            <a:r>
              <a:rPr lang="en-US" b="1" smtClean="0">
                <a:latin typeface="Bookman Old Style" pitchFamily="18" charset="0"/>
              </a:rPr>
              <a:t>SLIDE # 3</a:t>
            </a:r>
          </a:p>
          <a:p>
            <a:pPr eaLnBrk="1" hangingPunct="1"/>
            <a:endParaRPr lang="en-US" b="1" smtClean="0">
              <a:latin typeface="Bookman Old Style" pitchFamily="18" charset="0"/>
            </a:endParaRPr>
          </a:p>
          <a:p>
            <a:pPr eaLnBrk="1" hangingPunct="1"/>
            <a:r>
              <a:rPr lang="en-US" smtClean="0">
                <a:latin typeface="Bookman Old Style" pitchFamily="18" charset="0"/>
              </a:rPr>
              <a:t>Up to 70% of individuals who achieve abstinence from alcohol following detoxification, psychosocial, or behavioral treatment relapse within one year . Hence, there is substantial need for an effective treatment to improve drinking outcomes. Advances in the neurosciences, have implicated several target neurotransmitter systems such as those within the mesocorticolimbic pathway which mediate some of alcohol’s rewarding effects associated with its abuse liability. Selective medications designed to oppose these neuronal systems may, therefore, prove effective in the treatment of alcoholism.  This review focuses on examining the effectiveness of medications which target mesocorticolimbic opioid, N-methyl-d-aspartate (NMDA)/Gaba amino butyric acid (GABA), serotonin (5-HT), and dopamine (DA) systems as treatments for alcoholism. </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9642BCF-3A5F-4872-A1F1-16F733FB022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A0ACD1B-E129-4B55-A6F0-90D2BB91437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2BDF4F6-2618-4518-B6C4-B1AE67A32B1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720BA04-6875-4728-9659-57D9BECC0684}"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EB985C4-9EFA-4B01-8EAA-58237DBD90A3}"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9C86FAF-A151-4FFC-AD43-23C7E4A5CBA5}"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A5469898-8BA3-4941-9077-094E6D82CC0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BE9511E-2122-4A83-AD55-25EF91C15A95}"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5CF7818-DDD9-4086-B394-EF255C214F8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D5B8AEE-0A8B-4288-BFCD-1200A5FF525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58B3A88-3E40-4268-B16E-A0E010E495B5}"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E93B354-E903-4272-87E6-0A7A7C9A4CE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General Issues</a:t>
            </a:r>
          </a:p>
          <a:p>
            <a:endParaRPr lang="en-US" dirty="0" smtClean="0"/>
          </a:p>
          <a:p>
            <a:r>
              <a:rPr lang="en-US" dirty="0" smtClean="0"/>
              <a:t>More Specific Drugs and how they work</a:t>
            </a:r>
            <a:endParaRPr lang="en-US" dirty="0"/>
          </a:p>
        </p:txBody>
      </p:sp>
      <p:sp>
        <p:nvSpPr>
          <p:cNvPr id="4" name="Title 3"/>
          <p:cNvSpPr>
            <a:spLocks noGrp="1"/>
          </p:cNvSpPr>
          <p:nvPr>
            <p:ph type="title"/>
          </p:nvPr>
        </p:nvSpPr>
        <p:spPr/>
        <p:txBody>
          <a:bodyPr/>
          <a:lstStyle/>
          <a:p>
            <a:r>
              <a:rPr lang="en-US" dirty="0" smtClean="0"/>
              <a:t>Drugs and Drug Abuse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p:txBody>
          <a:bodyPr/>
          <a:lstStyle/>
          <a:p>
            <a:pPr eaLnBrk="1" hangingPunct="1">
              <a:buFont typeface="Wingdings" pitchFamily="2" charset="2"/>
              <a:buNone/>
              <a:defRPr/>
            </a:pPr>
            <a:r>
              <a:rPr lang="en-US" smtClean="0"/>
              <a:t>1.  cocaine – blocks reuptake of monoamine neurotransmitters (most important DA)</a:t>
            </a:r>
          </a:p>
          <a:p>
            <a:pPr eaLnBrk="1" hangingPunct="1">
              <a:defRPr/>
            </a:pPr>
            <a:endParaRPr lang="en-US" smtClean="0"/>
          </a:p>
          <a:p>
            <a:pPr eaLnBrk="1" hangingPunct="1">
              <a:buFont typeface="Wingdings" pitchFamily="2" charset="2"/>
              <a:buNone/>
              <a:defRPr/>
            </a:pPr>
            <a:r>
              <a:rPr lang="en-US" smtClean="0"/>
              <a:t>2.  nicotine</a:t>
            </a:r>
          </a:p>
          <a:p>
            <a:pPr lvl="1" eaLnBrk="1" hangingPunct="1">
              <a:defRPr/>
            </a:pPr>
            <a:r>
              <a:rPr lang="en-US" smtClean="0"/>
              <a:t>acts as an agonist at nicotinic cholinergic receptors</a:t>
            </a:r>
          </a:p>
          <a:p>
            <a:pPr lvl="1" eaLnBrk="1" hangingPunct="1">
              <a:defRPr/>
            </a:pPr>
            <a:endParaRPr lang="en-US" smtClean="0"/>
          </a:p>
          <a:p>
            <a:pPr eaLnBrk="1" hangingPunct="1">
              <a:buFont typeface="Wingdings" pitchFamily="2" charset="2"/>
              <a:buNone/>
              <a:defRPr/>
            </a:pPr>
            <a:r>
              <a:rPr lang="en-US" smtClean="0"/>
              <a:t>3.  alcohol</a:t>
            </a:r>
          </a:p>
          <a:p>
            <a:pPr lvl="1" eaLnBrk="1" hangingPunct="1">
              <a:defRPr/>
            </a:pPr>
            <a:r>
              <a:rPr lang="en-US" smtClean="0"/>
              <a:t>works on virtually every neurotransmitter</a:t>
            </a:r>
          </a:p>
        </p:txBody>
      </p:sp>
      <p:sp>
        <p:nvSpPr>
          <p:cNvPr id="101378" name="Rectangle 2"/>
          <p:cNvSpPr>
            <a:spLocks noGrp="1" noChangeArrowheads="1"/>
          </p:cNvSpPr>
          <p:nvPr>
            <p:ph type="title"/>
          </p:nvPr>
        </p:nvSpPr>
        <p:spPr/>
        <p:txBody>
          <a:bodyPr/>
          <a:lstStyle/>
          <a:p>
            <a:pPr eaLnBrk="1" hangingPunct="1">
              <a:defRPr/>
            </a:pPr>
            <a:r>
              <a:rPr lang="en-US" smtClean="0"/>
              <a:t>ex of pharmacodynamics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137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1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3" name="Rectangle 3"/>
          <p:cNvSpPr>
            <a:spLocks noGrp="1" noChangeArrowheads="1"/>
          </p:cNvSpPr>
          <p:nvPr>
            <p:ph idx="1"/>
          </p:nvPr>
        </p:nvSpPr>
        <p:spPr/>
        <p:txBody>
          <a:bodyPr/>
          <a:lstStyle/>
          <a:p>
            <a:pPr marL="609600" indent="-609600" eaLnBrk="1" hangingPunct="1">
              <a:buFontTx/>
              <a:buNone/>
              <a:defRPr/>
            </a:pPr>
            <a:r>
              <a:rPr lang="en-US" smtClean="0"/>
              <a:t>4.  metabolism (detoxification or breakdown)</a:t>
            </a:r>
          </a:p>
          <a:p>
            <a:pPr marL="990600" lvl="1" indent="-533400" eaLnBrk="1" hangingPunct="1">
              <a:buFontTx/>
              <a:buChar char="•"/>
              <a:defRPr/>
            </a:pPr>
            <a:r>
              <a:rPr lang="en-US" smtClean="0"/>
              <a:t>how a drug is broken down or made into inactive forms</a:t>
            </a:r>
          </a:p>
          <a:p>
            <a:pPr marL="1371600" lvl="2" indent="-457200" eaLnBrk="1" hangingPunct="1">
              <a:buFontTx/>
              <a:buChar char="•"/>
              <a:defRPr/>
            </a:pPr>
            <a:r>
              <a:rPr lang="en-US" smtClean="0"/>
              <a:t>mostly done by the liver – via enzymes!</a:t>
            </a:r>
          </a:p>
          <a:p>
            <a:pPr marL="990600" lvl="1" indent="-533400" eaLnBrk="1" hangingPunct="1">
              <a:buFontTx/>
              <a:buChar char="•"/>
              <a:defRPr/>
            </a:pPr>
            <a:endParaRPr lang="en-US" smtClean="0"/>
          </a:p>
        </p:txBody>
      </p:sp>
      <p:sp>
        <p:nvSpPr>
          <p:cNvPr id="122882" name="Rectangle 2"/>
          <p:cNvSpPr>
            <a:spLocks noGrp="1" noChangeArrowheads="1"/>
          </p:cNvSpPr>
          <p:nvPr>
            <p:ph type="title"/>
          </p:nvPr>
        </p:nvSpPr>
        <p:spPr/>
        <p:txBody>
          <a:bodyPr/>
          <a:lstStyle/>
          <a:p>
            <a:pPr eaLnBrk="1" hangingPunct="1">
              <a:defRPr/>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8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7" name="Rectangle 3"/>
          <p:cNvSpPr>
            <a:spLocks noGrp="1" noChangeArrowheads="1"/>
          </p:cNvSpPr>
          <p:nvPr>
            <p:ph idx="1"/>
          </p:nvPr>
        </p:nvSpPr>
        <p:spPr/>
        <p:txBody>
          <a:bodyPr/>
          <a:lstStyle/>
          <a:p>
            <a:pPr marL="609600" indent="-609600" eaLnBrk="1" hangingPunct="1">
              <a:buFontTx/>
              <a:buNone/>
              <a:defRPr/>
            </a:pPr>
            <a:r>
              <a:rPr lang="en-US" smtClean="0"/>
              <a:t>5.  excretion (elimination)</a:t>
            </a:r>
          </a:p>
          <a:p>
            <a:pPr marL="990600" lvl="1" indent="-533400" eaLnBrk="1" hangingPunct="1">
              <a:buFontTx/>
              <a:buChar char="•"/>
              <a:defRPr/>
            </a:pPr>
            <a:r>
              <a:rPr lang="en-US" smtClean="0"/>
              <a:t>how a drug once broken down (or not) is eliminated from body</a:t>
            </a:r>
          </a:p>
          <a:p>
            <a:pPr marL="990600" lvl="1" indent="-533400" eaLnBrk="1" hangingPunct="1">
              <a:buFontTx/>
              <a:buChar char="•"/>
              <a:defRPr/>
            </a:pPr>
            <a:endParaRPr lang="en-US" smtClean="0"/>
          </a:p>
          <a:p>
            <a:pPr marL="990600" lvl="1" indent="-533400" eaLnBrk="1" hangingPunct="1">
              <a:buFontTx/>
              <a:buChar char="•"/>
              <a:defRPr/>
            </a:pPr>
            <a:r>
              <a:rPr lang="en-US" smtClean="0"/>
              <a:t>most psychoactive drugs metabolites excreted in urine</a:t>
            </a:r>
          </a:p>
          <a:p>
            <a:pPr marL="990600" lvl="1" indent="-533400" eaLnBrk="1" hangingPunct="1">
              <a:buFontTx/>
              <a:buChar char="•"/>
              <a:defRPr/>
            </a:pPr>
            <a:endParaRPr lang="en-US" smtClean="0"/>
          </a:p>
          <a:p>
            <a:pPr marL="990600" lvl="1" indent="-533400" eaLnBrk="1" hangingPunct="1">
              <a:buFontTx/>
              <a:buChar char="•"/>
              <a:defRPr/>
            </a:pPr>
            <a:endParaRPr lang="en-US" smtClean="0"/>
          </a:p>
        </p:txBody>
      </p:sp>
      <p:sp>
        <p:nvSpPr>
          <p:cNvPr id="287746" name="Rectangle 2"/>
          <p:cNvSpPr>
            <a:spLocks noGrp="1" noChangeArrowheads="1"/>
          </p:cNvSpPr>
          <p:nvPr>
            <p:ph type="title"/>
          </p:nvPr>
        </p:nvSpPr>
        <p:spPr/>
        <p:txBody>
          <a:bodyPr/>
          <a:lstStyle/>
          <a:p>
            <a:pPr eaLnBrk="1" hangingPunct="1">
              <a:defRPr/>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p:txBody>
          <a:bodyPr/>
          <a:lstStyle/>
          <a:p>
            <a:pPr eaLnBrk="1" hangingPunct="1">
              <a:defRPr/>
            </a:pPr>
            <a:r>
              <a:rPr lang="en-US" smtClean="0"/>
              <a:t>tolerance – either decreased effectiveness or potency of a drug </a:t>
            </a:r>
          </a:p>
          <a:p>
            <a:pPr lvl="1" eaLnBrk="1" hangingPunct="1">
              <a:defRPr/>
            </a:pPr>
            <a:endParaRPr lang="en-US" smtClean="0"/>
          </a:p>
          <a:p>
            <a:pPr lvl="1" eaLnBrk="1" hangingPunct="1">
              <a:defRPr/>
            </a:pPr>
            <a:endParaRPr lang="en-US" smtClean="0"/>
          </a:p>
          <a:p>
            <a:pPr lvl="1" eaLnBrk="1" hangingPunct="1">
              <a:defRPr/>
            </a:pPr>
            <a:endParaRPr lang="en-US" smtClean="0"/>
          </a:p>
        </p:txBody>
      </p:sp>
      <p:sp>
        <p:nvSpPr>
          <p:cNvPr id="124930" name="Rectangle 2"/>
          <p:cNvSpPr>
            <a:spLocks noGrp="1" noChangeArrowheads="1"/>
          </p:cNvSpPr>
          <p:nvPr>
            <p:ph type="title"/>
          </p:nvPr>
        </p:nvSpPr>
        <p:spPr/>
        <p:txBody>
          <a:bodyPr>
            <a:normAutofit fontScale="90000"/>
          </a:bodyPr>
          <a:lstStyle/>
          <a:p>
            <a:pPr eaLnBrk="1" hangingPunct="1">
              <a:defRPr/>
            </a:pPr>
            <a:r>
              <a:rPr lang="en-US" sz="4000" smtClean="0"/>
              <a:t>Tolerance, Dependence, Withdrawal, etc……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ChangeArrowheads="1"/>
          </p:cNvSpPr>
          <p:nvPr>
            <p:ph idx="1"/>
          </p:nvPr>
        </p:nvSpPr>
        <p:spPr/>
        <p:txBody>
          <a:bodyPr/>
          <a:lstStyle/>
          <a:p>
            <a:pPr eaLnBrk="1" hangingPunct="1">
              <a:defRPr/>
            </a:pPr>
            <a:r>
              <a:rPr lang="en-US" smtClean="0"/>
              <a:t>metabolic tolerance –</a:t>
            </a:r>
          </a:p>
          <a:p>
            <a:pPr lvl="1" eaLnBrk="1" hangingPunct="1">
              <a:defRPr/>
            </a:pPr>
            <a:r>
              <a:rPr lang="en-US" smtClean="0"/>
              <a:t>enzyme induction- </a:t>
            </a:r>
          </a:p>
          <a:p>
            <a:pPr lvl="2" eaLnBrk="1" hangingPunct="1">
              <a:defRPr/>
            </a:pPr>
            <a:r>
              <a:rPr lang="en-US" smtClean="0"/>
              <a:t>enzymes – speed up a chemical reaction </a:t>
            </a:r>
          </a:p>
          <a:p>
            <a:pPr lvl="1" eaLnBrk="1" hangingPunct="1">
              <a:defRPr/>
            </a:pPr>
            <a:endParaRPr lang="en-US" smtClean="0"/>
          </a:p>
          <a:p>
            <a:pPr lvl="1" eaLnBrk="1" hangingPunct="1">
              <a:defRPr/>
            </a:pPr>
            <a:r>
              <a:rPr lang="en-US" smtClean="0"/>
              <a:t>with repeated exposure, enzymes get better at breaking down drug or liver makes more enzymes</a:t>
            </a:r>
          </a:p>
          <a:p>
            <a:pPr lvl="1" eaLnBrk="1" hangingPunct="1">
              <a:defRPr/>
            </a:pPr>
            <a:endParaRPr lang="en-US" smtClean="0"/>
          </a:p>
          <a:p>
            <a:pPr lvl="2" eaLnBrk="1" hangingPunct="1">
              <a:defRPr/>
            </a:pPr>
            <a:endParaRPr lang="en-US" smtClean="0"/>
          </a:p>
          <a:p>
            <a:pPr lvl="1" eaLnBrk="1" hangingPunct="1">
              <a:defRPr/>
            </a:pPr>
            <a:endParaRPr lang="en-US" smtClean="0"/>
          </a:p>
          <a:p>
            <a:pPr eaLnBrk="1" hangingPunct="1">
              <a:defRPr/>
            </a:pPr>
            <a:endParaRPr lang="en-US" smtClean="0"/>
          </a:p>
        </p:txBody>
      </p:sp>
      <p:sp>
        <p:nvSpPr>
          <p:cNvPr id="166914" name="Rectangle 2"/>
          <p:cNvSpPr>
            <a:spLocks noGrp="1" noChangeArrowheads="1"/>
          </p:cNvSpPr>
          <p:nvPr>
            <p:ph type="title"/>
          </p:nvPr>
        </p:nvSpPr>
        <p:spPr/>
        <p:txBody>
          <a:bodyPr/>
          <a:lstStyle/>
          <a:p>
            <a:pPr eaLnBrk="1" hangingPunct="1">
              <a:defRPr/>
            </a:pPr>
            <a:r>
              <a:rPr lang="en-US" smtClean="0"/>
              <a:t>Mechanisms for Tolerance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p:txBody>
          <a:bodyPr/>
          <a:lstStyle/>
          <a:p>
            <a:pPr eaLnBrk="1" hangingPunct="1">
              <a:defRPr/>
            </a:pPr>
            <a:r>
              <a:rPr lang="en-US" smtClean="0"/>
              <a:t>metabolic tolerance –</a:t>
            </a:r>
          </a:p>
          <a:p>
            <a:pPr eaLnBrk="1" hangingPunct="1">
              <a:defRPr/>
            </a:pPr>
            <a:endParaRPr lang="en-US" smtClean="0"/>
          </a:p>
          <a:p>
            <a:pPr lvl="1" eaLnBrk="1" hangingPunct="1">
              <a:defRPr/>
            </a:pPr>
            <a:r>
              <a:rPr lang="en-US" smtClean="0"/>
              <a:t>enzyme induction- enzymes are either better at breaking down drug or liver makes more of them</a:t>
            </a:r>
          </a:p>
          <a:p>
            <a:pPr lvl="1" eaLnBrk="1" hangingPunct="1">
              <a:defRPr/>
            </a:pPr>
            <a:endParaRPr lang="en-US" smtClean="0"/>
          </a:p>
          <a:p>
            <a:pPr lvl="1" eaLnBrk="1" hangingPunct="1">
              <a:defRPr/>
            </a:pPr>
            <a:r>
              <a:rPr lang="en-US" smtClean="0"/>
              <a:t>implications?</a:t>
            </a:r>
          </a:p>
          <a:p>
            <a:pPr lvl="2" eaLnBrk="1" hangingPunct="1">
              <a:defRPr/>
            </a:pPr>
            <a:endParaRPr lang="en-US" smtClean="0"/>
          </a:p>
          <a:p>
            <a:pPr lvl="2" eaLnBrk="1" hangingPunct="1">
              <a:defRPr/>
            </a:pPr>
            <a:endParaRPr lang="en-US" smtClean="0"/>
          </a:p>
          <a:p>
            <a:pPr lvl="1" eaLnBrk="1" hangingPunct="1">
              <a:defRPr/>
            </a:pPr>
            <a:endParaRPr lang="en-US" smtClean="0"/>
          </a:p>
          <a:p>
            <a:pPr eaLnBrk="1" hangingPunct="1">
              <a:defRPr/>
            </a:pPr>
            <a:endParaRPr lang="en-US" smtClean="0"/>
          </a:p>
        </p:txBody>
      </p:sp>
      <p:sp>
        <p:nvSpPr>
          <p:cNvPr id="126978" name="Rectangle 2"/>
          <p:cNvSpPr>
            <a:spLocks noGrp="1" noChangeArrowheads="1"/>
          </p:cNvSpPr>
          <p:nvPr>
            <p:ph type="title"/>
          </p:nvPr>
        </p:nvSpPr>
        <p:spPr/>
        <p:txBody>
          <a:bodyPr/>
          <a:lstStyle/>
          <a:p>
            <a:pPr eaLnBrk="1" hangingPunct="1">
              <a:defRPr/>
            </a:pPr>
            <a:r>
              <a:rPr lang="en-US" smtClean="0"/>
              <a:t>Mechanisms for Tolerance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p:txBody>
          <a:bodyPr/>
          <a:lstStyle/>
          <a:p>
            <a:pPr eaLnBrk="1" hangingPunct="1">
              <a:defRPr/>
            </a:pPr>
            <a:r>
              <a:rPr lang="en-US" smtClean="0"/>
              <a:t>metabolic tolerance –</a:t>
            </a:r>
          </a:p>
          <a:p>
            <a:pPr lvl="1" eaLnBrk="1" hangingPunct="1">
              <a:defRPr/>
            </a:pPr>
            <a:r>
              <a:rPr lang="en-US" smtClean="0"/>
              <a:t>enzyme induction</a:t>
            </a:r>
          </a:p>
          <a:p>
            <a:pPr eaLnBrk="1" hangingPunct="1">
              <a:defRPr/>
            </a:pPr>
            <a:endParaRPr lang="en-US" smtClean="0"/>
          </a:p>
          <a:p>
            <a:pPr eaLnBrk="1" hangingPunct="1">
              <a:defRPr/>
            </a:pPr>
            <a:r>
              <a:rPr lang="en-US" smtClean="0"/>
              <a:t>cross tolerance – tolerance to one drug results in tolerance to other drugs (usually that need similar enzymes for breakdown) </a:t>
            </a:r>
          </a:p>
          <a:p>
            <a:pPr lvl="1" eaLnBrk="1" hangingPunct="1">
              <a:defRPr/>
            </a:pPr>
            <a:r>
              <a:rPr lang="en-US" smtClean="0"/>
              <a:t>Implications:</a:t>
            </a:r>
          </a:p>
          <a:p>
            <a:pPr eaLnBrk="1" hangingPunct="1">
              <a:defRPr/>
            </a:pPr>
            <a:endParaRPr lang="en-US" smtClean="0"/>
          </a:p>
        </p:txBody>
      </p:sp>
      <p:sp>
        <p:nvSpPr>
          <p:cNvPr id="128002" name="Rectangle 2"/>
          <p:cNvSpPr>
            <a:spLocks noGrp="1" noChangeArrowheads="1"/>
          </p:cNvSpPr>
          <p:nvPr>
            <p:ph type="title"/>
          </p:nvPr>
        </p:nvSpPr>
        <p:spPr/>
        <p:txBody>
          <a:bodyPr/>
          <a:lstStyle/>
          <a:p>
            <a:pPr eaLnBrk="1" hangingPunct="1">
              <a:defRPr/>
            </a:pPr>
            <a:r>
              <a:rPr lang="en-US" smtClean="0"/>
              <a:t>Mechanisms for Tolerance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idx="1"/>
          </p:nvPr>
        </p:nvSpPr>
        <p:spPr/>
        <p:txBody>
          <a:bodyPr/>
          <a:lstStyle/>
          <a:p>
            <a:pPr eaLnBrk="1" hangingPunct="1">
              <a:defRPr/>
            </a:pPr>
            <a:r>
              <a:rPr lang="en-US" smtClean="0"/>
              <a:t>cross tolerance – tolerance to one drug results in tolerance to other drugs (usually that need similar enzymes for breakdown) </a:t>
            </a:r>
          </a:p>
          <a:p>
            <a:pPr lvl="1" eaLnBrk="1" hangingPunct="1">
              <a:defRPr/>
            </a:pPr>
            <a:r>
              <a:rPr lang="en-US" smtClean="0"/>
              <a:t>Implications:</a:t>
            </a:r>
          </a:p>
          <a:p>
            <a:pPr lvl="1" eaLnBrk="1" hangingPunct="1">
              <a:defRPr/>
            </a:pPr>
            <a:endParaRPr lang="en-US" smtClean="0"/>
          </a:p>
          <a:p>
            <a:pPr lvl="1" eaLnBrk="1" hangingPunct="1">
              <a:defRPr/>
            </a:pPr>
            <a:r>
              <a:rPr lang="en-US" smtClean="0"/>
              <a:t>Person shows up unconscious at ER and is an alcoholic – given a barbiturate for surgery;</a:t>
            </a:r>
          </a:p>
          <a:p>
            <a:pPr eaLnBrk="1" hangingPunct="1">
              <a:defRPr/>
            </a:pPr>
            <a:endParaRPr lang="en-US" smtClean="0"/>
          </a:p>
        </p:txBody>
      </p:sp>
      <p:sp>
        <p:nvSpPr>
          <p:cNvPr id="167938" name="Rectangle 2"/>
          <p:cNvSpPr>
            <a:spLocks noGrp="1" noChangeArrowheads="1"/>
          </p:cNvSpPr>
          <p:nvPr>
            <p:ph type="title"/>
          </p:nvPr>
        </p:nvSpPr>
        <p:spPr/>
        <p:txBody>
          <a:bodyPr/>
          <a:lstStyle/>
          <a:p>
            <a:pPr eaLnBrk="1" hangingPunct="1">
              <a:defRPr/>
            </a:pPr>
            <a:r>
              <a:rPr lang="en-US" smtClean="0"/>
              <a:t>Mechanisms for Tolerance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p:txBody>
          <a:bodyPr/>
          <a:lstStyle/>
          <a:p>
            <a:pPr eaLnBrk="1" hangingPunct="1">
              <a:defRPr/>
            </a:pPr>
            <a:r>
              <a:rPr lang="en-US" smtClean="0"/>
              <a:t>tolerance can still occur when the amount of drug reaching the brain/body is unchanged</a:t>
            </a:r>
          </a:p>
          <a:p>
            <a:pPr eaLnBrk="1" hangingPunct="1">
              <a:defRPr/>
            </a:pPr>
            <a:endParaRPr lang="en-US" smtClean="0"/>
          </a:p>
          <a:p>
            <a:pPr eaLnBrk="1" hangingPunct="1">
              <a:defRPr/>
            </a:pPr>
            <a:r>
              <a:rPr lang="en-US" smtClean="0"/>
              <a:t>pharmacodynamic or physiological tolerance – </a:t>
            </a:r>
          </a:p>
          <a:p>
            <a:pPr eaLnBrk="1" hangingPunct="1">
              <a:defRPr/>
            </a:pPr>
            <a:endParaRPr lang="en-US" smtClean="0"/>
          </a:p>
          <a:p>
            <a:pPr eaLnBrk="1" hangingPunct="1">
              <a:defRPr/>
            </a:pPr>
            <a:endParaRPr lang="en-US" smtClean="0"/>
          </a:p>
          <a:p>
            <a:pPr eaLnBrk="1" hangingPunct="1">
              <a:defRPr/>
            </a:pPr>
            <a:endParaRPr lang="en-US" smtClean="0"/>
          </a:p>
        </p:txBody>
      </p:sp>
      <p:sp>
        <p:nvSpPr>
          <p:cNvPr id="129026" name="Rectangle 2"/>
          <p:cNvSpPr>
            <a:spLocks noGrp="1" noChangeArrowheads="1"/>
          </p:cNvSpPr>
          <p:nvPr>
            <p:ph type="title"/>
          </p:nvPr>
        </p:nvSpPr>
        <p:spPr/>
        <p:txBody>
          <a:bodyPr>
            <a:normAutofit fontScale="90000"/>
          </a:bodyPr>
          <a:lstStyle/>
          <a:p>
            <a:pPr eaLnBrk="1" hangingPunct="1">
              <a:defRPr/>
            </a:pPr>
            <a:r>
              <a:rPr lang="en-US" sz="4000" smtClean="0"/>
              <a:t>What if amount of drug reaching brain/body is unchanged?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idx="1"/>
          </p:nvPr>
        </p:nvSpPr>
        <p:spPr/>
        <p:txBody>
          <a:bodyPr/>
          <a:lstStyle/>
          <a:p>
            <a:pPr eaLnBrk="1" hangingPunct="1">
              <a:defRPr/>
            </a:pPr>
            <a:r>
              <a:rPr lang="en-US" dirty="0" err="1" smtClean="0"/>
              <a:t>pharmacodynamic</a:t>
            </a:r>
            <a:r>
              <a:rPr lang="en-US" dirty="0" smtClean="0"/>
              <a:t> or physiological tolerance – </a:t>
            </a:r>
          </a:p>
          <a:p>
            <a:pPr eaLnBrk="1" hangingPunct="1">
              <a:defRPr/>
            </a:pPr>
            <a:endParaRPr lang="en-US" dirty="0" smtClean="0"/>
          </a:p>
          <a:p>
            <a:pPr eaLnBrk="1" hangingPunct="1">
              <a:buFont typeface="Wingdings" pitchFamily="2" charset="2"/>
              <a:buNone/>
              <a:defRPr/>
            </a:pPr>
            <a:r>
              <a:rPr lang="en-US" sz="2800" dirty="0" smtClean="0"/>
              <a:t>“for every action, there is an equal and opposite reaction (in your brain)”</a:t>
            </a:r>
          </a:p>
          <a:p>
            <a:pPr eaLnBrk="1" hangingPunct="1">
              <a:defRPr/>
            </a:pPr>
            <a:endParaRPr lang="en-US" dirty="0" smtClean="0"/>
          </a:p>
        </p:txBody>
      </p:sp>
      <p:sp>
        <p:nvSpPr>
          <p:cNvPr id="130050" name="Rectangle 2"/>
          <p:cNvSpPr>
            <a:spLocks noGrp="1" noChangeArrowheads="1"/>
          </p:cNvSpPr>
          <p:nvPr>
            <p:ph type="title"/>
          </p:nvPr>
        </p:nvSpPr>
        <p:spPr/>
        <p:txBody>
          <a:bodyPr>
            <a:normAutofit fontScale="90000"/>
          </a:bodyPr>
          <a:lstStyle/>
          <a:p>
            <a:pPr eaLnBrk="1" hangingPunct="1">
              <a:defRPr/>
            </a:pPr>
            <a:r>
              <a:rPr lang="en-US" sz="4000" smtClean="0"/>
              <a:t>What if amount of drug reaching brain/body is unchanged?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pPr eaLnBrk="1" hangingPunct="1">
              <a:defRPr/>
            </a:pPr>
            <a:r>
              <a:rPr lang="en-US" dirty="0" smtClean="0"/>
              <a:t>Psychopharmacology – study of drugs and behavior</a:t>
            </a:r>
          </a:p>
          <a:p>
            <a:pPr lvl="2" eaLnBrk="1" hangingPunct="1">
              <a:defRPr/>
            </a:pPr>
            <a:r>
              <a:rPr lang="en-US" dirty="0" smtClean="0"/>
              <a:t>Drugs and behavior – PSY 459</a:t>
            </a:r>
          </a:p>
          <a:p>
            <a:pPr lvl="2" eaLnBrk="1" hangingPunct="1">
              <a:defRPr/>
            </a:pPr>
            <a:r>
              <a:rPr lang="en-US" dirty="0" smtClean="0"/>
              <a:t>Clinical Psychopharmacology – PSY 565</a:t>
            </a:r>
          </a:p>
          <a:p>
            <a:pPr lvl="2" eaLnBrk="1" hangingPunct="1">
              <a:defRPr/>
            </a:pPr>
            <a:endParaRPr lang="en-US" dirty="0" smtClean="0"/>
          </a:p>
          <a:p>
            <a:pPr eaLnBrk="1" hangingPunct="1">
              <a:defRPr/>
            </a:pPr>
            <a:r>
              <a:rPr lang="en-US" dirty="0" smtClean="0"/>
              <a:t>Psychoactive drugs – drugs that change the way you feel</a:t>
            </a:r>
          </a:p>
          <a:p>
            <a:pPr lvl="1">
              <a:defRPr/>
            </a:pPr>
            <a:endParaRPr lang="en-US" dirty="0" smtClean="0"/>
          </a:p>
          <a:p>
            <a:pPr lvl="2">
              <a:defRPr/>
            </a:pPr>
            <a:r>
              <a:rPr lang="en-US" dirty="0" smtClean="0"/>
              <a:t>All these must reach the brain!</a:t>
            </a:r>
          </a:p>
          <a:p>
            <a:pPr eaLnBrk="1" hangingPunct="1">
              <a:buFont typeface="Wingdings" pitchFamily="2" charset="2"/>
              <a:buNone/>
              <a:defRPr/>
            </a:pPr>
            <a:endParaRPr lang="en-US" dirty="0" smtClean="0"/>
          </a:p>
          <a:p>
            <a:pPr lvl="2" eaLnBrk="1" hangingPunct="1">
              <a:defRPr/>
            </a:pPr>
            <a:endParaRPr lang="en-US" dirty="0" smtClean="0"/>
          </a:p>
        </p:txBody>
      </p:sp>
      <p:sp>
        <p:nvSpPr>
          <p:cNvPr id="41986" name="Rectangle 2"/>
          <p:cNvSpPr>
            <a:spLocks noGrp="1" noChangeArrowheads="1"/>
          </p:cNvSpPr>
          <p:nvPr>
            <p:ph type="title"/>
          </p:nvPr>
        </p:nvSpPr>
        <p:spPr/>
        <p:txBody>
          <a:bodyPr/>
          <a:lstStyle/>
          <a:p>
            <a:pPr eaLnBrk="1" hangingPunct="1">
              <a:defRPr/>
            </a:pPr>
            <a:r>
              <a:rPr lang="en-US" dirty="0" smtClean="0"/>
              <a:t>Psychopharmacology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p:txBody>
          <a:bodyPr/>
          <a:lstStyle/>
          <a:p>
            <a:pPr eaLnBrk="1" hangingPunct="1">
              <a:defRPr/>
            </a:pPr>
            <a:r>
              <a:rPr lang="en-US" smtClean="0"/>
              <a:t>Use alcohol as an example – </a:t>
            </a:r>
          </a:p>
          <a:p>
            <a:pPr eaLnBrk="1" hangingPunct="1">
              <a:defRPr/>
            </a:pPr>
            <a:endParaRPr lang="en-US" smtClean="0"/>
          </a:p>
          <a:p>
            <a:pPr eaLnBrk="1" hangingPunct="1">
              <a:defRPr/>
            </a:pPr>
            <a:r>
              <a:rPr lang="en-US" smtClean="0"/>
              <a:t>Acutely – alcohol decreases glutamate activity and increases GABA activity</a:t>
            </a:r>
          </a:p>
          <a:p>
            <a:pPr eaLnBrk="1" hangingPunct="1">
              <a:defRPr/>
            </a:pPr>
            <a:endParaRPr lang="en-US" smtClean="0"/>
          </a:p>
          <a:p>
            <a:pPr eaLnBrk="1" hangingPunct="1">
              <a:defRPr/>
            </a:pPr>
            <a:r>
              <a:rPr lang="en-US" smtClean="0"/>
              <a:t>Chronic alcohol -------- brain’s compensatory response?  </a:t>
            </a:r>
          </a:p>
          <a:p>
            <a:pPr eaLnBrk="1" hangingPunct="1">
              <a:defRPr/>
            </a:pPr>
            <a:endParaRPr lang="en-US" smtClean="0"/>
          </a:p>
        </p:txBody>
      </p:sp>
      <p:sp>
        <p:nvSpPr>
          <p:cNvPr id="135170" name="Rectangle 2"/>
          <p:cNvSpPr>
            <a:spLocks noGrp="1" noChangeArrowheads="1"/>
          </p:cNvSpPr>
          <p:nvPr>
            <p:ph type="title"/>
          </p:nvPr>
        </p:nvSpPr>
        <p:spPr/>
        <p:txBody>
          <a:bodyPr>
            <a:normAutofit fontScale="90000"/>
          </a:bodyPr>
          <a:lstStyle/>
          <a:p>
            <a:pPr eaLnBrk="1" hangingPunct="1">
              <a:defRPr/>
            </a:pPr>
            <a:r>
              <a:rPr lang="en-US" sz="4000" smtClean="0"/>
              <a:t>Ways that the brain may try and compensate……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1" name="Rectangle 3"/>
          <p:cNvSpPr>
            <a:spLocks noGrp="1" noChangeArrowheads="1"/>
          </p:cNvSpPr>
          <p:nvPr>
            <p:ph idx="1"/>
          </p:nvPr>
        </p:nvSpPr>
        <p:spPr>
          <a:xfrm>
            <a:off x="457200" y="1752600"/>
            <a:ext cx="8229600" cy="4525963"/>
          </a:xfrm>
        </p:spPr>
        <p:txBody>
          <a:bodyPr/>
          <a:lstStyle/>
          <a:p>
            <a:pPr eaLnBrk="1" hangingPunct="1">
              <a:defRPr/>
            </a:pPr>
            <a:r>
              <a:rPr lang="en-US" dirty="0" err="1" smtClean="0"/>
              <a:t>upregulation</a:t>
            </a:r>
            <a:r>
              <a:rPr lang="en-US" dirty="0" smtClean="0"/>
              <a:t> of GLU receptors – </a:t>
            </a:r>
          </a:p>
          <a:p>
            <a:pPr lvl="1" eaLnBrk="1" hangingPunct="1">
              <a:defRPr/>
            </a:pPr>
            <a:r>
              <a:rPr lang="en-US" dirty="0" smtClean="0"/>
              <a:t>increase the number or sensitivity of glutamate receptors to compensate for decreased activity and try to get activity back to normal levels….</a:t>
            </a:r>
          </a:p>
          <a:p>
            <a:pPr lvl="1" eaLnBrk="1" hangingPunct="1">
              <a:defRPr/>
            </a:pPr>
            <a:endParaRPr lang="en-US" dirty="0" smtClean="0"/>
          </a:p>
          <a:p>
            <a:pPr eaLnBrk="1" hangingPunct="1">
              <a:defRPr/>
            </a:pPr>
            <a:r>
              <a:rPr lang="en-US" dirty="0" smtClean="0"/>
              <a:t>what happens during alcohol withdrawal?</a:t>
            </a:r>
          </a:p>
          <a:p>
            <a:pPr lvl="1" eaLnBrk="1" hangingPunct="1">
              <a:defRPr/>
            </a:pPr>
            <a:r>
              <a:rPr lang="en-US" dirty="0" smtClean="0"/>
              <a:t>now have too many (or too sensitive) glutamate receptors – </a:t>
            </a:r>
            <a:r>
              <a:rPr lang="en-US" dirty="0" err="1" smtClean="0"/>
              <a:t>overexcitation</a:t>
            </a:r>
            <a:r>
              <a:rPr lang="en-US" dirty="0" smtClean="0"/>
              <a:t>, seizures, etc.</a:t>
            </a:r>
          </a:p>
          <a:p>
            <a:pPr lvl="1" eaLnBrk="1" hangingPunct="1">
              <a:buFont typeface="Wingdings" pitchFamily="2" charset="2"/>
              <a:buNone/>
              <a:defRPr/>
            </a:pPr>
            <a:r>
              <a:rPr lang="en-US" dirty="0" smtClean="0"/>
              <a:t>	</a:t>
            </a:r>
          </a:p>
          <a:p>
            <a:pPr lvl="1" eaLnBrk="1" hangingPunct="1">
              <a:defRPr/>
            </a:pPr>
            <a:endParaRPr lang="en-US" dirty="0" smtClean="0"/>
          </a:p>
          <a:p>
            <a:pPr lvl="1" eaLnBrk="1" hangingPunct="1">
              <a:defRPr/>
            </a:pPr>
            <a:endParaRPr lang="en-US" dirty="0" smtClean="0"/>
          </a:p>
        </p:txBody>
      </p:sp>
      <p:sp>
        <p:nvSpPr>
          <p:cNvPr id="150530" name="Rectangle 2"/>
          <p:cNvSpPr>
            <a:spLocks noGrp="1" noChangeArrowheads="1"/>
          </p:cNvSpPr>
          <p:nvPr>
            <p:ph type="title"/>
          </p:nvPr>
        </p:nvSpPr>
        <p:spPr/>
        <p:txBody>
          <a:bodyPr>
            <a:normAutofit fontScale="90000"/>
          </a:bodyPr>
          <a:lstStyle/>
          <a:p>
            <a:pPr eaLnBrk="1" hangingPunct="1">
              <a:defRPr/>
            </a:pPr>
            <a:r>
              <a:rPr lang="en-US" sz="4000" smtClean="0"/>
              <a:t>How might the brain try and compensate for this change if it is chronic?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p:txBody>
          <a:bodyPr/>
          <a:lstStyle/>
          <a:p>
            <a:pPr eaLnBrk="1" hangingPunct="1">
              <a:defRPr/>
            </a:pPr>
            <a:r>
              <a:rPr lang="en-US" dirty="0" smtClean="0"/>
              <a:t>Use alcohol as an example – </a:t>
            </a:r>
          </a:p>
          <a:p>
            <a:pPr eaLnBrk="1" hangingPunct="1">
              <a:defRPr/>
            </a:pPr>
            <a:endParaRPr lang="en-US" dirty="0" smtClean="0"/>
          </a:p>
          <a:p>
            <a:pPr eaLnBrk="1" hangingPunct="1">
              <a:defRPr/>
            </a:pPr>
            <a:r>
              <a:rPr lang="en-US" dirty="0" smtClean="0">
                <a:solidFill>
                  <a:schemeClr val="bg1">
                    <a:lumMod val="65000"/>
                  </a:schemeClr>
                </a:solidFill>
              </a:rPr>
              <a:t>Acutely – alcohol decreases glutamate activity </a:t>
            </a:r>
            <a:r>
              <a:rPr lang="en-US" dirty="0" smtClean="0"/>
              <a:t>and increases GABA activity</a:t>
            </a:r>
          </a:p>
          <a:p>
            <a:pPr eaLnBrk="1" hangingPunct="1">
              <a:defRPr/>
            </a:pPr>
            <a:endParaRPr lang="en-US" dirty="0" smtClean="0"/>
          </a:p>
          <a:p>
            <a:pPr eaLnBrk="1" hangingPunct="1">
              <a:defRPr/>
            </a:pPr>
            <a:r>
              <a:rPr lang="en-US" dirty="0" smtClean="0"/>
              <a:t>Chronic alcohol -------- brain’s compensatory response?  </a:t>
            </a:r>
          </a:p>
          <a:p>
            <a:pPr eaLnBrk="1" hangingPunct="1">
              <a:defRPr/>
            </a:pPr>
            <a:endParaRPr lang="en-US" dirty="0" smtClean="0"/>
          </a:p>
        </p:txBody>
      </p:sp>
      <p:sp>
        <p:nvSpPr>
          <p:cNvPr id="135170" name="Rectangle 2"/>
          <p:cNvSpPr>
            <a:spLocks noGrp="1" noChangeArrowheads="1"/>
          </p:cNvSpPr>
          <p:nvPr>
            <p:ph type="title"/>
          </p:nvPr>
        </p:nvSpPr>
        <p:spPr/>
        <p:txBody>
          <a:bodyPr>
            <a:normAutofit fontScale="90000"/>
          </a:bodyPr>
          <a:lstStyle/>
          <a:p>
            <a:pPr eaLnBrk="1" hangingPunct="1">
              <a:defRPr/>
            </a:pPr>
            <a:r>
              <a:rPr lang="en-US" sz="4000" smtClean="0"/>
              <a:t>Ways that the brain may try and compensate……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idx="1"/>
          </p:nvPr>
        </p:nvSpPr>
        <p:spPr>
          <a:xfrm>
            <a:off x="457200" y="1752600"/>
            <a:ext cx="8229600" cy="4525963"/>
          </a:xfrm>
        </p:spPr>
        <p:txBody>
          <a:bodyPr/>
          <a:lstStyle/>
          <a:p>
            <a:pPr eaLnBrk="1" hangingPunct="1">
              <a:defRPr/>
            </a:pPr>
            <a:r>
              <a:rPr lang="en-US" dirty="0" smtClean="0"/>
              <a:t>down regulation of GABA receptors – </a:t>
            </a:r>
          </a:p>
          <a:p>
            <a:pPr lvl="1" eaLnBrk="1" hangingPunct="1">
              <a:defRPr/>
            </a:pPr>
            <a:r>
              <a:rPr lang="en-US" dirty="0" smtClean="0"/>
              <a:t>to compensate for increased activity and try to get activity back to normal levels…. – reduce n or sensitivity of GABA receptors</a:t>
            </a:r>
          </a:p>
          <a:p>
            <a:pPr lvl="1" eaLnBrk="1" hangingPunct="1">
              <a:defRPr/>
            </a:pPr>
            <a:endParaRPr lang="en-US" dirty="0" smtClean="0"/>
          </a:p>
          <a:p>
            <a:pPr eaLnBrk="1" hangingPunct="1">
              <a:defRPr/>
            </a:pPr>
            <a:r>
              <a:rPr lang="en-US" dirty="0" smtClean="0"/>
              <a:t>what happens during alcohol withdrawal?</a:t>
            </a:r>
          </a:p>
          <a:p>
            <a:pPr lvl="1" eaLnBrk="1" hangingPunct="1">
              <a:defRPr/>
            </a:pPr>
            <a:r>
              <a:rPr lang="en-US" dirty="0" smtClean="0"/>
              <a:t>now have too few (or too insensitive) GABA receptors – </a:t>
            </a:r>
            <a:r>
              <a:rPr lang="en-US" dirty="0" err="1" smtClean="0"/>
              <a:t>overexcitation</a:t>
            </a:r>
            <a:r>
              <a:rPr lang="en-US" dirty="0" smtClean="0"/>
              <a:t>, seizures, etc.</a:t>
            </a:r>
          </a:p>
          <a:p>
            <a:pPr lvl="1" eaLnBrk="1" hangingPunct="1">
              <a:buFont typeface="Wingdings" pitchFamily="2" charset="2"/>
              <a:buNone/>
              <a:defRPr/>
            </a:pPr>
            <a:r>
              <a:rPr lang="en-US" dirty="0" smtClean="0"/>
              <a:t>	</a:t>
            </a:r>
          </a:p>
          <a:p>
            <a:pPr lvl="1" eaLnBrk="1" hangingPunct="1">
              <a:defRPr/>
            </a:pPr>
            <a:endParaRPr lang="en-US" dirty="0" smtClean="0"/>
          </a:p>
          <a:p>
            <a:pPr lvl="1" eaLnBrk="1" hangingPunct="1">
              <a:defRPr/>
            </a:pPr>
            <a:endParaRPr lang="en-US" dirty="0" smtClean="0"/>
          </a:p>
        </p:txBody>
      </p:sp>
      <p:sp>
        <p:nvSpPr>
          <p:cNvPr id="153602" name="Rectangle 2"/>
          <p:cNvSpPr>
            <a:spLocks noGrp="1" noChangeArrowheads="1"/>
          </p:cNvSpPr>
          <p:nvPr>
            <p:ph type="title"/>
          </p:nvPr>
        </p:nvSpPr>
        <p:spPr/>
        <p:txBody>
          <a:bodyPr>
            <a:normAutofit fontScale="90000"/>
          </a:bodyPr>
          <a:lstStyle/>
          <a:p>
            <a:pPr eaLnBrk="1" hangingPunct="1">
              <a:defRPr/>
            </a:pPr>
            <a:r>
              <a:rPr lang="en-US" sz="4000" smtClean="0"/>
              <a:t>How might the brain try and compensate for this change if it is chronic?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idx="1"/>
          </p:nvPr>
        </p:nvSpPr>
        <p:spPr/>
        <p:txBody>
          <a:bodyPr/>
          <a:lstStyle/>
          <a:p>
            <a:pPr eaLnBrk="1" hangingPunct="1">
              <a:defRPr/>
            </a:pPr>
            <a:r>
              <a:rPr lang="en-US" smtClean="0"/>
              <a:t>the exposure of compensatory changes in brain (and body perhaps) likely explain a number of withdrawal symptoms (that are often opposite of the effects that the drug causes)</a:t>
            </a:r>
          </a:p>
        </p:txBody>
      </p:sp>
      <p:sp>
        <p:nvSpPr>
          <p:cNvPr id="138242" name="Rectangle 2"/>
          <p:cNvSpPr>
            <a:spLocks noGrp="1" noChangeArrowheads="1"/>
          </p:cNvSpPr>
          <p:nvPr>
            <p:ph type="title"/>
          </p:nvPr>
        </p:nvSpPr>
        <p:spPr/>
        <p:txBody>
          <a:bodyPr>
            <a:normAutofit fontScale="90000"/>
          </a:bodyPr>
          <a:lstStyle/>
          <a:p>
            <a:pPr eaLnBrk="1" hangingPunct="1">
              <a:defRPr/>
            </a:pPr>
            <a:r>
              <a:rPr lang="en-US" sz="4000" smtClean="0"/>
              <a:t>Explanation for various withdrawal symptoms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676400" y="1371600"/>
          <a:ext cx="5800725" cy="4076700"/>
        </p:xfrm>
        <a:graphic>
          <a:graphicData uri="http://schemas.openxmlformats.org/presentationml/2006/ole">
            <p:oleObj spid="_x0000_s1026" name="Bitmap Image" r:id="rId3" imgW="5800000" imgH="4076190" progId="PBrush">
              <p:embed/>
            </p:oleObj>
          </a:graphicData>
        </a:graphic>
      </p:graphicFrame>
      <p:sp>
        <p:nvSpPr>
          <p:cNvPr id="1027" name="Rectangle 3"/>
          <p:cNvSpPr>
            <a:spLocks noChangeArrowheads="1"/>
          </p:cNvSpPr>
          <p:nvPr/>
        </p:nvSpPr>
        <p:spPr bwMode="auto">
          <a:xfrm>
            <a:off x="2514600" y="533400"/>
            <a:ext cx="3816350" cy="641350"/>
          </a:xfrm>
          <a:prstGeom prst="rect">
            <a:avLst/>
          </a:prstGeom>
          <a:noFill/>
          <a:ln w="9525">
            <a:noFill/>
            <a:miter lim="800000"/>
            <a:headEnd/>
            <a:tailEnd/>
          </a:ln>
        </p:spPr>
        <p:txBody>
          <a:bodyPr wrap="none">
            <a:spAutoFit/>
          </a:bodyPr>
          <a:lstStyle/>
          <a:p>
            <a:pPr eaLnBrk="1" hangingPunct="1">
              <a:spcBef>
                <a:spcPct val="20000"/>
              </a:spcBef>
            </a:pPr>
            <a:r>
              <a:rPr lang="en-US" sz="3600">
                <a:latin typeface="Arial" charset="0"/>
              </a:rPr>
              <a:t>chemical see-saw</a:t>
            </a:r>
          </a:p>
        </p:txBody>
      </p:sp>
      <p:sp>
        <p:nvSpPr>
          <p:cNvPr id="1028" name="Rectangle 4"/>
          <p:cNvSpPr>
            <a:spLocks noChangeArrowheads="1"/>
          </p:cNvSpPr>
          <p:nvPr/>
        </p:nvSpPr>
        <p:spPr bwMode="auto">
          <a:xfrm>
            <a:off x="1676400" y="5562600"/>
            <a:ext cx="995363" cy="579438"/>
          </a:xfrm>
          <a:prstGeom prst="rect">
            <a:avLst/>
          </a:prstGeom>
          <a:noFill/>
          <a:ln w="9525">
            <a:noFill/>
            <a:miter lim="800000"/>
            <a:headEnd/>
            <a:tailEnd/>
          </a:ln>
        </p:spPr>
        <p:txBody>
          <a:bodyPr wrap="none">
            <a:spAutoFit/>
          </a:bodyPr>
          <a:lstStyle/>
          <a:p>
            <a:pPr eaLnBrk="1" hangingPunct="1">
              <a:spcBef>
                <a:spcPct val="20000"/>
              </a:spcBef>
            </a:pPr>
            <a:r>
              <a:rPr lang="en-US" sz="3200">
                <a:latin typeface="Arial" charset="0"/>
              </a:rPr>
              <a:t>drug</a:t>
            </a:r>
          </a:p>
        </p:txBody>
      </p:sp>
      <p:sp>
        <p:nvSpPr>
          <p:cNvPr id="1029" name="Rectangle 5"/>
          <p:cNvSpPr>
            <a:spLocks noChangeArrowheads="1"/>
          </p:cNvSpPr>
          <p:nvPr/>
        </p:nvSpPr>
        <p:spPr bwMode="auto">
          <a:xfrm>
            <a:off x="5334000" y="5562600"/>
            <a:ext cx="3599062" cy="584775"/>
          </a:xfrm>
          <a:prstGeom prst="rect">
            <a:avLst/>
          </a:prstGeom>
          <a:noFill/>
          <a:ln w="9525">
            <a:noFill/>
            <a:miter lim="800000"/>
            <a:headEnd/>
            <a:tailEnd/>
          </a:ln>
        </p:spPr>
        <p:txBody>
          <a:bodyPr wrap="none">
            <a:spAutoFit/>
          </a:bodyPr>
          <a:lstStyle/>
          <a:p>
            <a:pPr eaLnBrk="1" hangingPunct="1">
              <a:spcBef>
                <a:spcPct val="20000"/>
              </a:spcBef>
            </a:pPr>
            <a:r>
              <a:rPr lang="en-US" sz="3200" dirty="0" smtClean="0">
                <a:latin typeface="Arial" charset="0"/>
              </a:rPr>
              <a:t>Change from norm</a:t>
            </a:r>
            <a:endParaRPr lang="en-US" sz="3200" dirty="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2" cstate="print"/>
          <a:srcRect/>
          <a:stretch>
            <a:fillRect/>
          </a:stretch>
        </p:blipFill>
        <p:spPr bwMode="auto">
          <a:xfrm>
            <a:off x="1676400" y="1371600"/>
            <a:ext cx="5800725" cy="4076700"/>
          </a:xfrm>
          <a:prstGeom prst="rect">
            <a:avLst/>
          </a:prstGeom>
          <a:noFill/>
          <a:ln w="9525">
            <a:noFill/>
            <a:miter lim="800000"/>
            <a:headEnd/>
            <a:tailEnd/>
          </a:ln>
        </p:spPr>
      </p:pic>
      <p:sp>
        <p:nvSpPr>
          <p:cNvPr id="55299" name="Text Box 3"/>
          <p:cNvSpPr txBox="1">
            <a:spLocks noChangeArrowheads="1"/>
          </p:cNvSpPr>
          <p:nvPr/>
        </p:nvSpPr>
        <p:spPr bwMode="auto">
          <a:xfrm>
            <a:off x="1752600" y="5638800"/>
            <a:ext cx="1654175" cy="579438"/>
          </a:xfrm>
          <a:prstGeom prst="rect">
            <a:avLst/>
          </a:prstGeom>
          <a:noFill/>
          <a:ln w="9525">
            <a:noFill/>
            <a:miter lim="800000"/>
            <a:headEnd/>
            <a:tailEnd/>
          </a:ln>
        </p:spPr>
        <p:txBody>
          <a:bodyPr>
            <a:spAutoFit/>
          </a:bodyPr>
          <a:lstStyle/>
          <a:p>
            <a:pPr eaLnBrk="1" hangingPunct="1">
              <a:spcBef>
                <a:spcPct val="50000"/>
              </a:spcBef>
            </a:pPr>
            <a:r>
              <a:rPr lang="en-US" sz="3200">
                <a:latin typeface="Arial" charset="0"/>
              </a:rPr>
              <a:t>heroin</a:t>
            </a:r>
          </a:p>
        </p:txBody>
      </p:sp>
      <p:sp>
        <p:nvSpPr>
          <p:cNvPr id="55300" name="Text Box 4"/>
          <p:cNvSpPr txBox="1">
            <a:spLocks noChangeArrowheads="1"/>
          </p:cNvSpPr>
          <p:nvPr/>
        </p:nvSpPr>
        <p:spPr bwMode="auto">
          <a:xfrm>
            <a:off x="5486400" y="5638800"/>
            <a:ext cx="2349500" cy="579438"/>
          </a:xfrm>
          <a:prstGeom prst="rect">
            <a:avLst/>
          </a:prstGeom>
          <a:noFill/>
          <a:ln w="9525">
            <a:noFill/>
            <a:miter lim="800000"/>
            <a:headEnd/>
            <a:tailEnd/>
          </a:ln>
        </p:spPr>
        <p:txBody>
          <a:bodyPr wrap="none">
            <a:spAutoFit/>
          </a:bodyPr>
          <a:lstStyle/>
          <a:p>
            <a:pPr eaLnBrk="1" hangingPunct="1"/>
            <a:r>
              <a:rPr lang="en-US" sz="3200">
                <a:latin typeface="Arial" charset="0"/>
              </a:rPr>
              <a:t>constipation</a:t>
            </a:r>
          </a:p>
        </p:txBody>
      </p:sp>
      <p:sp>
        <p:nvSpPr>
          <p:cNvPr id="55301" name="Rectangle 5"/>
          <p:cNvSpPr>
            <a:spLocks noChangeArrowheads="1"/>
          </p:cNvSpPr>
          <p:nvPr/>
        </p:nvSpPr>
        <p:spPr bwMode="auto">
          <a:xfrm>
            <a:off x="2819400" y="381000"/>
            <a:ext cx="3409950" cy="579438"/>
          </a:xfrm>
          <a:prstGeom prst="rect">
            <a:avLst/>
          </a:prstGeom>
          <a:noFill/>
          <a:ln w="9525">
            <a:noFill/>
            <a:miter lim="800000"/>
            <a:headEnd/>
            <a:tailEnd/>
          </a:ln>
        </p:spPr>
        <p:txBody>
          <a:bodyPr wrap="none">
            <a:spAutoFit/>
          </a:bodyPr>
          <a:lstStyle/>
          <a:p>
            <a:pPr eaLnBrk="1" hangingPunct="1"/>
            <a:r>
              <a:rPr lang="en-US" sz="3200">
                <a:latin typeface="Arial" charset="0"/>
              </a:rPr>
              <a:t>chemical see-saw</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PE01773_"/>
          <p:cNvPicPr>
            <a:picLocks noChangeAspect="1" noChangeArrowheads="1"/>
          </p:cNvPicPr>
          <p:nvPr/>
        </p:nvPicPr>
        <p:blipFill>
          <a:blip r:embed="rId2" cstate="print"/>
          <a:srcRect/>
          <a:stretch>
            <a:fillRect/>
          </a:stretch>
        </p:blipFill>
        <p:spPr bwMode="auto">
          <a:xfrm>
            <a:off x="2286000" y="914400"/>
            <a:ext cx="4713288" cy="4933950"/>
          </a:xfrm>
          <a:prstGeom prst="rect">
            <a:avLst/>
          </a:prstGeom>
          <a:noFill/>
          <a:ln w="9525">
            <a:noFill/>
            <a:miter lim="800000"/>
            <a:headEnd/>
            <a:tailEnd/>
          </a:ln>
        </p:spPr>
      </p:pic>
      <p:sp>
        <p:nvSpPr>
          <p:cNvPr id="56323" name="Text Box 3"/>
          <p:cNvSpPr txBox="1">
            <a:spLocks noChangeArrowheads="1"/>
          </p:cNvSpPr>
          <p:nvPr/>
        </p:nvSpPr>
        <p:spPr bwMode="auto">
          <a:xfrm>
            <a:off x="1066800" y="152400"/>
            <a:ext cx="7445375" cy="579438"/>
          </a:xfrm>
          <a:prstGeom prst="rect">
            <a:avLst/>
          </a:prstGeom>
          <a:noFill/>
          <a:ln w="9525">
            <a:noFill/>
            <a:miter lim="800000"/>
            <a:headEnd/>
            <a:tailEnd/>
          </a:ln>
        </p:spPr>
        <p:txBody>
          <a:bodyPr wrap="none">
            <a:spAutoFit/>
          </a:bodyPr>
          <a:lstStyle/>
          <a:p>
            <a:pPr eaLnBrk="1" hangingPunct="1"/>
            <a:r>
              <a:rPr lang="en-US" sz="3200">
                <a:latin typeface="Arial" charset="0"/>
              </a:rPr>
              <a:t>The brain wants to rebalance the activity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j0153374"/>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1066800" y="228600"/>
            <a:ext cx="7162800" cy="4716371"/>
          </a:xfrm>
          <a:prstGeom prst="rect">
            <a:avLst/>
          </a:prstGeom>
          <a:solidFill>
            <a:schemeClr val="tx1"/>
          </a:solidFill>
          <a:ln w="9525">
            <a:noFill/>
            <a:miter lim="800000"/>
            <a:headEnd/>
            <a:tailEnd/>
          </a:ln>
        </p:spPr>
      </p:pic>
      <p:sp>
        <p:nvSpPr>
          <p:cNvPr id="57347" name="Text Box 3"/>
          <p:cNvSpPr txBox="1">
            <a:spLocks noChangeArrowheads="1"/>
          </p:cNvSpPr>
          <p:nvPr/>
        </p:nvSpPr>
        <p:spPr bwMode="auto">
          <a:xfrm>
            <a:off x="0" y="-1981200"/>
            <a:ext cx="533400" cy="579437"/>
          </a:xfrm>
          <a:prstGeom prst="rect">
            <a:avLst/>
          </a:prstGeom>
          <a:noFill/>
          <a:ln w="9525">
            <a:noFill/>
            <a:miter lim="800000"/>
            <a:headEnd/>
            <a:tailEnd/>
          </a:ln>
        </p:spPr>
        <p:txBody>
          <a:bodyPr>
            <a:spAutoFit/>
          </a:bodyPr>
          <a:lstStyle/>
          <a:p>
            <a:pPr eaLnBrk="1" hangingPunct="1">
              <a:spcBef>
                <a:spcPct val="50000"/>
              </a:spcBef>
            </a:pPr>
            <a:endParaRPr lang="en-US" sz="3200">
              <a:latin typeface="Arial" charset="0"/>
            </a:endParaRPr>
          </a:p>
        </p:txBody>
      </p:sp>
      <p:sp>
        <p:nvSpPr>
          <p:cNvPr id="57348" name="Text Box 4"/>
          <p:cNvSpPr txBox="1">
            <a:spLocks noChangeArrowheads="1"/>
          </p:cNvSpPr>
          <p:nvPr/>
        </p:nvSpPr>
        <p:spPr bwMode="auto">
          <a:xfrm>
            <a:off x="1371600" y="5105400"/>
            <a:ext cx="2101850" cy="579438"/>
          </a:xfrm>
          <a:prstGeom prst="rect">
            <a:avLst/>
          </a:prstGeom>
          <a:noFill/>
          <a:ln w="9525">
            <a:noFill/>
            <a:miter lim="800000"/>
            <a:headEnd/>
            <a:tailEnd/>
          </a:ln>
        </p:spPr>
        <p:txBody>
          <a:bodyPr wrap="none">
            <a:spAutoFit/>
          </a:bodyPr>
          <a:lstStyle/>
          <a:p>
            <a:pPr eaLnBrk="1" hangingPunct="1"/>
            <a:r>
              <a:rPr lang="en-US" sz="3200" dirty="0">
                <a:latin typeface="Arial" charset="0"/>
              </a:rPr>
              <a:t>heroin WD</a:t>
            </a:r>
          </a:p>
        </p:txBody>
      </p:sp>
      <p:sp>
        <p:nvSpPr>
          <p:cNvPr id="57349" name="Text Box 5"/>
          <p:cNvSpPr txBox="1">
            <a:spLocks noChangeArrowheads="1"/>
          </p:cNvSpPr>
          <p:nvPr/>
        </p:nvSpPr>
        <p:spPr bwMode="auto">
          <a:xfrm>
            <a:off x="6172200" y="5334000"/>
            <a:ext cx="1671638" cy="579438"/>
          </a:xfrm>
          <a:prstGeom prst="rect">
            <a:avLst/>
          </a:prstGeom>
          <a:noFill/>
          <a:ln w="9525">
            <a:noFill/>
            <a:miter lim="800000"/>
            <a:headEnd/>
            <a:tailEnd/>
          </a:ln>
        </p:spPr>
        <p:txBody>
          <a:bodyPr wrap="none">
            <a:spAutoFit/>
          </a:bodyPr>
          <a:lstStyle/>
          <a:p>
            <a:pPr eaLnBrk="1" hangingPunct="1"/>
            <a:r>
              <a:rPr lang="en-US" sz="3200" dirty="0">
                <a:latin typeface="Arial" charset="0"/>
              </a:rPr>
              <a:t>diarrhea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p:txBody>
          <a:bodyPr/>
          <a:lstStyle/>
          <a:p>
            <a:pPr eaLnBrk="1" hangingPunct="1">
              <a:defRPr/>
            </a:pPr>
            <a:r>
              <a:rPr lang="en-US" smtClean="0"/>
              <a:t>Drugs taken in the same environment can also display tolerance associated with the conditioned cues</a:t>
            </a:r>
          </a:p>
          <a:p>
            <a:pPr eaLnBrk="1" hangingPunct="1">
              <a:defRPr/>
            </a:pPr>
            <a:endParaRPr lang="en-US" smtClean="0"/>
          </a:p>
          <a:p>
            <a:pPr eaLnBrk="1" hangingPunct="1">
              <a:defRPr/>
            </a:pPr>
            <a:r>
              <a:rPr lang="en-US" smtClean="0"/>
              <a:t>ex.  heroin</a:t>
            </a:r>
          </a:p>
          <a:p>
            <a:pPr eaLnBrk="1" hangingPunct="1">
              <a:defRPr/>
            </a:pPr>
            <a:endParaRPr lang="en-US" smtClean="0"/>
          </a:p>
          <a:p>
            <a:pPr eaLnBrk="1" hangingPunct="1">
              <a:defRPr/>
            </a:pPr>
            <a:r>
              <a:rPr lang="en-US" smtClean="0"/>
              <a:t>explanation – compensatory changes in brain in EXPECTATION of drug</a:t>
            </a:r>
          </a:p>
        </p:txBody>
      </p:sp>
      <p:sp>
        <p:nvSpPr>
          <p:cNvPr id="139266" name="Rectangle 2"/>
          <p:cNvSpPr>
            <a:spLocks noGrp="1" noChangeArrowheads="1"/>
          </p:cNvSpPr>
          <p:nvPr>
            <p:ph type="title"/>
          </p:nvPr>
        </p:nvSpPr>
        <p:spPr/>
        <p:txBody>
          <a:bodyPr/>
          <a:lstStyle/>
          <a:p>
            <a:pPr eaLnBrk="1" hangingPunct="1">
              <a:defRPr/>
            </a:pPr>
            <a:r>
              <a:rPr lang="en-US" smtClean="0"/>
              <a:t>Environmental Tolerance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9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9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7" name="Rectangle 3"/>
          <p:cNvSpPr>
            <a:spLocks noGrp="1" noChangeArrowheads="1"/>
          </p:cNvSpPr>
          <p:nvPr>
            <p:ph idx="1"/>
          </p:nvPr>
        </p:nvSpPr>
        <p:spPr/>
        <p:txBody>
          <a:bodyPr/>
          <a:lstStyle/>
          <a:p>
            <a:pPr marL="609600" indent="-609600" eaLnBrk="1" hangingPunct="1">
              <a:lnSpc>
                <a:spcPct val="90000"/>
              </a:lnSpc>
              <a:buFontTx/>
              <a:buAutoNum type="arabicPeriod"/>
              <a:defRPr/>
            </a:pPr>
            <a:r>
              <a:rPr lang="en-US" smtClean="0"/>
              <a:t>To feel good</a:t>
            </a:r>
          </a:p>
          <a:p>
            <a:pPr marL="609600" indent="-609600" eaLnBrk="1" hangingPunct="1">
              <a:lnSpc>
                <a:spcPct val="90000"/>
              </a:lnSpc>
              <a:buFont typeface="Wingdings" pitchFamily="2" charset="2"/>
              <a:buNone/>
              <a:defRPr/>
            </a:pPr>
            <a:r>
              <a:rPr lang="en-US" smtClean="0"/>
              <a:t>	(positive reinforcement – likely cause DA release!) </a:t>
            </a:r>
          </a:p>
          <a:p>
            <a:pPr marL="609600" indent="-609600" eaLnBrk="1" hangingPunct="1">
              <a:lnSpc>
                <a:spcPct val="90000"/>
              </a:lnSpc>
              <a:buFont typeface="Wingdings" pitchFamily="2" charset="2"/>
              <a:buNone/>
              <a:defRPr/>
            </a:pPr>
            <a:endParaRPr lang="en-US" smtClean="0"/>
          </a:p>
          <a:p>
            <a:pPr marL="609600" indent="-609600" eaLnBrk="1" hangingPunct="1">
              <a:lnSpc>
                <a:spcPct val="90000"/>
              </a:lnSpc>
              <a:defRPr/>
            </a:pPr>
            <a:r>
              <a:rPr lang="en-US" smtClean="0"/>
              <a:t>psychological dependence</a:t>
            </a:r>
          </a:p>
          <a:p>
            <a:pPr marL="609600" indent="-609600" eaLnBrk="1" hangingPunct="1">
              <a:lnSpc>
                <a:spcPct val="90000"/>
              </a:lnSpc>
              <a:defRPr/>
            </a:pPr>
            <a:endParaRPr lang="en-US" sz="2400" smtClean="0"/>
          </a:p>
          <a:p>
            <a:pPr marL="609600" indent="-609600" eaLnBrk="1" hangingPunct="1">
              <a:lnSpc>
                <a:spcPct val="90000"/>
              </a:lnSpc>
              <a:buFont typeface="Wingdings" pitchFamily="2" charset="2"/>
              <a:buNone/>
              <a:defRPr/>
            </a:pPr>
            <a:r>
              <a:rPr lang="en-US" sz="3100" smtClean="0"/>
              <a:t>**</a:t>
            </a:r>
            <a:r>
              <a:rPr lang="en-US" sz="2800" smtClean="0"/>
              <a:t>greatest amount of psychological dependence occurs </a:t>
            </a:r>
            <a:r>
              <a:rPr lang="en-US" sz="2800" b="1" smtClean="0"/>
              <a:t>if the rewarding effects of drugs happen very quickly</a:t>
            </a:r>
            <a:r>
              <a:rPr lang="en-US" sz="2800" smtClean="0"/>
              <a:t> after behaviors associated with them.</a:t>
            </a:r>
          </a:p>
          <a:p>
            <a:pPr marL="609600" indent="-609600" eaLnBrk="1" hangingPunct="1">
              <a:lnSpc>
                <a:spcPct val="90000"/>
              </a:lnSpc>
              <a:defRPr/>
            </a:pPr>
            <a:endParaRPr lang="en-US" sz="2800" smtClean="0"/>
          </a:p>
        </p:txBody>
      </p:sp>
      <p:sp>
        <p:nvSpPr>
          <p:cNvPr id="164866" name="Rectangle 2"/>
          <p:cNvSpPr>
            <a:spLocks noGrp="1" noChangeArrowheads="1"/>
          </p:cNvSpPr>
          <p:nvPr>
            <p:ph type="title"/>
          </p:nvPr>
        </p:nvSpPr>
        <p:spPr/>
        <p:txBody>
          <a:bodyPr>
            <a:normAutofit fontScale="90000"/>
          </a:bodyPr>
          <a:lstStyle/>
          <a:p>
            <a:pPr eaLnBrk="1" hangingPunct="1">
              <a:defRPr/>
            </a:pPr>
            <a:r>
              <a:rPr lang="en-US" sz="3200" smtClean="0"/>
              <a:t>Why do people take psychoactive (particularly illicit) drugs?</a:t>
            </a:r>
            <a:br>
              <a:rPr lang="en-US" sz="3200" smtClean="0"/>
            </a:br>
            <a:endParaRPr lang="en-US" sz="32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idx="1"/>
          </p:nvPr>
        </p:nvSpPr>
        <p:spPr/>
        <p:txBody>
          <a:bodyPr/>
          <a:lstStyle/>
          <a:p>
            <a:pPr eaLnBrk="1" hangingPunct="1">
              <a:defRPr/>
            </a:pPr>
            <a:r>
              <a:rPr lang="en-US" smtClean="0"/>
              <a:t>most treatments do best with both pharmacotherapy and behavioral therapy (of some sort) but the data is still LOUSY!!!</a:t>
            </a:r>
          </a:p>
        </p:txBody>
      </p:sp>
      <p:sp>
        <p:nvSpPr>
          <p:cNvPr id="236546" name="Rectangle 2"/>
          <p:cNvSpPr>
            <a:spLocks noGrp="1" noChangeArrowheads="1"/>
          </p:cNvSpPr>
          <p:nvPr>
            <p:ph type="title"/>
          </p:nvPr>
        </p:nvSpPr>
        <p:spPr/>
        <p:txBody>
          <a:bodyPr>
            <a:normAutofit fontScale="90000"/>
          </a:bodyPr>
          <a:lstStyle/>
          <a:p>
            <a:pPr eaLnBrk="1" hangingPunct="1">
              <a:defRPr/>
            </a:pPr>
            <a:r>
              <a:rPr lang="en-US" sz="4000" smtClean="0"/>
              <a:t>How good are we at treating drug addiction?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Drugs or Drug Categories</a:t>
            </a:r>
            <a:endParaRPr lang="en-US" dirty="0"/>
          </a:p>
        </p:txBody>
      </p:sp>
      <p:sp>
        <p:nvSpPr>
          <p:cNvPr id="3" name="Content Placeholder 2"/>
          <p:cNvSpPr>
            <a:spLocks noGrp="1"/>
          </p:cNvSpPr>
          <p:nvPr>
            <p:ph idx="1"/>
          </p:nvPr>
        </p:nvSpPr>
        <p:spPr/>
        <p:txBody>
          <a:bodyPr/>
          <a:lstStyle/>
          <a:p>
            <a:r>
              <a:rPr lang="en-US" dirty="0" smtClean="0"/>
              <a:t>In terms of health – </a:t>
            </a:r>
          </a:p>
          <a:p>
            <a:r>
              <a:rPr lang="en-US" dirty="0" smtClean="0"/>
              <a:t>Which drugs have the most significant health effects (for the largest number of people)?</a:t>
            </a:r>
          </a:p>
          <a:p>
            <a:endParaRPr lang="en-US" dirty="0" smtClean="0"/>
          </a:p>
          <a:p>
            <a:r>
              <a:rPr lang="en-US" dirty="0" smtClean="0"/>
              <a:t>KY issues?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idx="1"/>
          </p:nvPr>
        </p:nvSpPr>
        <p:spPr/>
        <p:txBody>
          <a:bodyPr/>
          <a:lstStyle/>
          <a:p>
            <a:pPr eaLnBrk="1" hangingPunct="1">
              <a:defRPr/>
            </a:pPr>
            <a:r>
              <a:rPr lang="en-US" smtClean="0"/>
              <a:t>most treatments do best with both pharmacotherapy and behavioral therapy (of some sort) but the data is still LOUSY!!!</a:t>
            </a:r>
          </a:p>
        </p:txBody>
      </p:sp>
      <p:sp>
        <p:nvSpPr>
          <p:cNvPr id="236546" name="Rectangle 2"/>
          <p:cNvSpPr>
            <a:spLocks noGrp="1" noChangeArrowheads="1"/>
          </p:cNvSpPr>
          <p:nvPr>
            <p:ph type="title"/>
          </p:nvPr>
        </p:nvSpPr>
        <p:spPr/>
        <p:txBody>
          <a:bodyPr>
            <a:normAutofit fontScale="90000"/>
          </a:bodyPr>
          <a:lstStyle/>
          <a:p>
            <a:pPr eaLnBrk="1" hangingPunct="1">
              <a:defRPr/>
            </a:pPr>
            <a:r>
              <a:rPr lang="en-US" sz="4000" smtClean="0"/>
              <a:t>How good are we at treating drug addiction?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5" name="Rectangle 3"/>
          <p:cNvSpPr>
            <a:spLocks noGrp="1" noChangeArrowheads="1"/>
          </p:cNvSpPr>
          <p:nvPr>
            <p:ph idx="1"/>
          </p:nvPr>
        </p:nvSpPr>
        <p:spPr/>
        <p:txBody>
          <a:bodyPr/>
          <a:lstStyle/>
          <a:p>
            <a:pPr eaLnBrk="1" hangingPunct="1">
              <a:defRPr/>
            </a:pPr>
            <a:r>
              <a:rPr lang="en-US" smtClean="0"/>
              <a:t>Psychostimulants – increase arousal; sympathetic nervous system</a:t>
            </a:r>
          </a:p>
          <a:p>
            <a:pPr lvl="1" eaLnBrk="1" hangingPunct="1">
              <a:defRPr/>
            </a:pPr>
            <a:r>
              <a:rPr lang="en-US" smtClean="0"/>
              <a:t>cocaine</a:t>
            </a:r>
          </a:p>
          <a:p>
            <a:pPr lvl="1" eaLnBrk="1" hangingPunct="1">
              <a:defRPr/>
            </a:pPr>
            <a:r>
              <a:rPr lang="en-US" smtClean="0"/>
              <a:t>amphetamines</a:t>
            </a:r>
          </a:p>
          <a:p>
            <a:pPr lvl="2" eaLnBrk="1" hangingPunct="1">
              <a:defRPr/>
            </a:pPr>
            <a:r>
              <a:rPr lang="en-US" smtClean="0"/>
              <a:t>methamphetamine</a:t>
            </a:r>
          </a:p>
          <a:p>
            <a:pPr lvl="2" eaLnBrk="1" hangingPunct="1">
              <a:defRPr/>
            </a:pPr>
            <a:r>
              <a:rPr lang="en-US" smtClean="0"/>
              <a:t>drugs used to treat ADD</a:t>
            </a:r>
          </a:p>
          <a:p>
            <a:pPr lvl="3" eaLnBrk="1" hangingPunct="1">
              <a:defRPr/>
            </a:pPr>
            <a:r>
              <a:rPr lang="en-US" smtClean="0"/>
              <a:t>Ritalin (methylphenidate)</a:t>
            </a:r>
          </a:p>
          <a:p>
            <a:pPr lvl="3" eaLnBrk="1" hangingPunct="1">
              <a:defRPr/>
            </a:pPr>
            <a:r>
              <a:rPr lang="en-US" smtClean="0"/>
              <a:t>Adderall (mixed salts amphetamine)  </a:t>
            </a:r>
          </a:p>
        </p:txBody>
      </p:sp>
      <p:sp>
        <p:nvSpPr>
          <p:cNvPr id="289794" name="Rectangle 2"/>
          <p:cNvSpPr>
            <a:spLocks noGrp="1" noChangeArrowheads="1"/>
          </p:cNvSpPr>
          <p:nvPr>
            <p:ph type="title"/>
          </p:nvPr>
        </p:nvSpPr>
        <p:spPr/>
        <p:txBody>
          <a:bodyPr>
            <a:normAutofit fontScale="90000"/>
          </a:bodyPr>
          <a:lstStyle/>
          <a:p>
            <a:pPr eaLnBrk="1" hangingPunct="1">
              <a:defRPr/>
            </a:pPr>
            <a:r>
              <a:rPr lang="en-US" sz="4000" smtClean="0"/>
              <a:t>Some categories of psychoactive drugs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ChangeArrowheads="1"/>
          </p:cNvSpPr>
          <p:nvPr>
            <p:ph idx="1"/>
          </p:nvPr>
        </p:nvSpPr>
        <p:spPr/>
        <p:txBody>
          <a:bodyPr/>
          <a:lstStyle/>
          <a:p>
            <a:pPr eaLnBrk="1" hangingPunct="1">
              <a:defRPr/>
            </a:pPr>
            <a:r>
              <a:rPr lang="en-US" smtClean="0"/>
              <a:t>naturally derived (often from plants)</a:t>
            </a:r>
          </a:p>
          <a:p>
            <a:pPr lvl="1" eaLnBrk="1" hangingPunct="1">
              <a:defRPr/>
            </a:pPr>
            <a:r>
              <a:rPr lang="en-US" smtClean="0"/>
              <a:t>cocaine – comes from the coca plant</a:t>
            </a:r>
          </a:p>
          <a:p>
            <a:pPr lvl="1" eaLnBrk="1" hangingPunct="1">
              <a:defRPr/>
            </a:pPr>
            <a:endParaRPr lang="en-US" smtClean="0"/>
          </a:p>
          <a:p>
            <a:pPr eaLnBrk="1" hangingPunct="1">
              <a:defRPr/>
            </a:pPr>
            <a:r>
              <a:rPr lang="en-US" smtClean="0"/>
              <a:t>synthetically derived (in the lab)</a:t>
            </a:r>
          </a:p>
          <a:p>
            <a:pPr lvl="1" eaLnBrk="1" hangingPunct="1">
              <a:defRPr/>
            </a:pPr>
            <a:r>
              <a:rPr lang="en-US" smtClean="0"/>
              <a:t>amphetamine – synthesized in laboratories</a:t>
            </a:r>
          </a:p>
        </p:txBody>
      </p:sp>
      <p:sp>
        <p:nvSpPr>
          <p:cNvPr id="186370" name="Rectangle 2"/>
          <p:cNvSpPr>
            <a:spLocks noGrp="1" noChangeArrowheads="1"/>
          </p:cNvSpPr>
          <p:nvPr>
            <p:ph type="title"/>
          </p:nvPr>
        </p:nvSpPr>
        <p:spPr/>
        <p:txBody>
          <a:bodyPr/>
          <a:lstStyle/>
          <a:p>
            <a:pPr eaLnBrk="1" hangingPunct="1">
              <a:defRPr/>
            </a:pPr>
            <a:r>
              <a:rPr lang="en-US" smtClean="0"/>
              <a:t>psychoactive drugs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5" name="Rectangle 3"/>
          <p:cNvSpPr>
            <a:spLocks noGrp="1" noChangeArrowheads="1"/>
          </p:cNvSpPr>
          <p:nvPr>
            <p:ph idx="1"/>
          </p:nvPr>
        </p:nvSpPr>
        <p:spPr/>
        <p:txBody>
          <a:bodyPr/>
          <a:lstStyle/>
          <a:p>
            <a:pPr eaLnBrk="1" hangingPunct="1">
              <a:defRPr/>
            </a:pPr>
            <a:r>
              <a:rPr lang="en-US" smtClean="0"/>
              <a:t>Cocaine – block reuptake (DA, NE)</a:t>
            </a:r>
          </a:p>
          <a:p>
            <a:pPr lvl="1" eaLnBrk="1" hangingPunct="1">
              <a:defRPr/>
            </a:pPr>
            <a:r>
              <a:rPr lang="en-US" smtClean="0"/>
              <a:t>block the transporter</a:t>
            </a:r>
          </a:p>
          <a:p>
            <a:pPr lvl="1" eaLnBrk="1" hangingPunct="1">
              <a:defRPr/>
            </a:pPr>
            <a:endParaRPr lang="en-US" smtClean="0"/>
          </a:p>
          <a:p>
            <a:pPr eaLnBrk="1" hangingPunct="1">
              <a:defRPr/>
            </a:pPr>
            <a:r>
              <a:rPr lang="en-US" smtClean="0"/>
              <a:t>amphetamines – block reuptake (actually reverse the transporter) and stimulate release!</a:t>
            </a:r>
          </a:p>
          <a:p>
            <a:pPr eaLnBrk="1" hangingPunct="1">
              <a:defRPr/>
            </a:pPr>
            <a:r>
              <a:rPr lang="en-US" smtClean="0"/>
              <a:t>methylphenidate – blocks reuptake</a:t>
            </a:r>
          </a:p>
        </p:txBody>
      </p:sp>
      <p:sp>
        <p:nvSpPr>
          <p:cNvPr id="187394" name="Rectangle 2"/>
          <p:cNvSpPr>
            <a:spLocks noGrp="1" noChangeArrowheads="1"/>
          </p:cNvSpPr>
          <p:nvPr>
            <p:ph type="title"/>
          </p:nvPr>
        </p:nvSpPr>
        <p:spPr/>
        <p:txBody>
          <a:bodyPr>
            <a:normAutofit fontScale="90000"/>
          </a:bodyPr>
          <a:lstStyle/>
          <a:p>
            <a:pPr eaLnBrk="1" hangingPunct="1">
              <a:defRPr/>
            </a:pPr>
            <a:r>
              <a:rPr lang="en-US" smtClean="0"/>
              <a:t>how do psychostimulants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5" name="Rectangle 3"/>
          <p:cNvSpPr>
            <a:spLocks noGrp="1" noChangeArrowheads="1"/>
          </p:cNvSpPr>
          <p:nvPr>
            <p:ph idx="1"/>
          </p:nvPr>
        </p:nvSpPr>
        <p:spPr>
          <a:xfrm>
            <a:off x="685800" y="1981200"/>
            <a:ext cx="7772400" cy="4648200"/>
          </a:xfrm>
        </p:spPr>
        <p:txBody>
          <a:bodyPr/>
          <a:lstStyle/>
          <a:p>
            <a:pPr eaLnBrk="1" hangingPunct="1">
              <a:defRPr/>
            </a:pPr>
            <a:r>
              <a:rPr lang="en-US" smtClean="0"/>
              <a:t>stereotypic behavior	</a:t>
            </a:r>
          </a:p>
          <a:p>
            <a:pPr lvl="1" eaLnBrk="1" hangingPunct="1">
              <a:defRPr/>
            </a:pPr>
            <a:r>
              <a:rPr lang="en-US" smtClean="0"/>
              <a:t>repetitive behaviors </a:t>
            </a:r>
          </a:p>
          <a:p>
            <a:pPr eaLnBrk="1" hangingPunct="1">
              <a:defRPr/>
            </a:pPr>
            <a:r>
              <a:rPr lang="en-US" smtClean="0"/>
              <a:t>Appetite suppression</a:t>
            </a:r>
          </a:p>
          <a:p>
            <a:pPr lvl="1" eaLnBrk="1" hangingPunct="1">
              <a:defRPr/>
            </a:pPr>
            <a:r>
              <a:rPr lang="en-US" smtClean="0"/>
              <a:t>weight loss</a:t>
            </a:r>
          </a:p>
          <a:p>
            <a:pPr eaLnBrk="1" hangingPunct="1">
              <a:defRPr/>
            </a:pPr>
            <a:r>
              <a:rPr lang="en-US" smtClean="0"/>
              <a:t>Possible aggression</a:t>
            </a:r>
          </a:p>
          <a:p>
            <a:pPr lvl="1" eaLnBrk="1" hangingPunct="1">
              <a:defRPr/>
            </a:pPr>
            <a:r>
              <a:rPr lang="en-US" smtClean="0"/>
              <a:t>several descriptions of murder and other violent offenses attributed to amphetamine intoxication</a:t>
            </a:r>
          </a:p>
        </p:txBody>
      </p:sp>
      <p:sp>
        <p:nvSpPr>
          <p:cNvPr id="197634" name="Rectangle 2"/>
          <p:cNvSpPr>
            <a:spLocks noGrp="1" noChangeArrowheads="1"/>
          </p:cNvSpPr>
          <p:nvPr>
            <p:ph type="title"/>
          </p:nvPr>
        </p:nvSpPr>
        <p:spPr/>
        <p:txBody>
          <a:bodyPr>
            <a:normAutofit fontScale="90000"/>
          </a:bodyPr>
          <a:lstStyle/>
          <a:p>
            <a:pPr eaLnBrk="1" hangingPunct="1">
              <a:defRPr/>
            </a:pPr>
            <a:r>
              <a:rPr lang="en-US" sz="4000" smtClean="0"/>
              <a:t>Behavioral effects of cocaine and/or amphetamine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76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76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76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763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76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Rectangle 3"/>
          <p:cNvSpPr>
            <a:spLocks noGrp="1" noChangeArrowheads="1"/>
          </p:cNvSpPr>
          <p:nvPr>
            <p:ph idx="1"/>
          </p:nvPr>
        </p:nvSpPr>
        <p:spPr/>
        <p:txBody>
          <a:bodyPr/>
          <a:lstStyle/>
          <a:p>
            <a:pPr eaLnBrk="1" hangingPunct="1">
              <a:defRPr/>
            </a:pPr>
            <a:r>
              <a:rPr lang="en-US" smtClean="0"/>
              <a:t>Psychological dependence – </a:t>
            </a:r>
          </a:p>
          <a:p>
            <a:pPr lvl="1" eaLnBrk="1" hangingPunct="1">
              <a:defRPr/>
            </a:pPr>
            <a:r>
              <a:rPr lang="en-US" smtClean="0"/>
              <a:t>very strong for drugs that are either smoked, or injected IV</a:t>
            </a:r>
          </a:p>
          <a:p>
            <a:pPr lvl="1" eaLnBrk="1" hangingPunct="1">
              <a:defRPr/>
            </a:pPr>
            <a:endParaRPr lang="en-US" smtClean="0"/>
          </a:p>
          <a:p>
            <a:pPr eaLnBrk="1" hangingPunct="1">
              <a:defRPr/>
            </a:pPr>
            <a:endParaRPr lang="en-US" smtClean="0"/>
          </a:p>
        </p:txBody>
      </p:sp>
      <p:sp>
        <p:nvSpPr>
          <p:cNvPr id="194562" name="Rectangle 2"/>
          <p:cNvSpPr>
            <a:spLocks noGrp="1" noChangeArrowheads="1"/>
          </p:cNvSpPr>
          <p:nvPr>
            <p:ph type="title"/>
          </p:nvPr>
        </p:nvSpPr>
        <p:spPr/>
        <p:txBody>
          <a:bodyPr/>
          <a:lstStyle/>
          <a:p>
            <a:pPr eaLnBrk="1" hangingPunct="1">
              <a:defRPr/>
            </a:pPr>
            <a:r>
              <a:rPr lang="en-US" smtClean="0"/>
              <a:t>What about dependence?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ChangeAspect="1" noChangeArrowheads="1"/>
          </p:cNvPicPr>
          <p:nvPr/>
        </p:nvPicPr>
        <p:blipFill>
          <a:blip r:embed="rId2" cstate="print"/>
          <a:srcRect/>
          <a:stretch>
            <a:fillRect/>
          </a:stretch>
        </p:blipFill>
        <p:spPr bwMode="auto">
          <a:xfrm>
            <a:off x="506413" y="379413"/>
            <a:ext cx="8129587" cy="6097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figure 04-18"/>
          <p:cNvPicPr>
            <a:picLocks noChangeAspect="1" noChangeArrowheads="1"/>
          </p:cNvPicPr>
          <p:nvPr/>
        </p:nvPicPr>
        <p:blipFill>
          <a:blip r:embed="rId2" cstate="print"/>
          <a:srcRect/>
          <a:stretch>
            <a:fillRect/>
          </a:stretch>
        </p:blipFill>
        <p:spPr bwMode="auto">
          <a:xfrm>
            <a:off x="2609850" y="584200"/>
            <a:ext cx="3924300" cy="568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idx="1"/>
          </p:nvPr>
        </p:nvSpPr>
        <p:spPr/>
        <p:txBody>
          <a:bodyPr/>
          <a:lstStyle/>
          <a:p>
            <a:pPr eaLnBrk="1" hangingPunct="1">
              <a:buFont typeface="Wingdings" pitchFamily="2" charset="2"/>
              <a:buNone/>
              <a:defRPr/>
            </a:pPr>
            <a:r>
              <a:rPr lang="en-US" smtClean="0"/>
              <a:t>drug rewards that happen very soon after a</a:t>
            </a:r>
          </a:p>
          <a:p>
            <a:pPr eaLnBrk="1" hangingPunct="1">
              <a:buFont typeface="Wingdings" pitchFamily="2" charset="2"/>
              <a:buNone/>
              <a:defRPr/>
            </a:pPr>
            <a:r>
              <a:rPr lang="en-US" smtClean="0"/>
              <a:t>behavior – strong positive reinforcement for</a:t>
            </a:r>
          </a:p>
          <a:p>
            <a:pPr eaLnBrk="1" hangingPunct="1">
              <a:buFont typeface="Wingdings" pitchFamily="2" charset="2"/>
              <a:buNone/>
              <a:defRPr/>
            </a:pPr>
            <a:r>
              <a:rPr lang="en-US" smtClean="0"/>
              <a:t>that behavior</a:t>
            </a:r>
          </a:p>
          <a:p>
            <a:pPr eaLnBrk="1" hangingPunct="1">
              <a:buFont typeface="Wingdings" pitchFamily="2" charset="2"/>
              <a:buNone/>
              <a:defRPr/>
            </a:pPr>
            <a:endParaRPr lang="en-US" smtClean="0"/>
          </a:p>
          <a:p>
            <a:pPr eaLnBrk="1" hangingPunct="1">
              <a:buFont typeface="Wingdings" pitchFamily="2" charset="2"/>
              <a:buNone/>
              <a:defRPr/>
            </a:pPr>
            <a:r>
              <a:rPr lang="en-US" smtClean="0"/>
              <a:t>	ex. prep for heroin injection, crack smoking, etc. </a:t>
            </a:r>
          </a:p>
        </p:txBody>
      </p:sp>
      <p:sp>
        <p:nvSpPr>
          <p:cNvPr id="163842" name="Rectangle 2"/>
          <p:cNvSpPr>
            <a:spLocks noGrp="1" noChangeArrowheads="1"/>
          </p:cNvSpPr>
          <p:nvPr>
            <p:ph type="title"/>
          </p:nvPr>
        </p:nvSpPr>
        <p:spPr/>
        <p:txBody>
          <a:bodyPr/>
          <a:lstStyle/>
          <a:p>
            <a:pPr eaLnBrk="1" hangingPunct="1">
              <a:defRPr/>
            </a:pPr>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figure 04-19-2"/>
          <p:cNvPicPr>
            <a:picLocks noChangeAspect="1" noChangeArrowheads="1"/>
          </p:cNvPicPr>
          <p:nvPr/>
        </p:nvPicPr>
        <p:blipFill>
          <a:blip r:embed="rId2" cstate="print"/>
          <a:srcRect/>
          <a:stretch>
            <a:fillRect/>
          </a:stretch>
        </p:blipFill>
        <p:spPr bwMode="auto">
          <a:xfrm>
            <a:off x="558800" y="685800"/>
            <a:ext cx="80264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p:cNvPicPr>
            <a:picLocks noChangeAspect="1" noChangeArrowheads="1"/>
          </p:cNvPicPr>
          <p:nvPr/>
        </p:nvPicPr>
        <p:blipFill>
          <a:blip r:embed="rId2" cstate="print"/>
          <a:srcRect/>
          <a:stretch>
            <a:fillRect/>
          </a:stretch>
        </p:blipFill>
        <p:spPr bwMode="auto">
          <a:xfrm>
            <a:off x="506413" y="379413"/>
            <a:ext cx="8129587" cy="6097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7" name="Rectangle 3"/>
          <p:cNvSpPr>
            <a:spLocks noGrp="1" noChangeArrowheads="1"/>
          </p:cNvSpPr>
          <p:nvPr>
            <p:ph idx="1"/>
          </p:nvPr>
        </p:nvSpPr>
        <p:spPr/>
        <p:txBody>
          <a:bodyPr/>
          <a:lstStyle/>
          <a:p>
            <a:pPr eaLnBrk="1" hangingPunct="1">
              <a:defRPr/>
            </a:pPr>
            <a:r>
              <a:rPr lang="en-US" smtClean="0"/>
              <a:t>Psychological dependence – </a:t>
            </a:r>
          </a:p>
          <a:p>
            <a:pPr lvl="1" eaLnBrk="1" hangingPunct="1">
              <a:defRPr/>
            </a:pPr>
            <a:r>
              <a:rPr lang="en-US" smtClean="0"/>
              <a:t>very strong for drugs that are either smoked, or injected IV</a:t>
            </a:r>
          </a:p>
          <a:p>
            <a:pPr lvl="1" eaLnBrk="1" hangingPunct="1">
              <a:defRPr/>
            </a:pPr>
            <a:endParaRPr lang="en-US" smtClean="0"/>
          </a:p>
          <a:p>
            <a:pPr eaLnBrk="1" hangingPunct="1">
              <a:defRPr/>
            </a:pPr>
            <a:r>
              <a:rPr lang="en-US" smtClean="0"/>
              <a:t>Physical dependence-</a:t>
            </a:r>
          </a:p>
          <a:p>
            <a:pPr lvl="1" eaLnBrk="1" hangingPunct="1">
              <a:defRPr/>
            </a:pPr>
            <a:r>
              <a:rPr lang="en-US" smtClean="0"/>
              <a:t>do we see a withdrawal syndrome?</a:t>
            </a:r>
          </a:p>
          <a:p>
            <a:pPr lvl="1" eaLnBrk="1" hangingPunct="1">
              <a:defRPr/>
            </a:pPr>
            <a:r>
              <a:rPr lang="en-US" smtClean="0"/>
              <a:t>“cocaine crash” – cause less certain</a:t>
            </a:r>
          </a:p>
        </p:txBody>
      </p:sp>
      <p:sp>
        <p:nvSpPr>
          <p:cNvPr id="205826" name="Rectangle 2"/>
          <p:cNvSpPr>
            <a:spLocks noGrp="1" noChangeArrowheads="1"/>
          </p:cNvSpPr>
          <p:nvPr>
            <p:ph type="title"/>
          </p:nvPr>
        </p:nvSpPr>
        <p:spPr/>
        <p:txBody>
          <a:bodyPr/>
          <a:lstStyle/>
          <a:p>
            <a:pPr eaLnBrk="1" hangingPunct="1">
              <a:defRPr/>
            </a:pPr>
            <a:r>
              <a:rPr lang="en-US" smtClean="0"/>
              <a:t>What about dependence?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8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58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82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58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3" name="Rectangle 3"/>
          <p:cNvSpPr>
            <a:spLocks noGrp="1" noChangeArrowheads="1"/>
          </p:cNvSpPr>
          <p:nvPr>
            <p:ph idx="1"/>
          </p:nvPr>
        </p:nvSpPr>
        <p:spPr>
          <a:xfrm>
            <a:off x="685800" y="1447800"/>
            <a:ext cx="8458200" cy="4648200"/>
          </a:xfrm>
        </p:spPr>
        <p:txBody>
          <a:bodyPr/>
          <a:lstStyle/>
          <a:p>
            <a:pPr marL="609600" indent="-609600" eaLnBrk="1" hangingPunct="1">
              <a:defRPr/>
            </a:pPr>
            <a:r>
              <a:rPr lang="en-US" smtClean="0"/>
              <a:t>cardiovascular</a:t>
            </a:r>
          </a:p>
          <a:p>
            <a:pPr marL="990600" lvl="1" indent="-533400" eaLnBrk="1" hangingPunct="1">
              <a:defRPr/>
            </a:pPr>
            <a:r>
              <a:rPr lang="en-US" smtClean="0"/>
              <a:t>increased risk for CVA</a:t>
            </a:r>
          </a:p>
          <a:p>
            <a:pPr marL="990600" lvl="1" indent="-533400" eaLnBrk="1" hangingPunct="1">
              <a:defRPr/>
            </a:pPr>
            <a:r>
              <a:rPr lang="en-US" smtClean="0"/>
              <a:t>cardiac arrhythmia</a:t>
            </a:r>
          </a:p>
          <a:p>
            <a:pPr marL="990600" lvl="1" indent="-533400" eaLnBrk="1" hangingPunct="1">
              <a:defRPr/>
            </a:pPr>
            <a:r>
              <a:rPr lang="en-US" smtClean="0"/>
              <a:t>increased blood pressure</a:t>
            </a:r>
          </a:p>
          <a:p>
            <a:pPr marL="609600" indent="-609600" eaLnBrk="1" hangingPunct="1">
              <a:defRPr/>
            </a:pPr>
            <a:r>
              <a:rPr lang="en-US" smtClean="0"/>
              <a:t>respiratory</a:t>
            </a:r>
          </a:p>
          <a:p>
            <a:pPr marL="990600" lvl="1" indent="-533400" eaLnBrk="1" hangingPunct="1">
              <a:defRPr/>
            </a:pPr>
            <a:r>
              <a:rPr lang="en-US" smtClean="0"/>
              <a:t>chest pain		respiratory complications</a:t>
            </a:r>
          </a:p>
          <a:p>
            <a:pPr marL="990600" lvl="1" indent="-533400" eaLnBrk="1" hangingPunct="1">
              <a:defRPr/>
            </a:pPr>
            <a:r>
              <a:rPr lang="en-US" smtClean="0"/>
              <a:t>difficulty breathing</a:t>
            </a:r>
          </a:p>
          <a:p>
            <a:pPr marL="609600" indent="-609600" eaLnBrk="1" hangingPunct="1">
              <a:defRPr/>
            </a:pPr>
            <a:r>
              <a:rPr lang="en-US" smtClean="0"/>
              <a:t>CNS </a:t>
            </a:r>
          </a:p>
        </p:txBody>
      </p:sp>
      <p:sp>
        <p:nvSpPr>
          <p:cNvPr id="199682" name="Rectangle 2"/>
          <p:cNvSpPr>
            <a:spLocks noGrp="1" noChangeArrowheads="1"/>
          </p:cNvSpPr>
          <p:nvPr>
            <p:ph type="title"/>
          </p:nvPr>
        </p:nvSpPr>
        <p:spPr>
          <a:xfrm>
            <a:off x="685800" y="304800"/>
            <a:ext cx="8229600" cy="1143000"/>
          </a:xfrm>
        </p:spPr>
        <p:txBody>
          <a:bodyPr>
            <a:normAutofit/>
          </a:bodyPr>
          <a:lstStyle/>
          <a:p>
            <a:pPr algn="ctr" eaLnBrk="1" hangingPunct="1">
              <a:defRPr/>
            </a:pPr>
            <a:r>
              <a:rPr lang="en-US" sz="2800" dirty="0" smtClean="0"/>
              <a:t>Medical Side Effects and Consequences of Cocaine and Amphetamine Abuse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96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96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968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96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968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968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96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idx="1"/>
          </p:nvPr>
        </p:nvSpPr>
        <p:spPr>
          <a:xfrm>
            <a:off x="457200" y="457200"/>
            <a:ext cx="8229600" cy="5638800"/>
          </a:xfrm>
        </p:spPr>
        <p:txBody>
          <a:bodyPr/>
          <a:lstStyle/>
          <a:p>
            <a:pPr eaLnBrk="1" hangingPunct="1">
              <a:buFont typeface="Wingdings" pitchFamily="2" charset="2"/>
              <a:buNone/>
              <a:defRPr/>
            </a:pPr>
            <a:r>
              <a:rPr lang="en-US" sz="3600" smtClean="0"/>
              <a:t>CNS</a:t>
            </a:r>
          </a:p>
          <a:p>
            <a:pPr lvl="1" eaLnBrk="1" hangingPunct="1">
              <a:defRPr/>
            </a:pPr>
            <a:r>
              <a:rPr lang="en-US" smtClean="0"/>
              <a:t>seizures		</a:t>
            </a:r>
          </a:p>
          <a:p>
            <a:pPr lvl="1" eaLnBrk="1" hangingPunct="1">
              <a:defRPr/>
            </a:pPr>
            <a:r>
              <a:rPr lang="en-US" smtClean="0"/>
              <a:t>intracranial hemorrhages (strokes)</a:t>
            </a:r>
          </a:p>
          <a:p>
            <a:pPr lvl="1" eaLnBrk="1" hangingPunct="1">
              <a:defRPr/>
            </a:pPr>
            <a:r>
              <a:rPr lang="en-US" smtClean="0"/>
              <a:t>cocaine or amphetamine induced psychosis</a:t>
            </a:r>
          </a:p>
          <a:p>
            <a:pPr lvl="1" eaLnBrk="1" hangingPunct="1">
              <a:defRPr/>
            </a:pPr>
            <a:r>
              <a:rPr lang="en-US" smtClean="0"/>
              <a:t>formication</a:t>
            </a:r>
          </a:p>
          <a:p>
            <a:pPr lvl="1" eaLnBrk="1" hangingPunct="1">
              <a:defRPr/>
            </a:pPr>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3" name="Rectangle 3"/>
          <p:cNvSpPr>
            <a:spLocks noGrp="1" noChangeArrowheads="1"/>
          </p:cNvSpPr>
          <p:nvPr>
            <p:ph idx="1"/>
          </p:nvPr>
        </p:nvSpPr>
        <p:spPr/>
        <p:txBody>
          <a:bodyPr/>
          <a:lstStyle/>
          <a:p>
            <a:pPr eaLnBrk="1" hangingPunct="1">
              <a:defRPr/>
            </a:pPr>
            <a:r>
              <a:rPr lang="en-US" smtClean="0"/>
              <a:t>produce relaxation, sleep and ultimately (for some sedative hypnotics), unconsciousness and death from respiratory depression if dose is too high</a:t>
            </a:r>
          </a:p>
          <a:p>
            <a:pPr eaLnBrk="1" hangingPunct="1">
              <a:defRPr/>
            </a:pPr>
            <a:r>
              <a:rPr lang="en-US" smtClean="0"/>
              <a:t>alcohol, barbiturates, benzodiazepenes</a:t>
            </a:r>
          </a:p>
        </p:txBody>
      </p:sp>
      <p:sp>
        <p:nvSpPr>
          <p:cNvPr id="184322" name="Rectangle 2"/>
          <p:cNvSpPr>
            <a:spLocks noGrp="1" noChangeArrowheads="1"/>
          </p:cNvSpPr>
          <p:nvPr>
            <p:ph type="title"/>
          </p:nvPr>
        </p:nvSpPr>
        <p:spPr/>
        <p:txBody>
          <a:bodyPr>
            <a:normAutofit fontScale="90000"/>
          </a:bodyPr>
          <a:lstStyle/>
          <a:p>
            <a:pPr eaLnBrk="1" hangingPunct="1">
              <a:defRPr/>
            </a:pPr>
            <a:r>
              <a:rPr lang="en-US" sz="4000" smtClean="0"/>
              <a:t>Sedative Hypnotics and Anxiolytics (anxiety reducers)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p:cNvSpPr>
            <a:spLocks noGrp="1" noChangeArrowheads="1"/>
          </p:cNvSpPr>
          <p:nvPr>
            <p:ph idx="1"/>
          </p:nvPr>
        </p:nvSpPr>
        <p:spPr/>
        <p:txBody>
          <a:bodyPr/>
          <a:lstStyle/>
          <a:p>
            <a:pPr eaLnBrk="1" hangingPunct="1">
              <a:defRPr/>
            </a:pPr>
            <a:r>
              <a:rPr lang="en-US" smtClean="0"/>
              <a:t>virtually all sedative hypnotic drugs work on the GABA receptor to make GABA bind better to its receptor!</a:t>
            </a:r>
          </a:p>
          <a:p>
            <a:pPr eaLnBrk="1" hangingPunct="1">
              <a:defRPr/>
            </a:pPr>
            <a:endParaRPr lang="en-US" smtClean="0"/>
          </a:p>
          <a:p>
            <a:pPr eaLnBrk="1" hangingPunct="1">
              <a:defRPr/>
            </a:pPr>
            <a:endParaRPr lang="en-US" smtClean="0"/>
          </a:p>
        </p:txBody>
      </p:sp>
      <p:sp>
        <p:nvSpPr>
          <p:cNvPr id="201730" name="Rectangle 2"/>
          <p:cNvSpPr>
            <a:spLocks noGrp="1" noChangeArrowheads="1"/>
          </p:cNvSpPr>
          <p:nvPr>
            <p:ph type="title"/>
          </p:nvPr>
        </p:nvSpPr>
        <p:spPr/>
        <p:txBody>
          <a:bodyPr/>
          <a:lstStyle/>
          <a:p>
            <a:pPr eaLnBrk="1" hangingPunct="1">
              <a:defRPr/>
            </a:pPr>
            <a:r>
              <a:rPr lang="en-US" smtClean="0"/>
              <a:t>how do they work?</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5" name="Rectangle 3"/>
          <p:cNvSpPr>
            <a:spLocks noGrp="1" noChangeArrowheads="1"/>
          </p:cNvSpPr>
          <p:nvPr>
            <p:ph idx="1"/>
          </p:nvPr>
        </p:nvSpPr>
        <p:spPr/>
        <p:txBody>
          <a:bodyPr/>
          <a:lstStyle/>
          <a:p>
            <a:pPr eaLnBrk="1" hangingPunct="1">
              <a:defRPr/>
            </a:pPr>
            <a:r>
              <a:rPr lang="en-US" smtClean="0"/>
              <a:t>First written “recipe” for making beer – about 3000 BC (Egyptians)</a:t>
            </a:r>
          </a:p>
          <a:p>
            <a:pPr eaLnBrk="1" hangingPunct="1">
              <a:defRPr/>
            </a:pPr>
            <a:endParaRPr lang="en-US" smtClean="0"/>
          </a:p>
          <a:p>
            <a:pPr eaLnBrk="1" hangingPunct="1">
              <a:defRPr/>
            </a:pPr>
            <a:r>
              <a:rPr lang="en-US" smtClean="0"/>
              <a:t>fermenting fruit – sugar dissolved in H20 and exposed to air – microorganisms (yeasts) LOVE it</a:t>
            </a:r>
          </a:p>
        </p:txBody>
      </p:sp>
      <p:sp>
        <p:nvSpPr>
          <p:cNvPr id="202754" name="Rectangle 2"/>
          <p:cNvSpPr>
            <a:spLocks noGrp="1" noChangeArrowheads="1"/>
          </p:cNvSpPr>
          <p:nvPr>
            <p:ph type="title"/>
          </p:nvPr>
        </p:nvSpPr>
        <p:spPr/>
        <p:txBody>
          <a:bodyPr/>
          <a:lstStyle/>
          <a:p>
            <a:pPr eaLnBrk="1" hangingPunct="1">
              <a:defRPr/>
            </a:pPr>
            <a:r>
              <a:rPr lang="en-US" smtClean="0"/>
              <a:t>A bit of history about alcohol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27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http://videosift.com/video/Drunk-Animals-of-Africa-the-longer-version</a:t>
            </a:r>
            <a:endParaRPr lang="en-US"/>
          </a:p>
        </p:txBody>
      </p:sp>
      <p:sp>
        <p:nvSpPr>
          <p:cNvPr id="3" name="Title 2"/>
          <p:cNvSpPr>
            <a:spLocks noGrp="1"/>
          </p:cNvSpPr>
          <p:nvPr>
            <p:ph type="title"/>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ChangeArrowheads="1"/>
          </p:cNvSpPr>
          <p:nvPr/>
        </p:nvSpPr>
        <p:spPr bwMode="auto">
          <a:xfrm>
            <a:off x="914400" y="228600"/>
            <a:ext cx="7772400" cy="609600"/>
          </a:xfrm>
          <a:prstGeom prst="rect">
            <a:avLst/>
          </a:prstGeom>
          <a:noFill/>
          <a:ln w="9525">
            <a:noFill/>
            <a:miter lim="800000"/>
            <a:headEnd/>
            <a:tailEnd/>
          </a:ln>
          <a:effectLst/>
        </p:spPr>
        <p:txBody>
          <a:bodyPr anchor="ctr"/>
          <a:lstStyle/>
          <a:p>
            <a:pPr algn="ctr" eaLnBrk="1" hangingPunct="1">
              <a:defRPr/>
            </a:pPr>
            <a:r>
              <a:rPr lang="en-US" sz="2400" b="1" dirty="0">
                <a:effectLst>
                  <a:outerShdw blurRad="38100" dist="38100" dir="2700000" algn="tl">
                    <a:srgbClr val="000000"/>
                  </a:outerShdw>
                </a:effectLst>
                <a:latin typeface="Helvetica" charset="0"/>
              </a:rPr>
              <a:t>Biphasic Alcohol Effects Scale</a:t>
            </a:r>
            <a:endParaRPr lang="en-US" sz="4400" dirty="0">
              <a:effectLst>
                <a:outerShdw blurRad="38100" dist="38100" dir="2700000" algn="tl">
                  <a:srgbClr val="000000"/>
                </a:outerShdw>
              </a:effectLst>
              <a:latin typeface="Helvetica" charset="0"/>
            </a:endParaRPr>
          </a:p>
        </p:txBody>
      </p:sp>
      <p:sp>
        <p:nvSpPr>
          <p:cNvPr id="322563" name="Rectangle 3"/>
          <p:cNvSpPr>
            <a:spLocks noChangeArrowheads="1"/>
          </p:cNvSpPr>
          <p:nvPr/>
        </p:nvSpPr>
        <p:spPr bwMode="auto">
          <a:xfrm>
            <a:off x="457200" y="2057400"/>
            <a:ext cx="3962400" cy="1905000"/>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buSzPct val="65000"/>
              <a:buFont typeface="Wingdings" pitchFamily="2" charset="2"/>
              <a:buNone/>
              <a:defRPr/>
            </a:pPr>
            <a:r>
              <a:rPr lang="en-US" sz="2400" b="1" u="sng" dirty="0">
                <a:effectLst>
                  <a:outerShdw blurRad="38100" dist="38100" dir="2700000" algn="tl">
                    <a:srgbClr val="000000"/>
                  </a:outerShdw>
                </a:effectLst>
                <a:latin typeface="Helvetica" charset="0"/>
              </a:rPr>
              <a:t>Stimulant scale</a:t>
            </a:r>
            <a:endParaRPr lang="en-US" sz="2400" dirty="0">
              <a:effectLst>
                <a:outerShdw blurRad="38100" dist="38100" dir="2700000" algn="tl">
                  <a:srgbClr val="000000"/>
                </a:outerShdw>
              </a:effectLst>
              <a:latin typeface="Helvetica" charset="0"/>
            </a:endParaRPr>
          </a:p>
          <a:p>
            <a:pPr marL="342900" indent="-342900" eaLnBrk="1" hangingPunct="1">
              <a:spcBef>
                <a:spcPct val="20000"/>
              </a:spcBef>
              <a:buClr>
                <a:schemeClr val="hlink"/>
              </a:buClr>
              <a:buSzPct val="65000"/>
              <a:buFont typeface="Wingdings" pitchFamily="2" charset="2"/>
              <a:buNone/>
              <a:defRPr/>
            </a:pPr>
            <a:r>
              <a:rPr lang="en-US" sz="2400" dirty="0">
                <a:solidFill>
                  <a:schemeClr val="bg1"/>
                </a:solidFill>
                <a:effectLst>
                  <a:outerShdw blurRad="38100" dist="38100" dir="2700000" algn="tl">
                    <a:srgbClr val="000000"/>
                  </a:outerShdw>
                </a:effectLst>
                <a:latin typeface="Helvetica" charset="0"/>
              </a:rPr>
              <a:t>	</a:t>
            </a:r>
            <a:r>
              <a:rPr lang="en-US" sz="2400" dirty="0">
                <a:effectLst>
                  <a:outerShdw blurRad="38100" dist="38100" dir="2700000" algn="tl">
                    <a:srgbClr val="000000"/>
                  </a:outerShdw>
                </a:effectLst>
                <a:latin typeface="Helvetica" charset="0"/>
              </a:rPr>
              <a:t>Elated   	Talkative</a:t>
            </a:r>
          </a:p>
          <a:p>
            <a:pPr marL="342900" indent="-342900" eaLnBrk="1" hangingPunct="1">
              <a:spcBef>
                <a:spcPct val="20000"/>
              </a:spcBef>
              <a:buClr>
                <a:schemeClr val="hlink"/>
              </a:buClr>
              <a:buSzPct val="65000"/>
              <a:buFont typeface="Wingdings" pitchFamily="2" charset="2"/>
              <a:buNone/>
              <a:defRPr/>
            </a:pPr>
            <a:r>
              <a:rPr lang="en-US" sz="2400" dirty="0">
                <a:effectLst>
                  <a:outerShdw blurRad="38100" dist="38100" dir="2700000" algn="tl">
                    <a:srgbClr val="000000"/>
                  </a:outerShdw>
                </a:effectLst>
                <a:latin typeface="Helvetica" charset="0"/>
              </a:rPr>
              <a:t>	Energized 	Up 	</a:t>
            </a:r>
          </a:p>
          <a:p>
            <a:pPr marL="342900" indent="-342900" eaLnBrk="1" hangingPunct="1">
              <a:spcBef>
                <a:spcPct val="20000"/>
              </a:spcBef>
              <a:buClr>
                <a:schemeClr val="hlink"/>
              </a:buClr>
              <a:buSzPct val="65000"/>
              <a:buFont typeface="Wingdings" pitchFamily="2" charset="2"/>
              <a:buNone/>
              <a:defRPr/>
            </a:pPr>
            <a:r>
              <a:rPr lang="en-US" sz="2400" dirty="0">
                <a:effectLst>
                  <a:outerShdw blurRad="38100" dist="38100" dir="2700000" algn="tl">
                    <a:srgbClr val="000000"/>
                  </a:outerShdw>
                </a:effectLst>
                <a:latin typeface="Helvetica" charset="0"/>
              </a:rPr>
              <a:t>	Excited	Vigorous</a:t>
            </a:r>
          </a:p>
          <a:p>
            <a:pPr marL="342900" indent="-342900" eaLnBrk="1" hangingPunct="1">
              <a:spcBef>
                <a:spcPct val="20000"/>
              </a:spcBef>
              <a:buClr>
                <a:schemeClr val="hlink"/>
              </a:buClr>
              <a:buSzPct val="65000"/>
              <a:buFont typeface="Wingdings" pitchFamily="2" charset="2"/>
              <a:buNone/>
              <a:defRPr/>
            </a:pPr>
            <a:r>
              <a:rPr lang="en-US" sz="2400" dirty="0">
                <a:effectLst>
                  <a:outerShdw blurRad="38100" dist="38100" dir="2700000" algn="tl">
                    <a:srgbClr val="000000"/>
                  </a:outerShdw>
                </a:effectLst>
                <a:latin typeface="Helvetica" charset="0"/>
              </a:rPr>
              <a:t>	Stimulated</a:t>
            </a:r>
          </a:p>
          <a:p>
            <a:pPr marL="342900" indent="-342900" eaLnBrk="1" hangingPunct="1">
              <a:spcBef>
                <a:spcPct val="20000"/>
              </a:spcBef>
              <a:buClr>
                <a:schemeClr val="hlink"/>
              </a:buClr>
              <a:buSzPct val="65000"/>
              <a:buFont typeface="Wingdings" pitchFamily="2" charset="2"/>
              <a:buNone/>
              <a:defRPr/>
            </a:pPr>
            <a:r>
              <a:rPr lang="en-US" dirty="0">
                <a:solidFill>
                  <a:schemeClr val="bg1"/>
                </a:solidFill>
                <a:effectLst>
                  <a:outerShdw blurRad="38100" dist="38100" dir="2700000" algn="tl">
                    <a:srgbClr val="000000"/>
                  </a:outerShdw>
                </a:effectLst>
                <a:latin typeface="Helvetica" charset="0"/>
              </a:rPr>
              <a:t>	</a:t>
            </a:r>
            <a:endParaRPr lang="en-US" sz="2800" dirty="0">
              <a:solidFill>
                <a:schemeClr val="bg1"/>
              </a:solidFill>
              <a:effectLst>
                <a:outerShdw blurRad="38100" dist="38100" dir="2700000" algn="tl">
                  <a:srgbClr val="000000"/>
                </a:outerShdw>
              </a:effectLst>
              <a:latin typeface="Helvetica" charset="0"/>
            </a:endParaRPr>
          </a:p>
          <a:p>
            <a:pPr marL="342900" indent="-342900" eaLnBrk="1" hangingPunct="1">
              <a:spcBef>
                <a:spcPct val="20000"/>
              </a:spcBef>
              <a:buClr>
                <a:schemeClr val="hlink"/>
              </a:buClr>
              <a:buSzPct val="65000"/>
              <a:buFont typeface="Wingdings" pitchFamily="2" charset="2"/>
              <a:buChar char="n"/>
              <a:defRPr/>
            </a:pPr>
            <a:endParaRPr lang="en-US" sz="2800" dirty="0">
              <a:solidFill>
                <a:schemeClr val="bg1"/>
              </a:solidFill>
              <a:effectLst>
                <a:outerShdw blurRad="38100" dist="38100" dir="2700000" algn="tl">
                  <a:srgbClr val="000000"/>
                </a:outerShdw>
              </a:effectLst>
              <a:latin typeface="Helvetica" charset="0"/>
            </a:endParaRPr>
          </a:p>
        </p:txBody>
      </p:sp>
      <p:sp>
        <p:nvSpPr>
          <p:cNvPr id="322564" name="Rectangle 4"/>
          <p:cNvSpPr>
            <a:spLocks noChangeArrowheads="1"/>
          </p:cNvSpPr>
          <p:nvPr/>
        </p:nvSpPr>
        <p:spPr bwMode="auto">
          <a:xfrm>
            <a:off x="4038600" y="2438400"/>
            <a:ext cx="5105400" cy="1905000"/>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buSzPct val="65000"/>
              <a:buFont typeface="Wingdings" pitchFamily="2" charset="2"/>
              <a:buNone/>
              <a:defRPr/>
            </a:pPr>
            <a:r>
              <a:rPr lang="en-US" sz="2400" u="sng" dirty="0">
                <a:solidFill>
                  <a:srgbClr val="FFCC00"/>
                </a:solidFill>
                <a:effectLst>
                  <a:outerShdw blurRad="38100" dist="38100" dir="2700000" algn="tl">
                    <a:srgbClr val="000000"/>
                  </a:outerShdw>
                </a:effectLst>
                <a:latin typeface="Helvetica" charset="0"/>
              </a:rPr>
              <a:t>Sedative scale</a:t>
            </a:r>
            <a:endParaRPr lang="en-US" sz="2400" u="sng" dirty="0">
              <a:solidFill>
                <a:schemeClr val="bg1"/>
              </a:solidFill>
              <a:effectLst>
                <a:outerShdw blurRad="38100" dist="38100" dir="2700000" algn="tl">
                  <a:srgbClr val="000000"/>
                </a:outerShdw>
              </a:effectLst>
              <a:latin typeface="Helvetica" charset="0"/>
            </a:endParaRPr>
          </a:p>
          <a:p>
            <a:pPr marL="342900" indent="-342900" eaLnBrk="1" hangingPunct="1">
              <a:spcBef>
                <a:spcPct val="20000"/>
              </a:spcBef>
              <a:buClr>
                <a:schemeClr val="hlink"/>
              </a:buClr>
              <a:buSzPct val="65000"/>
              <a:buFont typeface="Wingdings" pitchFamily="2" charset="2"/>
              <a:buNone/>
              <a:defRPr/>
            </a:pPr>
            <a:r>
              <a:rPr lang="en-US" sz="2400" dirty="0">
                <a:effectLst>
                  <a:outerShdw blurRad="38100" dist="38100" dir="2700000" algn="tl">
                    <a:srgbClr val="000000"/>
                  </a:outerShdw>
                </a:effectLst>
                <a:latin typeface="Helvetica" charset="0"/>
              </a:rPr>
              <a:t>	Inactive 		Sedated</a:t>
            </a:r>
          </a:p>
          <a:p>
            <a:pPr marL="342900" indent="-342900" eaLnBrk="1" hangingPunct="1">
              <a:spcBef>
                <a:spcPct val="20000"/>
              </a:spcBef>
              <a:buClr>
                <a:schemeClr val="hlink"/>
              </a:buClr>
              <a:buSzPct val="65000"/>
              <a:buFont typeface="Wingdings" pitchFamily="2" charset="2"/>
              <a:buNone/>
              <a:defRPr/>
            </a:pPr>
            <a:r>
              <a:rPr lang="en-US" sz="2400" dirty="0">
                <a:effectLst>
                  <a:outerShdw blurRad="38100" dist="38100" dir="2700000" algn="tl">
                    <a:srgbClr val="000000"/>
                  </a:outerShdw>
                </a:effectLst>
                <a:latin typeface="Helvetica" charset="0"/>
              </a:rPr>
              <a:t>	Down		Slow thoughts</a:t>
            </a:r>
          </a:p>
          <a:p>
            <a:pPr marL="342900" indent="-342900" eaLnBrk="1" hangingPunct="1">
              <a:spcBef>
                <a:spcPct val="20000"/>
              </a:spcBef>
              <a:buClr>
                <a:schemeClr val="hlink"/>
              </a:buClr>
              <a:buSzPct val="65000"/>
              <a:buFont typeface="Wingdings" pitchFamily="2" charset="2"/>
              <a:buNone/>
              <a:defRPr/>
            </a:pPr>
            <a:r>
              <a:rPr lang="en-US" sz="2400" dirty="0">
                <a:effectLst>
                  <a:outerShdw blurRad="38100" dist="38100" dir="2700000" algn="tl">
                    <a:srgbClr val="000000"/>
                  </a:outerShdw>
                </a:effectLst>
                <a:latin typeface="Helvetica" charset="0"/>
              </a:rPr>
              <a:t>	Heavy head 		Sluggish</a:t>
            </a:r>
          </a:p>
          <a:p>
            <a:pPr marL="342900" indent="-342900" eaLnBrk="1" hangingPunct="1">
              <a:spcBef>
                <a:spcPct val="20000"/>
              </a:spcBef>
              <a:buClr>
                <a:schemeClr val="hlink"/>
              </a:buClr>
              <a:buSzPct val="65000"/>
              <a:buFont typeface="Wingdings" pitchFamily="2" charset="2"/>
              <a:buNone/>
              <a:defRPr/>
            </a:pPr>
            <a:r>
              <a:rPr lang="en-US" sz="2400" dirty="0">
                <a:effectLst>
                  <a:outerShdw blurRad="38100" dist="38100" dir="2700000" algn="tl">
                    <a:srgbClr val="000000"/>
                  </a:outerShdw>
                </a:effectLst>
                <a:latin typeface="Helvetica" charset="0"/>
              </a:rPr>
              <a:t>	Difficulty concentrating</a:t>
            </a:r>
          </a:p>
          <a:p>
            <a:pPr marL="342900" indent="-342900" eaLnBrk="1" hangingPunct="1">
              <a:spcBef>
                <a:spcPct val="20000"/>
              </a:spcBef>
              <a:buClr>
                <a:schemeClr val="hlink"/>
              </a:buClr>
              <a:buSzPct val="65000"/>
              <a:buFont typeface="Wingdings" pitchFamily="2" charset="2"/>
              <a:buNone/>
              <a:defRPr/>
            </a:pPr>
            <a:r>
              <a:rPr lang="en-US" sz="2400" dirty="0">
                <a:solidFill>
                  <a:schemeClr val="bg1"/>
                </a:solidFill>
                <a:effectLst>
                  <a:outerShdw blurRad="38100" dist="38100" dir="2700000" algn="tl">
                    <a:srgbClr val="000000"/>
                  </a:outerShdw>
                </a:effectLst>
                <a:latin typeface="Helvetica" charset="0"/>
              </a:rPr>
              <a:t>	</a:t>
            </a:r>
          </a:p>
          <a:p>
            <a:pPr marL="342900" indent="-342900" eaLnBrk="1" hangingPunct="1">
              <a:spcBef>
                <a:spcPct val="20000"/>
              </a:spcBef>
              <a:buClr>
                <a:schemeClr val="hlink"/>
              </a:buClr>
              <a:buSzPct val="65000"/>
              <a:buFont typeface="Wingdings" pitchFamily="2" charset="2"/>
              <a:buNone/>
              <a:defRPr/>
            </a:pPr>
            <a:endParaRPr lang="en-US" sz="2400" dirty="0">
              <a:solidFill>
                <a:schemeClr val="bg1"/>
              </a:solidFill>
              <a:effectLst>
                <a:outerShdw blurRad="38100" dist="38100" dir="2700000" algn="tl">
                  <a:srgbClr val="000000"/>
                </a:outerShdw>
              </a:effectLst>
              <a:latin typeface="Helvetica" charset="0"/>
            </a:endParaRPr>
          </a:p>
          <a:p>
            <a:pPr marL="342900" indent="-342900" eaLnBrk="1" hangingPunct="1">
              <a:spcBef>
                <a:spcPct val="20000"/>
              </a:spcBef>
              <a:buClr>
                <a:schemeClr val="hlink"/>
              </a:buClr>
              <a:buSzPct val="65000"/>
              <a:buFont typeface="Wingdings" pitchFamily="2" charset="2"/>
              <a:buNone/>
              <a:defRPr/>
            </a:pPr>
            <a:r>
              <a:rPr lang="en-US" dirty="0">
                <a:solidFill>
                  <a:schemeClr val="bg1"/>
                </a:solidFill>
                <a:effectLst>
                  <a:outerShdw blurRad="38100" dist="38100" dir="2700000" algn="tl">
                    <a:srgbClr val="000000"/>
                  </a:outerShdw>
                </a:effectLst>
                <a:latin typeface="Helvetica"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9" name="Rectangle 3"/>
          <p:cNvSpPr>
            <a:spLocks noGrp="1" noChangeArrowheads="1"/>
          </p:cNvSpPr>
          <p:nvPr>
            <p:ph idx="1"/>
          </p:nvPr>
        </p:nvSpPr>
        <p:spPr/>
        <p:txBody>
          <a:bodyPr/>
          <a:lstStyle/>
          <a:p>
            <a:pPr eaLnBrk="1" hangingPunct="1">
              <a:buFont typeface="Wingdings" pitchFamily="2" charset="2"/>
              <a:buNone/>
              <a:defRPr/>
            </a:pPr>
            <a:r>
              <a:rPr lang="en-US" sz="2800" dirty="0" smtClean="0"/>
              <a:t>2. </a:t>
            </a:r>
            <a:r>
              <a:rPr lang="en-US" dirty="0" smtClean="0"/>
              <a:t>To avoid feeling bad (reduce withdrawal)</a:t>
            </a:r>
          </a:p>
          <a:p>
            <a:pPr eaLnBrk="1" hangingPunct="1">
              <a:buFont typeface="Wingdings" pitchFamily="2" charset="2"/>
              <a:buNone/>
              <a:defRPr/>
            </a:pPr>
            <a:r>
              <a:rPr lang="en-US" dirty="0" smtClean="0"/>
              <a:t>    (negative reinforcement)</a:t>
            </a:r>
          </a:p>
          <a:p>
            <a:pPr eaLnBrk="1" hangingPunct="1">
              <a:buFont typeface="Wingdings" pitchFamily="2" charset="2"/>
              <a:buNone/>
              <a:defRPr/>
            </a:pPr>
            <a:r>
              <a:rPr lang="en-US" i="1" dirty="0" smtClean="0"/>
              <a:t>    </a:t>
            </a:r>
          </a:p>
          <a:p>
            <a:pPr lvl="1" eaLnBrk="1" hangingPunct="1">
              <a:defRPr/>
            </a:pPr>
            <a:r>
              <a:rPr lang="en-US" dirty="0" smtClean="0"/>
              <a:t>chemical dependence- </a:t>
            </a:r>
          </a:p>
          <a:p>
            <a:pPr lvl="1" eaLnBrk="1" hangingPunct="1">
              <a:defRPr/>
            </a:pPr>
            <a:endParaRPr lang="en-US" dirty="0" smtClean="0"/>
          </a:p>
          <a:p>
            <a:pPr lvl="1" eaLnBrk="1" hangingPunct="1">
              <a:defRPr/>
            </a:pPr>
            <a:endParaRPr lang="en-US" dirty="0" smtClean="0"/>
          </a:p>
        </p:txBody>
      </p:sp>
      <p:sp>
        <p:nvSpPr>
          <p:cNvPr id="162818" name="Rectangle 2"/>
          <p:cNvSpPr>
            <a:spLocks noGrp="1" noChangeArrowheads="1"/>
          </p:cNvSpPr>
          <p:nvPr>
            <p:ph type="title"/>
          </p:nvPr>
        </p:nvSpPr>
        <p:spPr/>
        <p:txBody>
          <a:bodyPr>
            <a:normAutofit fontScale="90000"/>
          </a:bodyPr>
          <a:lstStyle/>
          <a:p>
            <a:pPr eaLnBrk="1" hangingPunct="1">
              <a:defRPr/>
            </a:pPr>
            <a:r>
              <a:rPr lang="en-US" smtClean="0"/>
              <a:t>Why do people take drugs?</a:t>
            </a:r>
            <a:br>
              <a:rPr lang="en-US" smtClean="0"/>
            </a:b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381000" y="1371600"/>
            <a:ext cx="7848600" cy="4114800"/>
          </a:xfrm>
        </p:spPr>
        <p:txBody>
          <a:bodyPr/>
          <a:lstStyle/>
          <a:p>
            <a:pPr eaLnBrk="1" hangingPunct="1">
              <a:defRPr/>
            </a:pPr>
            <a:r>
              <a:rPr lang="en-US" sz="2800" smtClean="0">
                <a:latin typeface="Arial" charset="0"/>
              </a:rPr>
              <a:t>Alcoholism costs the nation $150 Billion / annum</a:t>
            </a:r>
          </a:p>
          <a:p>
            <a:pPr eaLnBrk="1" hangingPunct="1">
              <a:defRPr/>
            </a:pPr>
            <a:endParaRPr lang="en-US" sz="2800" smtClean="0">
              <a:latin typeface="Arial" charset="0"/>
            </a:endParaRPr>
          </a:p>
          <a:p>
            <a:pPr eaLnBrk="1" hangingPunct="1">
              <a:defRPr/>
            </a:pPr>
            <a:r>
              <a:rPr lang="en-US" sz="2800" smtClean="0">
                <a:latin typeface="Arial" charset="0"/>
              </a:rPr>
              <a:t>many organ systems are affected including</a:t>
            </a:r>
          </a:p>
          <a:p>
            <a:pPr lvl="1" eaLnBrk="1" hangingPunct="1">
              <a:defRPr/>
            </a:pPr>
            <a:r>
              <a:rPr lang="en-US" smtClean="0">
                <a:latin typeface="Arial" charset="0"/>
              </a:rPr>
              <a:t>liver- fatty liver and cirrhosis</a:t>
            </a:r>
          </a:p>
          <a:p>
            <a:pPr lvl="1" eaLnBrk="1" hangingPunct="1">
              <a:defRPr/>
            </a:pPr>
            <a:r>
              <a:rPr lang="en-US" smtClean="0">
                <a:latin typeface="Arial" charset="0"/>
              </a:rPr>
              <a:t>pancreas - pancreatitis</a:t>
            </a:r>
          </a:p>
          <a:p>
            <a:pPr lvl="1" eaLnBrk="1" hangingPunct="1">
              <a:defRPr/>
            </a:pPr>
            <a:r>
              <a:rPr lang="en-US" smtClean="0">
                <a:latin typeface="Arial" charset="0"/>
              </a:rPr>
              <a:t>heart - cardiomyopathy</a:t>
            </a:r>
          </a:p>
          <a:p>
            <a:pPr lvl="1" eaLnBrk="1" hangingPunct="1">
              <a:defRPr/>
            </a:pPr>
            <a:r>
              <a:rPr lang="en-US" smtClean="0">
                <a:latin typeface="Arial" charset="0"/>
              </a:rPr>
              <a:t>immune function - compromised</a:t>
            </a:r>
          </a:p>
          <a:p>
            <a:pPr lvl="1" eaLnBrk="1" hangingPunct="1">
              <a:defRPr/>
            </a:pPr>
            <a:r>
              <a:rPr lang="en-US" smtClean="0">
                <a:latin typeface="Arial" charset="0"/>
              </a:rPr>
              <a:t>endocrine function - altered</a:t>
            </a:r>
          </a:p>
          <a:p>
            <a:pPr lvl="1" eaLnBrk="1" hangingPunct="1">
              <a:defRPr/>
            </a:pPr>
            <a:endParaRPr lang="en-US" smtClean="0">
              <a:latin typeface="Arial" charset="0"/>
            </a:endParaRPr>
          </a:p>
          <a:p>
            <a:pPr eaLnBrk="1" hangingPunct="1">
              <a:defRPr/>
            </a:pPr>
            <a:endParaRPr lang="en-US" sz="2800" smtClean="0">
              <a:latin typeface="Arial" charset="0"/>
            </a:endParaRPr>
          </a:p>
        </p:txBody>
      </p:sp>
      <p:sp>
        <p:nvSpPr>
          <p:cNvPr id="224258" name="Rectangle 2"/>
          <p:cNvSpPr>
            <a:spLocks noGrp="1" noChangeArrowheads="1"/>
          </p:cNvSpPr>
          <p:nvPr>
            <p:ph type="title"/>
          </p:nvPr>
        </p:nvSpPr>
        <p:spPr>
          <a:xfrm>
            <a:off x="533400" y="228600"/>
            <a:ext cx="7772400" cy="685800"/>
          </a:xfrm>
        </p:spPr>
        <p:txBody>
          <a:bodyPr/>
          <a:lstStyle/>
          <a:p>
            <a:pPr eaLnBrk="1" hangingPunct="1">
              <a:defRPr/>
            </a:pPr>
            <a:r>
              <a:rPr lang="en-US" sz="3600" smtClean="0">
                <a:latin typeface="Arial" charset="0"/>
              </a:rPr>
              <a:t>Consequences of Alcoholism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42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42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42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425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425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42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7" name="Rectangle 3"/>
          <p:cNvSpPr>
            <a:spLocks noGrp="1" noChangeArrowheads="1"/>
          </p:cNvSpPr>
          <p:nvPr>
            <p:ph idx="1"/>
          </p:nvPr>
        </p:nvSpPr>
        <p:spPr/>
        <p:txBody>
          <a:bodyPr/>
          <a:lstStyle/>
          <a:p>
            <a:pPr eaLnBrk="1" hangingPunct="1">
              <a:defRPr/>
            </a:pPr>
            <a:r>
              <a:rPr lang="en-US" smtClean="0"/>
              <a:t>ethanol affects many NT</a:t>
            </a:r>
          </a:p>
          <a:p>
            <a:pPr eaLnBrk="1" hangingPunct="1">
              <a:defRPr/>
            </a:pPr>
            <a:r>
              <a:rPr lang="en-US" smtClean="0"/>
              <a:t>chronic ethanol is not good for CNS</a:t>
            </a:r>
          </a:p>
          <a:p>
            <a:pPr lvl="1" eaLnBrk="1" hangingPunct="1">
              <a:defRPr/>
            </a:pPr>
            <a:r>
              <a:rPr lang="en-US" smtClean="0"/>
              <a:t>Wernicke’s – thiamine deficiency?</a:t>
            </a:r>
          </a:p>
          <a:p>
            <a:pPr lvl="1" eaLnBrk="1" hangingPunct="1">
              <a:defRPr/>
            </a:pPr>
            <a:r>
              <a:rPr lang="en-US" smtClean="0"/>
              <a:t>Korsakoff’s – more permanent memory deficits</a:t>
            </a:r>
          </a:p>
        </p:txBody>
      </p:sp>
      <p:sp>
        <p:nvSpPr>
          <p:cNvPr id="226306" name="Rectangle 2"/>
          <p:cNvSpPr>
            <a:spLocks noGrp="1" noChangeArrowheads="1"/>
          </p:cNvSpPr>
          <p:nvPr>
            <p:ph type="title"/>
          </p:nvPr>
        </p:nvSpPr>
        <p:spPr/>
        <p:txBody>
          <a:bodyPr/>
          <a:lstStyle/>
          <a:p>
            <a:pPr eaLnBrk="1" hangingPunct="1">
              <a:defRPr/>
            </a:pPr>
            <a:r>
              <a:rPr lang="en-US" smtClean="0"/>
              <a:t>Effects on the CNS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83" name="Rectangle 3"/>
          <p:cNvSpPr>
            <a:spLocks noGrp="1" noChangeArrowheads="1"/>
          </p:cNvSpPr>
          <p:nvPr>
            <p:ph idx="1"/>
          </p:nvPr>
        </p:nvSpPr>
        <p:spPr/>
        <p:txBody>
          <a:bodyPr/>
          <a:lstStyle/>
          <a:p>
            <a:pPr eaLnBrk="1" hangingPunct="1">
              <a:defRPr/>
            </a:pPr>
            <a:r>
              <a:rPr lang="en-US" sz="2800" smtClean="0"/>
              <a:t>affects many neurotransmitter systems</a:t>
            </a:r>
          </a:p>
          <a:p>
            <a:pPr eaLnBrk="1" hangingPunct="1">
              <a:defRPr/>
            </a:pPr>
            <a:endParaRPr lang="en-US" sz="2800" smtClean="0"/>
          </a:p>
          <a:p>
            <a:pPr eaLnBrk="1" hangingPunct="1">
              <a:defRPr/>
            </a:pPr>
            <a:r>
              <a:rPr lang="en-US" sz="2800" smtClean="0"/>
              <a:t>inhibits glutamate activity </a:t>
            </a:r>
          </a:p>
          <a:p>
            <a:pPr eaLnBrk="1" hangingPunct="1">
              <a:defRPr/>
            </a:pPr>
            <a:endParaRPr lang="en-US" sz="2800" smtClean="0"/>
          </a:p>
          <a:p>
            <a:pPr eaLnBrk="1" hangingPunct="1">
              <a:defRPr/>
            </a:pPr>
            <a:r>
              <a:rPr lang="en-US" sz="2800" smtClean="0"/>
              <a:t>enhances GABA activity</a:t>
            </a:r>
          </a:p>
          <a:p>
            <a:pPr lvl="1" eaLnBrk="1" hangingPunct="1">
              <a:defRPr/>
            </a:pPr>
            <a:r>
              <a:rPr lang="en-US" sz="3200" smtClean="0"/>
              <a:t>R0-15-4513</a:t>
            </a:r>
          </a:p>
          <a:p>
            <a:pPr eaLnBrk="1" hangingPunct="1">
              <a:defRPr/>
            </a:pPr>
            <a:endParaRPr lang="en-US" sz="2800" smtClean="0"/>
          </a:p>
          <a:p>
            <a:pPr eaLnBrk="1" hangingPunct="1">
              <a:defRPr/>
            </a:pPr>
            <a:endParaRPr lang="en-US" sz="2800" smtClean="0"/>
          </a:p>
          <a:p>
            <a:pPr lvl="1" eaLnBrk="1" hangingPunct="1">
              <a:defRPr/>
            </a:pPr>
            <a:endParaRPr lang="en-US" smtClean="0"/>
          </a:p>
          <a:p>
            <a:pPr eaLnBrk="1" hangingPunct="1">
              <a:defRPr/>
            </a:pPr>
            <a:endParaRPr lang="en-US" sz="2800" smtClean="0"/>
          </a:p>
        </p:txBody>
      </p:sp>
      <p:sp>
        <p:nvSpPr>
          <p:cNvPr id="327682" name="Rectangle 2"/>
          <p:cNvSpPr>
            <a:spLocks noGrp="1" noChangeArrowheads="1"/>
          </p:cNvSpPr>
          <p:nvPr>
            <p:ph type="title"/>
          </p:nvPr>
        </p:nvSpPr>
        <p:spPr/>
        <p:txBody>
          <a:bodyPr>
            <a:normAutofit fontScale="90000"/>
          </a:bodyPr>
          <a:lstStyle/>
          <a:p>
            <a:pPr eaLnBrk="1" hangingPunct="1">
              <a:defRPr/>
            </a:pPr>
            <a:r>
              <a:rPr lang="en-US" sz="4000" smtClean="0"/>
              <a:t>how does alcohol work in the CNS?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6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6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7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Text Box 2"/>
          <p:cNvSpPr txBox="1">
            <a:spLocks noChangeArrowheads="1"/>
          </p:cNvSpPr>
          <p:nvPr/>
        </p:nvSpPr>
        <p:spPr bwMode="auto">
          <a:xfrm>
            <a:off x="7239000" y="6629400"/>
            <a:ext cx="1905000" cy="228600"/>
          </a:xfrm>
          <a:prstGeom prst="rect">
            <a:avLst/>
          </a:prstGeom>
          <a:noFill/>
          <a:ln w="9525">
            <a:noFill/>
            <a:miter lim="800000"/>
            <a:headEnd/>
            <a:tailEnd/>
          </a:ln>
          <a:effectLst/>
        </p:spPr>
        <p:txBody>
          <a:bodyPr>
            <a:spAutoFit/>
          </a:bodyPr>
          <a:lstStyle/>
          <a:p>
            <a:pPr algn="r">
              <a:spcBef>
                <a:spcPct val="50000"/>
              </a:spcBef>
            </a:pPr>
            <a:r>
              <a:rPr lang="en-US" sz="900">
                <a:solidFill>
                  <a:srgbClr val="808080"/>
                </a:solidFill>
              </a:rPr>
              <a:t>Copyright © Allyn &amp; Bacon 2007</a:t>
            </a:r>
          </a:p>
        </p:txBody>
      </p:sp>
      <p:pic>
        <p:nvPicPr>
          <p:cNvPr id="1174532" name="Picture 4"/>
          <p:cNvPicPr>
            <a:picLocks noChangeAspect="1" noChangeArrowheads="1"/>
          </p:cNvPicPr>
          <p:nvPr/>
        </p:nvPicPr>
        <p:blipFill>
          <a:blip r:embed="rId2" cstate="print"/>
          <a:srcRect/>
          <a:stretch>
            <a:fillRect/>
          </a:stretch>
        </p:blipFill>
        <p:spPr bwMode="auto">
          <a:xfrm>
            <a:off x="571500" y="1409700"/>
            <a:ext cx="7999413"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Rectangle 3"/>
          <p:cNvSpPr>
            <a:spLocks noGrp="1" noChangeArrowheads="1"/>
          </p:cNvSpPr>
          <p:nvPr>
            <p:ph idx="1"/>
          </p:nvPr>
        </p:nvSpPr>
        <p:spPr/>
        <p:txBody>
          <a:bodyPr/>
          <a:lstStyle/>
          <a:p>
            <a:pPr eaLnBrk="1" hangingPunct="1">
              <a:defRPr/>
            </a:pPr>
            <a:r>
              <a:rPr lang="en-US" smtClean="0"/>
              <a:t>Psychological – perhaps some but certainly not as strong as psychostimulants</a:t>
            </a:r>
          </a:p>
          <a:p>
            <a:pPr eaLnBrk="1" hangingPunct="1">
              <a:defRPr/>
            </a:pPr>
            <a:endParaRPr lang="en-US" smtClean="0"/>
          </a:p>
          <a:p>
            <a:pPr eaLnBrk="1" hangingPunct="1">
              <a:defRPr/>
            </a:pPr>
            <a:r>
              <a:rPr lang="en-US" smtClean="0"/>
              <a:t>Physical dependence – absolutely</a:t>
            </a:r>
          </a:p>
          <a:p>
            <a:pPr lvl="1" eaLnBrk="1" hangingPunct="1">
              <a:defRPr/>
            </a:pPr>
            <a:r>
              <a:rPr lang="en-US" smtClean="0"/>
              <a:t>alcohol withdrawal – only withdrawal syndrome that is potentially LETHAL if not done under medical supervision!!!!</a:t>
            </a:r>
          </a:p>
        </p:txBody>
      </p:sp>
      <p:sp>
        <p:nvSpPr>
          <p:cNvPr id="237570" name="Rectangle 2"/>
          <p:cNvSpPr>
            <a:spLocks noGrp="1" noChangeArrowheads="1"/>
          </p:cNvSpPr>
          <p:nvPr>
            <p:ph type="title"/>
          </p:nvPr>
        </p:nvSpPr>
        <p:spPr/>
        <p:txBody>
          <a:bodyPr/>
          <a:lstStyle/>
          <a:p>
            <a:pPr eaLnBrk="1" hangingPunct="1">
              <a:defRPr/>
            </a:pPr>
            <a:r>
              <a:rPr lang="en-US" smtClean="0"/>
              <a:t>Dependence?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9" name="Rectangle 3"/>
          <p:cNvSpPr>
            <a:spLocks noGrp="1" noChangeArrowheads="1"/>
          </p:cNvSpPr>
          <p:nvPr>
            <p:ph idx="1"/>
          </p:nvPr>
        </p:nvSpPr>
        <p:spPr/>
        <p:txBody>
          <a:bodyPr/>
          <a:lstStyle/>
          <a:p>
            <a:pPr eaLnBrk="1" hangingPunct="1">
              <a:defRPr/>
            </a:pPr>
            <a:r>
              <a:rPr lang="en-US" smtClean="0"/>
              <a:t>First need to treat acute withdrawal</a:t>
            </a:r>
          </a:p>
          <a:p>
            <a:pPr eaLnBrk="1" hangingPunct="1">
              <a:defRPr/>
            </a:pPr>
            <a:endParaRPr lang="en-US" smtClean="0"/>
          </a:p>
          <a:p>
            <a:pPr eaLnBrk="1" hangingPunct="1">
              <a:defRPr/>
            </a:pPr>
            <a:r>
              <a:rPr lang="en-US" smtClean="0"/>
              <a:t>Then follow up with more long-term strategies</a:t>
            </a:r>
          </a:p>
          <a:p>
            <a:pPr lvl="1" eaLnBrk="1" hangingPunct="1">
              <a:defRPr/>
            </a:pPr>
            <a:r>
              <a:rPr lang="en-US" smtClean="0"/>
              <a:t>pharmacotherapies</a:t>
            </a:r>
          </a:p>
          <a:p>
            <a:pPr lvl="1" eaLnBrk="1" hangingPunct="1">
              <a:defRPr/>
            </a:pPr>
            <a:r>
              <a:rPr lang="en-US" smtClean="0"/>
              <a:t>groups like Alcoholics Anonymous</a:t>
            </a:r>
          </a:p>
        </p:txBody>
      </p:sp>
      <p:sp>
        <p:nvSpPr>
          <p:cNvPr id="295938" name="Rectangle 2"/>
          <p:cNvSpPr>
            <a:spLocks noGrp="1" noChangeArrowheads="1"/>
          </p:cNvSpPr>
          <p:nvPr>
            <p:ph type="title"/>
          </p:nvPr>
        </p:nvSpPr>
        <p:spPr/>
        <p:txBody>
          <a:bodyPr/>
          <a:lstStyle/>
          <a:p>
            <a:pPr eaLnBrk="1" hangingPunct="1">
              <a:defRPr/>
            </a:pPr>
            <a:r>
              <a:rPr lang="en-US" smtClean="0"/>
              <a:t>Treating Alcohol Dependence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59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59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59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5" name="Rectangle 3"/>
          <p:cNvSpPr>
            <a:spLocks noGrp="1" noChangeArrowheads="1"/>
          </p:cNvSpPr>
          <p:nvPr>
            <p:ph idx="1"/>
          </p:nvPr>
        </p:nvSpPr>
        <p:spPr/>
        <p:txBody>
          <a:bodyPr/>
          <a:lstStyle/>
          <a:p>
            <a:pPr eaLnBrk="1" hangingPunct="1">
              <a:defRPr/>
            </a:pPr>
            <a:r>
              <a:rPr lang="en-US" smtClean="0"/>
              <a:t>GABA</a:t>
            </a:r>
          </a:p>
          <a:p>
            <a:pPr lvl="1" eaLnBrk="1" hangingPunct="1">
              <a:defRPr/>
            </a:pPr>
            <a:r>
              <a:rPr lang="en-US" smtClean="0"/>
              <a:t>a down regulation of GABA receptors</a:t>
            </a:r>
          </a:p>
          <a:p>
            <a:pPr eaLnBrk="1" hangingPunct="1">
              <a:defRPr/>
            </a:pPr>
            <a:endParaRPr lang="en-US" smtClean="0"/>
          </a:p>
          <a:p>
            <a:pPr eaLnBrk="1" hangingPunct="1">
              <a:defRPr/>
            </a:pPr>
            <a:r>
              <a:rPr lang="en-US" smtClean="0"/>
              <a:t>Glutamate</a:t>
            </a:r>
          </a:p>
          <a:p>
            <a:pPr lvl="1" eaLnBrk="1" hangingPunct="1">
              <a:defRPr/>
            </a:pPr>
            <a:r>
              <a:rPr lang="en-US" smtClean="0"/>
              <a:t>an upregulation of GLU receptors</a:t>
            </a:r>
          </a:p>
          <a:p>
            <a:pPr eaLnBrk="1" hangingPunct="1">
              <a:defRPr/>
            </a:pPr>
            <a:endParaRPr lang="en-US" smtClean="0"/>
          </a:p>
          <a:p>
            <a:pPr eaLnBrk="1" hangingPunct="1">
              <a:defRPr/>
            </a:pPr>
            <a:r>
              <a:rPr lang="en-US" smtClean="0"/>
              <a:t>Treat with benzodiazepenes during WD </a:t>
            </a:r>
          </a:p>
          <a:p>
            <a:pPr lvl="1" eaLnBrk="1" hangingPunct="1">
              <a:defRPr/>
            </a:pPr>
            <a:r>
              <a:rPr lang="en-US" smtClean="0"/>
              <a:t>reduces the risk of seizures</a:t>
            </a:r>
          </a:p>
        </p:txBody>
      </p:sp>
      <p:sp>
        <p:nvSpPr>
          <p:cNvPr id="269314" name="Rectangle 2"/>
          <p:cNvSpPr>
            <a:spLocks noGrp="1" noChangeArrowheads="1"/>
          </p:cNvSpPr>
          <p:nvPr>
            <p:ph type="title"/>
          </p:nvPr>
        </p:nvSpPr>
        <p:spPr/>
        <p:txBody>
          <a:bodyPr/>
          <a:lstStyle/>
          <a:p>
            <a:pPr eaLnBrk="1" hangingPunct="1">
              <a:defRPr/>
            </a:pPr>
            <a:r>
              <a:rPr lang="en-US" smtClean="0"/>
              <a:t>Alcohol withdrawal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9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93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93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93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931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9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9" name="Rectangle 3"/>
          <p:cNvSpPr>
            <a:spLocks noGrp="1" noChangeArrowheads="1"/>
          </p:cNvSpPr>
          <p:nvPr>
            <p:ph idx="1"/>
          </p:nvPr>
        </p:nvSpPr>
        <p:spPr/>
        <p:txBody>
          <a:bodyPr/>
          <a:lstStyle/>
          <a:p>
            <a:pPr eaLnBrk="1" hangingPunct="1">
              <a:defRPr/>
            </a:pPr>
            <a:r>
              <a:rPr lang="en-US" smtClean="0"/>
              <a:t>probably 2</a:t>
            </a:r>
            <a:r>
              <a:rPr lang="en-US" baseline="30000" smtClean="0"/>
              <a:t>nd</a:t>
            </a:r>
            <a:r>
              <a:rPr lang="en-US" smtClean="0"/>
              <a:t> most commonly used drug in US</a:t>
            </a:r>
          </a:p>
        </p:txBody>
      </p:sp>
      <p:sp>
        <p:nvSpPr>
          <p:cNvPr id="239618" name="Rectangle 2"/>
          <p:cNvSpPr>
            <a:spLocks noGrp="1" noChangeArrowheads="1"/>
          </p:cNvSpPr>
          <p:nvPr>
            <p:ph type="title"/>
          </p:nvPr>
        </p:nvSpPr>
        <p:spPr/>
        <p:txBody>
          <a:bodyPr/>
          <a:lstStyle/>
          <a:p>
            <a:pPr eaLnBrk="1" hangingPunct="1">
              <a:defRPr/>
            </a:pPr>
            <a:r>
              <a:rPr lang="en-US" smtClean="0"/>
              <a:t>Nicotine!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1" name="Rectangle 3"/>
          <p:cNvSpPr>
            <a:spLocks noGrp="1" noChangeArrowheads="1"/>
          </p:cNvSpPr>
          <p:nvPr>
            <p:ph idx="1"/>
          </p:nvPr>
        </p:nvSpPr>
        <p:spPr>
          <a:xfrm>
            <a:off x="381000" y="1981200"/>
            <a:ext cx="8229600" cy="4525963"/>
          </a:xfrm>
        </p:spPr>
        <p:txBody>
          <a:bodyPr/>
          <a:lstStyle/>
          <a:p>
            <a:pPr eaLnBrk="1" hangingPunct="1">
              <a:defRPr/>
            </a:pPr>
            <a:endParaRPr lang="en-US" smtClean="0"/>
          </a:p>
        </p:txBody>
      </p:sp>
      <p:sp>
        <p:nvSpPr>
          <p:cNvPr id="278530" name="Rectangle 2"/>
          <p:cNvSpPr>
            <a:spLocks noGrp="1" noChangeArrowheads="1"/>
          </p:cNvSpPr>
          <p:nvPr>
            <p:ph type="title"/>
          </p:nvPr>
        </p:nvSpPr>
        <p:spPr>
          <a:xfrm>
            <a:off x="0" y="0"/>
            <a:ext cx="8839200" cy="2163763"/>
          </a:xfrm>
        </p:spPr>
        <p:txBody>
          <a:bodyPr/>
          <a:lstStyle/>
          <a:p>
            <a:pPr eaLnBrk="1" hangingPunct="1">
              <a:defRPr/>
            </a:pPr>
            <a:r>
              <a:rPr lang="en-US" sz="3200" smtClean="0"/>
              <a:t>Why do so many people start and continue to smoke when we know there are such significant health risks?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9" name="Rectangle 3"/>
          <p:cNvSpPr>
            <a:spLocks noGrp="1" noChangeArrowheads="1"/>
          </p:cNvSpPr>
          <p:nvPr>
            <p:ph idx="1"/>
          </p:nvPr>
        </p:nvSpPr>
        <p:spPr/>
        <p:txBody>
          <a:bodyPr>
            <a:normAutofit lnSpcReduction="10000"/>
          </a:bodyPr>
          <a:lstStyle/>
          <a:p>
            <a:pPr eaLnBrk="1" hangingPunct="1">
              <a:lnSpc>
                <a:spcPct val="90000"/>
              </a:lnSpc>
              <a:defRPr/>
            </a:pPr>
            <a:r>
              <a:rPr lang="en-US" sz="2800" smtClean="0"/>
              <a:t>rewarding, pleasurable effects</a:t>
            </a:r>
          </a:p>
          <a:p>
            <a:pPr lvl="1" eaLnBrk="1" hangingPunct="1">
              <a:lnSpc>
                <a:spcPct val="90000"/>
              </a:lnSpc>
              <a:defRPr/>
            </a:pPr>
            <a:r>
              <a:rPr lang="en-US" sz="2400" smtClean="0"/>
              <a:t>how?</a:t>
            </a:r>
          </a:p>
          <a:p>
            <a:pPr lvl="1" eaLnBrk="1" hangingPunct="1">
              <a:lnSpc>
                <a:spcPct val="90000"/>
              </a:lnSpc>
              <a:defRPr/>
            </a:pPr>
            <a:endParaRPr lang="en-US" sz="2400" smtClean="0"/>
          </a:p>
          <a:p>
            <a:pPr eaLnBrk="1" hangingPunct="1">
              <a:lnSpc>
                <a:spcPct val="90000"/>
              </a:lnSpc>
              <a:defRPr/>
            </a:pPr>
            <a:r>
              <a:rPr lang="en-US" sz="2800" smtClean="0"/>
              <a:t>paradoxical effects on arousal</a:t>
            </a:r>
          </a:p>
          <a:p>
            <a:pPr lvl="1" eaLnBrk="1" hangingPunct="1">
              <a:lnSpc>
                <a:spcPct val="90000"/>
              </a:lnSpc>
              <a:defRPr/>
            </a:pPr>
            <a:r>
              <a:rPr lang="en-US" sz="2400" smtClean="0"/>
              <a:t>biphasic effect with increased attention at lower doses but decreased anxiety/arousal at higher doses</a:t>
            </a:r>
          </a:p>
          <a:p>
            <a:pPr lvl="1" eaLnBrk="1" hangingPunct="1">
              <a:lnSpc>
                <a:spcPct val="90000"/>
              </a:lnSpc>
              <a:defRPr/>
            </a:pPr>
            <a:endParaRPr lang="en-US" sz="2400" smtClean="0"/>
          </a:p>
          <a:p>
            <a:pPr eaLnBrk="1" hangingPunct="1">
              <a:lnSpc>
                <a:spcPct val="90000"/>
              </a:lnSpc>
              <a:defRPr/>
            </a:pPr>
            <a:r>
              <a:rPr lang="en-US" sz="2800" smtClean="0"/>
              <a:t>decreased hunger and resulting weight reduction</a:t>
            </a:r>
          </a:p>
          <a:p>
            <a:pPr lvl="1" eaLnBrk="1" hangingPunct="1">
              <a:lnSpc>
                <a:spcPct val="90000"/>
              </a:lnSpc>
              <a:defRPr/>
            </a:pPr>
            <a:r>
              <a:rPr lang="en-US" sz="2400" smtClean="0"/>
              <a:t>nt release and increased metabolism because of sympathetic NS activation</a:t>
            </a:r>
          </a:p>
        </p:txBody>
      </p:sp>
      <p:sp>
        <p:nvSpPr>
          <p:cNvPr id="280578" name="Rectangle 2"/>
          <p:cNvSpPr>
            <a:spLocks noGrp="1" noChangeArrowheads="1"/>
          </p:cNvSpPr>
          <p:nvPr>
            <p:ph type="title"/>
          </p:nvPr>
        </p:nvSpPr>
        <p:spPr/>
        <p:txBody>
          <a:bodyPr>
            <a:normAutofit fontScale="90000"/>
          </a:bodyPr>
          <a:lstStyle/>
          <a:p>
            <a:pPr eaLnBrk="1" hangingPunct="1">
              <a:defRPr/>
            </a:pPr>
            <a:r>
              <a:rPr lang="en-US" sz="4000" smtClean="0"/>
              <a:t>What are the behavioral effects of nicotine?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057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05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05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057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0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Often a combination of positive and negative reinforcing effects or transition from positive to negative……</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Rectangle 3"/>
          <p:cNvSpPr>
            <a:spLocks noGrp="1" noChangeArrowheads="1"/>
          </p:cNvSpPr>
          <p:nvPr>
            <p:ph idx="1"/>
          </p:nvPr>
        </p:nvSpPr>
        <p:spPr/>
        <p:txBody>
          <a:bodyPr/>
          <a:lstStyle/>
          <a:p>
            <a:pPr eaLnBrk="1" hangingPunct="1">
              <a:defRPr/>
            </a:pPr>
            <a:r>
              <a:rPr lang="en-US" smtClean="0"/>
              <a:t>nACh receptors – nicotinic subtype of ACh receptors</a:t>
            </a:r>
          </a:p>
          <a:p>
            <a:pPr eaLnBrk="1" hangingPunct="1">
              <a:defRPr/>
            </a:pPr>
            <a:endParaRPr lang="en-US" smtClean="0"/>
          </a:p>
        </p:txBody>
      </p:sp>
      <p:sp>
        <p:nvSpPr>
          <p:cNvPr id="281602" name="Rectangle 2"/>
          <p:cNvSpPr>
            <a:spLocks noGrp="1" noChangeArrowheads="1"/>
          </p:cNvSpPr>
          <p:nvPr>
            <p:ph type="title"/>
          </p:nvPr>
        </p:nvSpPr>
        <p:spPr/>
        <p:txBody>
          <a:bodyPr>
            <a:normAutofit fontScale="90000"/>
          </a:bodyPr>
          <a:lstStyle/>
          <a:p>
            <a:pPr eaLnBrk="1" hangingPunct="1">
              <a:defRPr/>
            </a:pPr>
            <a:r>
              <a:rPr lang="en-US" sz="4000" smtClean="0"/>
              <a:t>How does nicotine exert behavioral effects?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9" name="Rectangle 3"/>
          <p:cNvSpPr>
            <a:spLocks noGrp="1" noChangeArrowheads="1"/>
          </p:cNvSpPr>
          <p:nvPr>
            <p:ph idx="1"/>
          </p:nvPr>
        </p:nvSpPr>
        <p:spPr/>
        <p:txBody>
          <a:bodyPr/>
          <a:lstStyle/>
          <a:p>
            <a:pPr eaLnBrk="1" hangingPunct="1">
              <a:lnSpc>
                <a:spcPct val="90000"/>
              </a:lnSpc>
              <a:defRPr/>
            </a:pPr>
            <a:r>
              <a:rPr lang="en-US" sz="2800" smtClean="0"/>
              <a:t>Where are these receptors found?</a:t>
            </a:r>
          </a:p>
          <a:p>
            <a:pPr lvl="1" eaLnBrk="1" hangingPunct="1">
              <a:lnSpc>
                <a:spcPct val="90000"/>
              </a:lnSpc>
              <a:defRPr/>
            </a:pPr>
            <a:r>
              <a:rPr lang="en-US" sz="2400" smtClean="0"/>
              <a:t>PNS</a:t>
            </a:r>
          </a:p>
          <a:p>
            <a:pPr lvl="2" eaLnBrk="1" hangingPunct="1">
              <a:lnSpc>
                <a:spcPct val="90000"/>
              </a:lnSpc>
              <a:defRPr/>
            </a:pPr>
            <a:r>
              <a:rPr lang="en-US" smtClean="0"/>
              <a:t>autonomic ns – so can affect heart rate; blood pressure, etc </a:t>
            </a:r>
          </a:p>
          <a:p>
            <a:pPr lvl="2" eaLnBrk="1" hangingPunct="1">
              <a:lnSpc>
                <a:spcPct val="90000"/>
              </a:lnSpc>
              <a:defRPr/>
            </a:pPr>
            <a:r>
              <a:rPr lang="en-US" smtClean="0"/>
              <a:t>muscles – all postsynaptic receptors on muscles are nicotinic! </a:t>
            </a:r>
          </a:p>
        </p:txBody>
      </p:sp>
      <p:sp>
        <p:nvSpPr>
          <p:cNvPr id="301058" name="Rectangle 2"/>
          <p:cNvSpPr>
            <a:spLocks noGrp="1" noChangeArrowheads="1"/>
          </p:cNvSpPr>
          <p:nvPr>
            <p:ph type="title"/>
          </p:nvPr>
        </p:nvSpPr>
        <p:spPr/>
        <p:txBody>
          <a:bodyPr>
            <a:normAutofit fontScale="90000"/>
          </a:bodyPr>
          <a:lstStyle/>
          <a:p>
            <a:pPr eaLnBrk="1" hangingPunct="1">
              <a:defRPr/>
            </a:pPr>
            <a:r>
              <a:rPr lang="en-US" sz="4000" smtClean="0"/>
              <a:t>How does nicotine exert behavioral effects?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Grp="1" noChangeArrowheads="1"/>
          </p:cNvSpPr>
          <p:nvPr>
            <p:ph idx="1"/>
          </p:nvPr>
        </p:nvSpPr>
        <p:spPr/>
        <p:txBody>
          <a:bodyPr/>
          <a:lstStyle/>
          <a:p>
            <a:pPr eaLnBrk="1" hangingPunct="1">
              <a:lnSpc>
                <a:spcPct val="90000"/>
              </a:lnSpc>
              <a:defRPr/>
            </a:pPr>
            <a:r>
              <a:rPr lang="en-US" sz="2800" dirty="0" smtClean="0"/>
              <a:t>Where are these receptors found?</a:t>
            </a:r>
          </a:p>
          <a:p>
            <a:pPr lvl="1" eaLnBrk="1" hangingPunct="1">
              <a:lnSpc>
                <a:spcPct val="90000"/>
              </a:lnSpc>
              <a:defRPr/>
            </a:pPr>
            <a:r>
              <a:rPr lang="en-US" sz="2400" dirty="0" smtClean="0"/>
              <a:t>PNS</a:t>
            </a:r>
          </a:p>
          <a:p>
            <a:pPr lvl="2" eaLnBrk="1" hangingPunct="1">
              <a:lnSpc>
                <a:spcPct val="90000"/>
              </a:lnSpc>
              <a:defRPr/>
            </a:pPr>
            <a:r>
              <a:rPr lang="en-US" dirty="0" smtClean="0"/>
              <a:t>autonomic ns </a:t>
            </a:r>
          </a:p>
          <a:p>
            <a:pPr lvl="2" eaLnBrk="1" hangingPunct="1">
              <a:lnSpc>
                <a:spcPct val="90000"/>
              </a:lnSpc>
              <a:defRPr/>
            </a:pPr>
            <a:r>
              <a:rPr lang="en-US" dirty="0" smtClean="0"/>
              <a:t>muscles</a:t>
            </a:r>
          </a:p>
          <a:p>
            <a:pPr lvl="2" eaLnBrk="1" hangingPunct="1">
              <a:lnSpc>
                <a:spcPct val="90000"/>
              </a:lnSpc>
              <a:defRPr/>
            </a:pPr>
            <a:endParaRPr lang="en-US" dirty="0" smtClean="0"/>
          </a:p>
          <a:p>
            <a:pPr eaLnBrk="1" hangingPunct="1">
              <a:lnSpc>
                <a:spcPct val="90000"/>
              </a:lnSpc>
              <a:defRPr/>
            </a:pPr>
            <a:r>
              <a:rPr lang="en-US" sz="2800" dirty="0" smtClean="0"/>
              <a:t>biphasic effect</a:t>
            </a:r>
          </a:p>
          <a:p>
            <a:pPr lvl="1" eaLnBrk="1" hangingPunct="1">
              <a:lnSpc>
                <a:spcPct val="90000"/>
              </a:lnSpc>
              <a:defRPr/>
            </a:pPr>
            <a:r>
              <a:rPr lang="en-US" sz="2400" dirty="0" smtClean="0"/>
              <a:t>low dose – stimulation; high dose – brief stimulation followed by blockade of transmission</a:t>
            </a:r>
          </a:p>
          <a:p>
            <a:pPr lvl="1" eaLnBrk="1" hangingPunct="1">
              <a:lnSpc>
                <a:spcPct val="90000"/>
              </a:lnSpc>
              <a:defRPr/>
            </a:pPr>
            <a:r>
              <a:rPr lang="en-US" sz="2400" dirty="0" smtClean="0"/>
              <a:t>(WHICH IS WHY NICOTINE IS SUCH A POTENT POISON)</a:t>
            </a:r>
          </a:p>
        </p:txBody>
      </p:sp>
      <p:sp>
        <p:nvSpPr>
          <p:cNvPr id="296962" name="Rectangle 2"/>
          <p:cNvSpPr>
            <a:spLocks noGrp="1" noChangeArrowheads="1"/>
          </p:cNvSpPr>
          <p:nvPr>
            <p:ph type="title"/>
          </p:nvPr>
        </p:nvSpPr>
        <p:spPr/>
        <p:txBody>
          <a:bodyPr>
            <a:normAutofit fontScale="90000"/>
          </a:bodyPr>
          <a:lstStyle/>
          <a:p>
            <a:pPr eaLnBrk="1" hangingPunct="1">
              <a:defRPr/>
            </a:pPr>
            <a:r>
              <a:rPr lang="en-US" sz="4000" smtClean="0"/>
              <a:t>How does nicotine exert behavioral effects?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3" name="Rectangle 3"/>
          <p:cNvSpPr>
            <a:spLocks noGrp="1" noChangeArrowheads="1"/>
          </p:cNvSpPr>
          <p:nvPr>
            <p:ph idx="1"/>
          </p:nvPr>
        </p:nvSpPr>
        <p:spPr>
          <a:xfrm>
            <a:off x="457200" y="1524000"/>
            <a:ext cx="8229600" cy="4572000"/>
          </a:xfrm>
        </p:spPr>
        <p:txBody>
          <a:bodyPr/>
          <a:lstStyle/>
          <a:p>
            <a:pPr eaLnBrk="1" hangingPunct="1">
              <a:defRPr/>
            </a:pPr>
            <a:r>
              <a:rPr lang="en-US" smtClean="0"/>
              <a:t>OH YES!!!!!</a:t>
            </a:r>
          </a:p>
          <a:p>
            <a:pPr eaLnBrk="1" hangingPunct="1">
              <a:defRPr/>
            </a:pPr>
            <a:r>
              <a:rPr lang="en-US" smtClean="0"/>
              <a:t>Psychological Dependence </a:t>
            </a:r>
          </a:p>
          <a:p>
            <a:pPr lvl="1" eaLnBrk="1" hangingPunct="1">
              <a:defRPr/>
            </a:pPr>
            <a:r>
              <a:rPr lang="en-US" smtClean="0"/>
              <a:t>nicotine produces strong psychological dependence</a:t>
            </a:r>
          </a:p>
          <a:p>
            <a:pPr eaLnBrk="1" hangingPunct="1">
              <a:defRPr/>
            </a:pPr>
            <a:r>
              <a:rPr lang="en-US" smtClean="0"/>
              <a:t>Physical Dependence</a:t>
            </a:r>
          </a:p>
          <a:p>
            <a:pPr lvl="1" eaLnBrk="1" hangingPunct="1">
              <a:defRPr/>
            </a:pPr>
            <a:r>
              <a:rPr lang="en-US" smtClean="0"/>
              <a:t>for regular smokers – nicotine produces strong physical dependence</a:t>
            </a:r>
          </a:p>
          <a:p>
            <a:pPr lvl="1" eaLnBrk="1" hangingPunct="1">
              <a:defRPr/>
            </a:pPr>
            <a:endParaRPr lang="en-US" smtClean="0"/>
          </a:p>
          <a:p>
            <a:pPr lvl="1" eaLnBrk="1" hangingPunct="1">
              <a:defRPr/>
            </a:pPr>
            <a:r>
              <a:rPr lang="en-US" smtClean="0"/>
              <a:t>TTFC – time to first cigarette – </a:t>
            </a:r>
          </a:p>
          <a:p>
            <a:pPr lvl="2" eaLnBrk="1" hangingPunct="1">
              <a:defRPr/>
            </a:pPr>
            <a:r>
              <a:rPr lang="en-US" smtClean="0"/>
              <a:t>sometimes used as an indicator of dependence</a:t>
            </a:r>
          </a:p>
        </p:txBody>
      </p:sp>
      <p:sp>
        <p:nvSpPr>
          <p:cNvPr id="307202" name="Rectangle 2"/>
          <p:cNvSpPr>
            <a:spLocks noGrp="1" noChangeArrowheads="1"/>
          </p:cNvSpPr>
          <p:nvPr>
            <p:ph type="title"/>
          </p:nvPr>
        </p:nvSpPr>
        <p:spPr>
          <a:xfrm>
            <a:off x="533400" y="0"/>
            <a:ext cx="8229600" cy="1371600"/>
          </a:xfrm>
        </p:spPr>
        <p:txBody>
          <a:bodyPr/>
          <a:lstStyle/>
          <a:p>
            <a:pPr eaLnBrk="1" hangingPunct="1">
              <a:defRPr/>
            </a:pPr>
            <a:r>
              <a:rPr lang="en-US" sz="4000" smtClean="0"/>
              <a:t>Does Nicotine Produce Dependence?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0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0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0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0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Rectangle 3"/>
          <p:cNvSpPr>
            <a:spLocks noGrp="1" noChangeArrowheads="1"/>
          </p:cNvSpPr>
          <p:nvPr>
            <p:ph idx="1"/>
          </p:nvPr>
        </p:nvSpPr>
        <p:spPr/>
        <p:txBody>
          <a:bodyPr/>
          <a:lstStyle/>
          <a:p>
            <a:pPr eaLnBrk="1" hangingPunct="1">
              <a:defRPr/>
            </a:pPr>
            <a:r>
              <a:rPr lang="en-US" smtClean="0"/>
              <a:t>Pharmacotherapy-</a:t>
            </a:r>
          </a:p>
          <a:p>
            <a:pPr lvl="1" eaLnBrk="1" hangingPunct="1">
              <a:defRPr/>
            </a:pPr>
            <a:r>
              <a:rPr lang="en-US" smtClean="0"/>
              <a:t>substitution therapy – provide nicotine via a safer (and less rewarding route) </a:t>
            </a:r>
          </a:p>
          <a:p>
            <a:pPr lvl="1" eaLnBrk="1" hangingPunct="1">
              <a:defRPr/>
            </a:pPr>
            <a:r>
              <a:rPr lang="en-US" smtClean="0"/>
              <a:t>intent is to reduce the positive reinforcing effects AND provide negative reinforcement (ie reducing withdrawal symptoms)</a:t>
            </a:r>
          </a:p>
          <a:p>
            <a:pPr lvl="1" eaLnBrk="1" hangingPunct="1">
              <a:defRPr/>
            </a:pPr>
            <a:endParaRPr lang="en-US" smtClean="0"/>
          </a:p>
        </p:txBody>
      </p:sp>
      <p:sp>
        <p:nvSpPr>
          <p:cNvPr id="303106" name="Rectangle 2"/>
          <p:cNvSpPr>
            <a:spLocks noGrp="1" noChangeArrowheads="1"/>
          </p:cNvSpPr>
          <p:nvPr>
            <p:ph type="title"/>
          </p:nvPr>
        </p:nvSpPr>
        <p:spPr/>
        <p:txBody>
          <a:bodyPr>
            <a:normAutofit fontScale="90000"/>
          </a:bodyPr>
          <a:lstStyle/>
          <a:p>
            <a:pPr eaLnBrk="1" hangingPunct="1">
              <a:defRPr/>
            </a:pPr>
            <a:r>
              <a:rPr lang="en-US" sz="4000" smtClean="0"/>
              <a:t>How do we treat nicotine dependence?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p:txBody>
          <a:bodyPr/>
          <a:lstStyle/>
          <a:p>
            <a:pPr eaLnBrk="1" hangingPunct="1">
              <a:defRPr/>
            </a:pPr>
            <a:r>
              <a:rPr lang="en-US" smtClean="0"/>
              <a:t>Opioid based drugs</a:t>
            </a:r>
          </a:p>
          <a:p>
            <a:pPr lvl="1" eaLnBrk="1" hangingPunct="1">
              <a:defRPr/>
            </a:pPr>
            <a:r>
              <a:rPr lang="en-US" smtClean="0"/>
              <a:t>heroin, morphine, oxycodone, methadone, etc</a:t>
            </a:r>
          </a:p>
          <a:p>
            <a:pPr lvl="1" eaLnBrk="1" hangingPunct="1">
              <a:defRPr/>
            </a:pPr>
            <a:r>
              <a:rPr lang="en-US" smtClean="0"/>
              <a:t>activate endogenous opiate receptors</a:t>
            </a:r>
          </a:p>
          <a:p>
            <a:pPr eaLnBrk="1" hangingPunct="1">
              <a:defRPr/>
            </a:pPr>
            <a:r>
              <a:rPr lang="en-US" smtClean="0"/>
              <a:t> treatment often uses substitution therapy</a:t>
            </a:r>
          </a:p>
          <a:p>
            <a:pPr lvl="1" eaLnBrk="1" hangingPunct="1">
              <a:defRPr/>
            </a:pPr>
            <a:r>
              <a:rPr lang="en-US" smtClean="0"/>
              <a:t> 	methadone </a:t>
            </a:r>
          </a:p>
          <a:p>
            <a:pPr lvl="1" eaLnBrk="1" hangingPunct="1">
              <a:defRPr/>
            </a:pPr>
            <a:r>
              <a:rPr lang="en-US" smtClean="0"/>
              <a:t>buprenorphine (      )</a:t>
            </a:r>
          </a:p>
          <a:p>
            <a:pPr eaLnBrk="1" hangingPunct="1">
              <a:defRPr/>
            </a:pPr>
            <a:endParaRPr lang="en-US" smtClean="0"/>
          </a:p>
          <a:p>
            <a:pPr lvl="1" eaLnBrk="1" hangingPunct="1">
              <a:defRPr/>
            </a:pPr>
            <a:endParaRPr lang="en-US" smtClean="0"/>
          </a:p>
        </p:txBody>
      </p:sp>
      <p:sp>
        <p:nvSpPr>
          <p:cNvPr id="285698" name="Rectangle 2"/>
          <p:cNvSpPr>
            <a:spLocks noGrp="1" noChangeArrowheads="1"/>
          </p:cNvSpPr>
          <p:nvPr>
            <p:ph type="title"/>
          </p:nvPr>
        </p:nvSpPr>
        <p:spPr/>
        <p:txBody>
          <a:bodyPr>
            <a:normAutofit fontScale="90000"/>
          </a:bodyPr>
          <a:lstStyle/>
          <a:p>
            <a:pPr eaLnBrk="1" hangingPunct="1">
              <a:defRPr/>
            </a:pPr>
            <a:r>
              <a:rPr lang="en-US" sz="4000" smtClean="0"/>
              <a:t>Pharmacodynamics of Other Drugs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56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56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56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56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56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idx="1"/>
          </p:nvPr>
        </p:nvSpPr>
        <p:spPr>
          <a:xfrm>
            <a:off x="457200" y="685800"/>
            <a:ext cx="8229600" cy="5410200"/>
          </a:xfrm>
        </p:spPr>
        <p:txBody>
          <a:bodyPr/>
          <a:lstStyle/>
          <a:p>
            <a:pPr eaLnBrk="1" hangingPunct="1">
              <a:defRPr/>
            </a:pPr>
            <a:r>
              <a:rPr lang="en-US" smtClean="0"/>
              <a:t>hallucinogens – a mix of types of drugs</a:t>
            </a:r>
          </a:p>
          <a:p>
            <a:pPr eaLnBrk="1" hangingPunct="1">
              <a:defRPr/>
            </a:pPr>
            <a:endParaRPr lang="en-US" smtClean="0"/>
          </a:p>
          <a:p>
            <a:pPr eaLnBrk="1" hangingPunct="1">
              <a:defRPr/>
            </a:pPr>
            <a:r>
              <a:rPr lang="en-US" smtClean="0"/>
              <a:t>some examples - </a:t>
            </a:r>
          </a:p>
          <a:p>
            <a:pPr lvl="1" eaLnBrk="1" hangingPunct="1">
              <a:defRPr/>
            </a:pPr>
            <a:r>
              <a:rPr lang="en-US" smtClean="0"/>
              <a:t>LSD like hallucinogens – work on 5HT neurons</a:t>
            </a:r>
          </a:p>
          <a:p>
            <a:pPr lvl="1" eaLnBrk="1" hangingPunct="1">
              <a:defRPr/>
            </a:pPr>
            <a:r>
              <a:rPr lang="en-US" smtClean="0"/>
              <a:t>Amphetamine like hallucinogens – MDMA (Ecstasy) – seems to have effects on serotonin (in some cases it is neurotoxic to 5HT neurons)</a:t>
            </a:r>
          </a:p>
          <a:p>
            <a:pPr lvl="1" eaLnBrk="1" hangingPunct="1">
              <a:defRPr/>
            </a:pPr>
            <a:r>
              <a:rPr lang="en-US" smtClean="0"/>
              <a:t>psychedelic anesthetics – PCP; ketamine</a:t>
            </a:r>
          </a:p>
          <a:p>
            <a:pPr lvl="2" eaLnBrk="1" hangingPunct="1">
              <a:defRPr/>
            </a:pPr>
            <a:r>
              <a:rPr lang="en-US" smtClean="0"/>
              <a:t>work on the glutamate receptor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p:txBody>
          <a:bodyPr/>
          <a:lstStyle/>
          <a:p>
            <a:pPr eaLnBrk="1" hangingPunct="1">
              <a:defRPr/>
            </a:pPr>
            <a:r>
              <a:rPr lang="en-US" dirty="0" smtClean="0"/>
              <a:t>pharmacokinetics:  </a:t>
            </a:r>
          </a:p>
          <a:p>
            <a:pPr eaLnBrk="1" hangingPunct="1">
              <a:defRPr/>
            </a:pPr>
            <a:r>
              <a:rPr lang="en-US" dirty="0" smtClean="0"/>
              <a:t>includes how the drug is taken in (absorption)</a:t>
            </a:r>
          </a:p>
          <a:p>
            <a:pPr eaLnBrk="1" hangingPunct="1">
              <a:defRPr/>
            </a:pPr>
            <a:r>
              <a:rPr lang="en-US" dirty="0" smtClean="0"/>
              <a:t>how it gets to the brain (distribution)</a:t>
            </a:r>
          </a:p>
          <a:p>
            <a:pPr eaLnBrk="1" hangingPunct="1">
              <a:defRPr/>
            </a:pPr>
            <a:r>
              <a:rPr lang="en-US" dirty="0" smtClean="0"/>
              <a:t>what it does in the brain (</a:t>
            </a:r>
            <a:r>
              <a:rPr lang="en-US" dirty="0" err="1" smtClean="0"/>
              <a:t>nt</a:t>
            </a:r>
            <a:r>
              <a:rPr lang="en-US" dirty="0" smtClean="0"/>
              <a:t>?; </a:t>
            </a:r>
            <a:r>
              <a:rPr lang="en-US" dirty="0" err="1" smtClean="0"/>
              <a:t>pharmacodynamics</a:t>
            </a:r>
            <a:r>
              <a:rPr lang="en-US" dirty="0" smtClean="0"/>
              <a:t>)</a:t>
            </a:r>
          </a:p>
          <a:p>
            <a:pPr eaLnBrk="1" hangingPunct="1">
              <a:defRPr/>
            </a:pPr>
            <a:r>
              <a:rPr lang="en-US" dirty="0" smtClean="0"/>
              <a:t>how it is broken down (metabolism)</a:t>
            </a:r>
          </a:p>
          <a:p>
            <a:pPr eaLnBrk="1" hangingPunct="1">
              <a:defRPr/>
            </a:pPr>
            <a:r>
              <a:rPr lang="en-US" dirty="0" smtClean="0"/>
              <a:t>how it leaves the body (excretion)</a:t>
            </a:r>
          </a:p>
          <a:p>
            <a:pPr lvl="1" eaLnBrk="1" hangingPunct="1">
              <a:defRPr/>
            </a:pPr>
            <a:endParaRPr lang="en-US" dirty="0" smtClean="0"/>
          </a:p>
        </p:txBody>
      </p:sp>
      <p:sp>
        <p:nvSpPr>
          <p:cNvPr id="140290" name="Rectangle 2"/>
          <p:cNvSpPr>
            <a:spLocks noGrp="1" noChangeArrowheads="1"/>
          </p:cNvSpPr>
          <p:nvPr>
            <p:ph type="title"/>
          </p:nvPr>
        </p:nvSpPr>
        <p:spPr/>
        <p:txBody>
          <a:bodyPr>
            <a:normAutofit fontScale="90000"/>
          </a:bodyPr>
          <a:lstStyle/>
          <a:p>
            <a:pPr eaLnBrk="1" hangingPunct="1">
              <a:defRPr/>
            </a:pPr>
            <a:r>
              <a:rPr lang="en-US" sz="4000" smtClean="0"/>
              <a:t>Important issues related to how and why we take drugs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xfrm>
            <a:off x="457200" y="914400"/>
            <a:ext cx="8229600" cy="5211763"/>
          </a:xfrm>
        </p:spPr>
        <p:txBody>
          <a:bodyPr/>
          <a:lstStyle/>
          <a:p>
            <a:pPr marL="609600" indent="-609600" eaLnBrk="1" hangingPunct="1">
              <a:lnSpc>
                <a:spcPct val="90000"/>
              </a:lnSpc>
              <a:buFontTx/>
              <a:buAutoNum type="arabicPeriod"/>
              <a:defRPr/>
            </a:pPr>
            <a:endParaRPr lang="en-US" smtClean="0"/>
          </a:p>
          <a:p>
            <a:pPr marL="609600" indent="-609600" eaLnBrk="1" hangingPunct="1">
              <a:lnSpc>
                <a:spcPct val="90000"/>
              </a:lnSpc>
              <a:buFontTx/>
              <a:buChar char="-"/>
              <a:defRPr/>
            </a:pPr>
            <a:r>
              <a:rPr lang="en-US" smtClean="0"/>
              <a:t>how a drug is taken into the body……</a:t>
            </a:r>
          </a:p>
          <a:p>
            <a:pPr marL="990600" lvl="1" indent="-533400" eaLnBrk="1" hangingPunct="1">
              <a:lnSpc>
                <a:spcPct val="90000"/>
              </a:lnSpc>
              <a:buFontTx/>
              <a:buChar char="-"/>
              <a:defRPr/>
            </a:pPr>
            <a:endParaRPr lang="en-US" smtClean="0"/>
          </a:p>
          <a:p>
            <a:pPr marL="990600" lvl="1" indent="-533400" eaLnBrk="1" hangingPunct="1">
              <a:lnSpc>
                <a:spcPct val="90000"/>
              </a:lnSpc>
              <a:buFontTx/>
              <a:buChar char="-"/>
              <a:defRPr/>
            </a:pPr>
            <a:r>
              <a:rPr lang="en-US" smtClean="0"/>
              <a:t>for drugs of abuse - the more rapidly the drug gets to the brain – the greater the abuse liability!</a:t>
            </a:r>
          </a:p>
          <a:p>
            <a:pPr marL="990600" lvl="1" indent="-533400" eaLnBrk="1" hangingPunct="1">
              <a:lnSpc>
                <a:spcPct val="90000"/>
              </a:lnSpc>
              <a:buFontTx/>
              <a:buChar char="-"/>
              <a:defRPr/>
            </a:pPr>
            <a:endParaRPr lang="en-US" smtClean="0"/>
          </a:p>
          <a:p>
            <a:pPr marL="990600" lvl="1" indent="-533400" eaLnBrk="1" hangingPunct="1">
              <a:lnSpc>
                <a:spcPct val="90000"/>
              </a:lnSpc>
              <a:buFontTx/>
              <a:buChar char="-"/>
              <a:defRPr/>
            </a:pPr>
            <a:endParaRPr lang="en-US" smtClean="0"/>
          </a:p>
          <a:p>
            <a:pPr marL="990600" lvl="1" indent="-533400" eaLnBrk="1" hangingPunct="1">
              <a:lnSpc>
                <a:spcPct val="90000"/>
              </a:lnSpc>
              <a:buFontTx/>
              <a:buChar char="-"/>
              <a:defRPr/>
            </a:pPr>
            <a:endParaRPr lang="en-US" smtClean="0"/>
          </a:p>
          <a:p>
            <a:pPr marL="990600" lvl="1" indent="-533400" eaLnBrk="1" hangingPunct="1">
              <a:lnSpc>
                <a:spcPct val="90000"/>
              </a:lnSpc>
              <a:buFontTx/>
              <a:buChar char="-"/>
              <a:defRPr/>
            </a:pPr>
            <a:endParaRPr lang="en-US" smtClean="0"/>
          </a:p>
          <a:p>
            <a:pPr marL="1752600" lvl="3" indent="-381000" eaLnBrk="1" hangingPunct="1">
              <a:lnSpc>
                <a:spcPct val="90000"/>
              </a:lnSpc>
              <a:buFontTx/>
              <a:buChar char="-"/>
              <a:defRPr/>
            </a:pPr>
            <a:endParaRPr lang="en-US" smtClean="0"/>
          </a:p>
        </p:txBody>
      </p:sp>
      <p:sp>
        <p:nvSpPr>
          <p:cNvPr id="147458" name="Rectangle 2"/>
          <p:cNvSpPr>
            <a:spLocks noGrp="1" noChangeArrowheads="1"/>
          </p:cNvSpPr>
          <p:nvPr>
            <p:ph type="title"/>
          </p:nvPr>
        </p:nvSpPr>
        <p:spPr>
          <a:xfrm>
            <a:off x="685800" y="417513"/>
            <a:ext cx="7772400" cy="1004887"/>
          </a:xfrm>
        </p:spPr>
        <p:txBody>
          <a:bodyPr>
            <a:normAutofit fontScale="90000"/>
          </a:bodyPr>
          <a:lstStyle/>
          <a:p>
            <a:pPr eaLnBrk="1" hangingPunct="1">
              <a:defRPr/>
            </a:pPr>
            <a:r>
              <a:rPr lang="en-US" sz="4000" smtClean="0">
                <a:solidFill>
                  <a:schemeClr val="tx1"/>
                </a:solidFill>
              </a:rPr>
              <a:t>pharmacokinetics.......</a:t>
            </a:r>
            <a:br>
              <a:rPr lang="en-US" sz="4000" smtClean="0">
                <a:solidFill>
                  <a:schemeClr val="tx1"/>
                </a:solidFill>
              </a:rPr>
            </a:br>
            <a:endParaRPr lang="en-US" sz="400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57200" y="990600"/>
            <a:ext cx="8229600" cy="5867400"/>
          </a:xfrm>
        </p:spPr>
        <p:txBody>
          <a:bodyPr/>
          <a:lstStyle/>
          <a:p>
            <a:pPr eaLnBrk="1" hangingPunct="1">
              <a:lnSpc>
                <a:spcPct val="90000"/>
              </a:lnSpc>
              <a:defRPr/>
            </a:pPr>
            <a:r>
              <a:rPr lang="en-US" sz="2800" smtClean="0"/>
              <a:t>oral</a:t>
            </a:r>
          </a:p>
          <a:p>
            <a:pPr eaLnBrk="1" hangingPunct="1">
              <a:lnSpc>
                <a:spcPct val="90000"/>
              </a:lnSpc>
              <a:defRPr/>
            </a:pPr>
            <a:endParaRPr lang="en-US" sz="2800" smtClean="0"/>
          </a:p>
          <a:p>
            <a:pPr eaLnBrk="1" hangingPunct="1">
              <a:lnSpc>
                <a:spcPct val="90000"/>
              </a:lnSpc>
              <a:defRPr/>
            </a:pPr>
            <a:r>
              <a:rPr lang="en-US" sz="2800" smtClean="0"/>
              <a:t>injection</a:t>
            </a:r>
          </a:p>
          <a:p>
            <a:pPr lvl="1" eaLnBrk="1" hangingPunct="1">
              <a:lnSpc>
                <a:spcPct val="90000"/>
              </a:lnSpc>
              <a:defRPr/>
            </a:pPr>
            <a:r>
              <a:rPr lang="en-US" sz="2400" smtClean="0"/>
              <a:t>subcutaneous  </a:t>
            </a:r>
          </a:p>
          <a:p>
            <a:pPr lvl="1" eaLnBrk="1" hangingPunct="1">
              <a:lnSpc>
                <a:spcPct val="90000"/>
              </a:lnSpc>
              <a:defRPr/>
            </a:pPr>
            <a:r>
              <a:rPr lang="en-US" sz="2400" smtClean="0"/>
              <a:t>intramuscular</a:t>
            </a:r>
          </a:p>
          <a:p>
            <a:pPr lvl="1" eaLnBrk="1" hangingPunct="1">
              <a:lnSpc>
                <a:spcPct val="90000"/>
              </a:lnSpc>
              <a:defRPr/>
            </a:pPr>
            <a:r>
              <a:rPr lang="en-US" sz="2400" smtClean="0"/>
              <a:t>intravenous  - reaches brain in ~ 10 secs</a:t>
            </a:r>
          </a:p>
          <a:p>
            <a:pPr lvl="2" eaLnBrk="1" hangingPunct="1">
              <a:lnSpc>
                <a:spcPct val="90000"/>
              </a:lnSpc>
              <a:defRPr/>
            </a:pPr>
            <a:r>
              <a:rPr lang="en-US" sz="2000" smtClean="0"/>
              <a:t>quick response but also most dangerous</a:t>
            </a:r>
          </a:p>
          <a:p>
            <a:pPr eaLnBrk="1" hangingPunct="1">
              <a:lnSpc>
                <a:spcPct val="90000"/>
              </a:lnSpc>
              <a:defRPr/>
            </a:pPr>
            <a:r>
              <a:rPr lang="en-US" sz="2800" smtClean="0"/>
              <a:t>inhalation  - reaches brain in ~8 secs</a:t>
            </a:r>
          </a:p>
          <a:p>
            <a:pPr eaLnBrk="1" hangingPunct="1">
              <a:lnSpc>
                <a:spcPct val="90000"/>
              </a:lnSpc>
              <a:defRPr/>
            </a:pPr>
            <a:endParaRPr lang="en-US" sz="2800" smtClean="0"/>
          </a:p>
          <a:p>
            <a:pPr eaLnBrk="1" hangingPunct="1">
              <a:lnSpc>
                <a:spcPct val="90000"/>
              </a:lnSpc>
              <a:defRPr/>
            </a:pPr>
            <a:r>
              <a:rPr lang="en-US" sz="2800" smtClean="0"/>
              <a:t>dermal – absorbed through the skin</a:t>
            </a:r>
          </a:p>
          <a:p>
            <a:pPr eaLnBrk="1" hangingPunct="1">
              <a:lnSpc>
                <a:spcPct val="90000"/>
              </a:lnSpc>
              <a:defRPr/>
            </a:pPr>
            <a:endParaRPr lang="en-US" sz="2800" smtClean="0"/>
          </a:p>
          <a:p>
            <a:pPr eaLnBrk="1" hangingPunct="1">
              <a:lnSpc>
                <a:spcPct val="90000"/>
              </a:lnSpc>
              <a:defRPr/>
            </a:pPr>
            <a:r>
              <a:rPr lang="en-US" sz="2800" smtClean="0"/>
              <a:t>buccal or nasal membranes</a:t>
            </a:r>
          </a:p>
        </p:txBody>
      </p:sp>
      <p:sp>
        <p:nvSpPr>
          <p:cNvPr id="46082" name="Rectangle 2"/>
          <p:cNvSpPr>
            <a:spLocks noGrp="1" noChangeArrowheads="1"/>
          </p:cNvSpPr>
          <p:nvPr>
            <p:ph type="title"/>
          </p:nvPr>
        </p:nvSpPr>
        <p:spPr>
          <a:xfrm>
            <a:off x="533400" y="0"/>
            <a:ext cx="8229600" cy="1371600"/>
          </a:xfrm>
        </p:spPr>
        <p:txBody>
          <a:bodyPr/>
          <a:lstStyle/>
          <a:p>
            <a:pPr eaLnBrk="1" hangingPunct="1">
              <a:defRPr/>
            </a:pPr>
            <a:r>
              <a:rPr lang="en-US" smtClean="0"/>
              <a:t>routes of administration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0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0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08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0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ug">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Drug</Template>
  <TotalTime>1413</TotalTime>
  <Words>2002</Words>
  <Application>Microsoft Office PowerPoint</Application>
  <PresentationFormat>On-screen Show (4:3)</PresentationFormat>
  <Paragraphs>345</Paragraphs>
  <Slides>66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Drug</vt:lpstr>
      <vt:lpstr>Bitmap Image</vt:lpstr>
      <vt:lpstr>Drugs and Drug Abuse</vt:lpstr>
      <vt:lpstr>Psychopharmacology</vt:lpstr>
      <vt:lpstr>Why do people take psychoactive (particularly illicit) drugs? </vt:lpstr>
      <vt:lpstr>Slide 4</vt:lpstr>
      <vt:lpstr>Why do people take drugs? </vt:lpstr>
      <vt:lpstr>Slide 6</vt:lpstr>
      <vt:lpstr>Important issues related to how and why we take drugs</vt:lpstr>
      <vt:lpstr>pharmacokinetics....... </vt:lpstr>
      <vt:lpstr>routes of administration</vt:lpstr>
      <vt:lpstr>ex of pharmacodynamics – </vt:lpstr>
      <vt:lpstr>Slide 11</vt:lpstr>
      <vt:lpstr>Slide 12</vt:lpstr>
      <vt:lpstr>Tolerance, Dependence, Withdrawal, etc……</vt:lpstr>
      <vt:lpstr>Mechanisms for Tolerance</vt:lpstr>
      <vt:lpstr>Mechanisms for Tolerance</vt:lpstr>
      <vt:lpstr>Mechanisms for Tolerance</vt:lpstr>
      <vt:lpstr>Mechanisms for Tolerance</vt:lpstr>
      <vt:lpstr>What if amount of drug reaching brain/body is unchanged?</vt:lpstr>
      <vt:lpstr>What if amount of drug reaching brain/body is unchanged?</vt:lpstr>
      <vt:lpstr>Ways that the brain may try and compensate……</vt:lpstr>
      <vt:lpstr>How might the brain try and compensate for this change if it is chronic?</vt:lpstr>
      <vt:lpstr>Ways that the brain may try and compensate……</vt:lpstr>
      <vt:lpstr>How might the brain try and compensate for this change if it is chronic?</vt:lpstr>
      <vt:lpstr>Explanation for various withdrawal symptoms</vt:lpstr>
      <vt:lpstr>Slide 25</vt:lpstr>
      <vt:lpstr>Slide 26</vt:lpstr>
      <vt:lpstr>Slide 27</vt:lpstr>
      <vt:lpstr>Slide 28</vt:lpstr>
      <vt:lpstr>Environmental Tolerance</vt:lpstr>
      <vt:lpstr>How good are we at treating drug addiction?</vt:lpstr>
      <vt:lpstr>Specific Drugs or Drug Categories</vt:lpstr>
      <vt:lpstr>How good are we at treating drug addiction?</vt:lpstr>
      <vt:lpstr>Some categories of psychoactive drugs</vt:lpstr>
      <vt:lpstr>psychoactive drugs</vt:lpstr>
      <vt:lpstr>how do psychostimulants work?</vt:lpstr>
      <vt:lpstr>Behavioral effects of cocaine and/or amphetamine</vt:lpstr>
      <vt:lpstr>What about dependence?</vt:lpstr>
      <vt:lpstr>Slide 38</vt:lpstr>
      <vt:lpstr>Slide 39</vt:lpstr>
      <vt:lpstr>Slide 40</vt:lpstr>
      <vt:lpstr>Slide 41</vt:lpstr>
      <vt:lpstr>What about dependence?</vt:lpstr>
      <vt:lpstr>Medical Side Effects and Consequences of Cocaine and Amphetamine Abuse</vt:lpstr>
      <vt:lpstr>Slide 44</vt:lpstr>
      <vt:lpstr>Sedative Hypnotics and Anxiolytics (anxiety reducers)</vt:lpstr>
      <vt:lpstr>how do they work?</vt:lpstr>
      <vt:lpstr>A bit of history about alcohol</vt:lpstr>
      <vt:lpstr>Slide 48</vt:lpstr>
      <vt:lpstr>Slide 49</vt:lpstr>
      <vt:lpstr>Consequences of Alcoholism</vt:lpstr>
      <vt:lpstr>Effects on the CNS</vt:lpstr>
      <vt:lpstr>how does alcohol work in the CNS?</vt:lpstr>
      <vt:lpstr>Slide 53</vt:lpstr>
      <vt:lpstr>Dependence?</vt:lpstr>
      <vt:lpstr>Treating Alcohol Dependence</vt:lpstr>
      <vt:lpstr>Alcohol withdrawal</vt:lpstr>
      <vt:lpstr>Nicotine!</vt:lpstr>
      <vt:lpstr>Why do so many people start and continue to smoke when we know there are such significant health risks?</vt:lpstr>
      <vt:lpstr>What are the behavioral effects of nicotine?</vt:lpstr>
      <vt:lpstr>How does nicotine exert behavioral effects?</vt:lpstr>
      <vt:lpstr>How does nicotine exert behavioral effects?</vt:lpstr>
      <vt:lpstr>How does nicotine exert behavioral effects?</vt:lpstr>
      <vt:lpstr>Does Nicotine Produce Dependence?</vt:lpstr>
      <vt:lpstr>How do we treat nicotine dependence?</vt:lpstr>
      <vt:lpstr>Pharmacodynamics of Other Drugs</vt:lpstr>
      <vt:lpstr>Slide 66</vt:lpstr>
    </vt:vector>
  </TitlesOfParts>
  <Company>University of Kentucky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and Drug Abuse</dc:title>
  <dc:creator>sbarron</dc:creator>
  <cp:lastModifiedBy>sbarron</cp:lastModifiedBy>
  <cp:revision>134</cp:revision>
  <dcterms:created xsi:type="dcterms:W3CDTF">2010-11-15T18:20:42Z</dcterms:created>
  <dcterms:modified xsi:type="dcterms:W3CDTF">2012-04-02T20:54:02Z</dcterms:modified>
</cp:coreProperties>
</file>