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4"/>
  </p:notesMasterIdLst>
  <p:sldIdLst>
    <p:sldId id="310" r:id="rId2"/>
    <p:sldId id="311" r:id="rId3"/>
    <p:sldId id="312" r:id="rId4"/>
    <p:sldId id="313" r:id="rId5"/>
    <p:sldId id="314" r:id="rId6"/>
    <p:sldId id="509" r:id="rId7"/>
    <p:sldId id="512" r:id="rId8"/>
    <p:sldId id="513" r:id="rId9"/>
    <p:sldId id="326" r:id="rId10"/>
    <p:sldId id="328" r:id="rId11"/>
    <p:sldId id="329" r:id="rId12"/>
    <p:sldId id="416" r:id="rId13"/>
    <p:sldId id="332" r:id="rId14"/>
    <p:sldId id="515" r:id="rId15"/>
    <p:sldId id="516" r:id="rId16"/>
    <p:sldId id="336" r:id="rId17"/>
    <p:sldId id="337" r:id="rId18"/>
    <p:sldId id="338" r:id="rId19"/>
    <p:sldId id="339" r:id="rId20"/>
    <p:sldId id="341" r:id="rId21"/>
    <p:sldId id="343" r:id="rId22"/>
    <p:sldId id="344" r:id="rId23"/>
    <p:sldId id="346" r:id="rId24"/>
    <p:sldId id="347" r:id="rId25"/>
    <p:sldId id="348" r:id="rId26"/>
    <p:sldId id="349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7" r:id="rId38"/>
    <p:sldId id="368" r:id="rId39"/>
    <p:sldId id="369" r:id="rId40"/>
    <p:sldId id="371" r:id="rId41"/>
    <p:sldId id="479" r:id="rId42"/>
    <p:sldId id="376" r:id="rId43"/>
    <p:sldId id="379" r:id="rId44"/>
    <p:sldId id="382" r:id="rId45"/>
    <p:sldId id="383" r:id="rId46"/>
    <p:sldId id="384" r:id="rId47"/>
    <p:sldId id="385" r:id="rId48"/>
    <p:sldId id="421" r:id="rId49"/>
    <p:sldId id="424" r:id="rId50"/>
    <p:sldId id="425" r:id="rId51"/>
    <p:sldId id="481" r:id="rId52"/>
    <p:sldId id="482" r:id="rId53"/>
    <p:sldId id="483" r:id="rId54"/>
    <p:sldId id="484" r:id="rId55"/>
    <p:sldId id="485" r:id="rId56"/>
    <p:sldId id="487" r:id="rId57"/>
    <p:sldId id="486" r:id="rId58"/>
    <p:sldId id="444" r:id="rId59"/>
    <p:sldId id="488" r:id="rId60"/>
    <p:sldId id="438" r:id="rId61"/>
    <p:sldId id="439" r:id="rId62"/>
    <p:sldId id="440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3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54763-1F1C-4BDA-9698-B3F4CB189B37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282C3-535A-47B1-B998-D727D40D7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won Nobel Prize</a:t>
            </a:r>
            <a:r>
              <a:rPr lang="en-US" baseline="0" dirty="0" smtClean="0"/>
              <a:t> in Physiology or Medicine in 1976 for </a:t>
            </a:r>
            <a:r>
              <a:rPr lang="en-US" baseline="0" dirty="0" err="1" smtClean="0"/>
              <a:t>shoing</a:t>
            </a:r>
            <a:r>
              <a:rPr lang="en-US" baseline="0" dirty="0" smtClean="0"/>
              <a:t> that </a:t>
            </a:r>
            <a:r>
              <a:rPr lang="en-US" baseline="0" dirty="0" err="1" smtClean="0"/>
              <a:t>kuru</a:t>
            </a:r>
            <a:r>
              <a:rPr lang="en-US" baseline="0" dirty="0" smtClean="0"/>
              <a:t> was </a:t>
            </a:r>
            <a:r>
              <a:rPr lang="en-US" baseline="0" dirty="0" err="1" smtClean="0"/>
              <a:t>transmisslbe</a:t>
            </a:r>
            <a:r>
              <a:rPr lang="en-US" baseline="0" dirty="0" smtClean="0"/>
              <a:t> to chimps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282C3-535A-47B1-B998-D727D40D776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5A3250-C043-478E-BE4D-F9C01D3FC1CF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105F234-8D77-49BF-A5C8-EA2EBDF22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B0BD-C2C0-4E31-9B87-FCCC8BBC8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D01DE-E74A-4DF7-B83B-5617615D7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161D-AA05-4391-9142-E09616206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9CF2-C3C2-4E35-8A6A-73D22B97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B6CE-BA72-4C59-96EF-AEDF8F2C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613323-6B01-4A1B-9C90-C8219C06E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3092AC-6BD8-4D30-9B45-6F948446D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DE2847-570E-4B7A-A57C-6311AC65A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524F83-DEA1-453F-8DE0-E56F70C7B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4F7E-584A-44C4-B801-D31F499D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FBCF03-6CA0-418C-BAE6-3AE619ADD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44AEFC4-5CB3-4013-8DF5-1F5E4DAB5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F13BF44-D36D-4492-8FAB-3B6F7FFA9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6" r:id="rId4"/>
    <p:sldLayoutId id="2147483687" r:id="rId5"/>
    <p:sldLayoutId id="2147483688" r:id="rId6"/>
    <p:sldLayoutId id="2147483681" r:id="rId7"/>
    <p:sldLayoutId id="2147483689" r:id="rId8"/>
    <p:sldLayoutId id="2147483690" r:id="rId9"/>
    <p:sldLayoutId id="2147483682" r:id="rId10"/>
    <p:sldLayoutId id="2147483683" r:id="rId11"/>
    <p:sldLayoutId id="2147483691" r:id="rId12"/>
    <p:sldLayoutId id="214748369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studies/treats this?</a:t>
            </a:r>
          </a:p>
          <a:p>
            <a:endParaRPr lang="en-US" dirty="0" smtClean="0"/>
          </a:p>
          <a:p>
            <a:r>
              <a:rPr lang="en-US" dirty="0" smtClean="0"/>
              <a:t>Ways that the NS can be damaged</a:t>
            </a:r>
          </a:p>
          <a:p>
            <a:endParaRPr lang="en-US" dirty="0" smtClean="0"/>
          </a:p>
          <a:p>
            <a:r>
              <a:rPr lang="en-US" dirty="0" smtClean="0"/>
              <a:t>What happens after injury and are there ways for neuronal circuits to recover?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Outline for Brain Injury and Recovery Lectures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1146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038600" y="685800"/>
            <a:ext cx="5105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/>
              <a:t>THE LAW</a:t>
            </a:r>
            <a:endParaRPr lang="en-US"/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1968 – enacted helmet law for all motorcyclists.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1998 – amended law </a:t>
            </a:r>
          </a:p>
          <a:p>
            <a:pPr eaLnBrk="0" hangingPunct="0"/>
            <a:r>
              <a:rPr lang="en-US"/>
              <a:t>	under age of 21</a:t>
            </a:r>
          </a:p>
          <a:p>
            <a:pPr eaLnBrk="0" hangingPunct="0"/>
            <a:r>
              <a:rPr lang="en-US"/>
              <a:t>	instructional permit</a:t>
            </a:r>
          </a:p>
          <a:p>
            <a:pPr eaLnBrk="0" hangingPunct="0"/>
            <a:r>
              <a:rPr lang="en-US"/>
              <a:t>	cyclists with license for less than one 		year</a:t>
            </a:r>
          </a:p>
          <a:p>
            <a:pPr eaLnBrk="0" hangingPunct="0"/>
            <a:r>
              <a:rPr lang="en-US"/>
              <a:t>	anyone who did not have at least 			10,000worth of health 			coverage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2000 – took off the health coverage requirement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066800"/>
          <a:ext cx="7010400" cy="3642359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</a:tblGrid>
              <a:tr h="520337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 Helmeted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337">
                <a:tc>
                  <a:txBody>
                    <a:bodyPr/>
                    <a:lstStyle/>
                    <a:p>
                      <a:r>
                        <a:rPr lang="en-US" b="1" dirty="0"/>
                        <a:t>1997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96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20337">
                <a:tc>
                  <a:txBody>
                    <a:bodyPr/>
                    <a:lstStyle/>
                    <a:p>
                      <a:r>
                        <a:rPr lang="en-US" b="1" dirty="0"/>
                        <a:t>1998 Pre-Change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96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20337">
                <a:tc>
                  <a:txBody>
                    <a:bodyPr/>
                    <a:lstStyle/>
                    <a:p>
                      <a:r>
                        <a:rPr lang="en-US"/>
                        <a:t>1998 Post-Change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337">
                <a:tc>
                  <a:txBody>
                    <a:bodyPr/>
                    <a:lstStyle/>
                    <a:p>
                      <a:r>
                        <a:rPr lang="en-US"/>
                        <a:t>1999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337">
                <a:tc>
                  <a:txBody>
                    <a:bodyPr/>
                    <a:lstStyle/>
                    <a:p>
                      <a:r>
                        <a:rPr lang="en-US"/>
                        <a:t>2000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337">
                <a:tc>
                  <a:txBody>
                    <a:bodyPr/>
                    <a:lstStyle/>
                    <a:p>
                      <a:r>
                        <a:rPr lang="en-US"/>
                        <a:t>2001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68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Arial" charset="0"/>
              </a:rPr>
              <a:t/>
            </a:r>
            <a:br>
              <a:rPr lang="en-US" sz="1200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sp>
        <p:nvSpPr>
          <p:cNvPr id="36882" name="TextBox 3"/>
          <p:cNvSpPr txBox="1">
            <a:spLocks noChangeArrowheads="1"/>
          </p:cNvSpPr>
          <p:nvPr/>
        </p:nvSpPr>
        <p:spPr bwMode="auto">
          <a:xfrm>
            <a:off x="533400" y="51054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  what direction to you think the trend is going?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3152"/>
            <a:ext cx="8000999" cy="649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Laceration – foreign object enters skull and damages or destroys brain tissue</a:t>
            </a:r>
          </a:p>
          <a:p>
            <a:pPr lvl="1"/>
            <a:r>
              <a:rPr lang="en-US" smtClean="0"/>
              <a:t>depending on area of damage determines extent of damage</a:t>
            </a:r>
            <a:r>
              <a:rPr lang="en-US" sz="3200" smtClean="0"/>
              <a:t> </a:t>
            </a:r>
            <a:br>
              <a:rPr lang="en-US" sz="3200" smtClean="0"/>
            </a:br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laceration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Arial"/>
              </a:rPr>
              <a:t>January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8,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2011- </a:t>
            </a:r>
            <a:endParaRPr lang="en-US" dirty="0"/>
          </a:p>
        </p:txBody>
      </p:sp>
      <p:pic>
        <p:nvPicPr>
          <p:cNvPr id="177154" name="Picture 2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2199774" cy="29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90800"/>
            <a:ext cx="48958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971550"/>
            <a:ext cx="76295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Cerebrovascular accident (CVA)</a:t>
            </a:r>
          </a:p>
          <a:p>
            <a:pPr lvl="1"/>
            <a:r>
              <a:rPr lang="en-US" smtClean="0"/>
              <a:t>stroke;  sudden onset that causes brain damage 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B.  Cerebrovascular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 smtClean="0"/>
              <a:t>Cerebrovascular accident (CVA)</a:t>
            </a:r>
          </a:p>
          <a:p>
            <a:pPr lvl="1"/>
            <a:r>
              <a:rPr lang="en-US" smtClean="0"/>
              <a:t>stroke;  sudden onset that causes brain damage </a:t>
            </a:r>
          </a:p>
          <a:p>
            <a:pPr lvl="2"/>
            <a:r>
              <a:rPr lang="en-US" smtClean="0"/>
              <a:t>2 types of cerebrovascular disorders: </a:t>
            </a:r>
          </a:p>
          <a:p>
            <a:pPr lvl="3"/>
            <a:r>
              <a:rPr lang="en-US" sz="2400" smtClean="0"/>
              <a:t>cerebral hemorrhage –  bleeding in the brain</a:t>
            </a:r>
          </a:p>
          <a:p>
            <a:pPr lvl="4"/>
            <a:r>
              <a:rPr lang="en-US" sz="2300" smtClean="0"/>
              <a:t>Most frequent cause – high blood pressure</a:t>
            </a:r>
          </a:p>
          <a:p>
            <a:pPr lvl="4"/>
            <a:r>
              <a:rPr lang="en-US" sz="2300" smtClean="0"/>
              <a:t>neurons do not receive necessary blood/oxygen/energy PLUS – flooded with all sorts of chemicals normally contained in blood vessels (causes all sorts of imbalances)</a:t>
            </a:r>
          </a:p>
          <a:p>
            <a:pPr lvl="4"/>
            <a:endParaRPr lang="en-US" sz="2300" smtClean="0"/>
          </a:p>
          <a:p>
            <a:pPr lvl="4"/>
            <a:endParaRPr lang="en-US" smtClean="0"/>
          </a:p>
          <a:p>
            <a:pPr lvl="3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B.  Cerebrovascular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99CCFF"/>
                </a:solidFill>
              </a:rPr>
              <a:t>Cerebrovascular accident (CVA)</a:t>
            </a:r>
          </a:p>
          <a:p>
            <a:pPr lvl="1"/>
            <a:r>
              <a:rPr lang="en-US" smtClean="0">
                <a:solidFill>
                  <a:srgbClr val="99CCFF"/>
                </a:solidFill>
              </a:rPr>
              <a:t>stroke;  sudden onset cerebrovascular disorder that causes brain damage </a:t>
            </a:r>
          </a:p>
          <a:p>
            <a:pPr lvl="2"/>
            <a:r>
              <a:rPr lang="en-US" smtClean="0">
                <a:solidFill>
                  <a:srgbClr val="99CCFF"/>
                </a:solidFill>
              </a:rPr>
              <a:t>2 types</a:t>
            </a:r>
          </a:p>
          <a:p>
            <a:pPr lvl="3"/>
            <a:r>
              <a:rPr lang="en-US" sz="2800" smtClean="0">
                <a:solidFill>
                  <a:srgbClr val="99CCFF"/>
                </a:solidFill>
              </a:rPr>
              <a:t>cerebral hemorrhage –</a:t>
            </a:r>
          </a:p>
          <a:p>
            <a:pPr lvl="3"/>
            <a:r>
              <a:rPr lang="en-US" sz="2800" smtClean="0"/>
              <a:t>cerebral ischemia – disruption of blood supply to an area of the brain (caused by blockade/obstruction of blood flow</a:t>
            </a:r>
          </a:p>
          <a:p>
            <a:pPr lvl="4"/>
            <a:r>
              <a:rPr lang="en-US" sz="2000" smtClean="0"/>
              <a:t>so neurons do not receive necessary blood/oxygen/energy</a:t>
            </a:r>
          </a:p>
          <a:p>
            <a:pPr lvl="4"/>
            <a:endParaRPr lang="en-US" sz="2700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B.  Cerebrovascular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99CCFF"/>
                </a:solidFill>
              </a:rPr>
              <a:t>Cerebrovascular accident (CVA)</a:t>
            </a:r>
          </a:p>
          <a:p>
            <a:pPr lvl="1"/>
            <a:r>
              <a:rPr lang="en-US" smtClean="0">
                <a:solidFill>
                  <a:srgbClr val="99CCFF"/>
                </a:solidFill>
              </a:rPr>
              <a:t>stroke;  sudden onset cerebrovascular disorder that causes brain damage </a:t>
            </a:r>
          </a:p>
          <a:p>
            <a:pPr lvl="2"/>
            <a:r>
              <a:rPr lang="en-US" smtClean="0">
                <a:solidFill>
                  <a:srgbClr val="99CCFF"/>
                </a:solidFill>
              </a:rPr>
              <a:t>2 types</a:t>
            </a:r>
          </a:p>
          <a:p>
            <a:pPr lvl="3"/>
            <a:r>
              <a:rPr lang="en-US" smtClean="0">
                <a:solidFill>
                  <a:srgbClr val="99CCFF"/>
                </a:solidFill>
              </a:rPr>
              <a:t>cerebral hemorrhage –</a:t>
            </a:r>
          </a:p>
          <a:p>
            <a:pPr lvl="3"/>
            <a:r>
              <a:rPr lang="en-US" smtClean="0">
                <a:solidFill>
                  <a:srgbClr val="99CCFF"/>
                </a:solidFill>
              </a:rPr>
              <a:t>cerebral ischemia - </a:t>
            </a:r>
          </a:p>
          <a:p>
            <a:r>
              <a:rPr lang="en-US" sz="2800" smtClean="0"/>
              <a:t>Estimates as high as 750,000 people/yr</a:t>
            </a:r>
          </a:p>
          <a:p>
            <a:r>
              <a:rPr lang="en-US" sz="2800" smtClean="0"/>
              <a:t>3</a:t>
            </a:r>
            <a:r>
              <a:rPr lang="en-US" sz="2800" baseline="30000" smtClean="0"/>
              <a:t>rd</a:t>
            </a:r>
            <a:r>
              <a:rPr lang="en-US" sz="2800" smtClean="0"/>
              <a:t> leading cause of death and most common cause of adult disability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B.  </a:t>
            </a:r>
            <a:r>
              <a:rPr lang="en-US" dirty="0" err="1"/>
              <a:t>Cerebrovascular</a:t>
            </a:r>
            <a:r>
              <a:rPr lang="en-US" dirty="0"/>
              <a:t>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Clinical neuropsychologists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 Neurologists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Neurosurgeons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Rehabilitation therapists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Occupational </a:t>
            </a:r>
            <a:r>
              <a:rPr lang="en-US" dirty="0" smtClean="0"/>
              <a:t>therapists</a:t>
            </a:r>
            <a:endParaRPr lang="en-US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Who studies and treats brain disorders?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458200" cy="4572000"/>
          </a:xfrm>
        </p:spPr>
        <p:txBody>
          <a:bodyPr/>
          <a:lstStyle/>
          <a:p>
            <a:r>
              <a:rPr lang="en-US" smtClean="0"/>
              <a:t>10 percent of stroke survivors recover almost completely</a:t>
            </a:r>
          </a:p>
          <a:p>
            <a:r>
              <a:rPr lang="en-US" smtClean="0"/>
              <a:t>25 percent recover with minor impairments</a:t>
            </a:r>
          </a:p>
          <a:p>
            <a:r>
              <a:rPr lang="en-US" smtClean="0"/>
              <a:t>40 percent experience moderate to severe impairments requiring special care</a:t>
            </a:r>
          </a:p>
          <a:p>
            <a:r>
              <a:rPr lang="en-US" smtClean="0"/>
              <a:t>10 percent require care in a nursing home or other long-term care facility</a:t>
            </a:r>
          </a:p>
          <a:p>
            <a:r>
              <a:rPr lang="en-US" smtClean="0"/>
              <a:t>15 percent die shortly after the stroke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What are estimates of the consequences?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smtClean="0"/>
              <a:t>Transient ischemic attacks-</a:t>
            </a:r>
          </a:p>
          <a:p>
            <a:pPr marL="609600" indent="-609600"/>
            <a:endParaRPr lang="en-US" smtClean="0"/>
          </a:p>
          <a:p>
            <a:pPr marL="609600" indent="-609600"/>
            <a:endParaRPr lang="en-US" smtClean="0"/>
          </a:p>
          <a:p>
            <a:pPr marL="609600" indent="-609600"/>
            <a:endParaRPr lang="en-US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Stroke or TIA</a:t>
            </a:r>
            <a:endParaRPr lang="en-US" dirty="0"/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154" y="2057400"/>
            <a:ext cx="8201307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 ways that strokes kill neurons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1.  directly (usually immediate)-</a:t>
            </a:r>
          </a:p>
          <a:p>
            <a:pPr lvl="2"/>
            <a:r>
              <a:rPr lang="en-US" smtClean="0"/>
              <a:t>deprivation of oxygen or blood within minutes will kill neurons</a:t>
            </a:r>
          </a:p>
          <a:p>
            <a:pPr lvl="3"/>
            <a:endParaRPr lang="en-US" smtClean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smtClean="0"/>
              <a:t>2 ways that strokes kill neurons</a:t>
            </a:r>
          </a:p>
          <a:p>
            <a:pPr marL="990600" lvl="1" indent="-533400">
              <a:buFont typeface="Wingdings" pitchFamily="2" charset="2"/>
              <a:buNone/>
            </a:pPr>
            <a:r>
              <a:rPr lang="en-US" smtClean="0"/>
              <a:t>1.  </a:t>
            </a:r>
            <a:r>
              <a:rPr lang="en-US" smtClean="0">
                <a:solidFill>
                  <a:srgbClr val="99CCFF"/>
                </a:solidFill>
              </a:rPr>
              <a:t>directly (usually immediate)-</a:t>
            </a:r>
          </a:p>
          <a:p>
            <a:pPr marL="1371600" lvl="2" indent="-457200"/>
            <a:r>
              <a:rPr lang="en-US" smtClean="0">
                <a:solidFill>
                  <a:srgbClr val="99CCFF"/>
                </a:solidFill>
              </a:rPr>
              <a:t>deprivation of oxygen or blood</a:t>
            </a:r>
          </a:p>
          <a:p>
            <a:pPr marL="1371600" lvl="2" indent="-457200"/>
            <a:endParaRPr lang="en-US" smtClean="0">
              <a:solidFill>
                <a:srgbClr val="99CCFF"/>
              </a:solidFill>
            </a:endParaRPr>
          </a:p>
          <a:p>
            <a:pPr marL="990600" lvl="1" indent="-533400">
              <a:buFontTx/>
              <a:buAutoNum type="arabicPeriod" startAt="2"/>
            </a:pPr>
            <a:r>
              <a:rPr lang="en-US" smtClean="0"/>
              <a:t>more indirectly (usually more delayed)</a:t>
            </a:r>
          </a:p>
          <a:p>
            <a:pPr marL="1371600" lvl="2" indent="-457200"/>
            <a:r>
              <a:rPr lang="en-US" smtClean="0"/>
              <a:t>overexcitation due to release of ions and NT from dead neurons- particularly glutamate (at NMDA receptors)</a:t>
            </a:r>
          </a:p>
          <a:p>
            <a:pPr marL="990600" lvl="1" indent="-533400">
              <a:buFontTx/>
              <a:buAutoNum type="arabicPeriod" startAt="2"/>
            </a:pPr>
            <a:endParaRPr lang="en-US" smtClean="0"/>
          </a:p>
          <a:p>
            <a:pPr marL="990600" lvl="1" indent="-533400">
              <a:buFontTx/>
              <a:buAutoNum type="arabicPeriod"/>
            </a:pPr>
            <a:endParaRPr lang="en-US" smtClean="0">
              <a:solidFill>
                <a:srgbClr val="99CCFF"/>
              </a:solidFill>
            </a:endParaRPr>
          </a:p>
          <a:p>
            <a:pPr marL="1752600" lvl="3" indent="-381000"/>
            <a:endParaRPr lang="en-US" smtClean="0">
              <a:solidFill>
                <a:srgbClr val="99CCFF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smtClean="0"/>
              <a:t>PROBABLY NOT neurons that die directly</a:t>
            </a:r>
          </a:p>
          <a:p>
            <a:endParaRPr lang="en-US" smtClean="0"/>
          </a:p>
          <a:p>
            <a:r>
              <a:rPr lang="en-US" smtClean="0"/>
              <a:t>MAYBE – damage that occurs as 2ndary injury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Can we save neurons?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NMDA R antagonists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intravenous </a:t>
            </a:r>
            <a:r>
              <a:rPr lang="en-US" dirty="0" err="1" smtClean="0"/>
              <a:t>thrombolysis</a:t>
            </a:r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for infarcts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variety of clinical trials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Bacterial Infection and viral infections</a:t>
            </a:r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C.  </a:t>
            </a:r>
            <a:r>
              <a:rPr lang="en-US" dirty="0"/>
              <a:t>CNS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Differences between bacteria and viruses.</a:t>
            </a:r>
            <a:endParaRPr lang="en-US" dirty="0"/>
          </a:p>
        </p:txBody>
      </p:sp>
      <p:sp>
        <p:nvSpPr>
          <p:cNvPr id="6041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Bacteria	</a:t>
            </a:r>
          </a:p>
        </p:txBody>
      </p:sp>
      <p:sp>
        <p:nvSpPr>
          <p:cNvPr id="60420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r>
              <a:rPr lang="en-US" smtClean="0"/>
              <a:t>viruses</a:t>
            </a:r>
          </a:p>
        </p:txBody>
      </p:sp>
      <p:sp>
        <p:nvSpPr>
          <p:cNvPr id="60421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prstDash val="solid"/>
          </a:ln>
        </p:spPr>
        <p:txBody>
          <a:bodyPr/>
          <a:lstStyle/>
          <a:p>
            <a:r>
              <a:rPr lang="en-US" smtClean="0"/>
              <a:t> living/ can reproduce/divide</a:t>
            </a:r>
          </a:p>
          <a:p>
            <a:r>
              <a:rPr lang="en-US" smtClean="0"/>
              <a:t>good bacteria/bad bacteria</a:t>
            </a:r>
          </a:p>
          <a:p>
            <a:r>
              <a:rPr lang="en-US" smtClean="0"/>
              <a:t>can be treated with antibiotics</a:t>
            </a:r>
          </a:p>
          <a:p>
            <a:r>
              <a:rPr lang="en-US" smtClean="0"/>
              <a:t>	</a:t>
            </a:r>
          </a:p>
        </p:txBody>
      </p:sp>
      <p:sp>
        <p:nvSpPr>
          <p:cNvPr id="60422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not alive? </a:t>
            </a:r>
          </a:p>
          <a:p>
            <a:pPr>
              <a:spcBef>
                <a:spcPct val="0"/>
              </a:spcBef>
            </a:pPr>
            <a:r>
              <a:rPr lang="en-US" smtClean="0"/>
              <a:t>piece of nucleic acid that infects other cells </a:t>
            </a:r>
          </a:p>
          <a:p>
            <a:pPr>
              <a:spcBef>
                <a:spcPct val="0"/>
              </a:spcBef>
            </a:pPr>
            <a:r>
              <a:rPr lang="en-US" smtClean="0"/>
              <a:t>kills host cell</a:t>
            </a:r>
          </a:p>
          <a:p>
            <a:pPr>
              <a:spcBef>
                <a:spcPct val="0"/>
              </a:spcBef>
            </a:pPr>
            <a:r>
              <a:rPr lang="en-US" smtClean="0"/>
              <a:t>difficult to treat because virus constantly mutates,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bacterial infections –</a:t>
            </a:r>
          </a:p>
          <a:p>
            <a:pPr lvl="1"/>
            <a:r>
              <a:rPr lang="en-US" sz="2400" dirty="0" smtClean="0"/>
              <a:t>can result in formation of pus</a:t>
            </a:r>
          </a:p>
          <a:p>
            <a:pPr lvl="1"/>
            <a:r>
              <a:rPr lang="en-US" sz="2400" dirty="0" smtClean="0"/>
              <a:t> </a:t>
            </a:r>
            <a:endParaRPr lang="en-US" sz="2400" dirty="0" smtClean="0"/>
          </a:p>
          <a:p>
            <a:pPr lvl="2"/>
            <a:endParaRPr lang="en-US" sz="2800" dirty="0" smtClean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D.  CNS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"/>
            <a:ext cx="8153400" cy="58674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mtClean="0"/>
              <a:t>Brain can be damaged many ways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itchFamily="2" charset="2"/>
              <a:buNone/>
            </a:pPr>
            <a:endParaRPr lang="en-US" smtClean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head injuries via cerebral trauma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Stroke/hypoxia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 tumors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 Infections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 Drugs or toxic substances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 exposure to radiation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 degenerative conditions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mtClean="0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mtClean="0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000" smtClean="0"/>
              <a:t>bacterial meningitis or encephalitis</a:t>
            </a:r>
          </a:p>
          <a:p>
            <a:pPr lvl="1"/>
            <a:r>
              <a:rPr lang="en-US" smtClean="0"/>
              <a:t>symptoms:  high fever, severe headache, nausea, confusion, disorientation, </a:t>
            </a:r>
            <a:r>
              <a:rPr lang="en-US" b="1" smtClean="0">
                <a:solidFill>
                  <a:schemeClr val="tx2"/>
                </a:solidFill>
              </a:rPr>
              <a:t>personality changes</a:t>
            </a:r>
            <a:r>
              <a:rPr lang="en-US" smtClean="0"/>
              <a:t>,  convulsions, memory loss, drowsiness, and coma 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D.  CNS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Neurosyphilis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Lyme Disease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Other Bacterial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viral encephalitis, meningitis</a:t>
            </a:r>
          </a:p>
          <a:p>
            <a:r>
              <a:rPr lang="en-US" dirty="0" smtClean="0"/>
              <a:t>viruses that have affinity for nervous system </a:t>
            </a:r>
          </a:p>
          <a:p>
            <a:pPr lvl="1"/>
            <a:r>
              <a:rPr lang="en-US" dirty="0" smtClean="0"/>
              <a:t>ex rabies –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Viruses that do not have special affinity for ns</a:t>
            </a:r>
            <a:endParaRPr lang="en-US" dirty="0" smtClean="0"/>
          </a:p>
          <a:p>
            <a:pPr lvl="1"/>
            <a:r>
              <a:rPr lang="en-US" dirty="0" smtClean="0"/>
              <a:t>West </a:t>
            </a:r>
            <a:r>
              <a:rPr lang="en-US" dirty="0" smtClean="0"/>
              <a:t>Nile Fever- from </a:t>
            </a:r>
            <a:r>
              <a:rPr lang="en-US" dirty="0" err="1" smtClean="0"/>
              <a:t>mosquitos</a:t>
            </a:r>
            <a:endParaRPr lang="en-US" dirty="0" smtClean="0"/>
          </a:p>
          <a:p>
            <a:pPr lvl="1"/>
            <a:r>
              <a:rPr lang="en-US" dirty="0" smtClean="0"/>
              <a:t>HIV, mumps, herpes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/>
              <a:t>Viral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virus infects glia and other cells (probably not neurons) although it causes neuronal damage</a:t>
            </a:r>
          </a:p>
          <a:p>
            <a:r>
              <a:rPr lang="en-US" smtClean="0"/>
              <a:t>impaired concentration, mild memory loss</a:t>
            </a:r>
          </a:p>
          <a:p>
            <a:r>
              <a:rPr lang="en-US" smtClean="0"/>
              <a:t>HIV cocktails and the blood brain barrier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HIV dementia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transmissible spongiform encephalopathies </a:t>
            </a:r>
          </a:p>
          <a:p>
            <a:pPr lvl="2"/>
            <a:r>
              <a:rPr lang="en-US" smtClean="0"/>
              <a:t>once disease is apparent – demise is relatively quick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Prion</a:t>
            </a:r>
            <a:r>
              <a:rPr lang="en-US" dirty="0"/>
              <a:t>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Prions</a:t>
            </a:r>
            <a:r>
              <a:rPr lang="en-US" dirty="0" smtClean="0"/>
              <a:t> – abnormal protein that appear to destroy normal proteins and cause them to fold onto themselves in the CNS</a:t>
            </a:r>
          </a:p>
          <a:p>
            <a:pPr lvl="1"/>
            <a:r>
              <a:rPr lang="en-US" dirty="0" smtClean="0"/>
              <a:t>(</a:t>
            </a:r>
            <a:r>
              <a:rPr lang="en-US" b="1" dirty="0" err="1" smtClean="0"/>
              <a:t>pr</a:t>
            </a:r>
            <a:r>
              <a:rPr lang="en-US" dirty="0" err="1" smtClean="0"/>
              <a:t>oteinaceous</a:t>
            </a:r>
            <a:r>
              <a:rPr lang="en-US" dirty="0" smtClean="0"/>
              <a:t> </a:t>
            </a:r>
            <a:r>
              <a:rPr lang="en-US" b="1" dirty="0" smtClean="0"/>
              <a:t>i</a:t>
            </a:r>
            <a:r>
              <a:rPr lang="en-US" dirty="0" smtClean="0"/>
              <a:t>nfectious particle)</a:t>
            </a:r>
          </a:p>
          <a:p>
            <a:endParaRPr lang="en-US" dirty="0" smtClean="0"/>
          </a:p>
          <a:p>
            <a:r>
              <a:rPr lang="en-US" dirty="0" smtClean="0"/>
              <a:t>A number of diseases that are all considered transmissible spongiform </a:t>
            </a:r>
            <a:r>
              <a:rPr lang="en-US" dirty="0" err="1" smtClean="0"/>
              <a:t>encephalopathies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called this because of the spongy nature of what the brain looks like</a:t>
            </a:r>
          </a:p>
          <a:p>
            <a:pPr lvl="2"/>
            <a:r>
              <a:rPr lang="en-US" dirty="0" smtClean="0"/>
              <a:t>all are untreatable and fatal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Prion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38200" y="609600"/>
          <a:ext cx="5943600" cy="4065588"/>
        </p:xfrm>
        <a:graphic>
          <a:graphicData uri="http://schemas.openxmlformats.org/presentationml/2006/ole">
            <p:oleObj spid="_x0000_s67586" name="Bitmap Image" r:id="rId3" imgW="4761905" imgH="3258005" progId="PBrush">
              <p:embed/>
            </p:oleObj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43000" y="5410200"/>
            <a:ext cx="4122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Arial Unicode MS" pitchFamily="34" charset="-128"/>
              </a:rPr>
              <a:t>spongiform holes (vacuoles),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transmissible spongiform </a:t>
            </a:r>
            <a:r>
              <a:rPr lang="en-US" dirty="0" err="1" smtClean="0"/>
              <a:t>encephalopathies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Kuru</a:t>
            </a:r>
            <a:r>
              <a:rPr lang="en-US" dirty="0" smtClean="0"/>
              <a:t> – </a:t>
            </a:r>
            <a:r>
              <a:rPr lang="en-US" dirty="0" err="1" smtClean="0"/>
              <a:t>Papau</a:t>
            </a:r>
            <a:r>
              <a:rPr lang="en-US" dirty="0" smtClean="0"/>
              <a:t> New Guinea</a:t>
            </a:r>
          </a:p>
          <a:p>
            <a:pPr lvl="1"/>
            <a:r>
              <a:rPr lang="en-US" dirty="0" err="1" smtClean="0"/>
              <a:t>scrapies</a:t>
            </a:r>
            <a:r>
              <a:rPr lang="en-US" dirty="0" smtClean="0"/>
              <a:t> – in sheep</a:t>
            </a:r>
          </a:p>
          <a:p>
            <a:pPr lvl="1"/>
            <a:r>
              <a:rPr lang="en-US" dirty="0" smtClean="0"/>
              <a:t>Mad cow disease – in cows</a:t>
            </a:r>
          </a:p>
          <a:p>
            <a:pPr lvl="2"/>
            <a:r>
              <a:rPr lang="en-US" dirty="0" smtClean="0"/>
              <a:t>bovine spongiform (BSE)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Prion diseases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00400"/>
            <a:ext cx="41814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Human </a:t>
            </a:r>
            <a:r>
              <a:rPr lang="en-US" b="1" dirty="0" err="1" smtClean="0"/>
              <a:t>Prion</a:t>
            </a:r>
            <a:r>
              <a:rPr lang="en-US" b="1" dirty="0" smtClean="0"/>
              <a:t> Diseases</a:t>
            </a:r>
            <a:endParaRPr lang="en-US" dirty="0" smtClean="0"/>
          </a:p>
          <a:p>
            <a:r>
              <a:rPr lang="en-US" dirty="0" err="1" smtClean="0"/>
              <a:t>Kuru</a:t>
            </a:r>
            <a:endParaRPr lang="en-US" dirty="0" smtClean="0"/>
          </a:p>
          <a:p>
            <a:pPr lvl="1"/>
            <a:r>
              <a:rPr lang="en-US" dirty="0" smtClean="0"/>
              <a:t>Papua New Guinea- late 1950’s</a:t>
            </a:r>
          </a:p>
          <a:p>
            <a:r>
              <a:rPr lang="en-US" dirty="0" smtClean="0"/>
              <a:t>Creutzfeldt-Jakob Disease (CJD) and variant CJD</a:t>
            </a:r>
          </a:p>
          <a:p>
            <a:r>
              <a:rPr lang="en-US" dirty="0" smtClean="0"/>
              <a:t>fatal familial insomnia</a:t>
            </a:r>
          </a:p>
          <a:p>
            <a:pPr lvl="1"/>
            <a:r>
              <a:rPr lang="en-US" dirty="0" smtClean="0"/>
              <a:t>inherited </a:t>
            </a:r>
            <a:r>
              <a:rPr lang="en-US" dirty="0" err="1" smtClean="0"/>
              <a:t>prion</a:t>
            </a:r>
            <a:r>
              <a:rPr lang="en-US" dirty="0" smtClean="0"/>
              <a:t> disease (found in just 40 families)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Very rare – total estimates 1 per 1,000,000 people• </a:t>
            </a:r>
          </a:p>
          <a:p>
            <a:pPr lvl="1"/>
            <a:r>
              <a:rPr lang="en-US" smtClean="0"/>
              <a:t>Sporadic CJD (occurs occasionally with no known cause) – most common but still rare</a:t>
            </a:r>
          </a:p>
          <a:p>
            <a:endParaRPr lang="en-US" smtClean="0"/>
          </a:p>
          <a:p>
            <a:r>
              <a:rPr lang="en-US" smtClean="0"/>
              <a:t>•</a:t>
            </a:r>
            <a:r>
              <a:rPr lang="en-US" sz="2300" smtClean="0"/>
              <a:t> Familial CJD (an inherited form of CJD that occurs in families)  - accounts for only 10 – 15%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Classic CJD –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brain is jarred, bruised or cut                            	**** most common cause - 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en-US" sz="2800" smtClean="0"/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smtClean="0"/>
              <a:t>contra coup - seen in 50 - 80% of closed 		head injuries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en-US" sz="2800" smtClean="0"/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frontal and temporal lobe sites most 	common 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(alcoholics, epilepsy)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Cerebral Trauma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Both have genetic profile of the prion protein gene.</a:t>
            </a:r>
          </a:p>
          <a:p>
            <a:endParaRPr lang="en-US" smtClean="0"/>
          </a:p>
          <a:p>
            <a:r>
              <a:rPr lang="en-US" smtClean="0"/>
              <a:t>Variant CJD was first described in 1996 in the United Kingdom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by an unconventional transmissible agent. </a:t>
            </a:r>
          </a:p>
          <a:p>
            <a:r>
              <a:rPr lang="en-US" dirty="0" smtClean="0"/>
              <a:t>since first report in 1996 – 217 patients from 11 countries identified</a:t>
            </a:r>
          </a:p>
          <a:p>
            <a:pPr lvl="1"/>
            <a:r>
              <a:rPr lang="en-US" dirty="0" smtClean="0"/>
              <a:t>170 UK, 25 France, 5 </a:t>
            </a:r>
            <a:r>
              <a:rPr lang="en-US" dirty="0" err="1" smtClean="0"/>
              <a:t>spain</a:t>
            </a:r>
            <a:r>
              <a:rPr lang="en-US" dirty="0" smtClean="0"/>
              <a:t>, 3 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Variant CJD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5564188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Box 6"/>
          <p:cNvSpPr txBox="1">
            <a:spLocks noChangeArrowheads="1"/>
          </p:cNvSpPr>
          <p:nvPr/>
        </p:nvSpPr>
        <p:spPr bwMode="auto">
          <a:xfrm>
            <a:off x="990600" y="3962400"/>
            <a:ext cx="7086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TME – transmissible mink</a:t>
            </a:r>
          </a:p>
          <a:p>
            <a:r>
              <a:rPr lang="en-US"/>
              <a:t>CWD – chronic wasting disease</a:t>
            </a:r>
          </a:p>
          <a:p>
            <a:r>
              <a:rPr lang="en-US"/>
              <a:t>BSE- bovine spongiform encephalopathy</a:t>
            </a:r>
          </a:p>
          <a:p>
            <a:r>
              <a:rPr lang="en-US"/>
              <a:t>EUE – ungulates</a:t>
            </a:r>
          </a:p>
          <a:p>
            <a:r>
              <a:rPr lang="en-US"/>
              <a:t>FSE- feline spongiform encephalopathy  - fed offal</a:t>
            </a:r>
          </a:p>
          <a:p>
            <a:r>
              <a:rPr lang="en-US"/>
              <a:t>LC FSE – large cat feline….. -                  fed offal</a:t>
            </a:r>
          </a:p>
          <a:p>
            <a:r>
              <a:rPr lang="en-US"/>
              <a:t>ZPSE – zoo primate spongiform…….-        fed offal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Alzheimers</a:t>
            </a:r>
            <a:r>
              <a:rPr lang="en-US" dirty="0" smtClean="0"/>
              <a:t> Disease, </a:t>
            </a:r>
            <a:r>
              <a:rPr lang="en-US" dirty="0" err="1" smtClean="0"/>
              <a:t>Parkinsons</a:t>
            </a:r>
            <a:r>
              <a:rPr lang="en-US" dirty="0" smtClean="0"/>
              <a:t> Disease, </a:t>
            </a:r>
            <a:r>
              <a:rPr lang="en-US" dirty="0" err="1" smtClean="0"/>
              <a:t>Huntingtons</a:t>
            </a:r>
            <a:r>
              <a:rPr lang="en-US" dirty="0" smtClean="0"/>
              <a:t> Disease</a:t>
            </a:r>
          </a:p>
          <a:p>
            <a:pPr lvl="1"/>
            <a:r>
              <a:rPr lang="en-US" dirty="0" smtClean="0"/>
              <a:t>neurons begin to die – unclear the cause;  </a:t>
            </a:r>
          </a:p>
          <a:p>
            <a:pPr lvl="1"/>
            <a:r>
              <a:rPr lang="en-US" dirty="0" smtClean="0"/>
              <a:t>none of the treatments for these diseases stop the progression of the disease</a:t>
            </a:r>
          </a:p>
          <a:p>
            <a:pPr lvl="2"/>
            <a:r>
              <a:rPr lang="en-US" dirty="0" smtClean="0"/>
              <a:t>maybe??????????????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E. Neurodegenerative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/>
              <a:t>most common form of dementia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/>
              <a:t>up to 4 million Americans with it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/>
              <a:t>person can live with disease (although experiencing significant personality changes and ability to function) for many years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/>
              <a:t>characterized by slow decline- most recent information first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/>
              <a:t>characterized by tangles and plaques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Alzheimers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ChangeArrowheads="1"/>
          </p:cNvSpPr>
          <p:nvPr/>
        </p:nvSpPr>
        <p:spPr bwMode="auto">
          <a:xfrm>
            <a:off x="0" y="5029200"/>
            <a:ext cx="883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Arial Unicode MS" pitchFamily="34" charset="-128"/>
              </a:rPr>
              <a:t>Twists of tangles of filaments within nerve cells, especially in the cerebral cortex,  and hippocampus 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63357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0"/>
            <a:ext cx="8847138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cholinergic neurons are particularly susceptible</a:t>
            </a:r>
          </a:p>
          <a:p>
            <a:pPr lvl="1"/>
            <a:r>
              <a:rPr lang="en-US" sz="2400" smtClean="0"/>
              <a:t>treatments mostly increase ACh activity</a:t>
            </a:r>
          </a:p>
          <a:p>
            <a:pPr lvl="2"/>
            <a:r>
              <a:rPr lang="en-US" sz="2000" smtClean="0"/>
              <a:t>AChE blockers</a:t>
            </a:r>
          </a:p>
          <a:p>
            <a:pPr lvl="2"/>
            <a:r>
              <a:rPr lang="en-US" sz="2000" smtClean="0"/>
              <a:t>ACh agonists</a:t>
            </a:r>
          </a:p>
          <a:p>
            <a:pPr lvl="2"/>
            <a:endParaRPr lang="en-US" sz="2000" smtClean="0"/>
          </a:p>
          <a:p>
            <a:pPr lvl="1"/>
            <a:r>
              <a:rPr lang="en-US" smtClean="0"/>
              <a:t>Latest –treatment – memantine</a:t>
            </a:r>
          </a:p>
          <a:p>
            <a:pPr lvl="2"/>
            <a:r>
              <a:rPr lang="en-US" smtClean="0"/>
              <a:t>Blocks GLU receptors  (NMDA receptors)</a:t>
            </a:r>
          </a:p>
          <a:p>
            <a:pPr lvl="2"/>
            <a:endParaRPr lang="en-US" sz="2000" smtClean="0"/>
          </a:p>
          <a:p>
            <a:r>
              <a:rPr lang="en-US" sz="2800" smtClean="0"/>
              <a:t>early onset AZ vs later onset</a:t>
            </a:r>
          </a:p>
          <a:p>
            <a:pPr lvl="1"/>
            <a:r>
              <a:rPr lang="en-US" sz="2400" smtClean="0"/>
              <a:t>Genetics; trisomy 21</a:t>
            </a:r>
          </a:p>
          <a:p>
            <a:endParaRPr lang="en-US" sz="2800" smtClean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Alzheimers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typical onset over 60</a:t>
            </a:r>
          </a:p>
          <a:p>
            <a:pPr lvl="1"/>
            <a:r>
              <a:rPr lang="en-US" smtClean="0"/>
              <a:t>younger than 40 (5 per 100,000)</a:t>
            </a:r>
          </a:p>
          <a:p>
            <a:pPr lvl="1"/>
            <a:r>
              <a:rPr lang="en-US" smtClean="0"/>
              <a:t>people in 70’s (300 – 700 per 100,000)</a:t>
            </a:r>
          </a:p>
          <a:p>
            <a:pPr lvl="1"/>
            <a:r>
              <a:rPr lang="en-US" smtClean="0"/>
              <a:t>etiology still unknown</a:t>
            </a:r>
          </a:p>
          <a:p>
            <a:r>
              <a:rPr lang="en-US" smtClean="0"/>
              <a:t>Famous individuals with PD</a:t>
            </a:r>
          </a:p>
          <a:p>
            <a:pPr lvl="1"/>
            <a:r>
              <a:rPr lang="en-US" smtClean="0"/>
              <a:t>Janet Reno,  Muhommed Ali, Michael J. Fox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Parkinsons Disease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209800" y="228600"/>
            <a:ext cx="52880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Parkinson’s Disease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800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>
              <a:buFontTx/>
              <a:buChar char="•"/>
            </a:pPr>
            <a:r>
              <a:rPr lang="en-US" sz="2800" dirty="0">
                <a:latin typeface="Arial" charset="0"/>
              </a:rPr>
              <a:t>Features: difficulty initiating movement, cogwheel rigidity, resting tremor and postural instability (fall easily)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.</a:t>
            </a:r>
            <a:endParaRPr lang="en-US" sz="3200" dirty="0">
              <a:latin typeface="Arial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09600" y="266700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>
              <a:buFontTx/>
              <a:buChar char="•"/>
            </a:pPr>
            <a:r>
              <a:rPr lang="en-US" sz="2400">
                <a:latin typeface="Arial" charset="0"/>
              </a:rPr>
              <a:t>What do we see?   </a:t>
            </a:r>
          </a:p>
          <a:p>
            <a:pPr lvl="1">
              <a:buFontTx/>
              <a:buChar char="•"/>
            </a:pPr>
            <a:r>
              <a:rPr lang="en-US" sz="2400">
                <a:latin typeface="Arial" charset="0"/>
              </a:rPr>
              <a:t>Progressive degeneration of dopamine neurons in the midbrain (substantia nigra) that project to basal ganglia</a:t>
            </a:r>
            <a:endParaRPr lang="en-US" sz="3200">
              <a:latin typeface="Arial" charset="0"/>
            </a:endParaRPr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1295400" y="914400"/>
            <a:ext cx="6781800" cy="0"/>
          </a:xfrm>
          <a:prstGeom prst="line">
            <a:avLst/>
          </a:prstGeom>
          <a:noFill/>
          <a:ln w="76200" cmpd="tri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4800600"/>
            <a:ext cx="81725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Depression – </a:t>
            </a:r>
          </a:p>
          <a:p>
            <a:pPr lvl="1"/>
            <a:r>
              <a:rPr lang="en-US" sz="2400"/>
              <a:t>occurs fairly often –estimates of 50% course of disease</a:t>
            </a:r>
          </a:p>
          <a:p>
            <a:r>
              <a:rPr lang="en-US" sz="2400"/>
              <a:t>Emotional changes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772400" cy="54102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en-US" sz="2800" smtClean="0"/>
              <a:t>Concussion - brain is jarred resulting in temporary loss of consciousness (often lasting just few minutes)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en-US" smtClean="0"/>
              <a:t>threshold and severity issues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endParaRPr lang="en-US" sz="2800" smtClean="0"/>
          </a:p>
          <a:p>
            <a:pPr lvl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endParaRPr lang="en-US" smtClean="0"/>
          </a:p>
          <a:p>
            <a:endParaRPr lang="en-US" sz="280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some definitions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unsure;  certain risk factors suggest environmental contaminants</a:t>
            </a:r>
          </a:p>
          <a:p>
            <a:pPr lvl="1"/>
            <a:r>
              <a:rPr lang="en-US" smtClean="0"/>
              <a:t>age, well water, farmers, boxers</a:t>
            </a:r>
          </a:p>
          <a:p>
            <a:pPr lvl="1"/>
            <a:r>
              <a:rPr lang="en-US" smtClean="0"/>
              <a:t>MPTP model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What causes Parkinsons Disease?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do we know about the treatment?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5181600"/>
          </a:xfrm>
        </p:spPr>
        <p:txBody>
          <a:bodyPr/>
          <a:lstStyle/>
          <a:p>
            <a:r>
              <a:rPr lang="en-US" sz="2800" smtClean="0"/>
              <a:t>Pharmacological: increase dopamine (DA) levels with a drug like l-dopa</a:t>
            </a:r>
          </a:p>
          <a:p>
            <a:r>
              <a:rPr lang="en-US" sz="2800" smtClean="0"/>
              <a:t>other drugs that slow down breakdown of DA or act as DA agonists</a:t>
            </a:r>
          </a:p>
          <a:p>
            <a:endParaRPr lang="en-US" sz="2800" smtClean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Current Treatments for Parkinsonism</a:t>
            </a:r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5181600"/>
          </a:xfrm>
        </p:spPr>
        <p:txBody>
          <a:bodyPr/>
          <a:lstStyle/>
          <a:p>
            <a:r>
              <a:rPr lang="en-US" smtClean="0"/>
              <a:t>rationale</a:t>
            </a:r>
            <a:r>
              <a:rPr lang="en-US" smtClean="0">
                <a:solidFill>
                  <a:schemeClr val="bg1"/>
                </a:solidFill>
              </a:rPr>
              <a:t>:</a:t>
            </a:r>
          </a:p>
          <a:p>
            <a:pPr lvl="1"/>
            <a:endParaRPr lang="en-US" smtClean="0">
              <a:solidFill>
                <a:schemeClr val="bg1"/>
              </a:solidFill>
            </a:endParaRPr>
          </a:p>
          <a:p>
            <a:pPr lvl="1"/>
            <a:endParaRPr lang="en-US" sz="3200" smtClean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Current Treatments for Parkinsonism</a:t>
            </a:r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5181600"/>
          </a:xfrm>
        </p:spPr>
        <p:txBody>
          <a:bodyPr/>
          <a:lstStyle/>
          <a:p>
            <a:r>
              <a:rPr lang="en-US" sz="3600" smtClean="0"/>
              <a:t>over time – extended off periods</a:t>
            </a:r>
          </a:p>
          <a:p>
            <a:endParaRPr lang="en-US" sz="3600" smtClean="0"/>
          </a:p>
          <a:p>
            <a:r>
              <a:rPr lang="en-US" smtClean="0"/>
              <a:t>motor side effects from medication</a:t>
            </a:r>
          </a:p>
          <a:p>
            <a:endParaRPr lang="en-US" smtClean="0"/>
          </a:p>
          <a:p>
            <a:r>
              <a:rPr lang="en-US" smtClean="0"/>
              <a:t>other side effects of medication</a:t>
            </a:r>
            <a:endParaRPr lang="en-US" sz="3600" smtClean="0"/>
          </a:p>
          <a:p>
            <a:pPr lvl="1">
              <a:buFont typeface="Wingdings" pitchFamily="2" charset="2"/>
              <a:buNone/>
            </a:pPr>
            <a:endParaRPr lang="en-US" sz="3200" smtClean="0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Problems with drugs that increase DA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7772400" cy="4648200"/>
          </a:xfrm>
        </p:spPr>
        <p:txBody>
          <a:bodyPr/>
          <a:lstStyle/>
          <a:p>
            <a:r>
              <a:rPr lang="en-US" sz="2800" smtClean="0"/>
              <a:t>Various forms of brain surgery </a:t>
            </a:r>
          </a:p>
          <a:p>
            <a:pPr lvl="1"/>
            <a:r>
              <a:rPr lang="en-US" smtClean="0"/>
              <a:t>Lesion part of thalamus</a:t>
            </a:r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r>
              <a:rPr lang="en-US" sz="2800" smtClean="0"/>
              <a:t>deep brain stimulation</a:t>
            </a:r>
          </a:p>
          <a:p>
            <a:endParaRPr lang="en-US" sz="2800" smtClean="0"/>
          </a:p>
          <a:p>
            <a:r>
              <a:rPr lang="en-US" sz="2800" smtClean="0"/>
              <a:t>fetal tissue implantation</a:t>
            </a:r>
          </a:p>
          <a:p>
            <a:pPr lvl="1"/>
            <a:r>
              <a:rPr lang="en-US" smtClean="0"/>
              <a:t>RECENT RISK OF SIDE EFFECTS</a:t>
            </a:r>
          </a:p>
          <a:p>
            <a:endParaRPr lang="en-US" sz="2800" smtClean="0"/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other treatments applied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990600" y="1371600"/>
            <a:ext cx="7162800" cy="0"/>
          </a:xfrm>
          <a:prstGeom prst="line">
            <a:avLst/>
          </a:prstGeom>
          <a:noFill/>
          <a:ln w="76200" cmpd="tri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3392488" cy="4572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66"/>
                </a:solidFill>
                <a:latin typeface="Times New Roman" pitchFamily="18" charset="0"/>
              </a:rPr>
              <a:t>How was it discovered---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2133600"/>
            <a:ext cx="4495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ial" charset="0"/>
              </a:rPr>
              <a:t>1982 – San Francisco</a:t>
            </a:r>
          </a:p>
          <a:p>
            <a:r>
              <a:rPr lang="en-US" sz="2400" b="1">
                <a:latin typeface="Arial" charset="0"/>
              </a:rPr>
              <a:t>Designer Drug that was supposed to mimic heroin</a:t>
            </a:r>
          </a:p>
          <a:p>
            <a:endParaRPr lang="en-US" sz="2400" b="1">
              <a:latin typeface="Arial" charset="0"/>
            </a:endParaRPr>
          </a:p>
          <a:p>
            <a:r>
              <a:rPr lang="en-US" sz="2400" b="1">
                <a:latin typeface="Arial" charset="0"/>
              </a:rPr>
              <a:t>Seven heroin addicts at ER</a:t>
            </a:r>
          </a:p>
          <a:p>
            <a:r>
              <a:rPr lang="en-US" sz="2400" b="1">
                <a:latin typeface="Arial" charset="0"/>
              </a:rPr>
              <a:t>All showed signs of severe</a:t>
            </a:r>
          </a:p>
          <a:p>
            <a:r>
              <a:rPr lang="en-US" sz="2400" b="1">
                <a:latin typeface="Arial" charset="0"/>
              </a:rPr>
              <a:t>Parkinsons like Disease</a:t>
            </a:r>
          </a:p>
          <a:p>
            <a:endParaRPr lang="en-US" sz="2400" b="1">
              <a:latin typeface="Arial" charset="0"/>
            </a:endParaRPr>
          </a:p>
          <a:p>
            <a:endParaRPr lang="en-US" sz="2400" b="1">
              <a:latin typeface="Arial" charset="0"/>
            </a:endParaRPr>
          </a:p>
          <a:p>
            <a:r>
              <a:rPr lang="en-US" sz="2400" b="1">
                <a:latin typeface="Arial" charset="0"/>
              </a:rPr>
              <a:t>Found that the drug had been</a:t>
            </a:r>
          </a:p>
          <a:p>
            <a:r>
              <a:rPr lang="en-US" sz="2400" b="1">
                <a:latin typeface="Arial" charset="0"/>
              </a:rPr>
              <a:t>contaminated with a toxin called MPTP </a:t>
            </a:r>
          </a:p>
          <a:p>
            <a:endParaRPr lang="en-US" sz="2400" b="1">
              <a:latin typeface="Arial" charset="0"/>
            </a:endParaRPr>
          </a:p>
        </p:txBody>
      </p:sp>
      <p:pic>
        <p:nvPicPr>
          <p:cNvPr id="51205" name="Picture 6" descr="MPTP_Hu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3581400" cy="2501900"/>
          </a:xfrm>
          <a:prstGeom prst="rect">
            <a:avLst/>
          </a:prstGeom>
          <a:noFill/>
          <a:ln w="9525">
            <a:solidFill>
              <a:srgbClr val="EF052C"/>
            </a:solidFill>
            <a:miter lim="800000"/>
            <a:headEnd/>
            <a:tailEnd/>
          </a:ln>
        </p:spPr>
      </p:pic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5181600" y="4724400"/>
            <a:ext cx="342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First human cohort of MPTP-induced parkinsonism</a:t>
            </a:r>
            <a:endParaRPr lang="en-US" sz="2000" b="1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70664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 lIns="92075" tIns="46038" rIns="92075" bIns="46038"/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Arial Black" pitchFamily="34" charset="0"/>
              </a:rPr>
              <a:t>MPTP-induced Parkinsonism</a:t>
            </a:r>
            <a:endParaRPr lang="en-US" sz="3600">
              <a:latin typeface="Arial Black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Glial Cell Line-Derived Neurotrophic Factor (GDNF)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8001000" cy="4114800"/>
          </a:xfrm>
        </p:spPr>
        <p:txBody>
          <a:bodyPr/>
          <a:lstStyle/>
          <a:p>
            <a:r>
              <a:rPr lang="en-US" sz="2800" smtClean="0">
                <a:solidFill>
                  <a:srgbClr val="000000"/>
                </a:solidFill>
                <a:sym typeface="Symbol" pitchFamily="18" charset="2"/>
              </a:rPr>
              <a:t>GDNF is currently one of the most potent survival factors for dopamine neurons!</a:t>
            </a: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0" y="1371600"/>
            <a:ext cx="9144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_______________________________________</a:t>
            </a: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history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GDNF studies in monkeys</a:t>
            </a:r>
          </a:p>
          <a:p>
            <a:r>
              <a:rPr lang="en-US" dirty="0" smtClean="0"/>
              <a:t>Human Phase 1 Clinical Trials</a:t>
            </a:r>
          </a:p>
          <a:p>
            <a:pPr lvl="1"/>
            <a:r>
              <a:rPr lang="en-US" dirty="0" smtClean="0"/>
              <a:t>University of KY- Dr. Don Gash</a:t>
            </a:r>
          </a:p>
          <a:p>
            <a:r>
              <a:rPr lang="en-US" dirty="0" smtClean="0"/>
              <a:t>Drs. Gill and Haywood in Bristol, England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Five PD patients with significant side-effects from l-</a:t>
            </a:r>
            <a:r>
              <a:rPr lang="en-US" sz="2000" dirty="0" err="1" smtClean="0"/>
              <a:t>dopa</a:t>
            </a:r>
            <a:r>
              <a:rPr lang="en-US" sz="2000" dirty="0" smtClean="0"/>
              <a:t> treatment, on/off symptoms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All received continuous GDNF infusion into the </a:t>
            </a:r>
            <a:r>
              <a:rPr lang="en-US" sz="2000" dirty="0" err="1" smtClean="0"/>
              <a:t>putamen</a:t>
            </a:r>
            <a:r>
              <a:rPr lang="en-US" sz="2000" dirty="0" smtClean="0"/>
              <a:t> for two years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All showed significant improvements in motor functions</a:t>
            </a:r>
          </a:p>
          <a:p>
            <a:pPr lvl="1"/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36" y="0"/>
            <a:ext cx="816899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Boxing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force of a professional boxer's fist is equivalent to being hit with a 13 pound bowling ball traveling 20 miles per hour, or about 52 g's.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early symptoms include cognitive dysfunction, memory problems, depression, clumsiness or motor incoordination</a:t>
            </a:r>
          </a:p>
          <a:p>
            <a:r>
              <a:rPr lang="en-US" sz="2400" smtClean="0"/>
              <a:t>first described syndrome in 1872</a:t>
            </a:r>
          </a:p>
          <a:p>
            <a:r>
              <a:rPr lang="en-US" sz="2400" smtClean="0"/>
              <a:t>usually first symptoms emerge between 30 and 45 years of age</a:t>
            </a:r>
          </a:p>
          <a:p>
            <a:r>
              <a:rPr lang="en-US" sz="2400" smtClean="0"/>
              <a:t>characterized by progressive degeneration of CNS</a:t>
            </a:r>
          </a:p>
          <a:p>
            <a:endParaRPr lang="en-US" sz="2400" smtClean="0"/>
          </a:p>
          <a:p>
            <a:r>
              <a:rPr lang="en-US" sz="2400" smtClean="0"/>
              <a:t>genetic basis – </a:t>
            </a:r>
          </a:p>
          <a:p>
            <a:pPr lvl="1"/>
            <a:r>
              <a:rPr lang="en-US" sz="2000" smtClean="0"/>
              <a:t>offspring has 50% of inheriting disorder if parent has it</a:t>
            </a:r>
          </a:p>
          <a:p>
            <a:endParaRPr lang="en-US" sz="240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Huntingtons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tremendous progress in genetics of HD</a:t>
            </a:r>
          </a:p>
          <a:p>
            <a:pPr lvl="1"/>
            <a:r>
              <a:rPr lang="en-US" sz="2400" smtClean="0"/>
              <a:t>short arm of the 4</a:t>
            </a:r>
            <a:r>
              <a:rPr lang="en-US" sz="2400" baseline="30000" smtClean="0"/>
              <a:t>th</a:t>
            </a:r>
            <a:r>
              <a:rPr lang="en-US" sz="2400" smtClean="0"/>
              <a:t> chromosome</a:t>
            </a:r>
          </a:p>
          <a:p>
            <a:pPr lvl="2"/>
            <a:r>
              <a:rPr lang="en-US" sz="2000" smtClean="0"/>
              <a:t>a gene that codes for a protein called huntingtin</a:t>
            </a:r>
          </a:p>
          <a:p>
            <a:pPr lvl="2"/>
            <a:r>
              <a:rPr lang="en-US" smtClean="0"/>
              <a:t>CAG repeats</a:t>
            </a:r>
          </a:p>
          <a:p>
            <a:pPr lvl="3"/>
            <a:r>
              <a:rPr lang="en-US" sz="2400" smtClean="0"/>
              <a:t>sequence replicated up to 26 times in normal adults; </a:t>
            </a:r>
          </a:p>
          <a:p>
            <a:pPr lvl="3"/>
            <a:r>
              <a:rPr lang="en-US" sz="2400" smtClean="0"/>
              <a:t>HD  - 40 to over 100X – more replicates usually the earlier and more severe the onset of disease</a:t>
            </a:r>
          </a:p>
          <a:p>
            <a:pPr lvl="2"/>
            <a:r>
              <a:rPr lang="en-US" smtClean="0"/>
              <a:t>still not sure why CAG repeats cause HD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can screen for this disorder now – from in utero to anytime after birth</a:t>
            </a:r>
          </a:p>
          <a:p>
            <a:endParaRPr lang="en-US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In theory vs in practice……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38100"/>
            <a:ext cx="8458200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772400" cy="54102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en-US" sz="2800" smtClean="0">
                <a:solidFill>
                  <a:srgbClr val="99CCFF"/>
                </a:solidFill>
              </a:rPr>
              <a:t>Concussion - brain is jarred resulting in temporary loss of consciousness (often lasting just few minutes)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en-US" smtClean="0">
                <a:solidFill>
                  <a:srgbClr val="99CCFF"/>
                </a:solidFill>
              </a:rPr>
              <a:t>threshold and severity issues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endParaRPr lang="en-US" sz="2800" smtClean="0">
              <a:solidFill>
                <a:srgbClr val="99CCFF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en-US" sz="2800" smtClean="0"/>
              <a:t>Contusions - more severe than concussion; brain is jarred but also shifted out of position in skull (so generally bruised)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en-US" smtClean="0"/>
              <a:t>coma, convulsions, speech loss</a:t>
            </a:r>
            <a:endParaRPr lang="en-US" sz="2400" smtClean="0"/>
          </a:p>
          <a:p>
            <a:pPr lvl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endParaRPr lang="en-US" smtClean="0"/>
          </a:p>
          <a:p>
            <a:endParaRPr lang="en-US" sz="2800" smtClean="0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some definitions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2808</TotalTime>
  <Words>1615</Words>
  <Application>Microsoft Office PowerPoint</Application>
  <PresentationFormat>On-screen Show (4:3)</PresentationFormat>
  <Paragraphs>327</Paragraphs>
  <Slides>62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Concourse</vt:lpstr>
      <vt:lpstr>Bitmap Image</vt:lpstr>
      <vt:lpstr>Outline for Brain Injury and Recovery Lectures</vt:lpstr>
      <vt:lpstr>Who studies and treats brain disorders? </vt:lpstr>
      <vt:lpstr>Slide 3</vt:lpstr>
      <vt:lpstr>Cerebral Trauma</vt:lpstr>
      <vt:lpstr>some definitions</vt:lpstr>
      <vt:lpstr>Slide 6</vt:lpstr>
      <vt:lpstr>Slide 7</vt:lpstr>
      <vt:lpstr>Slide 8</vt:lpstr>
      <vt:lpstr>some definitions</vt:lpstr>
      <vt:lpstr>Slide 10</vt:lpstr>
      <vt:lpstr>Slide 11</vt:lpstr>
      <vt:lpstr>Slide 12</vt:lpstr>
      <vt:lpstr>Slide 13</vt:lpstr>
      <vt:lpstr>example of laceration</vt:lpstr>
      <vt:lpstr>Slide 15</vt:lpstr>
      <vt:lpstr>B.  Cerebrovascular diseases</vt:lpstr>
      <vt:lpstr>B.  Cerebrovascular diseases</vt:lpstr>
      <vt:lpstr>B.  Cerebrovascular diseases</vt:lpstr>
      <vt:lpstr>B.  Cerebrovascular diseases</vt:lpstr>
      <vt:lpstr>What are estimates of the consequences?</vt:lpstr>
      <vt:lpstr>Slide 21</vt:lpstr>
      <vt:lpstr>Signs of Stroke or TIA</vt:lpstr>
      <vt:lpstr>Slide 23</vt:lpstr>
      <vt:lpstr>Slide 24</vt:lpstr>
      <vt:lpstr>Can we save neurons?</vt:lpstr>
      <vt:lpstr>A variety of clinical trials  </vt:lpstr>
      <vt:lpstr>C.  CNS infections</vt:lpstr>
      <vt:lpstr>Differences between bacteria and viruses.</vt:lpstr>
      <vt:lpstr>D.  CNS infections</vt:lpstr>
      <vt:lpstr>D.  CNS infections</vt:lpstr>
      <vt:lpstr>Other Bacterial Infections</vt:lpstr>
      <vt:lpstr>Viral Infections</vt:lpstr>
      <vt:lpstr>HIV dementia</vt:lpstr>
      <vt:lpstr>Prion diseases</vt:lpstr>
      <vt:lpstr>Prion diseases</vt:lpstr>
      <vt:lpstr>Slide 36</vt:lpstr>
      <vt:lpstr>Prion diseases</vt:lpstr>
      <vt:lpstr>Slide 38</vt:lpstr>
      <vt:lpstr>Classic CJD –  </vt:lpstr>
      <vt:lpstr>Slide 40</vt:lpstr>
      <vt:lpstr>Variant CJD</vt:lpstr>
      <vt:lpstr>Slide 42</vt:lpstr>
      <vt:lpstr>E. Neurodegenerative disorders</vt:lpstr>
      <vt:lpstr>Alzheimers disease</vt:lpstr>
      <vt:lpstr>Slide 45</vt:lpstr>
      <vt:lpstr>Slide 46</vt:lpstr>
      <vt:lpstr>Alzheimers disease</vt:lpstr>
      <vt:lpstr>Parkinsons Disease</vt:lpstr>
      <vt:lpstr>Slide 49</vt:lpstr>
      <vt:lpstr>What causes Parkinsons Disease?</vt:lpstr>
      <vt:lpstr>What do we know about the treatment?</vt:lpstr>
      <vt:lpstr>Current Treatments for Parkinsonism </vt:lpstr>
      <vt:lpstr>Current Treatments for Parkinsonism </vt:lpstr>
      <vt:lpstr>Problems with drugs that increase DA activity</vt:lpstr>
      <vt:lpstr>other treatments applied</vt:lpstr>
      <vt:lpstr>MPTP-induced Parkinsonism</vt:lpstr>
      <vt:lpstr>Glial Cell Line-Derived Neurotrophic Factor (GDNF)</vt:lpstr>
      <vt:lpstr>A bit of history </vt:lpstr>
      <vt:lpstr>Slide 59</vt:lpstr>
      <vt:lpstr>Huntingtons Disease</vt:lpstr>
      <vt:lpstr>Slide 61</vt:lpstr>
      <vt:lpstr>In theory vs in practice……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study brain/behavior relationships?</dc:title>
  <dc:creator>Barron, Susan</dc:creator>
  <cp:lastModifiedBy>sbarron</cp:lastModifiedBy>
  <cp:revision>68</cp:revision>
  <dcterms:created xsi:type="dcterms:W3CDTF">2005-02-02T18:38:24Z</dcterms:created>
  <dcterms:modified xsi:type="dcterms:W3CDTF">2012-02-21T06:01:48Z</dcterms:modified>
</cp:coreProperties>
</file>