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385" autoAdjust="0"/>
    <p:restoredTop sz="94660"/>
  </p:normalViewPr>
  <p:slideViewPr>
    <p:cSldViewPr>
      <p:cViewPr varScale="1">
        <p:scale>
          <a:sx n="104" d="100"/>
          <a:sy n="104" d="100"/>
        </p:scale>
        <p:origin x="-18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B6DE0AE-0C2F-4BE8-A8FB-E32F3E4E0B71}" type="datetimeFigureOut">
              <a:rPr lang="en-US" smtClean="0"/>
              <a:pPr/>
              <a:t>1/25/2009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46B2E7A-FD2D-4F3B-A426-EA6775D52C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6DE0AE-0C2F-4BE8-A8FB-E32F3E4E0B71}" type="datetimeFigureOut">
              <a:rPr lang="en-US" smtClean="0"/>
              <a:pPr/>
              <a:t>1/25/2009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6DE0AE-0C2F-4BE8-A8FB-E32F3E4E0B71}" type="datetimeFigureOut">
              <a:rPr lang="en-US" smtClean="0"/>
              <a:pPr/>
              <a:t>1/25/2009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6DE0AE-0C2F-4BE8-A8FB-E32F3E4E0B71}" type="datetimeFigureOut">
              <a:rPr lang="en-US" smtClean="0"/>
              <a:pPr/>
              <a:t>1/25/2009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6DE0AE-0C2F-4BE8-A8FB-E32F3E4E0B71}" type="datetimeFigureOut">
              <a:rPr lang="en-US" smtClean="0"/>
              <a:pPr/>
              <a:t>1/25/2009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6B2E7A-FD2D-4F3B-A426-EA6775D52C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6DE0AE-0C2F-4BE8-A8FB-E32F3E4E0B71}" type="datetimeFigureOut">
              <a:rPr lang="en-US" smtClean="0"/>
              <a:pPr/>
              <a:t>1/25/2009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6DE0AE-0C2F-4BE8-A8FB-E32F3E4E0B71}" type="datetimeFigureOut">
              <a:rPr lang="en-US" smtClean="0"/>
              <a:pPr/>
              <a:t>1/25/2009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6DE0AE-0C2F-4BE8-A8FB-E32F3E4E0B71}" type="datetimeFigureOut">
              <a:rPr lang="en-US" smtClean="0"/>
              <a:pPr/>
              <a:t>1/25/2009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DE0AE-0C2F-4BE8-A8FB-E32F3E4E0B71}" type="datetimeFigureOut">
              <a:rPr lang="en-US" smtClean="0"/>
              <a:pPr/>
              <a:t>1/25/2009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6DE0AE-0C2F-4BE8-A8FB-E32F3E4E0B71}" type="datetimeFigureOut">
              <a:rPr lang="en-US" smtClean="0"/>
              <a:pPr/>
              <a:t>1/25/2009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6B2E7A-FD2D-4F3B-A426-EA6775D52C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6DE0AE-0C2F-4BE8-A8FB-E32F3E4E0B71}" type="datetimeFigureOut">
              <a:rPr lang="en-US" smtClean="0"/>
              <a:pPr/>
              <a:t>1/25/2009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46B2E7A-FD2D-4F3B-A426-EA6775D52C9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6DE0AE-0C2F-4BE8-A8FB-E32F3E4E0B71}" type="datetimeFigureOut">
              <a:rPr lang="en-US" smtClean="0"/>
              <a:pPr/>
              <a:t>1/25/2009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6B2E7A-FD2D-4F3B-A426-EA6775D52C9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Annotated  Bibliographies</a:t>
            </a:r>
            <a:endParaRPr lang="en-US" dirty="0"/>
          </a:p>
        </p:txBody>
      </p:sp>
      <p:sp>
        <p:nvSpPr>
          <p:cNvPr id="3" name="Subtitle 2"/>
          <p:cNvSpPr>
            <a:spLocks noGrp="1"/>
          </p:cNvSpPr>
          <p:nvPr>
            <p:ph type="subTitle" idx="1"/>
          </p:nvPr>
        </p:nvSpPr>
        <p:spPr/>
        <p:txBody>
          <a:bodyPr/>
          <a:lstStyle/>
          <a:p>
            <a:r>
              <a:rPr lang="en-US" dirty="0" smtClean="0"/>
              <a:t>A Quick Overview</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a:r>
              <a:rPr lang="en-US" dirty="0" smtClean="0"/>
              <a:t>Bibliography</a:t>
            </a:r>
            <a:endParaRPr lang="en-US" dirty="0"/>
          </a:p>
        </p:txBody>
      </p:sp>
      <p:sp>
        <p:nvSpPr>
          <p:cNvPr id="3" name="Content Placeholder 2"/>
          <p:cNvSpPr>
            <a:spLocks noGrp="1"/>
          </p:cNvSpPr>
          <p:nvPr>
            <p:ph idx="1"/>
          </p:nvPr>
        </p:nvSpPr>
        <p:spPr>
          <a:xfrm>
            <a:off x="457200" y="1371600"/>
            <a:ext cx="8229600" cy="4953000"/>
          </a:xfrm>
        </p:spPr>
        <p:txBody>
          <a:bodyPr/>
          <a:lstStyle/>
          <a:p>
            <a:r>
              <a:rPr lang="en-US" sz="3200" dirty="0" smtClean="0"/>
              <a:t>A </a:t>
            </a:r>
            <a:r>
              <a:rPr lang="en-US" sz="3200" b="1" dirty="0" smtClean="0"/>
              <a:t>bibliography</a:t>
            </a:r>
            <a:r>
              <a:rPr lang="en-US" sz="3200" dirty="0" smtClean="0"/>
              <a:t> </a:t>
            </a:r>
            <a:endParaRPr lang="en-US" sz="3200" dirty="0" smtClean="0"/>
          </a:p>
          <a:p>
            <a:pPr lvl="1"/>
            <a:r>
              <a:rPr lang="en-US" sz="2800" dirty="0" smtClean="0"/>
              <a:t>A list </a:t>
            </a:r>
            <a:r>
              <a:rPr lang="en-US" sz="2800" dirty="0" smtClean="0"/>
              <a:t>of </a:t>
            </a:r>
            <a:r>
              <a:rPr lang="en-US" sz="2800" dirty="0" smtClean="0"/>
              <a:t>research sources </a:t>
            </a:r>
            <a:r>
              <a:rPr lang="en-US" sz="2800" dirty="0" smtClean="0"/>
              <a:t>(books, journals, websites, periodicals, etc.) </a:t>
            </a:r>
            <a:endParaRPr lang="en-US" sz="2800" dirty="0" smtClean="0"/>
          </a:p>
          <a:p>
            <a:pPr lvl="1"/>
            <a:r>
              <a:rPr lang="en-US" sz="2800" dirty="0" smtClean="0"/>
              <a:t>Sometimes </a:t>
            </a:r>
            <a:r>
              <a:rPr lang="en-US" sz="2800" dirty="0" smtClean="0"/>
              <a:t>called "references" or "works cited" depending on the style format you are using. </a:t>
            </a:r>
            <a:endParaRPr lang="en-US" sz="2800" dirty="0" smtClean="0"/>
          </a:p>
          <a:p>
            <a:pPr lvl="1"/>
            <a:r>
              <a:rPr lang="en-US" sz="2800" dirty="0" smtClean="0"/>
              <a:t>Includes </a:t>
            </a:r>
            <a:r>
              <a:rPr lang="en-US" sz="2800" dirty="0" smtClean="0"/>
              <a:t>the bibliographic information (i.e., the author, title, publisher, etc.).</a:t>
            </a:r>
          </a:p>
          <a:p>
            <a:endParaRPr lang="en-US" sz="2800" dirty="0" smtClean="0"/>
          </a:p>
          <a:p>
            <a:r>
              <a:rPr lang="en-US" sz="3200" dirty="0" smtClean="0"/>
              <a:t>An </a:t>
            </a:r>
            <a:r>
              <a:rPr lang="en-US" sz="3200" b="1" dirty="0" smtClean="0"/>
              <a:t>annotation </a:t>
            </a:r>
            <a:r>
              <a:rPr lang="en-US" sz="2800" dirty="0" smtClean="0"/>
              <a:t>is a summary and/or evaluation.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pPr algn="ctr"/>
            <a:r>
              <a:rPr lang="en-US" dirty="0" smtClean="0"/>
              <a:t>Annotation</a:t>
            </a:r>
            <a:endParaRPr lang="en-US" dirty="0"/>
          </a:p>
        </p:txBody>
      </p:sp>
      <p:sp>
        <p:nvSpPr>
          <p:cNvPr id="3" name="Content Placeholder 2"/>
          <p:cNvSpPr>
            <a:spLocks noGrp="1"/>
          </p:cNvSpPr>
          <p:nvPr>
            <p:ph idx="1"/>
          </p:nvPr>
        </p:nvSpPr>
        <p:spPr>
          <a:xfrm>
            <a:off x="457200" y="1295400"/>
            <a:ext cx="8229600" cy="5029200"/>
          </a:xfrm>
        </p:spPr>
        <p:txBody>
          <a:bodyPr/>
          <a:lstStyle/>
          <a:p>
            <a:r>
              <a:rPr lang="en-US" sz="2800" b="1" dirty="0" smtClean="0"/>
              <a:t>An a</a:t>
            </a:r>
            <a:r>
              <a:rPr lang="en-US" sz="2800" b="1" dirty="0" smtClean="0"/>
              <a:t>nnotated </a:t>
            </a:r>
            <a:r>
              <a:rPr lang="en-US" sz="2800" b="1" dirty="0" smtClean="0"/>
              <a:t>bibliography</a:t>
            </a:r>
            <a:r>
              <a:rPr lang="en-US" sz="2800" dirty="0" smtClean="0"/>
              <a:t> includes a summary and/or evaluation of each of the sources. </a:t>
            </a:r>
            <a:endParaRPr lang="en-US" sz="2800" dirty="0" smtClean="0"/>
          </a:p>
          <a:p>
            <a:endParaRPr lang="en-US" sz="2800" dirty="0" smtClean="0"/>
          </a:p>
          <a:p>
            <a:r>
              <a:rPr lang="en-US" sz="2800" dirty="0" smtClean="0"/>
              <a:t>A</a:t>
            </a:r>
            <a:r>
              <a:rPr lang="en-US" sz="2800" dirty="0" smtClean="0"/>
              <a:t>nnotations </a:t>
            </a:r>
            <a:r>
              <a:rPr lang="en-US" sz="2800" dirty="0" smtClean="0"/>
              <a:t>may do one or more of the following:</a:t>
            </a:r>
          </a:p>
          <a:p>
            <a:pPr lvl="1"/>
            <a:r>
              <a:rPr lang="en-US" sz="2800" b="1" dirty="0" smtClean="0"/>
              <a:t>Summarize</a:t>
            </a:r>
            <a:r>
              <a:rPr lang="en-US" sz="2800" dirty="0" smtClean="0"/>
              <a:t>: </a:t>
            </a:r>
            <a:endParaRPr lang="en-US" sz="2800" dirty="0" smtClean="0"/>
          </a:p>
          <a:p>
            <a:pPr lvl="2"/>
            <a:r>
              <a:rPr lang="en-US" sz="2800" dirty="0" smtClean="0"/>
              <a:t>What </a:t>
            </a:r>
            <a:r>
              <a:rPr lang="en-US" sz="2800" dirty="0" smtClean="0"/>
              <a:t>are the main arguments? </a:t>
            </a:r>
            <a:endParaRPr lang="en-US" sz="2800" dirty="0" smtClean="0"/>
          </a:p>
          <a:p>
            <a:pPr lvl="2"/>
            <a:r>
              <a:rPr lang="en-US" sz="2800" dirty="0" smtClean="0"/>
              <a:t>What </a:t>
            </a:r>
            <a:r>
              <a:rPr lang="en-US" sz="2800" dirty="0" smtClean="0"/>
              <a:t>is the point of this book or article? </a:t>
            </a:r>
            <a:endParaRPr lang="en-US" sz="2800" dirty="0" smtClean="0"/>
          </a:p>
          <a:p>
            <a:pPr lvl="2"/>
            <a:r>
              <a:rPr lang="en-US" sz="2800" dirty="0" smtClean="0"/>
              <a:t>What </a:t>
            </a:r>
            <a:r>
              <a:rPr lang="en-US" sz="2800" dirty="0" smtClean="0"/>
              <a:t>topics are covered? </a:t>
            </a:r>
            <a:endParaRPr lang="en-US" sz="2800" dirty="0" smtClean="0"/>
          </a:p>
          <a:p>
            <a:pPr lvl="2"/>
            <a:r>
              <a:rPr lang="en-US" sz="2800" dirty="0" smtClean="0"/>
              <a:t>If </a:t>
            </a:r>
            <a:r>
              <a:rPr lang="en-US" sz="2800" dirty="0" smtClean="0"/>
              <a:t>someone asked what this article/book is about, what would you say?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pPr algn="ctr"/>
            <a:r>
              <a:rPr lang="en-US" dirty="0" smtClean="0"/>
              <a:t>Descriptive vs. Evaluative</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endParaRPr lang="en-US" sz="2800" dirty="0" smtClean="0"/>
          </a:p>
          <a:p>
            <a:r>
              <a:rPr lang="en-US" sz="2800" dirty="0" smtClean="0"/>
              <a:t>Descriptive- bare </a:t>
            </a:r>
            <a:r>
              <a:rPr lang="en-US" sz="2800" dirty="0" smtClean="0"/>
              <a:t>bones summary</a:t>
            </a:r>
          </a:p>
          <a:p>
            <a:endParaRPr lang="en-US" sz="2800" dirty="0" smtClean="0"/>
          </a:p>
          <a:p>
            <a:r>
              <a:rPr lang="en-US" sz="2800" dirty="0" smtClean="0"/>
              <a:t>Evaluative- substantive </a:t>
            </a:r>
            <a:r>
              <a:rPr lang="en-US" sz="2800" dirty="0" smtClean="0"/>
              <a:t>and summarizes all main points and includes comments</a:t>
            </a:r>
          </a:p>
          <a:p>
            <a:endParaRPr lang="en-US" sz="2800" dirty="0" smtClean="0"/>
          </a:p>
          <a:p>
            <a:r>
              <a:rPr lang="en-US" sz="2800" dirty="0" smtClean="0"/>
              <a:t>Descriptive </a:t>
            </a:r>
            <a:r>
              <a:rPr lang="en-US" sz="2800" dirty="0" smtClean="0"/>
              <a:t>will suffice for this assignment</a:t>
            </a:r>
          </a:p>
          <a:p>
            <a:pPr lvl="1"/>
            <a:r>
              <a:rPr lang="en-US" sz="2800" dirty="0" smtClean="0"/>
              <a:t>But please have at least four to five sentences</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smtClean="0"/>
              <a:t>Example (Book)</a:t>
            </a:r>
            <a:endParaRPr lang="en-US" dirty="0"/>
          </a:p>
        </p:txBody>
      </p:sp>
      <p:sp>
        <p:nvSpPr>
          <p:cNvPr id="3" name="Content Placeholder 2"/>
          <p:cNvSpPr>
            <a:spLocks noGrp="1"/>
          </p:cNvSpPr>
          <p:nvPr>
            <p:ph idx="1"/>
          </p:nvPr>
        </p:nvSpPr>
        <p:spPr>
          <a:xfrm>
            <a:off x="152400" y="1371600"/>
            <a:ext cx="8763000" cy="5334000"/>
          </a:xfrm>
        </p:spPr>
        <p:txBody>
          <a:bodyPr>
            <a:normAutofit fontScale="70000" lnSpcReduction="20000"/>
          </a:bodyPr>
          <a:lstStyle/>
          <a:p>
            <a:r>
              <a:rPr lang="en-US" sz="4100" dirty="0" err="1" smtClean="0"/>
              <a:t>Ehrenreich</a:t>
            </a:r>
            <a:r>
              <a:rPr lang="en-US" sz="4100" dirty="0" smtClean="0"/>
              <a:t>, B. (2001). </a:t>
            </a:r>
            <a:r>
              <a:rPr lang="en-US" sz="4100" i="1" dirty="0" smtClean="0"/>
              <a:t>Nickel and </a:t>
            </a:r>
            <a:r>
              <a:rPr lang="en-US" sz="4100" i="1" dirty="0" smtClean="0"/>
              <a:t>dimed</a:t>
            </a:r>
            <a:r>
              <a:rPr lang="en-US" sz="4100" i="1" dirty="0" smtClean="0"/>
              <a:t>: On </a:t>
            </a:r>
            <a:r>
              <a:rPr lang="en-US" sz="4100" i="1" dirty="0" smtClean="0"/>
              <a:t>(not</a:t>
            </a:r>
            <a:r>
              <a:rPr lang="en-US" sz="4100" i="1" dirty="0" smtClean="0"/>
              <a:t>) </a:t>
            </a:r>
            <a:r>
              <a:rPr lang="en-US" sz="4100" i="1" dirty="0" smtClean="0"/>
              <a:t>getting </a:t>
            </a:r>
            <a:r>
              <a:rPr lang="en-US" sz="4100" i="1" dirty="0" smtClean="0"/>
              <a:t>b</a:t>
            </a:r>
            <a:r>
              <a:rPr lang="en-US" sz="4100" i="1" dirty="0" smtClean="0"/>
              <a:t>y </a:t>
            </a:r>
            <a:r>
              <a:rPr lang="en-US" sz="4100" i="1" dirty="0" smtClean="0"/>
              <a:t>in America</a:t>
            </a:r>
            <a:r>
              <a:rPr lang="en-US" sz="4100" dirty="0" smtClean="0"/>
              <a:t>. New York: Henry Holt and Company.</a:t>
            </a:r>
          </a:p>
          <a:p>
            <a:endParaRPr lang="en-US" dirty="0" smtClean="0"/>
          </a:p>
          <a:p>
            <a:pPr>
              <a:buNone/>
            </a:pPr>
            <a:r>
              <a:rPr lang="en-US" dirty="0" smtClean="0"/>
              <a:t>	</a:t>
            </a:r>
            <a:r>
              <a:rPr lang="en-US" sz="3100" dirty="0" smtClean="0"/>
              <a:t>In </a:t>
            </a:r>
            <a:r>
              <a:rPr lang="en-US" sz="3100" dirty="0" smtClean="0"/>
              <a:t>this book of nonfiction based on the journalist's experiential </a:t>
            </a:r>
            <a:r>
              <a:rPr lang="en-US" sz="3100" dirty="0" smtClean="0"/>
              <a:t>research, </a:t>
            </a:r>
            <a:r>
              <a:rPr lang="en-US" sz="3100" dirty="0" err="1" smtClean="0"/>
              <a:t>Ehrenreich</a:t>
            </a:r>
            <a:r>
              <a:rPr lang="en-US" sz="3100" dirty="0" smtClean="0"/>
              <a:t> </a:t>
            </a:r>
            <a:r>
              <a:rPr lang="en-US" sz="3100" dirty="0" smtClean="0"/>
              <a:t>attempts to ascertain whether it is currently possible for an individual to live on a minimum-wage in America. Taking jobs as a waitress, a maid in a cleaning service, and a Wal-Mart sales employee, the author summarizes and reflects on her work, her relationships with fellow workers, and her financial struggles in each situation.</a:t>
            </a:r>
          </a:p>
          <a:p>
            <a:pPr>
              <a:buNone/>
            </a:pPr>
            <a:r>
              <a:rPr lang="en-US" sz="3100" dirty="0" smtClean="0"/>
              <a:t>	An </a:t>
            </a:r>
            <a:r>
              <a:rPr lang="en-US" sz="3100" dirty="0" smtClean="0"/>
              <a:t>experienced journalist, </a:t>
            </a:r>
            <a:r>
              <a:rPr lang="en-US" sz="3100" dirty="0" err="1" smtClean="0"/>
              <a:t>Ehrenreich</a:t>
            </a:r>
            <a:r>
              <a:rPr lang="en-US" sz="3100" dirty="0" smtClean="0"/>
              <a:t> is aware of the limitations of her experiment and the ethical implications of her experiential research tactics and reflects on these issues in the text. The author is forthcoming about her methods and supplements her experiences with scholarly research on her places of employment, the economy, and the rising cost of living in America. </a:t>
            </a:r>
            <a:r>
              <a:rPr lang="en-US" sz="3100" dirty="0" err="1" smtClean="0"/>
              <a:t>Ehrenreich’s</a:t>
            </a:r>
            <a:r>
              <a:rPr lang="en-US" sz="3100" dirty="0" smtClean="0"/>
              <a:t> project is timely, descriptive, and well-researched.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dirty="0" smtClean="0"/>
              <a:t>Resources</a:t>
            </a:r>
            <a:endParaRPr lang="en-US" dirty="0"/>
          </a:p>
        </p:txBody>
      </p:sp>
      <p:sp>
        <p:nvSpPr>
          <p:cNvPr id="3" name="Content Placeholder 2"/>
          <p:cNvSpPr>
            <a:spLocks noGrp="1"/>
          </p:cNvSpPr>
          <p:nvPr>
            <p:ph idx="1"/>
          </p:nvPr>
        </p:nvSpPr>
        <p:spPr>
          <a:xfrm>
            <a:off x="0" y="1600200"/>
            <a:ext cx="9144000" cy="4724400"/>
          </a:xfrm>
        </p:spPr>
        <p:txBody>
          <a:bodyPr/>
          <a:lstStyle/>
          <a:p>
            <a:r>
              <a:rPr lang="en-US" dirty="0" smtClean="0">
                <a:hlinkClick r:id="rId2" action="ppaction://hlinksldjump" tooltip="Annotated Bibilography Example"/>
              </a:rPr>
              <a:t>http://www.lesley.edu/library/guides/citation/APAanno.pdf</a:t>
            </a:r>
            <a:endParaRPr lang="en-US" dirty="0" smtClean="0">
              <a:hlinkClick r:id="rId2" action="ppaction://hlinksldjump" tooltip="Annotated Bibilography Example"/>
            </a:endParaRPr>
          </a:p>
          <a:p>
            <a:endParaRPr lang="en-US" dirty="0" smtClean="0">
              <a:hlinkClick r:id="rId2" action="ppaction://hlinksldjump" tooltip="Annotated Bibilography Example"/>
            </a:endParaRPr>
          </a:p>
          <a:p>
            <a:r>
              <a:rPr lang="en-US" dirty="0" smtClean="0">
                <a:hlinkClick r:id="rId2" action="ppaction://hlinksldjump" tooltip="Annotated Bibilography Example"/>
              </a:rPr>
              <a:t>http</a:t>
            </a:r>
            <a:r>
              <a:rPr lang="en-US" dirty="0" smtClean="0">
                <a:hlinkClick r:id="rId2" action="ppaction://hlinksldjump" tooltip="Annotated Bibilography Example"/>
              </a:rPr>
              <a:t>://owl.english.purdue.edu/owl/resource/614/01/</a:t>
            </a:r>
            <a:endParaRPr lang="en-US" dirty="0" smtClean="0"/>
          </a:p>
          <a:p>
            <a:endParaRPr lang="en-US" dirty="0" smtClean="0"/>
          </a:p>
          <a:p>
            <a:r>
              <a:rPr lang="en-US" dirty="0" smtClean="0"/>
              <a:t>Just </a:t>
            </a:r>
            <a:r>
              <a:rPr lang="en-US" dirty="0" smtClean="0"/>
              <a:t>Google “Owl at Purdue”</a:t>
            </a:r>
          </a:p>
          <a:p>
            <a:pPr lvl="1"/>
            <a:r>
              <a:rPr lang="en-US" dirty="0" smtClean="0"/>
              <a:t>But use this website with </a:t>
            </a:r>
            <a:r>
              <a:rPr lang="en-US" dirty="0" smtClean="0"/>
              <a:t>caution</a:t>
            </a:r>
          </a:p>
          <a:p>
            <a:pPr lvl="1">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Annotated Bibliographic Rubric</a:t>
            </a:r>
            <a:br>
              <a:rPr lang="en-US" dirty="0" smtClean="0"/>
            </a:br>
            <a:r>
              <a:rPr lang="en-US" dirty="0" smtClean="0"/>
              <a:t>25 </a:t>
            </a:r>
            <a:r>
              <a:rPr lang="en-US" dirty="0" smtClean="0"/>
              <a:t>Points</a:t>
            </a:r>
            <a:endParaRPr lang="en-US" dirty="0"/>
          </a:p>
        </p:txBody>
      </p:sp>
      <p:sp>
        <p:nvSpPr>
          <p:cNvPr id="3" name="Content Placeholder 2"/>
          <p:cNvSpPr>
            <a:spLocks noGrp="1"/>
          </p:cNvSpPr>
          <p:nvPr>
            <p:ph idx="1"/>
          </p:nvPr>
        </p:nvSpPr>
        <p:spPr/>
        <p:txBody>
          <a:bodyPr/>
          <a:lstStyle/>
          <a:p>
            <a:pPr>
              <a:buNone/>
            </a:pPr>
            <a:r>
              <a:rPr lang="en-US" dirty="0" smtClean="0"/>
              <a:t> </a:t>
            </a:r>
          </a:p>
          <a:p>
            <a:r>
              <a:rPr lang="en-US" sz="3200" dirty="0" smtClean="0"/>
              <a:t>Followed APA citation style: 10 ___</a:t>
            </a:r>
          </a:p>
          <a:p>
            <a:endParaRPr lang="en-US" sz="3200" dirty="0" smtClean="0"/>
          </a:p>
          <a:p>
            <a:r>
              <a:rPr lang="en-US" sz="3200" dirty="0" smtClean="0"/>
              <a:t>Annotations </a:t>
            </a:r>
            <a:r>
              <a:rPr lang="en-US" sz="3200" dirty="0" smtClean="0"/>
              <a:t>are coherent: 10 ___</a:t>
            </a:r>
          </a:p>
          <a:p>
            <a:endParaRPr lang="en-US" sz="3200" dirty="0" smtClean="0"/>
          </a:p>
          <a:p>
            <a:r>
              <a:rPr lang="en-US" sz="3200" dirty="0" smtClean="0"/>
              <a:t>Included </a:t>
            </a:r>
            <a:r>
              <a:rPr lang="en-US" sz="3200" dirty="0" smtClean="0"/>
              <a:t>all necessary information: 5___</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dirty="0" smtClean="0"/>
              <a:t>Final thoughts on the paper</a:t>
            </a:r>
            <a:endParaRPr lang="en-US" dirty="0"/>
          </a:p>
        </p:txBody>
      </p:sp>
      <p:sp>
        <p:nvSpPr>
          <p:cNvPr id="3" name="Content Placeholder 2"/>
          <p:cNvSpPr>
            <a:spLocks noGrp="1"/>
          </p:cNvSpPr>
          <p:nvPr>
            <p:ph idx="1"/>
          </p:nvPr>
        </p:nvSpPr>
        <p:spPr/>
        <p:txBody>
          <a:bodyPr>
            <a:normAutofit/>
          </a:bodyPr>
          <a:lstStyle/>
          <a:p>
            <a:r>
              <a:rPr lang="en-US" sz="3200" dirty="0" smtClean="0"/>
              <a:t>Plagiarism and </a:t>
            </a:r>
            <a:r>
              <a:rPr lang="en-US" sz="3000" dirty="0" smtClean="0"/>
              <a:t>Double dipping</a:t>
            </a:r>
          </a:p>
          <a:p>
            <a:endParaRPr lang="en-US" sz="3000" dirty="0" smtClean="0"/>
          </a:p>
          <a:p>
            <a:r>
              <a:rPr lang="en-US" sz="3000" dirty="0" smtClean="0"/>
              <a:t>There are many other examples on the internet, but make sure they are APA </a:t>
            </a:r>
            <a:r>
              <a:rPr lang="en-US" sz="3000" dirty="0" smtClean="0">
                <a:latin typeface="+mj-lt"/>
              </a:rPr>
              <a:t>5</a:t>
            </a:r>
            <a:r>
              <a:rPr lang="en-US" sz="3000" baseline="30000" dirty="0" smtClean="0"/>
              <a:t>th</a:t>
            </a:r>
            <a:r>
              <a:rPr lang="en-US" sz="3000" dirty="0" smtClean="0"/>
              <a:t> Edition</a:t>
            </a:r>
          </a:p>
          <a:p>
            <a:endParaRPr lang="en-US" sz="3000" dirty="0" smtClean="0"/>
          </a:p>
          <a:p>
            <a:r>
              <a:rPr lang="en-US" sz="3000" dirty="0" smtClean="0"/>
              <a:t>Feel free to ask questions throughout the semester</a:t>
            </a:r>
          </a:p>
          <a:p>
            <a:pPr lvl="1"/>
            <a:r>
              <a:rPr lang="en-US" sz="2800" dirty="0" smtClean="0"/>
              <a:t>TA’s, “The Study” at the library, classmates</a:t>
            </a:r>
          </a:p>
          <a:p>
            <a:pPr lvl="1"/>
            <a:endParaRPr lang="en-US" sz="2800" dirty="0" smtClean="0"/>
          </a:p>
          <a:p>
            <a:pPr lvl="1">
              <a:buNone/>
            </a:pPr>
            <a:endParaRPr lang="en-US" sz="2800" dirty="0"/>
          </a:p>
          <a:p>
            <a:pPr lvl="1"/>
            <a:endParaRPr lang="en-US" sz="30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TotalTime>
  <Words>263</Words>
  <Application>Microsoft Office PowerPoint</Application>
  <PresentationFormat>On-screen Show (4:3)</PresentationFormat>
  <Paragraphs>53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Annotated  Bibliographies</vt:lpstr>
      <vt:lpstr>Bibliography</vt:lpstr>
      <vt:lpstr>Annotation</vt:lpstr>
      <vt:lpstr>Descriptive vs. Evaluative</vt:lpstr>
      <vt:lpstr>Example (Book)</vt:lpstr>
      <vt:lpstr>Resources</vt:lpstr>
      <vt:lpstr>Annotated Bibliographic Rubric 25 Points</vt:lpstr>
      <vt:lpstr>Final thoughts on the paper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Bibliographies</dc:title>
  <dc:creator>Elizabeth  Petrun</dc:creator>
  <cp:lastModifiedBy>Regular User</cp:lastModifiedBy>
  <cp:revision>5</cp:revision>
  <dcterms:created xsi:type="dcterms:W3CDTF">2008-11-10T05:10:33Z</dcterms:created>
  <dcterms:modified xsi:type="dcterms:W3CDTF">2009-01-26T00:08:17Z</dcterms:modified>
</cp:coreProperties>
</file>