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37" r:id="rId2"/>
    <p:sldId id="369" r:id="rId3"/>
    <p:sldId id="353" r:id="rId4"/>
    <p:sldId id="284" r:id="rId5"/>
    <p:sldId id="360" r:id="rId6"/>
    <p:sldId id="356" r:id="rId7"/>
    <p:sldId id="357" r:id="rId8"/>
    <p:sldId id="319" r:id="rId9"/>
    <p:sldId id="278" r:id="rId10"/>
    <p:sldId id="361" r:id="rId11"/>
    <p:sldId id="331" r:id="rId12"/>
    <p:sldId id="285" r:id="rId13"/>
    <p:sldId id="362" r:id="rId14"/>
    <p:sldId id="341" r:id="rId15"/>
    <p:sldId id="332" r:id="rId16"/>
    <p:sldId id="364" r:id="rId17"/>
    <p:sldId id="375" r:id="rId18"/>
    <p:sldId id="275" r:id="rId19"/>
    <p:sldId id="328" r:id="rId20"/>
    <p:sldId id="365" r:id="rId21"/>
    <p:sldId id="377" r:id="rId22"/>
    <p:sldId id="339" r:id="rId23"/>
    <p:sldId id="367" r:id="rId24"/>
    <p:sldId id="334" r:id="rId25"/>
    <p:sldId id="359" r:id="rId26"/>
    <p:sldId id="280" r:id="rId27"/>
    <p:sldId id="300" r:id="rId28"/>
    <p:sldId id="330" r:id="rId29"/>
    <p:sldId id="368" r:id="rId30"/>
    <p:sldId id="281" r:id="rId31"/>
    <p:sldId id="373" r:id="rId32"/>
    <p:sldId id="374" r:id="rId33"/>
    <p:sldId id="343" r:id="rId34"/>
    <p:sldId id="344" r:id="rId35"/>
    <p:sldId id="345" r:id="rId36"/>
    <p:sldId id="358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DF2E5F-5A95-4938-A233-E6610215642E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0D22C7-3250-4AB3-B56D-32FA5AE2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A533E-FCE6-4396-88AB-C0FAF25EFDA1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4C98-534C-464F-8F42-CE5A4D3C6D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C5A06-74E7-41E6-8EEB-3A226215D861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46B9-8842-4BE2-95BB-E93E18D0C436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C116-A7F6-46FD-866A-810FF7C9F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AD71-C185-4F32-B8DE-369FAC588F35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9F81-885E-4A36-9683-E70A52F97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B030-7A85-4DA7-8E4C-D4E57B491DD4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8F1C-8E4F-4783-8641-4478CE65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5A21-816A-4105-BC76-A39808265272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F5B4-457C-435D-BBDE-19B4212DB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CEAC5-EF2E-44AD-A460-F93EF02234CF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3C46-1821-4988-A3A3-88199D989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0D7A-3CEE-49B7-95B5-E7C9C7A8153E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E502-47C1-4422-9899-EBB593127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2E57-185C-4ED9-87B5-245AA1207BBE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1C03-F901-4AD9-93D9-1C1FBC02D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D26B1-9838-4DBE-880B-010880F68AA6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5739-74FB-400C-817C-24FECDA3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9FFF3-2C97-4404-8E2F-99B3EBF8F798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B42B-4F03-4976-897E-91D3FF6EF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FA5F-AA39-456B-90BC-6254DAB03FEE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2C55-B0AC-482B-A5C9-E99EC3276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B6B3-C0DB-48AC-A830-72EF9F9BD36F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4F12-11F5-4D61-8936-9C7176E48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366BE9-9E5C-459C-9691-8D2EFB57FFEB}" type="datetimeFigureOut">
              <a:rPr lang="en-US"/>
              <a:pPr>
                <a:defRPr/>
              </a:pPr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C3FCFC-4608-40ED-8700-6FA9E792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Narration and focalization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Wonder Years</a:t>
            </a:r>
          </a:p>
          <a:p>
            <a:r>
              <a:rPr lang="en-US" dirty="0" smtClean="0"/>
              <a:t>Inside Man</a:t>
            </a:r>
          </a:p>
          <a:p>
            <a:r>
              <a:rPr lang="en-US" dirty="0" smtClean="0"/>
              <a:t>Desperate Housewives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Homodiegetic narrator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author/auteur must decide which character will narrate.  </a:t>
            </a:r>
          </a:p>
          <a:p>
            <a:pPr eaLnBrk="1" hangingPunct="1"/>
            <a:r>
              <a:rPr lang="en-US" dirty="0" smtClean="0"/>
              <a:t>The perspective of the narrator influences what the audience member will see, hear and know about the plot, other characters, etc.</a:t>
            </a:r>
          </a:p>
          <a:p>
            <a:pPr lvl="1" eaLnBrk="1" hangingPunct="1"/>
            <a:r>
              <a:rPr lang="en-US" dirty="0" smtClean="0"/>
              <a:t>Minor characters may have very limited knowledge</a:t>
            </a:r>
          </a:p>
          <a:p>
            <a:pPr eaLnBrk="1" hangingPunct="1"/>
            <a:r>
              <a:rPr lang="en-US" dirty="0" smtClean="0"/>
              <a:t>The nature of the narrator will also affect the tone and emotional implications of the narrative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homodiegetic narration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“she is subject to '</a:t>
            </a:r>
            <a:r>
              <a:rPr lang="en-US" b="1" dirty="0" smtClean="0"/>
              <a:t>ordinary human limitations</a:t>
            </a:r>
            <a:r>
              <a:rPr lang="en-US" dirty="0" smtClean="0"/>
              <a:t>' . . . she is restricted to a personal and subjective point of view; she has no direct access to (or authority on) events she did not witness in person; she can't be in two places at the same time . . . and she has no way of knowing for certain what went on in the minds of other characters.”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Jahn</a:t>
            </a:r>
            <a:r>
              <a:rPr lang="en-US" dirty="0" smtClean="0"/>
              <a:t>, </a:t>
            </a:r>
            <a:r>
              <a:rPr lang="en-US" dirty="0" err="1" smtClean="0"/>
              <a:t>Narratology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Homodiegetic</a:t>
            </a:r>
            <a:r>
              <a:rPr lang="en-US" dirty="0" smtClean="0"/>
              <a:t> narrators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The Lovely Bones</a:t>
            </a:r>
          </a:p>
          <a:p>
            <a:r>
              <a:rPr lang="en-US" i="1" dirty="0" smtClean="0"/>
              <a:t>Atonement</a:t>
            </a:r>
          </a:p>
          <a:p>
            <a:r>
              <a:rPr lang="en-US" i="1" dirty="0" smtClean="0"/>
              <a:t>Apocalypse Now</a:t>
            </a:r>
          </a:p>
          <a:p>
            <a:r>
              <a:rPr lang="en-US" i="1" dirty="0" smtClean="0"/>
              <a:t>Malcolm in the Middle</a:t>
            </a:r>
          </a:p>
          <a:p>
            <a:r>
              <a:rPr lang="en-US" i="1" dirty="0" smtClean="0"/>
              <a:t>Fight Club</a:t>
            </a:r>
          </a:p>
          <a:p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err="1" smtClean="0"/>
              <a:t>Rashomon</a:t>
            </a:r>
            <a:endParaRPr lang="en-US" i="1" dirty="0" smtClean="0"/>
          </a:p>
          <a:p>
            <a:r>
              <a:rPr lang="en-US" i="1" dirty="0" err="1" smtClean="0"/>
              <a:t>Goodfellas</a:t>
            </a:r>
            <a:endParaRPr lang="en-US" i="1" dirty="0" smtClean="0"/>
          </a:p>
          <a:p>
            <a:r>
              <a:rPr lang="en-US" i="1" dirty="0" smtClean="0"/>
              <a:t>The Usual Suspects</a:t>
            </a:r>
          </a:p>
          <a:p>
            <a:r>
              <a:rPr lang="en-US" i="1" dirty="0" smtClean="0"/>
              <a:t>Apocalypse Now</a:t>
            </a:r>
          </a:p>
          <a:p>
            <a:r>
              <a:rPr lang="en-US" i="1" dirty="0" smtClean="0"/>
              <a:t>A Clockwork Orange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Displacement of time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Homodiegetic</a:t>
            </a:r>
            <a:r>
              <a:rPr lang="en-US" dirty="0" smtClean="0"/>
              <a:t> narrators often tell a story about things that they experienced some time in the past</a:t>
            </a:r>
          </a:p>
          <a:p>
            <a:pPr lvl="1"/>
            <a:r>
              <a:rPr lang="en-US" dirty="0" smtClean="0"/>
              <a:t>A common form of such narration gives an account of the narrator’s earlier life</a:t>
            </a:r>
          </a:p>
          <a:p>
            <a:pPr lvl="2"/>
            <a:r>
              <a:rPr lang="en-US" sz="2800" i="1" dirty="0" smtClean="0"/>
              <a:t>The Wonder Years</a:t>
            </a:r>
          </a:p>
          <a:p>
            <a:pPr lvl="2"/>
            <a:r>
              <a:rPr lang="en-US" sz="2800" i="1" dirty="0" smtClean="0"/>
              <a:t>Stand By Me</a:t>
            </a:r>
          </a:p>
          <a:p>
            <a:pPr lvl="2"/>
            <a:r>
              <a:rPr lang="en-US" sz="2800" i="1" dirty="0" smtClean="0"/>
              <a:t>Titanic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Heterodiegetic narration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Heterodiegetic narration comes from a narrator who is not a character in the story.  </a:t>
            </a:r>
          </a:p>
          <a:p>
            <a:pPr eaLnBrk="1" hangingPunct="1"/>
            <a:r>
              <a:rPr lang="en-US" smtClean="0"/>
              <a:t>Heterodiegetic narrators vary widely in their knowledge and perspective.  They may be restricted to the perspective of a single ‘person’ or may have ‘omniscience’—boundless ability to know all there is to know about the plot, characters, setting, etc. in a story.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Heterodiegetic</a:t>
            </a:r>
            <a:r>
              <a:rPr lang="en-US" dirty="0" smtClean="0"/>
              <a:t> narrators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News anchors</a:t>
            </a:r>
          </a:p>
          <a:p>
            <a:r>
              <a:rPr lang="en-US" dirty="0" smtClean="0"/>
              <a:t>Documentary voice-overs</a:t>
            </a:r>
          </a:p>
          <a:p>
            <a:r>
              <a:rPr lang="en-US" dirty="0" smtClean="0"/>
              <a:t>Commercials</a:t>
            </a:r>
          </a:p>
          <a:p>
            <a:r>
              <a:rPr lang="en-US" dirty="0" smtClean="0"/>
              <a:t>Scroll in Star Wars</a:t>
            </a:r>
          </a:p>
          <a:p>
            <a:r>
              <a:rPr lang="en-US" dirty="0" smtClean="0"/>
              <a:t>VO in Lord of the Rings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Almost all Westerns</a:t>
            </a:r>
          </a:p>
          <a:p>
            <a:r>
              <a:rPr lang="en-US" dirty="0" smtClean="0"/>
              <a:t>The Lost Boys</a:t>
            </a:r>
          </a:p>
          <a:p>
            <a:r>
              <a:rPr lang="en-US" dirty="0" smtClean="0"/>
              <a:t>The Client</a:t>
            </a:r>
          </a:p>
          <a:p>
            <a:r>
              <a:rPr lang="en-US" dirty="0" smtClean="0"/>
              <a:t>The Graduate</a:t>
            </a:r>
          </a:p>
          <a:p>
            <a:r>
              <a:rPr lang="en-US" dirty="0" smtClean="0"/>
              <a:t>The Hulk</a:t>
            </a:r>
          </a:p>
          <a:p>
            <a:r>
              <a:rPr lang="en-US" dirty="0" smtClean="0"/>
              <a:t>Stranger than Fiction</a:t>
            </a:r>
          </a:p>
          <a:p>
            <a:r>
              <a:rPr lang="en-US" dirty="0" smtClean="0"/>
              <a:t>Lord of the Rings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Narrator personality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personality and characteristics of the narrator will affect the audience response to the narrative</a:t>
            </a:r>
          </a:p>
          <a:p>
            <a:pPr lvl="1"/>
            <a:r>
              <a:rPr lang="en-US" dirty="0" smtClean="0"/>
              <a:t>How serious is he?</a:t>
            </a:r>
          </a:p>
          <a:p>
            <a:pPr lvl="1"/>
            <a:r>
              <a:rPr lang="en-US" dirty="0" smtClean="0"/>
              <a:t>How authoritative is he?</a:t>
            </a:r>
          </a:p>
          <a:p>
            <a:pPr lvl="1"/>
            <a:r>
              <a:rPr lang="en-US" dirty="0" smtClean="0"/>
              <a:t>How ‘normal’ is he?</a:t>
            </a:r>
          </a:p>
          <a:p>
            <a:r>
              <a:rPr lang="en-US" dirty="0" smtClean="0"/>
              <a:t>Some voices project certain traits</a:t>
            </a:r>
          </a:p>
          <a:p>
            <a:pPr lvl="1"/>
            <a:r>
              <a:rPr lang="en-US" dirty="0" smtClean="0"/>
              <a:t>VO Narrators can make a lot of money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Overtness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obvious (or overt) is the narration?  An overt narrator is out in the open—a focus of the audience member’s attention. A hidden narrator is covert. 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An overt narrator makes the </a:t>
            </a:r>
            <a:r>
              <a:rPr lang="en-US" i="1" smtClean="0"/>
              <a:t>telling </a:t>
            </a:r>
            <a:r>
              <a:rPr lang="en-US" smtClean="0"/>
              <a:t>or</a:t>
            </a:r>
            <a:r>
              <a:rPr lang="en-US" i="1" smtClean="0"/>
              <a:t> construction</a:t>
            </a:r>
            <a:r>
              <a:rPr lang="en-US" smtClean="0"/>
              <a:t> of the story an important focus for the audience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Indicators of narration in audiovisual media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film, television, videogames, etc. five main indicators of narration are present: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Voice over (VO) narration—an off-camera voice speaks to the audience member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More rarely, an onscreen narrator is present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The point of view of the camera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Intrusive visual effects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dirty="0" smtClean="0"/>
              <a:t>Onscreen writing</a:t>
            </a:r>
          </a:p>
          <a:p>
            <a:pPr eaLnBrk="1" hangingPunct="1"/>
            <a:r>
              <a:rPr lang="en-US" sz="2800" dirty="0" smtClean="0"/>
              <a:t>Much of the craft of traditional Hollywood style is in making the narration </a:t>
            </a:r>
            <a:r>
              <a:rPr lang="en-US" sz="2800" i="1" dirty="0" smtClean="0"/>
              <a:t>covert</a:t>
            </a:r>
            <a:r>
              <a:rPr lang="en-US" sz="2800" dirty="0" smtClean="0"/>
              <a:t>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Stories don’t just exist—they must be told</a:t>
            </a:r>
          </a:p>
          <a:p>
            <a:r>
              <a:rPr lang="en-US" dirty="0" smtClean="0"/>
              <a:t>The telling affects the story and how it is experienced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Overtness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Overt narration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News anchors</a:t>
            </a:r>
          </a:p>
          <a:p>
            <a:r>
              <a:rPr lang="en-US" dirty="0" smtClean="0"/>
              <a:t>Game show hosts</a:t>
            </a:r>
          </a:p>
          <a:p>
            <a:r>
              <a:rPr lang="en-US" dirty="0" smtClean="0"/>
              <a:t>Inside Man</a:t>
            </a:r>
          </a:p>
          <a:p>
            <a:r>
              <a:rPr lang="en-US" dirty="0" smtClean="0"/>
              <a:t>Extreme Makeover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Covert narration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Big Bang Theory</a:t>
            </a:r>
          </a:p>
          <a:p>
            <a:r>
              <a:rPr lang="en-US" dirty="0" smtClean="0"/>
              <a:t>CSI Miami </a:t>
            </a:r>
          </a:p>
          <a:p>
            <a:pPr lvl="1"/>
            <a:r>
              <a:rPr lang="en-US" dirty="0" smtClean="0"/>
              <a:t>But note visual effects</a:t>
            </a:r>
          </a:p>
          <a:p>
            <a:r>
              <a:rPr lang="en-US" dirty="0" smtClean="0"/>
              <a:t>The Client</a:t>
            </a:r>
          </a:p>
          <a:p>
            <a:r>
              <a:rPr lang="en-US" dirty="0" smtClean="0"/>
              <a:t>A History of Violence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of 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Physical point of view: the position or angle from which the camera or a particular narrator or character observes an event or a scene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Mental point of view: the perspective taken by a particular narrator or character in a story in seeing and hearing an even or scene, reflecting on an idea, creating a relationship between two or more things, or remembering events or </a:t>
            </a:r>
            <a:r>
              <a:rPr lang="en-US" sz="2800" dirty="0" smtClean="0"/>
              <a:t>dreams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Focalization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Focalization refers to the </a:t>
            </a:r>
            <a:r>
              <a:rPr lang="en-US" i="1" dirty="0" smtClean="0"/>
              <a:t>viewpoint</a:t>
            </a:r>
            <a:r>
              <a:rPr lang="en-US" dirty="0" smtClean="0"/>
              <a:t> from which the story is told</a:t>
            </a:r>
          </a:p>
          <a:p>
            <a:pPr lvl="1"/>
            <a:r>
              <a:rPr lang="en-US" dirty="0" smtClean="0"/>
              <a:t>Usually the viewpoint of the narrator</a:t>
            </a:r>
          </a:p>
          <a:p>
            <a:pPr lvl="2"/>
            <a:r>
              <a:rPr lang="en-US" dirty="0" smtClean="0"/>
              <a:t>omniscient</a:t>
            </a:r>
          </a:p>
          <a:p>
            <a:r>
              <a:rPr lang="en-US" dirty="0" smtClean="0"/>
              <a:t>However, the viewpoint can be split from the narration</a:t>
            </a:r>
          </a:p>
          <a:p>
            <a:pPr lvl="1"/>
            <a:r>
              <a:rPr lang="en-US" dirty="0" smtClean="0"/>
              <a:t>The narrator (or FCD) can tell the story from a character’s perspective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types of POV (</a:t>
            </a:r>
            <a:r>
              <a:rPr lang="en-US" dirty="0" err="1" smtClean="0"/>
              <a:t>Jahn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of narrator</a:t>
            </a:r>
          </a:p>
          <a:p>
            <a:pPr lvl="1"/>
            <a:r>
              <a:rPr lang="en-US" dirty="0" err="1" smtClean="0"/>
              <a:t>Homodiegetic</a:t>
            </a:r>
            <a:r>
              <a:rPr lang="en-US" dirty="0" smtClean="0"/>
              <a:t> first-person</a:t>
            </a:r>
          </a:p>
          <a:p>
            <a:pPr lvl="1"/>
            <a:r>
              <a:rPr lang="en-US" dirty="0" err="1" smtClean="0"/>
              <a:t>Heterodiegetic</a:t>
            </a:r>
            <a:r>
              <a:rPr lang="en-US" dirty="0" smtClean="0"/>
              <a:t> omniscient</a:t>
            </a:r>
            <a:endParaRPr lang="en-US" dirty="0"/>
          </a:p>
          <a:p>
            <a:r>
              <a:rPr lang="en-US" dirty="0" smtClean="0"/>
              <a:t>Narrator becomes covert and presents viewpoint of story character</a:t>
            </a:r>
          </a:p>
          <a:p>
            <a:pPr lvl="1"/>
            <a:r>
              <a:rPr lang="en-US" dirty="0" smtClean="0"/>
              <a:t>Internal focalization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omniscience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viewer/reader can be made aware of things that are unknown to the characters</a:t>
            </a:r>
          </a:p>
          <a:p>
            <a:pPr lvl="1"/>
            <a:r>
              <a:rPr lang="en-US" sz="2400" dirty="0" smtClean="0"/>
              <a:t>plot, characters (and what they are thinking), setting, </a:t>
            </a:r>
            <a:r>
              <a:rPr lang="en-US" sz="2400" dirty="0" err="1" smtClean="0"/>
              <a:t>backstory</a:t>
            </a:r>
            <a:endParaRPr lang="en-US" sz="2400" dirty="0" smtClean="0"/>
          </a:p>
          <a:p>
            <a:pPr lvl="1"/>
            <a:r>
              <a:rPr lang="en-US" sz="2400" dirty="0" smtClean="0"/>
              <a:t>The maniacal killer is right behind you, idiot!</a:t>
            </a:r>
          </a:p>
          <a:p>
            <a:r>
              <a:rPr lang="en-US" sz="2800" dirty="0" smtClean="0"/>
              <a:t>The position allows for </a:t>
            </a:r>
            <a:r>
              <a:rPr lang="en-US" sz="2800" i="1" dirty="0" smtClean="0"/>
              <a:t>evaluation</a:t>
            </a:r>
            <a:r>
              <a:rPr lang="en-US" sz="2800" dirty="0" smtClean="0"/>
              <a:t> of characters and their actions</a:t>
            </a:r>
          </a:p>
          <a:p>
            <a:pPr lvl="1"/>
            <a:r>
              <a:rPr lang="en-US" sz="2400" dirty="0" smtClean="0"/>
              <a:t>He got what he deserved</a:t>
            </a:r>
          </a:p>
          <a:p>
            <a:pPr lvl="1"/>
            <a:r>
              <a:rPr lang="en-US" sz="2400" dirty="0" smtClean="0"/>
              <a:t>He knew he would get caught—that’s why he did it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omniscience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story can be more ‘expansive’—it can include a much wider set of characters, motives, actions</a:t>
            </a:r>
          </a:p>
          <a:p>
            <a:pPr lvl="1"/>
            <a:r>
              <a:rPr lang="en-US" sz="2400" dirty="0" smtClean="0"/>
              <a:t>While he was doing this, she was doing that, and her friend was with her brother, etc.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Internal focalization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story can be told from the viewpoint of a character even if the narrator is </a:t>
            </a:r>
            <a:r>
              <a:rPr lang="en-US" dirty="0" err="1" smtClean="0"/>
              <a:t>heterodiegetic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narrator ‘gets inside the head’ of that character, often relating their perceptions, fears, beliefs, etc. to the implied audience member.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focalization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“One of the main effects of internal focalization is to attract attention </a:t>
            </a:r>
            <a:r>
              <a:rPr lang="en-US" i="1" dirty="0" smtClean="0"/>
              <a:t>to</a:t>
            </a:r>
            <a:r>
              <a:rPr lang="en-US" dirty="0" smtClean="0"/>
              <a:t> the mind of the reflector-character and </a:t>
            </a:r>
            <a:r>
              <a:rPr lang="en-US" i="1" dirty="0" smtClean="0"/>
              <a:t>away</a:t>
            </a:r>
            <a:r>
              <a:rPr lang="en-US" dirty="0" smtClean="0"/>
              <a:t> from the narrator and the process of </a:t>
            </a:r>
            <a:r>
              <a:rPr lang="en-US" dirty="0" err="1" smtClean="0"/>
              <a:t>narratorial</a:t>
            </a:r>
            <a:r>
              <a:rPr lang="en-US" dirty="0" smtClean="0"/>
              <a:t> mediation.”  (</a:t>
            </a:r>
            <a:r>
              <a:rPr lang="en-US" dirty="0" err="1" smtClean="0"/>
              <a:t>Jahn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The goal in this case is to draw attention to the story </a:t>
            </a:r>
            <a:r>
              <a:rPr lang="en-US" i="1" dirty="0" smtClean="0"/>
              <a:t>and not its telling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focalization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Focalization can be represented by ‘subjective’ camerawork</a:t>
            </a:r>
          </a:p>
          <a:p>
            <a:pPr marL="742950" lvl="2" indent="-342900" eaLnBrk="1" hangingPunct="1"/>
            <a:r>
              <a:rPr lang="en-US" dirty="0" smtClean="0"/>
              <a:t>over-the-shoulder camera shots, shot-reverse shot representations of interactions among characters, focus on a character looking into the distance then turning to adopt the sightline of the looker, etc.</a:t>
            </a:r>
          </a:p>
          <a:p>
            <a:pPr marL="742950" lvl="2" indent="-342900" eaLnBrk="1" hangingPunct="1"/>
            <a:r>
              <a:rPr lang="en-US" dirty="0" smtClean="0"/>
              <a:t>Things that only one character can see may be presented to the audience</a:t>
            </a:r>
          </a:p>
          <a:p>
            <a:pPr marL="1200150" lvl="3" indent="-342900" eaLnBrk="1" hangingPunct="1"/>
            <a:r>
              <a:rPr lang="en-US" dirty="0" smtClean="0"/>
              <a:t>Sixth Sense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Internal thoughts may be represented by VO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and subjective visualization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CSI</a:t>
            </a:r>
          </a:p>
          <a:p>
            <a:r>
              <a:rPr lang="en-US" dirty="0" smtClean="0"/>
              <a:t>Big Bang Theory</a:t>
            </a:r>
          </a:p>
          <a:p>
            <a:r>
              <a:rPr lang="en-US" dirty="0" smtClean="0"/>
              <a:t>NCIS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Beautiful Mind</a:t>
            </a:r>
          </a:p>
          <a:p>
            <a:r>
              <a:rPr lang="en-US" dirty="0" smtClean="0"/>
              <a:t>Gladiator</a:t>
            </a:r>
          </a:p>
          <a:p>
            <a:r>
              <a:rPr lang="en-US" dirty="0" smtClean="0"/>
              <a:t>Lord of the Rings</a:t>
            </a:r>
          </a:p>
          <a:p>
            <a:r>
              <a:rPr lang="en-US" dirty="0" err="1" smtClean="0"/>
              <a:t>Rashomon</a:t>
            </a:r>
            <a:endParaRPr lang="en-US" dirty="0" smtClean="0"/>
          </a:p>
          <a:p>
            <a:r>
              <a:rPr lang="en-US" dirty="0" err="1" smtClean="0"/>
              <a:t>Wolfen</a:t>
            </a:r>
            <a:endParaRPr lang="en-US" dirty="0" smtClean="0"/>
          </a:p>
          <a:p>
            <a:r>
              <a:rPr lang="en-US" dirty="0" smtClean="0"/>
              <a:t>The Fisher King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Narration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Narration is the telling of the story</a:t>
            </a:r>
          </a:p>
          <a:p>
            <a:r>
              <a:rPr lang="en-US" dirty="0" smtClean="0"/>
              <a:t>The narrator is the person (entity) who tells the story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Shifting narration and focalization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Narration and/or focalization can shift within a given text—perhaps between omniscient and first-person or from one character to another.  </a:t>
            </a:r>
          </a:p>
          <a:p>
            <a:pPr lvl="1" eaLnBrk="1" hangingPunct="1"/>
            <a:r>
              <a:rPr lang="en-US" dirty="0" smtClean="0"/>
              <a:t>Commonly, narrative begins with character narration, then it shifts to omniscient </a:t>
            </a:r>
            <a:r>
              <a:rPr lang="en-US" dirty="0" err="1" smtClean="0"/>
              <a:t>heterodiegetic</a:t>
            </a:r>
            <a:r>
              <a:rPr lang="en-US" dirty="0" smtClean="0"/>
              <a:t> FCD</a:t>
            </a:r>
          </a:p>
          <a:p>
            <a:pPr lvl="2" eaLnBrk="1" hangingPunct="1"/>
            <a:r>
              <a:rPr lang="en-US" dirty="0" smtClean="0"/>
              <a:t>Grey’s Anatomy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You Trust the Narrator?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narrators can’t be trusted.  A narrator whose account you cannot trust is known as an “unreliable narrator.”</a:t>
            </a:r>
          </a:p>
          <a:p>
            <a:pPr lvl="1"/>
            <a:r>
              <a:rPr lang="en-US" dirty="0" smtClean="0"/>
              <a:t>Limited view/Limited access</a:t>
            </a:r>
          </a:p>
          <a:p>
            <a:pPr lvl="1"/>
            <a:r>
              <a:rPr lang="en-US" dirty="0" smtClean="0"/>
              <a:t>Self interest/Deception</a:t>
            </a:r>
          </a:p>
          <a:p>
            <a:pPr lvl="1"/>
            <a:r>
              <a:rPr lang="en-US" dirty="0" smtClean="0"/>
              <a:t>Personal perspective</a:t>
            </a:r>
          </a:p>
          <a:p>
            <a:pPr lvl="1"/>
            <a:r>
              <a:rPr lang="en-US" dirty="0" smtClean="0"/>
              <a:t>Mental instability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Unreliable narrators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Rashomon</a:t>
            </a:r>
            <a:endParaRPr lang="en-US" dirty="0" smtClean="0"/>
          </a:p>
          <a:p>
            <a:r>
              <a:rPr lang="en-US" dirty="0" smtClean="0"/>
              <a:t>The Usual Suspects</a:t>
            </a:r>
          </a:p>
          <a:p>
            <a:r>
              <a:rPr lang="en-US" dirty="0" smtClean="0"/>
              <a:t>A Clockwork Orange</a:t>
            </a:r>
          </a:p>
          <a:p>
            <a:r>
              <a:rPr lang="en-US" dirty="0" smtClean="0"/>
              <a:t>The Murder of Roger </a:t>
            </a:r>
            <a:r>
              <a:rPr lang="en-US" dirty="0" err="1" smtClean="0"/>
              <a:t>Aykroyd</a:t>
            </a:r>
            <a:endParaRPr lang="en-US" dirty="0" smtClean="0"/>
          </a:p>
          <a:p>
            <a:r>
              <a:rPr lang="en-US" dirty="0" err="1" smtClean="0"/>
              <a:t>Goodfellas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Fight Club</a:t>
            </a:r>
          </a:p>
          <a:p>
            <a:r>
              <a:rPr lang="en-US" dirty="0" smtClean="0"/>
              <a:t>Dexter</a:t>
            </a:r>
          </a:p>
          <a:p>
            <a:r>
              <a:rPr lang="en-US" dirty="0" smtClean="0"/>
              <a:t>A Beautiful Mind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Paralepsis (Jahn)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infraction caused by saying too much; a narrator assuming a competence he does not properly have; typically, a first-person narrator (or a historiographer) narrating what somebody else thought  . . . or what happened when he was not present.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Paralipsis (Jahn)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infraction caused by omitting crucial information; saying too little; typically, an omniscient narrator pretending "not to know" what happened in her/his characters' minds, or what went on at the same time in another place, or </a:t>
            </a:r>
            <a:r>
              <a:rPr lang="en-US" dirty="0" err="1" smtClean="0"/>
              <a:t>distortively</a:t>
            </a:r>
            <a:r>
              <a:rPr lang="en-US" dirty="0" smtClean="0"/>
              <a:t> censoring a character's thought, or generally pretending to be restricted to ordinary human limitations.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Paralepsis</a:t>
            </a:r>
            <a:r>
              <a:rPr lang="en-US" dirty="0" smtClean="0"/>
              <a:t> and </a:t>
            </a:r>
            <a:r>
              <a:rPr lang="en-US" dirty="0" err="1" smtClean="0"/>
              <a:t>paralipsis</a:t>
            </a:r>
            <a:r>
              <a:rPr lang="en-US" dirty="0" smtClean="0"/>
              <a:t> are instances of violations of Grice's (1975) famous principle of co-operation -- the notion that speakers (narrators) are socially obliged to follow an established set of 'maxims': to give the right amount of information, to speak the truth, to speak to a purpose (tell something worth telling), to be relevant, etc.”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Audiences will </a:t>
            </a:r>
            <a:r>
              <a:rPr lang="en-US" i="1" dirty="0" smtClean="0"/>
              <a:t>assume</a:t>
            </a:r>
            <a:r>
              <a:rPr lang="en-US" dirty="0" smtClean="0"/>
              <a:t> narrators are following the rules until it is demonstrated that they are not.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Storytelling levels in literature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447800"/>
            <a:ext cx="8070850" cy="4138613"/>
          </a:xfrm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276600" y="5638800"/>
            <a:ext cx="2851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Source: Jahn, Narratology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Narration in audiovisual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audiovisual content the concept of narration is more problematic than in literature</a:t>
            </a:r>
          </a:p>
          <a:p>
            <a:r>
              <a:rPr lang="en-US" dirty="0" smtClean="0"/>
              <a:t>There may be no single narrator</a:t>
            </a:r>
          </a:p>
          <a:p>
            <a:pPr lvl="1"/>
            <a:r>
              <a:rPr lang="en-US" dirty="0" smtClean="0"/>
              <a:t>Some say there is no narrator at all</a:t>
            </a:r>
          </a:p>
          <a:p>
            <a:pPr lvl="1"/>
            <a:r>
              <a:rPr lang="en-US" dirty="0" smtClean="0"/>
              <a:t>Others say that the ‘auteur’ is the narrator (usually the director)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err="1" smtClean="0"/>
              <a:t>Jahn</a:t>
            </a:r>
            <a:r>
              <a:rPr lang="en-US" dirty="0" smtClean="0"/>
              <a:t>: “Filmic Composition Device”  [FCD]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Narration in film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828800"/>
            <a:ext cx="6880225" cy="40560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piece of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fictional world within which the characters live and act is know as the ‘</a:t>
            </a:r>
            <a:r>
              <a:rPr lang="en-US" dirty="0" err="1" smtClean="0"/>
              <a:t>diegesis</a:t>
            </a:r>
            <a:r>
              <a:rPr lang="en-US" dirty="0" smtClean="0"/>
              <a:t>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Narration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Narration can come from ‘within’ the fictional world (“homodiegetic”) or ‘outside’ the fictional world (“heterodiegetic”)</a:t>
            </a:r>
          </a:p>
          <a:p>
            <a:pPr eaLnBrk="1" hangingPunct="1"/>
            <a:r>
              <a:rPr lang="en-US" smtClean="0"/>
              <a:t>Narration can be very obvious (“overt”) or may be hard to detect (“covert”)</a:t>
            </a:r>
          </a:p>
          <a:p>
            <a:pPr eaLnBrk="1" hangingPunct="1"/>
            <a:r>
              <a:rPr lang="en-US" smtClean="0"/>
              <a:t>The narrator may take the viewpoint of a character, may present the views of several characters or may approach the story from a godlike view (“omniscience”)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Homodiegetic narrative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err="1" smtClean="0"/>
              <a:t>homodiegetic</a:t>
            </a:r>
            <a:r>
              <a:rPr lang="en-US" dirty="0" smtClean="0"/>
              <a:t> narrative is delivered by a story character—someone actively involved in the narrative.  Usually, but not always, she uses the first-person pronoun in her address.  She may be the protagonist or just a bit player, but she is somehow affecting or affected by the actions going on in the story.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1513</Words>
  <Application>Microsoft Office PowerPoint</Application>
  <PresentationFormat>On-screen Show (4:3)</PresentationFormat>
  <Paragraphs>173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Narration and focalization</vt:lpstr>
      <vt:lpstr>Stories</vt:lpstr>
      <vt:lpstr>Narration</vt:lpstr>
      <vt:lpstr>Storytelling levels in literature</vt:lpstr>
      <vt:lpstr>Narration in audiovisual texts</vt:lpstr>
      <vt:lpstr>Narration in film</vt:lpstr>
      <vt:lpstr>An important piece of vocabulary</vt:lpstr>
      <vt:lpstr>Narration</vt:lpstr>
      <vt:lpstr>Homodiegetic narrative</vt:lpstr>
      <vt:lpstr>Slide 10</vt:lpstr>
      <vt:lpstr>Homodiegetic narrator</vt:lpstr>
      <vt:lpstr>Limitations of homodiegetic narration</vt:lpstr>
      <vt:lpstr>Homodiegetic narrators</vt:lpstr>
      <vt:lpstr>Displacement of time</vt:lpstr>
      <vt:lpstr>Heterodiegetic narration</vt:lpstr>
      <vt:lpstr>Heterodiegetic narrators</vt:lpstr>
      <vt:lpstr>Narrator personality</vt:lpstr>
      <vt:lpstr>Overtness</vt:lpstr>
      <vt:lpstr>Indicators of narration in audiovisual media</vt:lpstr>
      <vt:lpstr>Overtness</vt:lpstr>
      <vt:lpstr>Point of View</vt:lpstr>
      <vt:lpstr>Focalization</vt:lpstr>
      <vt:lpstr>Three major types of POV (Jahn)</vt:lpstr>
      <vt:lpstr>Advantages of omniscience</vt:lpstr>
      <vt:lpstr>Advantages of omniscience</vt:lpstr>
      <vt:lpstr>Internal focalization</vt:lpstr>
      <vt:lpstr>Internal focalization</vt:lpstr>
      <vt:lpstr>Representing focalization</vt:lpstr>
      <vt:lpstr>Objective and subjective visualization</vt:lpstr>
      <vt:lpstr>Shifting narration and focalization</vt:lpstr>
      <vt:lpstr>Can You Trust the Narrator?</vt:lpstr>
      <vt:lpstr>Unreliable narrators</vt:lpstr>
      <vt:lpstr>Paralepsis (Jahn)</vt:lpstr>
      <vt:lpstr>Paralipsis (Jahn)</vt:lpstr>
      <vt:lpstr>Slide 35</vt:lpstr>
      <vt:lpstr>Slide 36</vt:lpstr>
    </vt:vector>
  </TitlesOfParts>
  <Company>universty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Narratology</dc:title>
  <dc:creator>Journalism</dc:creator>
  <cp:lastModifiedBy>Jim Hertog</cp:lastModifiedBy>
  <cp:revision>278</cp:revision>
  <dcterms:created xsi:type="dcterms:W3CDTF">2008-01-14T21:05:59Z</dcterms:created>
  <dcterms:modified xsi:type="dcterms:W3CDTF">2011-01-18T16:36:56Z</dcterms:modified>
</cp:coreProperties>
</file>