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7" r:id="rId5"/>
    <p:sldId id="274" r:id="rId6"/>
    <p:sldId id="259" r:id="rId7"/>
    <p:sldId id="258" r:id="rId8"/>
    <p:sldId id="260" r:id="rId9"/>
    <p:sldId id="261" r:id="rId10"/>
    <p:sldId id="270" r:id="rId11"/>
    <p:sldId id="275" r:id="rId12"/>
    <p:sldId id="262" r:id="rId13"/>
    <p:sldId id="271" r:id="rId14"/>
    <p:sldId id="263" r:id="rId15"/>
    <p:sldId id="272" r:id="rId16"/>
    <p:sldId id="264" r:id="rId17"/>
    <p:sldId id="269" r:id="rId18"/>
    <p:sldId id="265" r:id="rId19"/>
    <p:sldId id="266"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B6DD25-C277-46BD-9B24-AA9BA6881909}" type="datetimeFigureOut">
              <a:rPr lang="en-US" smtClean="0"/>
              <a:pPr/>
              <a:t>8/25/2010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6DD25-C277-46BD-9B24-AA9BA6881909}" type="datetimeFigureOut">
              <a:rPr lang="en-US" smtClean="0"/>
              <a:pPr/>
              <a:t>8/25/2010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6DD25-C277-46BD-9B24-AA9BA6881909}" type="datetimeFigureOut">
              <a:rPr lang="en-US" smtClean="0"/>
              <a:pPr/>
              <a:t>8/25/2010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6DD25-C277-46BD-9B24-AA9BA6881909}" type="datetimeFigureOut">
              <a:rPr lang="en-US" smtClean="0"/>
              <a:pPr/>
              <a:t>8/25/2010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B6DD25-C277-46BD-9B24-AA9BA6881909}" type="datetimeFigureOut">
              <a:rPr lang="en-US" smtClean="0"/>
              <a:pPr/>
              <a:t>8/25/2010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B6DD25-C277-46BD-9B24-AA9BA6881909}" type="datetimeFigureOut">
              <a:rPr lang="en-US" smtClean="0"/>
              <a:pPr/>
              <a:t>8/25/2010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B6DD25-C277-46BD-9B24-AA9BA6881909}" type="datetimeFigureOut">
              <a:rPr lang="en-US" smtClean="0"/>
              <a:pPr/>
              <a:t>8/25/2010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B6DD25-C277-46BD-9B24-AA9BA6881909}" type="datetimeFigureOut">
              <a:rPr lang="en-US" smtClean="0"/>
              <a:pPr/>
              <a:t>8/25/2010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6DD25-C277-46BD-9B24-AA9BA6881909}" type="datetimeFigureOut">
              <a:rPr lang="en-US" smtClean="0"/>
              <a:pPr/>
              <a:t>8/25/2010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6DD25-C277-46BD-9B24-AA9BA6881909}" type="datetimeFigureOut">
              <a:rPr lang="en-US" smtClean="0"/>
              <a:pPr/>
              <a:t>8/25/2010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6DD25-C277-46BD-9B24-AA9BA6881909}" type="datetimeFigureOut">
              <a:rPr lang="en-US" smtClean="0"/>
              <a:pPr/>
              <a:t>8/25/2010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F53D8-38E7-4443-A55B-A765C685ED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6DD25-C277-46BD-9B24-AA9BA6881909}" type="datetimeFigureOut">
              <a:rPr lang="en-US" smtClean="0"/>
              <a:pPr/>
              <a:t>8/25/2010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F53D8-38E7-4443-A55B-A765C685ED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Self-efficacy#cite_note-1" TargetMode="External"/><Relationship Id="rId2" Type="http://schemas.openxmlformats.org/officeDocument/2006/relationships/hyperlink" Target="http://en.wikipedia.org/wiki/Self-efficacy#cite_note-0" TargetMode="External"/><Relationship Id="rId1" Type="http://schemas.openxmlformats.org/officeDocument/2006/relationships/slideLayout" Target="../slideLayouts/slideLayout2.xml"/><Relationship Id="rId5" Type="http://schemas.openxmlformats.org/officeDocument/2006/relationships/hyperlink" Target="http://en.wikipedia.org/wiki/Self-efficacy#cite_note-3" TargetMode="External"/><Relationship Id="rId4" Type="http://schemas.openxmlformats.org/officeDocument/2006/relationships/hyperlink" Target="http://en.wikipedia.org/wiki/Self-efficacy#cite_note-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Conceptualization</a:t>
            </a:r>
            <a:endParaRPr lang="en-US" dirty="0"/>
          </a:p>
        </p:txBody>
      </p:sp>
      <p:sp>
        <p:nvSpPr>
          <p:cNvPr id="3" name="Subtitle 2"/>
          <p:cNvSpPr>
            <a:spLocks noGrp="1"/>
          </p:cNvSpPr>
          <p:nvPr>
            <p:ph type="subTitle" idx="1"/>
          </p:nvPr>
        </p:nvSpPr>
        <p:spPr/>
        <p:txBody>
          <a:bodyPr/>
          <a:lstStyle/>
          <a:p>
            <a:r>
              <a:rPr lang="en-US" dirty="0" smtClean="0"/>
              <a:t>Making clear what we are talking about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Self-Efficacy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Self-efficacy</a:t>
            </a:r>
            <a:r>
              <a:rPr lang="en-US" dirty="0" smtClean="0"/>
              <a:t> has been defined in a variety of ways: as the belief that one is capable of performing in a certain manner to attain certain goals,</a:t>
            </a:r>
            <a:r>
              <a:rPr lang="en-US" baseline="30000" dirty="0" smtClean="0">
                <a:hlinkClick r:id="rId2"/>
              </a:rPr>
              <a:t>[1]</a:t>
            </a:r>
            <a:r>
              <a:rPr lang="en-US" dirty="0" smtClean="0"/>
              <a:t> as a person’s belief about their capabilities to produce designated levels of performance that exercise influence over events that affect their lives.</a:t>
            </a:r>
            <a:r>
              <a:rPr lang="en-US" baseline="30000" dirty="0" smtClean="0">
                <a:hlinkClick r:id="rId3"/>
              </a:rPr>
              <a:t>[2]</a:t>
            </a:r>
            <a:r>
              <a:rPr lang="en-US" dirty="0" smtClean="0"/>
              <a:t> It is a belief that one has the capabilities to execute the courses of actions required to manage prospective situations. It has been described in other ways as the concept has evolved in the literature and in society: as the sense of belief that one’s actions have an effect on the environment </a:t>
            </a:r>
            <a:r>
              <a:rPr lang="en-US" baseline="30000" dirty="0" smtClean="0">
                <a:hlinkClick r:id="rId4"/>
              </a:rPr>
              <a:t>[3]</a:t>
            </a:r>
            <a:r>
              <a:rPr lang="en-US" dirty="0" smtClean="0"/>
              <a:t>; as a person’s judgment of his or her capabilities based on mastery criteria; a sense of a person’s competence within a specific framework, focusing on the person’s assessment of their abilities to perform specific tasks in relation to goals and standards rather than in comparison with others’ capabilities. Additionally, it builds on personal past experiences of mastery.</a:t>
            </a:r>
            <a:r>
              <a:rPr lang="en-US" baseline="30000" dirty="0" smtClean="0">
                <a:hlinkClick r:id="rId5"/>
              </a:rPr>
              <a:t>[</a:t>
            </a:r>
            <a:r>
              <a:rPr lang="en-US" baseline="30000" dirty="0" smtClean="0">
                <a:hlinkClick r:id="rId5"/>
              </a:rPr>
              <a:t>4</a:t>
            </a:r>
            <a:endParaRPr lang="en-US" baseline="30000" dirty="0" smtClean="0"/>
          </a:p>
          <a:p>
            <a:pPr lvl="1"/>
            <a:r>
              <a:rPr lang="en-US" baseline="30000" dirty="0" smtClean="0"/>
              <a:t>Wikipedia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Subconcepts</a:t>
            </a:r>
            <a:endParaRPr lang="en-US" dirty="0" smtClean="0"/>
          </a:p>
          <a:p>
            <a:pPr lvl="1"/>
            <a:r>
              <a:rPr lang="en-US" dirty="0" smtClean="0"/>
              <a:t>Belief in personal ability to perform an act</a:t>
            </a:r>
          </a:p>
          <a:p>
            <a:pPr lvl="1"/>
            <a:r>
              <a:rPr lang="en-US" dirty="0" smtClean="0"/>
              <a:t>Belief that performing the act will have the desired outcome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 analysis</a:t>
            </a:r>
            <a:endParaRPr lang="en-US" dirty="0"/>
          </a:p>
        </p:txBody>
      </p:sp>
      <p:sp>
        <p:nvSpPr>
          <p:cNvPr id="3" name="Content Placeholder 2"/>
          <p:cNvSpPr>
            <a:spLocks noGrp="1"/>
          </p:cNvSpPr>
          <p:nvPr>
            <p:ph idx="1"/>
          </p:nvPr>
        </p:nvSpPr>
        <p:spPr/>
        <p:txBody>
          <a:bodyPr/>
          <a:lstStyle/>
          <a:p>
            <a:r>
              <a:rPr lang="en-US" dirty="0" smtClean="0"/>
              <a:t>We think of actual events or objects or behaviors we would want to count as an example of the </a:t>
            </a:r>
            <a:r>
              <a:rPr lang="en-US" dirty="0" smtClean="0"/>
              <a:t>concept</a:t>
            </a:r>
            <a:endParaRPr lang="en-US" dirty="0" smtClean="0"/>
          </a:p>
          <a:p>
            <a:r>
              <a:rPr lang="en-US" dirty="0" smtClean="0"/>
              <a:t>When we apply our conceptual definition to the real-world example, does the example fall under the definition?</a:t>
            </a:r>
          </a:p>
          <a:p>
            <a:pPr lvl="1"/>
            <a:r>
              <a:rPr lang="en-US" dirty="0" smtClean="0"/>
              <a:t>If not, rewrite the definition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Videogame addiction  </a:t>
            </a:r>
            <a:endParaRPr lang="en-US" dirty="0"/>
          </a:p>
        </p:txBody>
      </p:sp>
      <p:sp>
        <p:nvSpPr>
          <p:cNvPr id="3" name="Content Placeholder 2"/>
          <p:cNvSpPr>
            <a:spLocks noGrp="1"/>
          </p:cNvSpPr>
          <p:nvPr>
            <p:ph idx="1"/>
          </p:nvPr>
        </p:nvSpPr>
        <p:spPr/>
        <p:txBody>
          <a:bodyPr/>
          <a:lstStyle/>
          <a:p>
            <a:r>
              <a:rPr lang="en-US" dirty="0" smtClean="0"/>
              <a:t>Playing for 48 hours straight without eating</a:t>
            </a:r>
          </a:p>
          <a:p>
            <a:r>
              <a:rPr lang="en-US" dirty="0" smtClean="0"/>
              <a:t>Playing every day</a:t>
            </a:r>
          </a:p>
          <a:p>
            <a:r>
              <a:rPr lang="en-US" dirty="0" smtClean="0"/>
              <a:t>Giving up personal relationships to maintain online gaming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 analysis</a:t>
            </a:r>
            <a:endParaRPr lang="en-US" dirty="0"/>
          </a:p>
        </p:txBody>
      </p:sp>
      <p:sp>
        <p:nvSpPr>
          <p:cNvPr id="3" name="Content Placeholder 2"/>
          <p:cNvSpPr>
            <a:spLocks noGrp="1"/>
          </p:cNvSpPr>
          <p:nvPr>
            <p:ph idx="1"/>
          </p:nvPr>
        </p:nvSpPr>
        <p:spPr/>
        <p:txBody>
          <a:bodyPr/>
          <a:lstStyle/>
          <a:p>
            <a:r>
              <a:rPr lang="en-US" dirty="0" smtClean="0"/>
              <a:t>Are real-world behaviors, etc. that we feel </a:t>
            </a:r>
            <a:r>
              <a:rPr lang="en-US" i="1" dirty="0" smtClean="0"/>
              <a:t>should not </a:t>
            </a:r>
            <a:r>
              <a:rPr lang="en-US" dirty="0" smtClean="0"/>
              <a:t>be considered examples of the concept excluded under the definition?</a:t>
            </a:r>
          </a:p>
          <a:p>
            <a:pPr lvl="1"/>
            <a:r>
              <a:rPr lang="en-US" dirty="0" smtClean="0"/>
              <a:t>Usually this means checking to see that similar but distinct </a:t>
            </a:r>
            <a:r>
              <a:rPr lang="en-US" dirty="0" smtClean="0"/>
              <a:t>examples do not get scored as examples of the concept under study</a:t>
            </a:r>
            <a:endParaRPr lang="en-US" dirty="0" smtClean="0"/>
          </a:p>
          <a:p>
            <a:pPr lvl="1"/>
            <a:r>
              <a:rPr lang="en-US" dirty="0" smtClean="0"/>
              <a:t>If not, rewrite the definition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Videogame addiction</a:t>
            </a:r>
            <a:endParaRPr lang="en-US" dirty="0"/>
          </a:p>
        </p:txBody>
      </p:sp>
      <p:sp>
        <p:nvSpPr>
          <p:cNvPr id="3" name="Content Placeholder 2"/>
          <p:cNvSpPr>
            <a:spLocks noGrp="1"/>
          </p:cNvSpPr>
          <p:nvPr>
            <p:ph idx="1"/>
          </p:nvPr>
        </p:nvSpPr>
        <p:spPr/>
        <p:txBody>
          <a:bodyPr/>
          <a:lstStyle/>
          <a:p>
            <a:r>
              <a:rPr lang="en-US" dirty="0" smtClean="0"/>
              <a:t>Setting aside an hour every day to play</a:t>
            </a:r>
          </a:p>
          <a:p>
            <a:r>
              <a:rPr lang="en-US" dirty="0" smtClean="0"/>
              <a:t>Becoming so absorbed in the game you lose track of time</a:t>
            </a:r>
          </a:p>
          <a:p>
            <a:r>
              <a:rPr lang="en-US" dirty="0" smtClean="0"/>
              <a:t>Buying the newest version of your favorite games as soon as they come out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necessity</a:t>
            </a:r>
            <a:endParaRPr lang="en-US" dirty="0"/>
          </a:p>
        </p:txBody>
      </p:sp>
      <p:sp>
        <p:nvSpPr>
          <p:cNvPr id="3" name="Content Placeholder 2"/>
          <p:cNvSpPr>
            <a:spLocks noGrp="1"/>
          </p:cNvSpPr>
          <p:nvPr>
            <p:ph idx="1"/>
          </p:nvPr>
        </p:nvSpPr>
        <p:spPr/>
        <p:txBody>
          <a:bodyPr/>
          <a:lstStyle/>
          <a:p>
            <a:r>
              <a:rPr lang="en-US" dirty="0" smtClean="0"/>
              <a:t>When we look at a concept within the context of a theory, the meaning of the concept may change</a:t>
            </a:r>
          </a:p>
          <a:p>
            <a:r>
              <a:rPr lang="en-US" dirty="0" smtClean="0"/>
              <a:t>What is required of the concept for it to fit within the theory under study?</a:t>
            </a:r>
          </a:p>
          <a:p>
            <a:pPr lvl="1"/>
            <a:r>
              <a:rPr lang="en-US" dirty="0" smtClean="0"/>
              <a:t>Adjust the conceptual definition to meet the requirements for the research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TV Violence</a:t>
            </a:r>
            <a:endParaRPr lang="en-US" dirty="0"/>
          </a:p>
        </p:txBody>
      </p:sp>
      <p:sp>
        <p:nvSpPr>
          <p:cNvPr id="3" name="Content Placeholder 2"/>
          <p:cNvSpPr>
            <a:spLocks noGrp="1"/>
          </p:cNvSpPr>
          <p:nvPr>
            <p:ph idx="1"/>
          </p:nvPr>
        </p:nvSpPr>
        <p:spPr/>
        <p:txBody>
          <a:bodyPr/>
          <a:lstStyle/>
          <a:p>
            <a:r>
              <a:rPr lang="en-US" dirty="0" smtClean="0"/>
              <a:t>Cultivation theory</a:t>
            </a:r>
            <a:endParaRPr lang="en-US" dirty="0" smtClean="0"/>
          </a:p>
          <a:p>
            <a:pPr lvl="1"/>
            <a:r>
              <a:rPr lang="en-US" dirty="0" smtClean="0"/>
              <a:t>Inclusion of natural </a:t>
            </a:r>
            <a:r>
              <a:rPr lang="en-US" dirty="0" smtClean="0"/>
              <a:t>disaster</a:t>
            </a:r>
          </a:p>
          <a:p>
            <a:pPr lvl="1"/>
            <a:r>
              <a:rPr lang="en-US" dirty="0" smtClean="0"/>
              <a:t>Intent unnecessary</a:t>
            </a:r>
            <a:endParaRPr lang="en-US" dirty="0" smtClean="0"/>
          </a:p>
          <a:p>
            <a:r>
              <a:rPr lang="en-US" dirty="0" smtClean="0"/>
              <a:t>Exposure-aggression theories</a:t>
            </a:r>
          </a:p>
          <a:p>
            <a:pPr lvl="1"/>
            <a:r>
              <a:rPr lang="en-US" dirty="0" smtClean="0"/>
              <a:t>Exclusion of natural disaster</a:t>
            </a:r>
            <a:endParaRPr lang="en-US" dirty="0" smtClean="0"/>
          </a:p>
          <a:p>
            <a:pPr lvl="1"/>
            <a:r>
              <a:rPr lang="en-US" dirty="0" smtClean="0"/>
              <a:t>Intent necessary?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Reconceptualization</a:t>
            </a:r>
            <a:endParaRPr lang="en-US" dirty="0"/>
          </a:p>
        </p:txBody>
      </p:sp>
      <p:sp>
        <p:nvSpPr>
          <p:cNvPr id="3" name="Content Placeholder 2"/>
          <p:cNvSpPr>
            <a:spLocks noGrp="1"/>
          </p:cNvSpPr>
          <p:nvPr>
            <p:ph idx="1"/>
          </p:nvPr>
        </p:nvSpPr>
        <p:spPr/>
        <p:txBody>
          <a:bodyPr/>
          <a:lstStyle/>
          <a:p>
            <a:r>
              <a:rPr lang="en-US" dirty="0" smtClean="0"/>
              <a:t>Continual review of </a:t>
            </a:r>
            <a:r>
              <a:rPr lang="en-US" dirty="0" smtClean="0"/>
              <a:t>conceptual </a:t>
            </a:r>
            <a:r>
              <a:rPr lang="en-US" dirty="0" smtClean="0"/>
              <a:t>definitions should occur as a result of new research </a:t>
            </a:r>
          </a:p>
          <a:p>
            <a:pPr lvl="1"/>
            <a:r>
              <a:rPr lang="en-US" dirty="0" smtClean="0"/>
              <a:t>Your own results should be taken into account when preparing for new research</a:t>
            </a:r>
          </a:p>
          <a:p>
            <a:pPr lvl="1"/>
            <a:r>
              <a:rPr lang="en-US" dirty="0" smtClean="0"/>
              <a:t>The conceptualizations other researchers use, and their results should be taken into account in future research</a:t>
            </a:r>
          </a:p>
          <a:p>
            <a:pPr lvl="2"/>
            <a:r>
              <a:rPr lang="en-US" dirty="0" smtClean="0"/>
              <a:t>Continuing refinement of concepts is part of scientific progress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Reconceptualization</a:t>
            </a:r>
            <a:endParaRPr lang="en-US" dirty="0"/>
          </a:p>
        </p:txBody>
      </p:sp>
      <p:sp>
        <p:nvSpPr>
          <p:cNvPr id="3" name="Content Placeholder 2"/>
          <p:cNvSpPr>
            <a:spLocks noGrp="1"/>
          </p:cNvSpPr>
          <p:nvPr>
            <p:ph idx="1"/>
          </p:nvPr>
        </p:nvSpPr>
        <p:spPr/>
        <p:txBody>
          <a:bodyPr>
            <a:normAutofit lnSpcReduction="10000"/>
          </a:bodyPr>
          <a:lstStyle/>
          <a:p>
            <a:r>
              <a:rPr lang="en-US" dirty="0" smtClean="0"/>
              <a:t>Occasionally, a major theoretical review is necessary</a:t>
            </a:r>
          </a:p>
          <a:p>
            <a:pPr lvl="2"/>
            <a:r>
              <a:rPr lang="en-US" dirty="0" smtClean="0"/>
              <a:t>Cohen’s review of identification is </a:t>
            </a:r>
            <a:r>
              <a:rPr lang="en-US" smtClean="0"/>
              <a:t>an example</a:t>
            </a:r>
            <a:endParaRPr lang="en-US" dirty="0" smtClean="0"/>
          </a:p>
          <a:p>
            <a:pPr lvl="1"/>
            <a:r>
              <a:rPr lang="en-US" dirty="0" smtClean="0"/>
              <a:t>Multiple, conflicting conceptual definitions develop</a:t>
            </a:r>
          </a:p>
          <a:p>
            <a:pPr lvl="1"/>
            <a:r>
              <a:rPr lang="en-US" dirty="0" smtClean="0"/>
              <a:t>Careful analysis is needed to explain how they developed, why they have differing and often contradictory features, and when and how the varying definitions seem to be more or less effective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p:txBody>
          <a:bodyPr/>
          <a:lstStyle/>
          <a:p>
            <a:r>
              <a:rPr lang="en-US" dirty="0" smtClean="0"/>
              <a:t>In informal conversation, we often have </a:t>
            </a:r>
            <a:r>
              <a:rPr lang="en-US" dirty="0" smtClean="0"/>
              <a:t>a different understanding of the words </a:t>
            </a:r>
            <a:r>
              <a:rPr lang="en-US" dirty="0" smtClean="0"/>
              <a:t>we </a:t>
            </a:r>
            <a:r>
              <a:rPr lang="en-US" dirty="0" smtClean="0"/>
              <a:t>use</a:t>
            </a:r>
            <a:endParaRPr lang="en-US" dirty="0" smtClean="0"/>
          </a:p>
          <a:p>
            <a:pPr lvl="1"/>
            <a:r>
              <a:rPr lang="en-US" dirty="0" smtClean="0"/>
              <a:t>You and I may not really imagine the same thing when we talk about dogs and cats</a:t>
            </a:r>
          </a:p>
          <a:p>
            <a:pPr lvl="1"/>
            <a:r>
              <a:rPr lang="en-US" dirty="0" smtClean="0"/>
              <a:t>It’s even more likely when we consider very abstract ideas like “honor” or “love”</a:t>
            </a:r>
          </a:p>
          <a:p>
            <a:r>
              <a:rPr lang="en-US" dirty="0" smtClean="0"/>
              <a:t>The same is true of scholars studying various </a:t>
            </a:r>
            <a:r>
              <a:rPr lang="en-US" dirty="0" smtClean="0"/>
              <a:t>ideas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Framing</a:t>
            </a:r>
            <a:endParaRPr lang="en-US" dirty="0"/>
          </a:p>
        </p:txBody>
      </p:sp>
      <p:sp>
        <p:nvSpPr>
          <p:cNvPr id="3" name="Content Placeholder 2"/>
          <p:cNvSpPr>
            <a:spLocks noGrp="1"/>
          </p:cNvSpPr>
          <p:nvPr>
            <p:ph idx="1"/>
          </p:nvPr>
        </p:nvSpPr>
        <p:spPr/>
        <p:txBody>
          <a:bodyPr/>
          <a:lstStyle/>
          <a:p>
            <a:r>
              <a:rPr lang="en-US" dirty="0" smtClean="0"/>
              <a:t>Vastly varied and often incompatible definitions</a:t>
            </a:r>
          </a:p>
          <a:p>
            <a:pPr lvl="1"/>
            <a:r>
              <a:rPr lang="en-US" dirty="0" smtClean="0"/>
              <a:t>Mass confusion in framing research and theory</a:t>
            </a:r>
          </a:p>
          <a:p>
            <a:r>
              <a:rPr lang="en-US" dirty="0" smtClean="0"/>
              <a:t>Reese’s attempt to provide a definition to the field</a:t>
            </a:r>
          </a:p>
          <a:p>
            <a:pPr lvl="1"/>
            <a:r>
              <a:rPr lang="en-US" dirty="0" smtClean="0"/>
              <a:t>Failed to be widely adopted</a:t>
            </a:r>
          </a:p>
          <a:p>
            <a:pPr lvl="1"/>
            <a:r>
              <a:rPr lang="en-US" dirty="0" smtClean="0"/>
              <a:t>In a number of cases, the definition was cited but inappropriately applied to research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p:txBody>
          <a:bodyPr/>
          <a:lstStyle/>
          <a:p>
            <a:r>
              <a:rPr lang="en-US" dirty="0" smtClean="0"/>
              <a:t>Theory is dependent upon concepts, so careful definition of concepts is </a:t>
            </a:r>
            <a:r>
              <a:rPr lang="en-US" dirty="0" smtClean="0"/>
              <a:t>a critical part of theory development</a:t>
            </a:r>
            <a:endParaRPr lang="en-US" dirty="0" smtClean="0"/>
          </a:p>
          <a:p>
            <a:r>
              <a:rPr lang="en-US" dirty="0" smtClean="0"/>
              <a:t>Though we’ll tend to look at concepts one at a time it is necessary to take all the concepts in a theory into account simultaneously </a:t>
            </a:r>
            <a:r>
              <a:rPr lang="en-US" dirty="0" smtClean="0"/>
              <a:t>when “conceptualizing”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Conceptualization</a:t>
            </a:r>
            <a:endParaRPr lang="en-US" dirty="0"/>
          </a:p>
        </p:txBody>
      </p:sp>
      <p:sp>
        <p:nvSpPr>
          <p:cNvPr id="3" name="Content Placeholder 2"/>
          <p:cNvSpPr>
            <a:spLocks noGrp="1"/>
          </p:cNvSpPr>
          <p:nvPr>
            <p:ph idx="1"/>
          </p:nvPr>
        </p:nvSpPr>
        <p:spPr/>
        <p:txBody>
          <a:bodyPr>
            <a:normAutofit fontScale="92500"/>
          </a:bodyPr>
          <a:lstStyle/>
          <a:p>
            <a:r>
              <a:rPr lang="en-US" dirty="0" smtClean="0"/>
              <a:t>Conceptualization is the first step in explication</a:t>
            </a:r>
          </a:p>
          <a:p>
            <a:r>
              <a:rPr lang="en-US" dirty="0" smtClean="0"/>
              <a:t>Conceptualization refers to </a:t>
            </a:r>
            <a:r>
              <a:rPr lang="en-US" dirty="0" smtClean="0"/>
              <a:t>the careful analysis of </a:t>
            </a:r>
            <a:r>
              <a:rPr lang="en-US" dirty="0" smtClean="0"/>
              <a:t>general </a:t>
            </a:r>
            <a:r>
              <a:rPr lang="en-US" dirty="0" smtClean="0"/>
              <a:t>ideas known as </a:t>
            </a:r>
            <a:r>
              <a:rPr lang="en-US" dirty="0" smtClean="0"/>
              <a:t>concepts</a:t>
            </a:r>
          </a:p>
          <a:p>
            <a:pPr lvl="1"/>
            <a:r>
              <a:rPr lang="en-US" dirty="0" smtClean="0"/>
              <a:t>An intellectual process</a:t>
            </a:r>
            <a:endParaRPr lang="en-US" dirty="0" smtClean="0"/>
          </a:p>
          <a:p>
            <a:r>
              <a:rPr lang="en-US" dirty="0" smtClean="0"/>
              <a:t>Conceptualization takes us from the realm of vague, ambiguous ‘concepts’ to clearer, more distinct ‘constructs</a:t>
            </a:r>
            <a:r>
              <a:rPr lang="en-US" dirty="0" smtClean="0"/>
              <a:t>’</a:t>
            </a:r>
          </a:p>
          <a:p>
            <a:pPr lvl="1"/>
            <a:r>
              <a:rPr lang="en-US" dirty="0" smtClean="0"/>
              <a:t>Constructs are sufficiently concrete that researchers can develop measures of them</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get confused</a:t>
            </a:r>
            <a:endParaRPr lang="en-US" dirty="0"/>
          </a:p>
        </p:txBody>
      </p:sp>
      <p:sp>
        <p:nvSpPr>
          <p:cNvPr id="3" name="Content Placeholder 2"/>
          <p:cNvSpPr>
            <a:spLocks noGrp="1"/>
          </p:cNvSpPr>
          <p:nvPr>
            <p:ph idx="1"/>
          </p:nvPr>
        </p:nvSpPr>
        <p:spPr/>
        <p:txBody>
          <a:bodyPr/>
          <a:lstStyle/>
          <a:p>
            <a:r>
              <a:rPr lang="en-US" dirty="0" smtClean="0"/>
              <a:t>What I am defining as a ‘construct’ is often called a ‘conceptual definition’ by others</a:t>
            </a:r>
          </a:p>
          <a:p>
            <a:pPr lvl="1"/>
            <a:r>
              <a:rPr lang="en-US" dirty="0" smtClean="0"/>
              <a:t>The terms are often mixed up by different people</a:t>
            </a:r>
          </a:p>
          <a:p>
            <a:pPr lvl="2"/>
            <a:r>
              <a:rPr lang="en-US" dirty="0" smtClean="0"/>
              <a:t>This is a case of the very problem noted above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Constructs help </a:t>
            </a:r>
            <a:r>
              <a:rPr lang="en-US" dirty="0" smtClean="0"/>
              <a:t>readers </a:t>
            </a:r>
            <a:r>
              <a:rPr lang="en-US" dirty="0" smtClean="0"/>
              <a:t>understand what </a:t>
            </a:r>
            <a:r>
              <a:rPr lang="en-US" dirty="0" smtClean="0"/>
              <a:t>we </a:t>
            </a:r>
            <a:r>
              <a:rPr lang="en-US" dirty="0" smtClean="0"/>
              <a:t>mean when using a given term</a:t>
            </a:r>
          </a:p>
          <a:p>
            <a:pPr lvl="1"/>
            <a:r>
              <a:rPr lang="en-US" dirty="0" smtClean="0"/>
              <a:t>Otherwise, the reader may have a very different perception of what the concept means than we (as authors) do</a:t>
            </a:r>
          </a:p>
          <a:p>
            <a:pPr lvl="2"/>
            <a:r>
              <a:rPr lang="en-US" dirty="0" smtClean="0"/>
              <a:t>Presence</a:t>
            </a:r>
          </a:p>
          <a:p>
            <a:pPr lvl="2"/>
            <a:r>
              <a:rPr lang="en-US" dirty="0" smtClean="0"/>
              <a:t>Violence</a:t>
            </a:r>
          </a:p>
          <a:p>
            <a:pPr lvl="2"/>
            <a:r>
              <a:rPr lang="en-US" dirty="0" smtClean="0"/>
              <a:t>Enjoyment</a:t>
            </a:r>
          </a:p>
          <a:p>
            <a:pPr lvl="2"/>
            <a:r>
              <a:rPr lang="en-US" dirty="0" smtClean="0"/>
              <a:t>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Conceptualizing</a:t>
            </a:r>
            <a:endParaRPr lang="en-US" dirty="0"/>
          </a:p>
        </p:txBody>
      </p:sp>
      <p:sp>
        <p:nvSpPr>
          <p:cNvPr id="3" name="Content Placeholder 2"/>
          <p:cNvSpPr>
            <a:spLocks noGrp="1"/>
          </p:cNvSpPr>
          <p:nvPr>
            <p:ph idx="1"/>
          </p:nvPr>
        </p:nvSpPr>
        <p:spPr/>
        <p:txBody>
          <a:bodyPr>
            <a:normAutofit/>
          </a:bodyPr>
          <a:lstStyle/>
          <a:p>
            <a:r>
              <a:rPr lang="en-US" dirty="0" smtClean="0"/>
              <a:t>A number of methods can be used to refine concepts to where we can develop meaningful tests/measures of them</a:t>
            </a:r>
          </a:p>
          <a:p>
            <a:r>
              <a:rPr lang="en-US" dirty="0" smtClean="0"/>
              <a:t>Meaning analysis</a:t>
            </a:r>
          </a:p>
          <a:p>
            <a:r>
              <a:rPr lang="en-US" dirty="0" smtClean="0"/>
              <a:t>Inclusion analysis</a:t>
            </a:r>
          </a:p>
          <a:p>
            <a:r>
              <a:rPr lang="en-US" dirty="0" smtClean="0"/>
              <a:t>Exclusion analysis</a:t>
            </a:r>
          </a:p>
          <a:p>
            <a:r>
              <a:rPr lang="en-US" dirty="0" smtClean="0"/>
              <a:t>Theoretical necessity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First, we review scholars’ definitions of the terms</a:t>
            </a:r>
          </a:p>
          <a:p>
            <a:pPr lvl="1"/>
            <a:r>
              <a:rPr lang="en-US" dirty="0" smtClean="0"/>
              <a:t>Evaluate agreements and disagreements</a:t>
            </a:r>
          </a:p>
          <a:p>
            <a:pPr lvl="1"/>
            <a:r>
              <a:rPr lang="en-US" dirty="0" smtClean="0"/>
              <a:t>Review the relative success of different uses</a:t>
            </a:r>
          </a:p>
          <a:p>
            <a:pPr lvl="1"/>
            <a:r>
              <a:rPr lang="en-US" dirty="0" smtClean="0"/>
              <a:t>Evaluate dimensions within scales/measures for multiple components</a:t>
            </a:r>
          </a:p>
          <a:p>
            <a:r>
              <a:rPr lang="en-US" dirty="0" smtClean="0"/>
              <a:t>We may review popular use of the terms</a:t>
            </a:r>
          </a:p>
          <a:p>
            <a:pPr lvl="1"/>
            <a:r>
              <a:rPr lang="en-US" dirty="0" smtClean="0"/>
              <a:t>Webster’s definition</a:t>
            </a:r>
          </a:p>
          <a:p>
            <a:pPr lvl="1"/>
            <a:r>
              <a:rPr lang="en-US" dirty="0" smtClean="0"/>
              <a:t>Roget’s thesaurus</a:t>
            </a:r>
          </a:p>
          <a:p>
            <a:pPr lvl="1"/>
            <a:r>
              <a:rPr lang="en-US" dirty="0" smtClean="0"/>
              <a:t>Sticking close to common use of terms makes it easier to translate our work into something people can understand</a:t>
            </a:r>
          </a:p>
          <a:p>
            <a:pPr lvl="1"/>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L</a:t>
            </a:r>
            <a:r>
              <a:rPr lang="en-US" dirty="0" smtClean="0"/>
              <a:t>ook </a:t>
            </a:r>
            <a:r>
              <a:rPr lang="en-US" dirty="0" smtClean="0"/>
              <a:t>for sub-concepts</a:t>
            </a:r>
          </a:p>
          <a:p>
            <a:r>
              <a:rPr lang="en-US" dirty="0" smtClean="0"/>
              <a:t>Watch </a:t>
            </a:r>
            <a:r>
              <a:rPr lang="en-US" dirty="0" smtClean="0"/>
              <a:t>for multiple concepts based on the same </a:t>
            </a:r>
            <a:r>
              <a:rPr lang="en-US" dirty="0" smtClean="0"/>
              <a:t>term</a:t>
            </a:r>
          </a:p>
          <a:p>
            <a:pPr lvl="1"/>
            <a:r>
              <a:rPr lang="en-US" dirty="0" smtClean="0"/>
              <a:t>That is, a single word may stand for very different ideas</a:t>
            </a:r>
            <a:endParaRPr lang="en-US" dirty="0" smtClean="0"/>
          </a:p>
          <a:p>
            <a:r>
              <a:rPr lang="en-US" dirty="0" smtClean="0"/>
              <a:t>There may be scholars using different terms to describe the same idea we are interested in</a:t>
            </a:r>
          </a:p>
          <a:p>
            <a:pPr lvl="1"/>
            <a:r>
              <a:rPr lang="en-US" dirty="0" smtClean="0"/>
              <a:t>Find these terms and review research carried out using them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972</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Conceptualization</vt:lpstr>
      <vt:lpstr>A problem</vt:lpstr>
      <vt:lpstr>Theory</vt:lpstr>
      <vt:lpstr>Conceptualization</vt:lpstr>
      <vt:lpstr>Don’t get confused</vt:lpstr>
      <vt:lpstr>Slide 6</vt:lpstr>
      <vt:lpstr>Conceptualizing</vt:lpstr>
      <vt:lpstr>Meaning analysis</vt:lpstr>
      <vt:lpstr>Meaning analysis</vt:lpstr>
      <vt:lpstr>Example: Self-Efficacy</vt:lpstr>
      <vt:lpstr>Slide 11</vt:lpstr>
      <vt:lpstr>Inclusion analysis</vt:lpstr>
      <vt:lpstr>Example: Videogame addiction  </vt:lpstr>
      <vt:lpstr>Exclusion analysis</vt:lpstr>
      <vt:lpstr>Example: Videogame addiction</vt:lpstr>
      <vt:lpstr>Theoretical necessity</vt:lpstr>
      <vt:lpstr>Example: TV Violence</vt:lpstr>
      <vt:lpstr>Reconceptualization</vt:lpstr>
      <vt:lpstr>Reconceptualization</vt:lpstr>
      <vt:lpstr>Example: Framing</vt:lpstr>
    </vt:vector>
  </TitlesOfParts>
  <Company>University of Kentucky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Conceptualization</dc:title>
  <dc:creator>Jim Hertog</dc:creator>
  <cp:lastModifiedBy>Jim Hertog</cp:lastModifiedBy>
  <cp:revision>57</cp:revision>
  <dcterms:created xsi:type="dcterms:W3CDTF">2008-09-07T12:55:10Z</dcterms:created>
  <dcterms:modified xsi:type="dcterms:W3CDTF">2010-08-26T01:47:32Z</dcterms:modified>
</cp:coreProperties>
</file>