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2"/>
  </p:notesMasterIdLst>
  <p:sldIdLst>
    <p:sldId id="256" r:id="rId2"/>
    <p:sldId id="277" r:id="rId3"/>
    <p:sldId id="258" r:id="rId4"/>
    <p:sldId id="257" r:id="rId5"/>
    <p:sldId id="259" r:id="rId6"/>
    <p:sldId id="260" r:id="rId7"/>
    <p:sldId id="283" r:id="rId8"/>
    <p:sldId id="284" r:id="rId9"/>
    <p:sldId id="285" r:id="rId10"/>
    <p:sldId id="261" r:id="rId11"/>
    <p:sldId id="262" r:id="rId12"/>
    <p:sldId id="263" r:id="rId13"/>
    <p:sldId id="265" r:id="rId14"/>
    <p:sldId id="282" r:id="rId15"/>
    <p:sldId id="267" r:id="rId16"/>
    <p:sldId id="270" r:id="rId17"/>
    <p:sldId id="276" r:id="rId18"/>
    <p:sldId id="274" r:id="rId19"/>
    <p:sldId id="275" r:id="rId20"/>
    <p:sldId id="271" r:id="rId21"/>
    <p:sldId id="272" r:id="rId22"/>
    <p:sldId id="273" r:id="rId23"/>
    <p:sldId id="291" r:id="rId24"/>
    <p:sldId id="279" r:id="rId25"/>
    <p:sldId id="269" r:id="rId26"/>
    <p:sldId id="286" r:id="rId27"/>
    <p:sldId id="287" r:id="rId28"/>
    <p:sldId id="288" r:id="rId29"/>
    <p:sldId id="289" r:id="rId30"/>
    <p:sldId id="29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5" autoAdjust="0"/>
    <p:restoredTop sz="94660"/>
  </p:normalViewPr>
  <p:slideViewPr>
    <p:cSldViewPr>
      <p:cViewPr varScale="1">
        <p:scale>
          <a:sx n="86" d="100"/>
          <a:sy n="86" d="100"/>
        </p:scale>
        <p:origin x="-84"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2AA9049-7936-4A0F-B012-12A4E53C988D}" type="datetimeFigureOut">
              <a:rPr lang="en-US"/>
              <a:pPr>
                <a:defRPr/>
              </a:pPr>
              <a:t>9/8/2009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558526B-EF76-4D1D-A1DD-8B7E6FA267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9DCD43-F995-4DAF-931C-6A46D6EB3E96}"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3EEA40-83DB-4A5B-AA3A-53769F5F8727}"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FC5D91-61D0-453E-AD24-5E9BFB89FBC8}"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4D2164-0B90-4268-96F8-30A346D5EC1B}"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4B9D24-F7F4-4019-B973-7527AC91FB8A}"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1F0218-8192-4605-AB6D-7C3777AD6685}"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231172-2A76-4282-A33D-654DA6DD6B9A}"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9BC1E4-8B01-40E9-901A-DE90F4BEEF02}"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29677B-2A8F-40BB-A711-4E88B6B486BA}"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01E477-C56F-41D7-94F9-A465A7E84E4E}"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FB388E-A95D-4325-B51D-7E5D7ADA42EA}"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255E1A4-4573-46B4-BB09-3FA24FC10CE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DDFA3E-428F-4257-ACD2-4475286070BE}"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72CAA7-6BF8-480A-8A59-97E5CB075223}"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C24B54-57DE-43BD-B68A-43E0485327E1}"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DF3C9A8-DDCC-42D7-B257-C1514097A251}"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CA0DAE-D098-49C3-9072-BADA308C4F65}"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087FA-BC35-4330-A5EA-E6A363BD30C0}"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8526B-EF76-4D1D-A1DD-8B7E6FA267C8}"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8526B-EF76-4D1D-A1DD-8B7E6FA267C8}"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8526B-EF76-4D1D-A1DD-8B7E6FA267C8}"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8526B-EF76-4D1D-A1DD-8B7E6FA267C8}"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468A5-C453-4B55-AFA7-3CD9497A4F55}"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6DE185-F763-4EC3-BE6D-C1BDF6AA702B}"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422D7E-F4AE-43AD-BF19-986544C9366A}"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01068-F69A-4E63-AC5A-619ECD9BDF35}"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D678A5-7B57-49EE-BCA4-AB966E604C95}" type="slidenum">
              <a:rPr lang="en-US" smtClean="0">
                <a:latin typeface="Times New Roman" pitchFamily="18" charset="0"/>
              </a:rPr>
              <a:pPr fontAlgn="base">
                <a:spcBef>
                  <a:spcPct val="0"/>
                </a:spcBef>
                <a:spcAft>
                  <a:spcPct val="0"/>
                </a:spcAft>
              </a:pPr>
              <a:t>7</a:t>
            </a:fld>
            <a:endParaRPr lang="en-US" smtClean="0">
              <a:latin typeface="Times New Roman" pitchFamily="18"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E01F0B-4C36-46E7-959A-9B8CBC2423B9}" type="slidenum">
              <a:rPr lang="en-US" smtClean="0">
                <a:latin typeface="Times New Roman" pitchFamily="18" charset="0"/>
              </a:rPr>
              <a:pPr fontAlgn="base">
                <a:spcBef>
                  <a:spcPct val="0"/>
                </a:spcBef>
                <a:spcAft>
                  <a:spcPct val="0"/>
                </a:spcAft>
              </a:pPr>
              <a:t>8</a:t>
            </a:fld>
            <a:endParaRPr lang="en-US" smtClean="0">
              <a:latin typeface="Times New Roman" pitchFamily="18"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8526B-EF76-4D1D-A1DD-8B7E6FA267C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B379B79E-E672-4FBC-90D1-96C34900E6AF}" type="datetimeFigureOut">
              <a:rPr lang="en-US"/>
              <a:pPr>
                <a:defRPr/>
              </a:pPr>
              <a:t>9/8/2009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9E0B742-41F2-48A7-B3F1-ECDDB61F2C4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FBF64A-1178-4004-9606-C548E9A4216F}" type="datetimeFigureOut">
              <a:rPr lang="en-US"/>
              <a:pPr>
                <a:defRPr/>
              </a:pPr>
              <a:t>9/8/2009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722A15-C634-41C8-9EB1-766F5034A9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22125BBB-9BC4-4826-8930-20DF41BE12C6}" type="datetimeFigureOut">
              <a:rPr lang="en-US"/>
              <a:pPr>
                <a:defRPr/>
              </a:pPr>
              <a:t>9/8/2009</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D300D33-B4D2-4ED9-9234-E82B7687BA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B6927F-D218-4AC7-91B9-1CFC720A7003}" type="datetimeFigureOut">
              <a:rPr lang="en-US"/>
              <a:pPr>
                <a:defRPr/>
              </a:pPr>
              <a:t>9/8/2009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7F0154-DB42-42F6-95B0-80F0E7E48D8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F416CC7-7908-484A-A1D1-9BC08429613E}" type="datetimeFigureOut">
              <a:rPr lang="en-US"/>
              <a:pPr>
                <a:defRPr/>
              </a:pPr>
              <a:t>9/8/2009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6E5A572-8EF4-4BDA-9960-B4A8731FA11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7FDC383-2766-417E-9E93-73DB0C738E5F}" type="datetimeFigureOut">
              <a:rPr lang="en-US"/>
              <a:pPr>
                <a:defRPr/>
              </a:pPr>
              <a:t>9/8/2009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AC2104-5D30-4990-8575-B4C51EFC10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E231B7-D814-4CE2-93D4-B9B0C7DAC0EB}" type="datetimeFigureOut">
              <a:rPr lang="en-US"/>
              <a:pPr>
                <a:defRPr/>
              </a:pPr>
              <a:t>9/8/2009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1803CF9-ADF1-4258-A20A-DBD615CAF7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3132B51-0898-40C7-A2FB-8E1086FD5971}" type="datetimeFigureOut">
              <a:rPr lang="en-US"/>
              <a:pPr>
                <a:defRPr/>
              </a:pPr>
              <a:t>9/8/2009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4B1F77-D899-4B58-93C9-9290E2B021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E7FB3F0-96C3-4662-B37F-4AAB91ED8246}" type="datetimeFigureOut">
              <a:rPr lang="en-US"/>
              <a:pPr>
                <a:defRPr/>
              </a:pPr>
              <a:t>9/8/2009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CFD99B7-0145-4BCB-9E2E-FE00052BEC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BFB26990-3625-45FF-B14A-F89A6C5F2CB6}" type="datetimeFigureOut">
              <a:rPr lang="en-US"/>
              <a:pPr>
                <a:defRPr/>
              </a:pPr>
              <a:t>9/8/2009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63A1E1B1-E6F3-480F-A60F-F9269AB313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FC845980-FAEE-4FD3-8A08-7372BB95CA4B}" type="datetimeFigureOut">
              <a:rPr lang="en-US"/>
              <a:pPr>
                <a:defRPr/>
              </a:pPr>
              <a:t>9/8/2009</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3B4AEA99-6DAA-49BE-AC15-2C2CB306A59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1E9503BF-0591-4A21-B46F-3225AC7D0805}" type="datetimeFigureOut">
              <a:rPr lang="en-US"/>
              <a:pPr>
                <a:defRPr/>
              </a:pPr>
              <a:t>9/8/2009</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4FE614CC-4133-4818-9F6B-2EC0DBF0AC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79" r:id="rId2"/>
    <p:sldLayoutId id="2147483785" r:id="rId3"/>
    <p:sldLayoutId id="2147483780" r:id="rId4"/>
    <p:sldLayoutId id="2147483781" r:id="rId5"/>
    <p:sldLayoutId id="2147483782" r:id="rId6"/>
    <p:sldLayoutId id="2147483786" r:id="rId7"/>
    <p:sldLayoutId id="2147483787" r:id="rId8"/>
    <p:sldLayoutId id="2147483788" r:id="rId9"/>
    <p:sldLayoutId id="2147483783" r:id="rId10"/>
    <p:sldLayoutId id="2147483789"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SypeZjeOrY4"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eoplescourt.warnerbro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urbanlegends.about.com/od/reference/a/top_25_uls.ht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THE NORMATIVE BASES OF PUBLIC OPINION: </a:t>
            </a:r>
            <a:br>
              <a:rPr lang="en-US" dirty="0" smtClean="0">
                <a:solidFill>
                  <a:schemeClr val="accent1">
                    <a:satMod val="150000"/>
                  </a:schemeClr>
                </a:solidFill>
              </a:rPr>
            </a:br>
            <a:r>
              <a:rPr lang="en-US" dirty="0" smtClean="0">
                <a:solidFill>
                  <a:schemeClr val="accent1">
                    <a:satMod val="150000"/>
                  </a:schemeClr>
                </a:solidFill>
              </a:rPr>
              <a:t> </a:t>
            </a:r>
            <a:br>
              <a:rPr lang="en-US" dirty="0" smtClean="0">
                <a:solidFill>
                  <a:schemeClr val="accent1">
                    <a:satMod val="150000"/>
                  </a:schemeClr>
                </a:solidFill>
              </a:rPr>
            </a:br>
            <a:r>
              <a:rPr lang="en-US" dirty="0" smtClean="0">
                <a:solidFill>
                  <a:schemeClr val="accent1">
                    <a:satMod val="150000"/>
                  </a:schemeClr>
                </a:solidFill>
              </a:rPr>
              <a:t>DEMOCRATIC THEORIES AND PUBLIC OPINION</a:t>
            </a:r>
            <a:br>
              <a:rPr lang="en-US" dirty="0" smtClean="0">
                <a:solidFill>
                  <a:schemeClr val="accent1">
                    <a:satMod val="150000"/>
                  </a:schemeClr>
                </a:solidFill>
              </a:rPr>
            </a:br>
            <a:endParaRPr lang="en-US" dirty="0">
              <a:solidFill>
                <a:schemeClr val="accent1">
                  <a:satMod val="150000"/>
                </a:schemeClr>
              </a:solidFill>
            </a:endParaRPr>
          </a:p>
        </p:txBody>
      </p:sp>
      <p:sp>
        <p:nvSpPr>
          <p:cNvPr id="8195" name="Subtitle 2"/>
          <p:cNvSpPr>
            <a:spLocks noGrp="1"/>
          </p:cNvSpPr>
          <p:nvPr>
            <p:ph type="subTitle" idx="1"/>
          </p:nvPr>
        </p:nvSpPr>
        <p:spPr>
          <a:xfrm>
            <a:off x="685800" y="1828800"/>
            <a:ext cx="8077200" cy="1500188"/>
          </a:xfrm>
        </p:spPr>
        <p:txBody>
          <a:bodyPr/>
          <a:lstStyle/>
          <a:p>
            <a:pPr eaLnBrk="1" hangingPunct="1"/>
            <a:r>
              <a:rPr lang="en-US" smtClean="0"/>
              <a:t>Mark Peffley</a:t>
            </a:r>
          </a:p>
          <a:p>
            <a:pPr eaLnBrk="1" hangingPunct="1"/>
            <a:r>
              <a:rPr lang="en-US" smtClean="0"/>
              <a:t>PS 473 Public Opinion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sz="2800" dirty="0" smtClean="0">
                <a:solidFill>
                  <a:schemeClr val="accent1">
                    <a:satMod val="150000"/>
                  </a:schemeClr>
                </a:solidFill>
              </a:rPr>
              <a:t>Two Extreme Versions of Democratic Theory, differ in: </a:t>
            </a:r>
            <a:endParaRPr lang="en-US" sz="2800" dirty="0">
              <a:solidFill>
                <a:schemeClr val="accent1">
                  <a:satMod val="150000"/>
                </a:schemeClr>
              </a:solidFill>
            </a:endParaRPr>
          </a:p>
        </p:txBody>
      </p:sp>
      <p:sp>
        <p:nvSpPr>
          <p:cNvPr id="17411" name="Content Placeholder 1"/>
          <p:cNvSpPr>
            <a:spLocks noGrp="1"/>
          </p:cNvSpPr>
          <p:nvPr>
            <p:ph idx="1"/>
          </p:nvPr>
        </p:nvSpPr>
        <p:spPr>
          <a:xfrm>
            <a:off x="457200" y="1774825"/>
            <a:ext cx="8229600" cy="2263775"/>
          </a:xfrm>
        </p:spPr>
        <p:txBody>
          <a:bodyPr/>
          <a:lstStyle/>
          <a:p>
            <a:pPr eaLnBrk="1" hangingPunct="1"/>
            <a:r>
              <a:rPr lang="en-US" dirty="0" smtClean="0"/>
              <a:t>their </a:t>
            </a:r>
            <a:r>
              <a:rPr lang="en-US" b="1" dirty="0" smtClean="0"/>
              <a:t>view of public opinion</a:t>
            </a:r>
            <a:r>
              <a:rPr lang="en-US" dirty="0" smtClean="0"/>
              <a:t>, </a:t>
            </a:r>
            <a:r>
              <a:rPr lang="en-US" b="1" dirty="0" smtClean="0"/>
              <a:t>human nature</a:t>
            </a:r>
            <a:r>
              <a:rPr lang="en-US" dirty="0" smtClean="0"/>
              <a:t>, the role of elites and standards for evaluating public opinion and elite responsiveness to it.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eaLnBrk="1" fontAlgn="auto" hangingPunct="1">
              <a:spcAft>
                <a:spcPts val="0"/>
              </a:spcAft>
              <a:defRPr/>
            </a:pPr>
            <a:r>
              <a:rPr lang="en-US" sz="2800" i="1" dirty="0" smtClean="0">
                <a:solidFill>
                  <a:schemeClr val="accent1">
                    <a:satMod val="150000"/>
                  </a:schemeClr>
                </a:solidFill>
              </a:rPr>
              <a:t>II. Classical Representative Democratic Theory</a:t>
            </a:r>
            <a:r>
              <a:rPr lang="en-US" sz="2800" dirty="0" smtClean="0">
                <a:solidFill>
                  <a:schemeClr val="accent1">
                    <a:satMod val="150000"/>
                  </a:schemeClr>
                </a:solidFill>
              </a:rPr>
              <a:t> </a:t>
            </a:r>
            <a:r>
              <a:rPr lang="en-US" sz="3200" dirty="0" smtClean="0">
                <a:solidFill>
                  <a:schemeClr val="accent1">
                    <a:satMod val="150000"/>
                  </a:schemeClr>
                </a:solidFill>
              </a:rPr>
              <a:t/>
            </a:r>
            <a:br>
              <a:rPr lang="en-US" sz="3200" dirty="0" smtClean="0">
                <a:solidFill>
                  <a:schemeClr val="accent1">
                    <a:satMod val="150000"/>
                  </a:schemeClr>
                </a:solidFill>
              </a:rPr>
            </a:br>
            <a:r>
              <a:rPr lang="en-US" sz="2400" dirty="0" smtClean="0">
                <a:solidFill>
                  <a:schemeClr val="accent1">
                    <a:satMod val="150000"/>
                  </a:schemeClr>
                </a:solidFill>
              </a:rPr>
              <a:t>(Mill, Locke, Jefferson, Dewey)</a:t>
            </a:r>
            <a:endParaRPr lang="en-US" sz="3200" dirty="0">
              <a:solidFill>
                <a:schemeClr val="accent1">
                  <a:satMod val="150000"/>
                </a:schemeClr>
              </a:solidFill>
            </a:endParaRPr>
          </a:p>
        </p:txBody>
      </p:sp>
      <p:sp>
        <p:nvSpPr>
          <p:cNvPr id="2" name="Content Placeholder 1"/>
          <p:cNvSpPr>
            <a:spLocks noGrp="1"/>
          </p:cNvSpPr>
          <p:nvPr>
            <p:ph idx="1"/>
          </p:nvPr>
        </p:nvSpPr>
        <p:spPr>
          <a:xfrm>
            <a:off x="1524000" y="1481138"/>
            <a:ext cx="7162800" cy="4525962"/>
          </a:xfrm>
        </p:spPr>
        <p:txBody>
          <a:bodyPr rtlCol="0">
            <a:normAutofit fontScale="92500" lnSpcReduction="10000"/>
          </a:bodyPr>
          <a:lstStyle/>
          <a:p>
            <a:pPr marL="624078" indent="-514350" eaLnBrk="1" fontAlgn="auto" hangingPunct="1">
              <a:spcBef>
                <a:spcPts val="0"/>
              </a:spcBef>
              <a:spcAft>
                <a:spcPts val="0"/>
              </a:spcAft>
              <a:buFont typeface="Wingdings 3"/>
              <a:buAutoNum type="alphaUcPeriod"/>
              <a:defRPr/>
            </a:pPr>
            <a:r>
              <a:rPr lang="en-US" dirty="0" smtClean="0"/>
              <a:t>Background, Historical examples</a:t>
            </a:r>
          </a:p>
          <a:p>
            <a:pPr marL="880110" lvl="1" indent="-514350" eaLnBrk="1" fontAlgn="auto" hangingPunct="1">
              <a:spcBef>
                <a:spcPts val="324"/>
              </a:spcBef>
              <a:spcAft>
                <a:spcPts val="0"/>
              </a:spcAft>
              <a:buFont typeface="+mj-lt"/>
              <a:buAutoNum type="arabicPeriod"/>
              <a:defRPr/>
            </a:pPr>
            <a:r>
              <a:rPr lang="en-US" dirty="0" smtClean="0"/>
              <a:t>Thomas Jefferson’s Declaration of Independence:</a:t>
            </a:r>
            <a:r>
              <a:rPr lang="en-US" b="1" dirty="0" smtClean="0"/>
              <a:t> </a:t>
            </a:r>
            <a:br>
              <a:rPr lang="en-US" b="1" dirty="0" smtClean="0"/>
            </a:br>
            <a:r>
              <a:rPr lang="en-US" dirty="0" smtClean="0"/>
              <a:t/>
            </a:r>
            <a:br>
              <a:rPr lang="en-US" dirty="0" smtClean="0"/>
            </a:br>
            <a:r>
              <a:rPr lang="en-US" sz="1600" dirty="0" smtClean="0">
                <a:latin typeface="Cambria" pitchFamily="18" charset="0"/>
              </a:rPr>
              <a:t>“We hold these Truths to be self-evident, that all Men are created equal, that they are endowed by their Creator with certain unalienable Rights, that among these are Life, Liberty, and the Pursuit of Happiness-That to secure these Rights, Governments are instituted among Men</a:t>
            </a:r>
            <a:r>
              <a:rPr lang="en-US" sz="1600" b="1" dirty="0" smtClean="0">
                <a:latin typeface="Cambria" pitchFamily="18" charset="0"/>
              </a:rPr>
              <a:t>, deriving their just powers from the consent of the governed</a:t>
            </a:r>
            <a:r>
              <a:rPr lang="en-US" sz="1600" dirty="0" smtClean="0">
                <a:latin typeface="Cambria" pitchFamily="18" charset="0"/>
              </a:rPr>
              <a:t>, that whenever any Form of Government becomes destructive of these Ends, it is the </a:t>
            </a:r>
            <a:r>
              <a:rPr lang="en-US" sz="1600" b="1" dirty="0" smtClean="0">
                <a:latin typeface="Cambria" pitchFamily="18" charset="0"/>
              </a:rPr>
              <a:t>Right of the People to alter or to abolish it</a:t>
            </a:r>
            <a:r>
              <a:rPr lang="en-US" sz="1600" dirty="0" smtClean="0">
                <a:latin typeface="Cambria" pitchFamily="18" charset="0"/>
              </a:rPr>
              <a:t>, and to institute new Government, laying its Foundation on such Principles, and organizing its powers in such Form, as to them shall seem most likely to effect their Safety and Happiness.”</a:t>
            </a:r>
            <a:br>
              <a:rPr lang="en-US" sz="1600" dirty="0" smtClean="0">
                <a:latin typeface="Cambria" pitchFamily="18" charset="0"/>
              </a:rPr>
            </a:br>
            <a:r>
              <a:rPr lang="en-US" sz="1600" dirty="0" smtClean="0">
                <a:latin typeface="Cambria" pitchFamily="18" charset="0"/>
              </a:rPr>
              <a:t/>
            </a:r>
            <a:br>
              <a:rPr lang="en-US" sz="1600" dirty="0" smtClean="0">
                <a:latin typeface="Cambria" pitchFamily="18" charset="0"/>
              </a:rPr>
            </a:br>
            <a:r>
              <a:rPr lang="en-US" sz="1600" dirty="0" smtClean="0">
                <a:latin typeface="Cambria" pitchFamily="18" charset="0"/>
              </a:rPr>
              <a:t>Whenever a government does not secure the people’s rights, “it is the Right of the People to alter or to abolish it….”</a:t>
            </a:r>
          </a:p>
        </p:txBody>
      </p:sp>
      <p:pic>
        <p:nvPicPr>
          <p:cNvPr id="18436" name="Picture 3"/>
          <p:cNvPicPr>
            <a:picLocks noChangeAspect="1" noChangeArrowheads="1"/>
          </p:cNvPicPr>
          <p:nvPr/>
        </p:nvPicPr>
        <p:blipFill>
          <a:blip r:embed="rId3" cstate="print"/>
          <a:srcRect/>
          <a:stretch>
            <a:fillRect/>
          </a:stretch>
        </p:blipFill>
        <p:spPr bwMode="auto">
          <a:xfrm>
            <a:off x="0" y="4343400"/>
            <a:ext cx="2389188" cy="2514600"/>
          </a:xfrm>
          <a:prstGeom prst="rect">
            <a:avLst/>
          </a:prstGeom>
          <a:noFill/>
          <a:ln w="9525">
            <a:noFill/>
            <a:miter lim="800000"/>
            <a:headEnd/>
            <a:tailEnd/>
          </a:ln>
        </p:spPr>
      </p:pic>
      <p:pic>
        <p:nvPicPr>
          <p:cNvPr id="18437" name="Picture 4"/>
          <p:cNvPicPr>
            <a:picLocks noChangeAspect="1" noChangeArrowheads="1"/>
          </p:cNvPicPr>
          <p:nvPr/>
        </p:nvPicPr>
        <p:blipFill>
          <a:blip r:embed="rId4" cstate="print"/>
          <a:srcRect/>
          <a:stretch>
            <a:fillRect/>
          </a:stretch>
        </p:blipFill>
        <p:spPr bwMode="auto">
          <a:xfrm>
            <a:off x="7772400" y="5537200"/>
            <a:ext cx="1371600" cy="132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eaLnBrk="1" fontAlgn="auto" hangingPunct="1">
              <a:spcAft>
                <a:spcPts val="0"/>
              </a:spcAft>
              <a:defRPr/>
            </a:pPr>
            <a:r>
              <a:rPr lang="en-US" sz="2800" i="1" dirty="0" smtClean="0">
                <a:solidFill>
                  <a:schemeClr val="accent1">
                    <a:satMod val="150000"/>
                  </a:schemeClr>
                </a:solidFill>
              </a:rPr>
              <a:t>II. Classical Representative Democratic Theory</a:t>
            </a:r>
            <a:r>
              <a:rPr lang="en-US" sz="2800" dirty="0" smtClean="0">
                <a:solidFill>
                  <a:schemeClr val="accent1">
                    <a:satMod val="150000"/>
                  </a:schemeClr>
                </a:solidFill>
              </a:rPr>
              <a:t> </a:t>
            </a:r>
            <a:r>
              <a:rPr lang="en-US" sz="3200" dirty="0" smtClean="0">
                <a:solidFill>
                  <a:schemeClr val="accent1">
                    <a:satMod val="150000"/>
                  </a:schemeClr>
                </a:solidFill>
              </a:rPr>
              <a:t/>
            </a:r>
            <a:br>
              <a:rPr lang="en-US" sz="3200" dirty="0" smtClean="0">
                <a:solidFill>
                  <a:schemeClr val="accent1">
                    <a:satMod val="150000"/>
                  </a:schemeClr>
                </a:solidFill>
              </a:rPr>
            </a:br>
            <a:r>
              <a:rPr lang="en-US" sz="2400" dirty="0" smtClean="0">
                <a:solidFill>
                  <a:schemeClr val="accent1">
                    <a:satMod val="150000"/>
                  </a:schemeClr>
                </a:solidFill>
              </a:rPr>
              <a:t>(Mill, Locke, Jefferson, Dewey)</a:t>
            </a:r>
            <a:endParaRPr lang="en-US" sz="3200" dirty="0">
              <a:solidFill>
                <a:schemeClr val="accent1">
                  <a:satMod val="150000"/>
                </a:schemeClr>
              </a:solidFill>
            </a:endParaRPr>
          </a:p>
        </p:txBody>
      </p:sp>
      <p:sp>
        <p:nvSpPr>
          <p:cNvPr id="2" name="Content Placeholder 1"/>
          <p:cNvSpPr>
            <a:spLocks noGrp="1"/>
          </p:cNvSpPr>
          <p:nvPr>
            <p:ph idx="1"/>
          </p:nvPr>
        </p:nvSpPr>
        <p:spPr>
          <a:xfrm>
            <a:off x="457200" y="1481138"/>
            <a:ext cx="8229600" cy="5376862"/>
          </a:xfrm>
        </p:spPr>
        <p:txBody>
          <a:bodyPr rtlCol="0">
            <a:normAutofit fontScale="70000" lnSpcReduction="20000"/>
          </a:bodyPr>
          <a:lstStyle/>
          <a:p>
            <a:pPr marL="395288" indent="-285750" eaLnBrk="1" fontAlgn="auto" hangingPunct="1">
              <a:spcBef>
                <a:spcPts val="0"/>
              </a:spcBef>
              <a:spcAft>
                <a:spcPts val="0"/>
              </a:spcAft>
              <a:buFont typeface="+mj-lt"/>
              <a:buAutoNum type="alphaUcPeriod" startAt="2"/>
              <a:defRPr/>
            </a:pPr>
            <a:r>
              <a:rPr lang="en-US" sz="3300" b="1" u="sng" dirty="0" smtClean="0"/>
              <a:t>Fundamental values</a:t>
            </a:r>
            <a:endParaRPr lang="en-US" sz="3300" dirty="0" smtClean="0"/>
          </a:p>
          <a:p>
            <a:pPr marL="907542" lvl="1" indent="-514350" eaLnBrk="1" fontAlgn="auto" hangingPunct="1">
              <a:spcBef>
                <a:spcPts val="324"/>
              </a:spcBef>
              <a:spcAft>
                <a:spcPts val="0"/>
              </a:spcAft>
              <a:buFont typeface="+mj-lt"/>
              <a:buAutoNum type="arabicPeriod"/>
              <a:defRPr/>
            </a:pPr>
            <a:r>
              <a:rPr lang="en-US" sz="2900" b="1" dirty="0" smtClean="0"/>
              <a:t>Popular Sovereignty</a:t>
            </a:r>
            <a:r>
              <a:rPr lang="en-US" sz="2900" dirty="0" smtClean="0"/>
              <a:t>: </a:t>
            </a:r>
            <a:r>
              <a:rPr lang="en-US" sz="2600" dirty="0" smtClean="0"/>
              <a:t>the ultimate source of authority rests with the people and the government does the people’s bidding.</a:t>
            </a:r>
            <a:r>
              <a:rPr lang="en-US" sz="2900" dirty="0" smtClean="0"/>
              <a:t>  </a:t>
            </a:r>
            <a:r>
              <a:rPr lang="en-US" sz="2900" b="1" dirty="0" smtClean="0"/>
              <a:t>Know it when we see it by:</a:t>
            </a:r>
            <a:endParaRPr lang="en-US" sz="2900" dirty="0" smtClean="0"/>
          </a:p>
          <a:p>
            <a:pPr marL="1088136" lvl="2" indent="-457200" eaLnBrk="1" fontAlgn="auto" hangingPunct="1">
              <a:spcAft>
                <a:spcPts val="0"/>
              </a:spcAft>
              <a:buClr>
                <a:schemeClr val="accent3"/>
              </a:buClr>
              <a:buFont typeface="+mj-lt"/>
              <a:buAutoNum type="alphaLcPeriod"/>
              <a:defRPr/>
            </a:pPr>
            <a:r>
              <a:rPr lang="en-US" sz="2500" b="1" dirty="0" smtClean="0"/>
              <a:t>Govt</a:t>
            </a:r>
            <a:r>
              <a:rPr lang="en-US" sz="2500" dirty="0" smtClean="0"/>
              <a:t>. </a:t>
            </a:r>
            <a:r>
              <a:rPr lang="en-US" sz="2500" b="1" dirty="0" smtClean="0"/>
              <a:t>policies reflect what people want.</a:t>
            </a:r>
            <a:r>
              <a:rPr lang="en-US" sz="2500" dirty="0" smtClean="0"/>
              <a:t> </a:t>
            </a:r>
          </a:p>
          <a:p>
            <a:pPr marL="1088136" lvl="2" indent="-457200" eaLnBrk="1" fontAlgn="auto" hangingPunct="1">
              <a:spcAft>
                <a:spcPts val="0"/>
              </a:spcAft>
              <a:buClr>
                <a:schemeClr val="accent3"/>
              </a:buClr>
              <a:buFont typeface="+mj-lt"/>
              <a:buAutoNum type="alphaLcPeriod"/>
              <a:defRPr/>
            </a:pPr>
            <a:r>
              <a:rPr lang="en-US" sz="2500" b="1" dirty="0" smtClean="0"/>
              <a:t>People participate in the political process. </a:t>
            </a:r>
            <a:r>
              <a:rPr lang="en-US" sz="2500" dirty="0" smtClean="0"/>
              <a:t>More is better.</a:t>
            </a:r>
          </a:p>
          <a:p>
            <a:pPr marL="1088136" lvl="2" indent="-457200" eaLnBrk="1" fontAlgn="auto" hangingPunct="1">
              <a:spcAft>
                <a:spcPts val="0"/>
              </a:spcAft>
              <a:buClr>
                <a:schemeClr val="accent3"/>
              </a:buClr>
              <a:buFont typeface="+mj-lt"/>
              <a:buAutoNum type="alphaLcPeriod"/>
              <a:defRPr/>
            </a:pPr>
            <a:r>
              <a:rPr lang="en-US" sz="2500" b="1" dirty="0" smtClean="0"/>
              <a:t>High-quality info and debate</a:t>
            </a:r>
            <a:r>
              <a:rPr lang="en-US" sz="2500" dirty="0" smtClean="0"/>
              <a:t> </a:t>
            </a:r>
            <a:r>
              <a:rPr lang="en-US" sz="2500" b="1" dirty="0" smtClean="0"/>
              <a:t>are available.</a:t>
            </a:r>
            <a:endParaRPr lang="en-US" sz="2500" dirty="0" smtClean="0"/>
          </a:p>
          <a:p>
            <a:pPr marL="1088136" lvl="2" indent="-457200" eaLnBrk="1" fontAlgn="auto" hangingPunct="1">
              <a:spcAft>
                <a:spcPts val="0"/>
              </a:spcAft>
              <a:buClr>
                <a:schemeClr val="accent3"/>
              </a:buClr>
              <a:buFont typeface="+mj-lt"/>
              <a:buAutoNum type="alphaLcPeriod"/>
              <a:defRPr/>
            </a:pPr>
            <a:r>
              <a:rPr lang="en-US" sz="2500" b="1" dirty="0" smtClean="0"/>
              <a:t>Majority rules.</a:t>
            </a:r>
            <a:r>
              <a:rPr lang="en-US" sz="2500" dirty="0" smtClean="0"/>
              <a:t> </a:t>
            </a:r>
            <a:br>
              <a:rPr lang="en-US" sz="2500" dirty="0" smtClean="0"/>
            </a:br>
            <a:endParaRPr lang="en-US" sz="2500" dirty="0" smtClean="0"/>
          </a:p>
          <a:p>
            <a:pPr marL="850392" lvl="1" indent="-457200" eaLnBrk="1" fontAlgn="auto" hangingPunct="1">
              <a:spcBef>
                <a:spcPts val="324"/>
              </a:spcBef>
              <a:spcAft>
                <a:spcPts val="0"/>
              </a:spcAft>
              <a:buFont typeface="+mj-lt"/>
              <a:buAutoNum type="arabicPeriod"/>
              <a:defRPr/>
            </a:pPr>
            <a:r>
              <a:rPr lang="en-US" sz="2900" b="1" dirty="0" smtClean="0"/>
              <a:t>Political Equality</a:t>
            </a:r>
            <a:r>
              <a:rPr lang="en-US" sz="2900" dirty="0" smtClean="0"/>
              <a:t>: </a:t>
            </a:r>
            <a:r>
              <a:rPr lang="en-US" dirty="0" smtClean="0"/>
              <a:t>Each person carries the same weight in voting and other decision making. "1 person, 1 vote“ </a:t>
            </a:r>
            <a:endParaRPr lang="en-US" sz="2900" dirty="0" smtClean="0"/>
          </a:p>
          <a:p>
            <a:pPr marL="1088136" lvl="2" indent="-457200" eaLnBrk="1" fontAlgn="auto" hangingPunct="1">
              <a:spcAft>
                <a:spcPts val="0"/>
              </a:spcAft>
              <a:buClr>
                <a:schemeClr val="accent3"/>
              </a:buClr>
              <a:buFont typeface="+mj-lt"/>
              <a:buAutoNum type="alphaLcPeriod"/>
              <a:defRPr/>
            </a:pPr>
            <a:r>
              <a:rPr lang="en-US" sz="2500" dirty="0" smtClean="0"/>
              <a:t>Jefferson:  Plowman has common sense, while the professor has abstract ideas and theories.</a:t>
            </a:r>
            <a:br>
              <a:rPr lang="en-US" sz="2500" dirty="0" smtClean="0"/>
            </a:br>
            <a:endParaRPr lang="en-US" sz="2500" dirty="0" smtClean="0"/>
          </a:p>
          <a:p>
            <a:pPr marL="850392" lvl="1" indent="-457200" eaLnBrk="1" fontAlgn="auto" hangingPunct="1">
              <a:spcBef>
                <a:spcPts val="324"/>
              </a:spcBef>
              <a:spcAft>
                <a:spcPts val="0"/>
              </a:spcAft>
              <a:buFont typeface="+mj-lt"/>
              <a:buAutoNum type="arabicPeriod"/>
              <a:defRPr/>
            </a:pPr>
            <a:r>
              <a:rPr lang="en-US" sz="2500" b="1" dirty="0" smtClean="0"/>
              <a:t>Political Liberty </a:t>
            </a:r>
            <a:r>
              <a:rPr lang="en-US" sz="2500" b="1" dirty="0" smtClean="0">
                <a:sym typeface="Wingdings" pitchFamily="2" charset="2"/>
              </a:rPr>
              <a:t> </a:t>
            </a:r>
            <a:r>
              <a:rPr lang="en-US" sz="2500" b="1" dirty="0" smtClean="0"/>
              <a:t>public deliberation</a:t>
            </a:r>
            <a:r>
              <a:rPr lang="en-US" sz="2500" dirty="0" smtClean="0"/>
              <a:t>: </a:t>
            </a:r>
            <a:r>
              <a:rPr lang="en-US" dirty="0" smtClean="0"/>
              <a:t>basic freedoms in the formation and expression of the popular will and its translation into policy. </a:t>
            </a:r>
            <a:r>
              <a:rPr lang="en-US" sz="2500" dirty="0" smtClean="0"/>
              <a:t/>
            </a:r>
            <a:br>
              <a:rPr lang="en-US" sz="2500" dirty="0" smtClean="0"/>
            </a:br>
            <a:r>
              <a:rPr lang="en-US" sz="2500" b="1" dirty="0" smtClean="0"/>
              <a:t/>
            </a:r>
            <a:br>
              <a:rPr lang="en-US" sz="2500" b="1" dirty="0" smtClean="0"/>
            </a:br>
            <a:r>
              <a:rPr lang="en-US" dirty="0" smtClean="0"/>
              <a:t/>
            </a:r>
            <a:br>
              <a:rPr lang="en-US" dirty="0" smtClean="0"/>
            </a:br>
            <a:endParaRPr lang="en-US" sz="3200" dirty="0" smtClean="0">
              <a:latin typeface="Franklin Gothic Heavy"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Autofit/>
          </a:bodyPr>
          <a:lstStyle/>
          <a:p>
            <a:pPr algn="ctr" eaLnBrk="1" fontAlgn="auto" hangingPunct="1">
              <a:spcAft>
                <a:spcPts val="0"/>
              </a:spcAft>
              <a:defRPr/>
            </a:pPr>
            <a:r>
              <a:rPr lang="en-US" sz="2800" i="1" dirty="0" smtClean="0">
                <a:solidFill>
                  <a:schemeClr val="accent1">
                    <a:satMod val="150000"/>
                  </a:schemeClr>
                </a:solidFill>
              </a:rPr>
              <a:t>II. Classical Representative Democratic Theory</a:t>
            </a:r>
            <a:r>
              <a:rPr lang="en-US" sz="2800" dirty="0" smtClean="0">
                <a:solidFill>
                  <a:schemeClr val="accent1">
                    <a:satMod val="150000"/>
                  </a:schemeClr>
                </a:solidFill>
              </a:rPr>
              <a:t> </a:t>
            </a:r>
            <a:r>
              <a:rPr lang="en-US" sz="3200" dirty="0" smtClean="0">
                <a:solidFill>
                  <a:schemeClr val="accent1">
                    <a:satMod val="150000"/>
                  </a:schemeClr>
                </a:solidFill>
              </a:rPr>
              <a:t/>
            </a:r>
            <a:br>
              <a:rPr lang="en-US" sz="3200" dirty="0" smtClean="0">
                <a:solidFill>
                  <a:schemeClr val="accent1">
                    <a:satMod val="150000"/>
                  </a:schemeClr>
                </a:solidFill>
              </a:rPr>
            </a:br>
            <a:endParaRPr lang="en-US" sz="3200" dirty="0">
              <a:solidFill>
                <a:schemeClr val="accent1">
                  <a:satMod val="150000"/>
                </a:schemeClr>
              </a:solidFill>
            </a:endParaRPr>
          </a:p>
        </p:txBody>
      </p:sp>
      <p:sp>
        <p:nvSpPr>
          <p:cNvPr id="2" name="Content Placeholder 1"/>
          <p:cNvSpPr>
            <a:spLocks noGrp="1"/>
          </p:cNvSpPr>
          <p:nvPr>
            <p:ph idx="1"/>
          </p:nvPr>
        </p:nvSpPr>
        <p:spPr>
          <a:xfrm>
            <a:off x="685800" y="1524000"/>
            <a:ext cx="8229600" cy="5072063"/>
          </a:xfrm>
        </p:spPr>
        <p:txBody>
          <a:bodyPr rtlCol="0">
            <a:normAutofit fontScale="92500"/>
          </a:bodyPr>
          <a:lstStyle/>
          <a:p>
            <a:pPr marL="593725" lvl="1" indent="-457200" eaLnBrk="1" fontAlgn="auto" hangingPunct="1">
              <a:spcBef>
                <a:spcPts val="400"/>
              </a:spcBef>
              <a:spcAft>
                <a:spcPts val="0"/>
              </a:spcAft>
              <a:buSzPct val="68000"/>
              <a:buFont typeface="+mj-lt"/>
              <a:buAutoNum type="alphaUcPeriod" startAt="3"/>
              <a:defRPr/>
            </a:pPr>
            <a:r>
              <a:rPr lang="en-US" sz="2400" b="1" dirty="0" smtClean="0"/>
              <a:t>View of Human Nature</a:t>
            </a:r>
          </a:p>
          <a:p>
            <a:pPr marL="831469" lvl="2" indent="-457200" eaLnBrk="1" fontAlgn="auto" hangingPunct="1">
              <a:spcBef>
                <a:spcPts val="400"/>
              </a:spcBef>
              <a:spcAft>
                <a:spcPts val="0"/>
              </a:spcAft>
              <a:buClr>
                <a:schemeClr val="accent3"/>
              </a:buClr>
              <a:buSzPct val="68000"/>
              <a:buFont typeface="+mj-lt"/>
              <a:buAutoNum type="arabicPeriod"/>
              <a:defRPr/>
            </a:pPr>
            <a:r>
              <a:rPr lang="en-US" dirty="0" smtClean="0"/>
              <a:t>High potential for rationality, reasoning, and self-government</a:t>
            </a:r>
          </a:p>
          <a:p>
            <a:pPr marL="831469" lvl="2" indent="-457200" eaLnBrk="1" fontAlgn="auto" hangingPunct="1">
              <a:spcBef>
                <a:spcPts val="400"/>
              </a:spcBef>
              <a:spcAft>
                <a:spcPts val="0"/>
              </a:spcAft>
              <a:buClr>
                <a:schemeClr val="accent3"/>
              </a:buClr>
              <a:buSzPct val="68000"/>
              <a:buFont typeface="+mj-lt"/>
              <a:buAutoNum type="arabicPeriod"/>
              <a:defRPr/>
            </a:pPr>
            <a:r>
              <a:rPr lang="en-US" dirty="0" smtClean="0"/>
              <a:t>Mutability</a:t>
            </a:r>
          </a:p>
          <a:p>
            <a:pPr marL="831469" lvl="2" indent="-457200" eaLnBrk="1" fontAlgn="auto" hangingPunct="1">
              <a:spcBef>
                <a:spcPts val="400"/>
              </a:spcBef>
              <a:spcAft>
                <a:spcPts val="0"/>
              </a:spcAft>
              <a:buClr>
                <a:schemeClr val="accent3"/>
              </a:buClr>
              <a:buSzPct val="68000"/>
              <a:buFont typeface="+mj-lt"/>
              <a:buAutoNum type="arabicPeriod"/>
              <a:defRPr/>
            </a:pPr>
            <a:r>
              <a:rPr lang="en-US" dirty="0" smtClean="0"/>
              <a:t>Enlightenment through mass education and participation</a:t>
            </a:r>
          </a:p>
          <a:p>
            <a:pPr marL="1114933" lvl="3" indent="-457200" eaLnBrk="1" fontAlgn="auto" hangingPunct="1">
              <a:spcBef>
                <a:spcPts val="400"/>
              </a:spcBef>
              <a:spcAft>
                <a:spcPts val="0"/>
              </a:spcAft>
              <a:buClr>
                <a:schemeClr val="accent4"/>
              </a:buClr>
              <a:buSzPct val="68000"/>
              <a:buFont typeface="+mj-lt"/>
              <a:buAutoNum type="alphaLcPeriod"/>
              <a:defRPr/>
            </a:pPr>
            <a:r>
              <a:rPr lang="en-US" sz="2200" b="1" dirty="0" smtClean="0"/>
              <a:t>Mass education</a:t>
            </a:r>
            <a:r>
              <a:rPr lang="en-US" sz="2200" dirty="0" smtClean="0"/>
              <a:t>: </a:t>
            </a:r>
            <a:r>
              <a:rPr lang="en-US" sz="2400" b="1" dirty="0" smtClean="0"/>
              <a:t>John Dewey’s</a:t>
            </a:r>
            <a:r>
              <a:rPr lang="en-US" sz="2400" dirty="0" smtClean="0"/>
              <a:t> (1859-1952) plan for democratic citizenship</a:t>
            </a:r>
          </a:p>
          <a:p>
            <a:pPr marL="1343533" lvl="4" indent="-457200" eaLnBrk="1" fontAlgn="auto" hangingPunct="1">
              <a:spcBef>
                <a:spcPts val="400"/>
              </a:spcBef>
              <a:spcAft>
                <a:spcPts val="0"/>
              </a:spcAft>
              <a:buClr>
                <a:schemeClr val="accent5"/>
              </a:buClr>
              <a:buSzPct val="68000"/>
              <a:buFont typeface="+mj-lt"/>
              <a:buAutoNum type="arabicParenR"/>
              <a:defRPr/>
            </a:pPr>
            <a:r>
              <a:rPr sz="2400" dirty="0"/>
              <a:t>“Scientific thinking,” the mental habit of free inquiry, tolerance of alternative viewpoints, and free communication. </a:t>
            </a:r>
          </a:p>
          <a:p>
            <a:pPr marL="1343533" lvl="4" indent="-457200" eaLnBrk="1" fontAlgn="auto" hangingPunct="1">
              <a:spcBef>
                <a:spcPts val="400"/>
              </a:spcBef>
              <a:spcAft>
                <a:spcPts val="0"/>
              </a:spcAft>
              <a:buClr>
                <a:schemeClr val="accent5"/>
              </a:buClr>
              <a:buSzPct val="68000"/>
              <a:buFont typeface="+mj-lt"/>
              <a:buAutoNum type="arabicParenR"/>
              <a:defRPr/>
            </a:pPr>
            <a:r>
              <a:rPr sz="2400" dirty="0"/>
              <a:t>Deliberative, practical reasoning in moral situations</a:t>
            </a:r>
          </a:p>
          <a:p>
            <a:pPr marL="1343533" lvl="4" indent="-457200" eaLnBrk="1" fontAlgn="auto" hangingPunct="1">
              <a:spcBef>
                <a:spcPts val="400"/>
              </a:spcBef>
              <a:spcAft>
                <a:spcPts val="0"/>
              </a:spcAft>
              <a:buClr>
                <a:schemeClr val="accent5"/>
              </a:buClr>
              <a:buSzPct val="68000"/>
              <a:buFont typeface="+mj-lt"/>
              <a:buAutoNum type="arabicParenR"/>
              <a:defRPr/>
            </a:pPr>
            <a:r>
              <a:rPr sz="2400" dirty="0"/>
              <a:t>Schools as democratic communities</a:t>
            </a:r>
          </a:p>
          <a:p>
            <a:pPr marL="1343533" lvl="4" indent="-457200" eaLnBrk="1" fontAlgn="auto" hangingPunct="1">
              <a:spcBef>
                <a:spcPts val="400"/>
              </a:spcBef>
              <a:spcAft>
                <a:spcPts val="0"/>
              </a:spcAft>
              <a:buClr>
                <a:schemeClr val="accent5"/>
              </a:buClr>
              <a:buSzPct val="68000"/>
              <a:buFont typeface="+mj-lt"/>
              <a:buAutoNum type="arabicParenR"/>
              <a:defRPr/>
            </a:pPr>
            <a:r>
              <a:rPr sz="2400" dirty="0"/>
              <a:t>“To cure the ills of democracy, need a stronger dose of democracy.”</a:t>
            </a:r>
            <a:endParaRPr sz="2100" dirty="0"/>
          </a:p>
          <a:p>
            <a:pPr marL="633032" lvl="2" indent="-258763" eaLnBrk="1" fontAlgn="auto" hangingPunct="1">
              <a:spcBef>
                <a:spcPts val="400"/>
              </a:spcBef>
              <a:spcAft>
                <a:spcPts val="0"/>
              </a:spcAft>
              <a:buClr>
                <a:schemeClr val="accent3"/>
              </a:buClr>
              <a:buSzPct val="68000"/>
              <a:buFont typeface="+mj-lt"/>
              <a:buAutoNum type="arabicPeriod"/>
              <a:defRPr/>
            </a:pPr>
            <a:endParaRPr lang="en-US" dirty="0" smtClean="0"/>
          </a:p>
          <a:p>
            <a:pPr marL="633032" lvl="2" indent="-258763" eaLnBrk="1" fontAlgn="auto" hangingPunct="1">
              <a:spcBef>
                <a:spcPts val="400"/>
              </a:spcBef>
              <a:spcAft>
                <a:spcPts val="0"/>
              </a:spcAft>
              <a:buClr>
                <a:schemeClr val="accent3"/>
              </a:buClr>
              <a:buSzPct val="68000"/>
              <a:buFont typeface="+mj-lt"/>
              <a:buAutoNum type="arabicPeriod"/>
              <a:defRPr/>
            </a:pPr>
            <a:endParaRPr lang="en-US" sz="2200" b="1" dirty="0" smtClean="0"/>
          </a:p>
          <a:p>
            <a:pPr marL="633032" lvl="2" indent="-258763" eaLnBrk="1" fontAlgn="auto" hangingPunct="1">
              <a:spcBef>
                <a:spcPts val="400"/>
              </a:spcBef>
              <a:spcAft>
                <a:spcPts val="0"/>
              </a:spcAft>
              <a:buClr>
                <a:schemeClr val="accent3"/>
              </a:buClr>
              <a:buSzPct val="68000"/>
              <a:buFont typeface="+mj-lt"/>
              <a:buAutoNum type="arabicPeriod"/>
              <a:defRPr/>
            </a:pPr>
            <a:endParaRPr lang="en-US" sz="2200" b="1" dirty="0" smtClean="0"/>
          </a:p>
          <a:p>
            <a:pPr marL="395288" lvl="1" indent="-258763" eaLnBrk="1" fontAlgn="auto" hangingPunct="1">
              <a:spcBef>
                <a:spcPts val="400"/>
              </a:spcBef>
              <a:spcAft>
                <a:spcPts val="0"/>
              </a:spcAft>
              <a:buSzPct val="68000"/>
              <a:buFont typeface="+mj-lt"/>
              <a:buAutoNum type="alphaUcPeriod" startAt="3"/>
              <a:defRPr/>
            </a:pPr>
            <a:endParaRPr lang="en-US" sz="2400" dirty="0" smtClean="0"/>
          </a:p>
        </p:txBody>
      </p:sp>
      <p:pic>
        <p:nvPicPr>
          <p:cNvPr id="20484" name="Picture 5"/>
          <p:cNvPicPr>
            <a:picLocks noChangeAspect="1" noChangeArrowheads="1"/>
          </p:cNvPicPr>
          <p:nvPr/>
        </p:nvPicPr>
        <p:blipFill>
          <a:blip r:embed="rId3" cstate="print"/>
          <a:srcRect/>
          <a:stretch>
            <a:fillRect/>
          </a:stretch>
        </p:blipFill>
        <p:spPr bwMode="auto">
          <a:xfrm>
            <a:off x="0" y="5029200"/>
            <a:ext cx="1211263"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Autofit/>
          </a:bodyPr>
          <a:lstStyle/>
          <a:p>
            <a:pPr algn="ctr" eaLnBrk="1" fontAlgn="auto" hangingPunct="1">
              <a:spcAft>
                <a:spcPts val="0"/>
              </a:spcAft>
              <a:defRPr/>
            </a:pPr>
            <a:r>
              <a:rPr lang="en-US" sz="2800" i="1" dirty="0" smtClean="0">
                <a:solidFill>
                  <a:schemeClr val="accent1">
                    <a:satMod val="150000"/>
                  </a:schemeClr>
                </a:solidFill>
              </a:rPr>
              <a:t>II. Classical Representative Democratic Theory</a:t>
            </a:r>
            <a:r>
              <a:rPr lang="en-US" sz="2800" dirty="0" smtClean="0">
                <a:solidFill>
                  <a:schemeClr val="accent1">
                    <a:satMod val="150000"/>
                  </a:schemeClr>
                </a:solidFill>
              </a:rPr>
              <a:t> </a:t>
            </a:r>
            <a:r>
              <a:rPr lang="en-US" sz="3200" dirty="0" smtClean="0">
                <a:solidFill>
                  <a:schemeClr val="accent1">
                    <a:satMod val="150000"/>
                  </a:schemeClr>
                </a:solidFill>
              </a:rPr>
              <a:t/>
            </a:r>
            <a:br>
              <a:rPr lang="en-US" sz="3200" dirty="0" smtClean="0">
                <a:solidFill>
                  <a:schemeClr val="accent1">
                    <a:satMod val="150000"/>
                  </a:schemeClr>
                </a:solidFill>
              </a:rPr>
            </a:br>
            <a:endParaRPr lang="en-US" sz="3200" dirty="0">
              <a:solidFill>
                <a:schemeClr val="accent1">
                  <a:satMod val="150000"/>
                </a:schemeClr>
              </a:solidFill>
            </a:endParaRPr>
          </a:p>
        </p:txBody>
      </p:sp>
      <p:sp>
        <p:nvSpPr>
          <p:cNvPr id="21507" name="Content Placeholder 1"/>
          <p:cNvSpPr>
            <a:spLocks noGrp="1"/>
          </p:cNvSpPr>
          <p:nvPr>
            <p:ph idx="1"/>
          </p:nvPr>
        </p:nvSpPr>
        <p:spPr>
          <a:xfrm>
            <a:off x="304800" y="1481138"/>
            <a:ext cx="8610600" cy="3395662"/>
          </a:xfrm>
        </p:spPr>
        <p:txBody>
          <a:bodyPr/>
          <a:lstStyle/>
          <a:p>
            <a:pPr marL="1114425" lvl="3" indent="-457200" eaLnBrk="1" hangingPunct="1">
              <a:spcBef>
                <a:spcPts val="400"/>
              </a:spcBef>
              <a:buSzPct val="68000"/>
              <a:buFont typeface="Lucida Sans Unicode" pitchFamily="34" charset="0"/>
              <a:buAutoNum type="alphaLcPeriod" startAt="2"/>
            </a:pPr>
            <a:r>
              <a:rPr lang="en-US" sz="2400" smtClean="0"/>
              <a:t>Enlightenment through mass </a:t>
            </a:r>
            <a:r>
              <a:rPr lang="en-US" sz="2400" b="1" smtClean="0"/>
              <a:t>political participation (</a:t>
            </a:r>
            <a:r>
              <a:rPr lang="en-US" sz="2400" smtClean="0"/>
              <a:t>J. S. Mill, Carol Pateman)</a:t>
            </a:r>
            <a:endParaRPr lang="en-US" sz="2400" b="1" smtClean="0"/>
          </a:p>
          <a:p>
            <a:pPr marL="1343025" lvl="4" indent="-457200" eaLnBrk="1" hangingPunct="1">
              <a:spcBef>
                <a:spcPts val="400"/>
              </a:spcBef>
              <a:buSzPct val="68000"/>
              <a:buFont typeface="Lucida Sans Unicode" pitchFamily="34" charset="0"/>
              <a:buAutoNum type="arabicParenR"/>
            </a:pPr>
            <a:r>
              <a:rPr sz="2400" smtClean="0"/>
              <a:t>Responsibility, obedience to laws of representative body </a:t>
            </a:r>
          </a:p>
          <a:p>
            <a:pPr marL="1343025" lvl="4" indent="-457200" eaLnBrk="1" hangingPunct="1">
              <a:spcBef>
                <a:spcPts val="400"/>
              </a:spcBef>
              <a:buSzPct val="68000"/>
              <a:buFont typeface="Lucida Sans Unicode" pitchFamily="34" charset="0"/>
              <a:buAutoNum type="arabicParenR"/>
            </a:pPr>
            <a:r>
              <a:rPr sz="2400" smtClean="0"/>
              <a:t>Develop reasoning, intellect by exercising judgment, making pol. decisions</a:t>
            </a:r>
          </a:p>
          <a:p>
            <a:pPr marL="1343025" lvl="4" indent="-457200" eaLnBrk="1" hangingPunct="1">
              <a:spcBef>
                <a:spcPts val="400"/>
              </a:spcBef>
              <a:buSzPct val="68000"/>
              <a:buFont typeface="Lucida Sans Unicode" pitchFamily="34" charset="0"/>
              <a:buAutoNum type="arabicParenR"/>
            </a:pPr>
            <a:r>
              <a:rPr sz="2400" smtClean="0"/>
              <a:t>Incentives to become informed</a:t>
            </a:r>
          </a:p>
          <a:p>
            <a:pPr marL="1343025" lvl="4" indent="-457200" eaLnBrk="1" hangingPunct="1">
              <a:spcBef>
                <a:spcPts val="400"/>
              </a:spcBef>
              <a:buSzPct val="68000"/>
              <a:buFont typeface="Lucida Sans Unicode" pitchFamily="34" charset="0"/>
              <a:buAutoNum type="arabicParenR"/>
            </a:pPr>
            <a:r>
              <a:rPr sz="2400" smtClean="0"/>
              <a:t>Increase political tolerance </a:t>
            </a:r>
          </a:p>
          <a:p>
            <a:pPr marL="631825" lvl="2" indent="-258763" eaLnBrk="1" hangingPunct="1">
              <a:spcBef>
                <a:spcPts val="400"/>
              </a:spcBef>
              <a:buSzPct val="68000"/>
              <a:buFont typeface="Lucida Sans Unicode" pitchFamily="34" charset="0"/>
              <a:buAutoNum type="arabicPeriod"/>
            </a:pPr>
            <a:endParaRPr lang="en-US" smtClean="0"/>
          </a:p>
          <a:p>
            <a:pPr marL="631825" lvl="2" indent="-258763" eaLnBrk="1" hangingPunct="1">
              <a:spcBef>
                <a:spcPts val="400"/>
              </a:spcBef>
              <a:buSzPct val="68000"/>
              <a:buFont typeface="Lucida Sans Unicode" pitchFamily="34" charset="0"/>
              <a:buAutoNum type="arabicPeriod"/>
            </a:pPr>
            <a:endParaRPr lang="en-US" sz="2200" b="1" smtClean="0"/>
          </a:p>
          <a:p>
            <a:pPr marL="631825" lvl="2" indent="-258763" eaLnBrk="1" hangingPunct="1">
              <a:spcBef>
                <a:spcPts val="400"/>
              </a:spcBef>
              <a:buSzPct val="68000"/>
              <a:buFont typeface="Lucida Sans Unicode" pitchFamily="34" charset="0"/>
              <a:buAutoNum type="arabicPeriod"/>
            </a:pPr>
            <a:endParaRPr lang="en-US" sz="2200" b="1" smtClean="0"/>
          </a:p>
          <a:p>
            <a:pPr marL="395288" lvl="1" indent="-258763" eaLnBrk="1" hangingPunct="1">
              <a:spcBef>
                <a:spcPts val="400"/>
              </a:spcBef>
              <a:buSzPct val="68000"/>
              <a:buFont typeface="Lucida Sans Unicode" pitchFamily="34" charset="0"/>
              <a:buAutoNum type="alphaUcPeriod" startAt="3"/>
            </a:pPr>
            <a:endParaRPr lang="en-US" sz="2400" smtClean="0"/>
          </a:p>
        </p:txBody>
      </p:sp>
      <p:pic>
        <p:nvPicPr>
          <p:cNvPr id="21508" name="Picture 3"/>
          <p:cNvPicPr>
            <a:picLocks noChangeAspect="1" noChangeArrowheads="1"/>
          </p:cNvPicPr>
          <p:nvPr/>
        </p:nvPicPr>
        <p:blipFill>
          <a:blip r:embed="rId3" cstate="print"/>
          <a:srcRect/>
          <a:stretch>
            <a:fillRect/>
          </a:stretch>
        </p:blipFill>
        <p:spPr bwMode="auto">
          <a:xfrm>
            <a:off x="7731125" y="4495800"/>
            <a:ext cx="1412875" cy="2362200"/>
          </a:xfrm>
          <a:prstGeom prst="rect">
            <a:avLst/>
          </a:prstGeom>
          <a:noFill/>
          <a:ln w="9525">
            <a:noFill/>
            <a:miter lim="800000"/>
            <a:headEnd/>
            <a:tailEnd/>
          </a:ln>
        </p:spPr>
      </p:pic>
      <p:pic>
        <p:nvPicPr>
          <p:cNvPr id="21509" name="Picture 6"/>
          <p:cNvPicPr>
            <a:picLocks noChangeAspect="1" noChangeArrowheads="1"/>
          </p:cNvPicPr>
          <p:nvPr/>
        </p:nvPicPr>
        <p:blipFill>
          <a:blip r:embed="rId4" cstate="print"/>
          <a:srcRect/>
          <a:stretch>
            <a:fillRect/>
          </a:stretch>
        </p:blipFill>
        <p:spPr bwMode="auto">
          <a:xfrm>
            <a:off x="0" y="4724400"/>
            <a:ext cx="1706563" cy="2133600"/>
          </a:xfrm>
          <a:prstGeom prst="rect">
            <a:avLst/>
          </a:prstGeom>
          <a:noFill/>
          <a:ln w="9525">
            <a:noFill/>
            <a:miter lim="800000"/>
            <a:headEnd/>
            <a:tailEnd/>
          </a:ln>
        </p:spPr>
      </p:pic>
      <p:pic>
        <p:nvPicPr>
          <p:cNvPr id="21510" name="Picture 9"/>
          <p:cNvPicPr>
            <a:picLocks noChangeAspect="1" noChangeArrowheads="1"/>
          </p:cNvPicPr>
          <p:nvPr/>
        </p:nvPicPr>
        <p:blipFill>
          <a:blip r:embed="rId5" cstate="print"/>
          <a:srcRect/>
          <a:stretch>
            <a:fillRect/>
          </a:stretch>
        </p:blipFill>
        <p:spPr bwMode="auto">
          <a:xfrm>
            <a:off x="3505200" y="4783138"/>
            <a:ext cx="2762250" cy="2074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Autofit/>
          </a:bodyPr>
          <a:lstStyle/>
          <a:p>
            <a:pPr algn="ctr" eaLnBrk="1" fontAlgn="auto" hangingPunct="1">
              <a:spcAft>
                <a:spcPts val="0"/>
              </a:spcAft>
              <a:defRPr/>
            </a:pPr>
            <a:r>
              <a:rPr lang="en-US" sz="2800" i="1" dirty="0" smtClean="0">
                <a:solidFill>
                  <a:schemeClr val="accent1">
                    <a:satMod val="150000"/>
                  </a:schemeClr>
                </a:solidFill>
              </a:rPr>
              <a:t>II. Classical Representative Democratic Theory</a:t>
            </a:r>
            <a:r>
              <a:rPr lang="en-US" sz="2800" dirty="0" smtClean="0">
                <a:solidFill>
                  <a:schemeClr val="accent1">
                    <a:satMod val="150000"/>
                  </a:schemeClr>
                </a:solidFill>
              </a:rPr>
              <a:t> </a:t>
            </a:r>
            <a:endParaRPr lang="en-US" sz="3200" dirty="0">
              <a:solidFill>
                <a:schemeClr val="accent1">
                  <a:satMod val="150000"/>
                </a:schemeClr>
              </a:solidFill>
            </a:endParaRPr>
          </a:p>
        </p:txBody>
      </p:sp>
      <p:sp>
        <p:nvSpPr>
          <p:cNvPr id="2" name="Content Placeholder 1"/>
          <p:cNvSpPr>
            <a:spLocks noGrp="1"/>
          </p:cNvSpPr>
          <p:nvPr>
            <p:ph idx="1"/>
          </p:nvPr>
        </p:nvSpPr>
        <p:spPr>
          <a:xfrm>
            <a:off x="457200" y="1481138"/>
            <a:ext cx="8229600" cy="5376862"/>
          </a:xfrm>
        </p:spPr>
        <p:txBody>
          <a:bodyPr rtlCol="0">
            <a:normAutofit/>
          </a:bodyPr>
          <a:lstStyle/>
          <a:p>
            <a:pPr marL="463550" indent="-354013" eaLnBrk="1" fontAlgn="auto" hangingPunct="1">
              <a:spcBef>
                <a:spcPts val="0"/>
              </a:spcBef>
              <a:spcAft>
                <a:spcPts val="0"/>
              </a:spcAft>
              <a:buFont typeface="+mj-lt"/>
              <a:buAutoNum type="alphaUcPeriod" startAt="4"/>
              <a:defRPr/>
            </a:pPr>
            <a:r>
              <a:rPr lang="en-US" sz="2800" dirty="0" smtClean="0"/>
              <a:t>Role of Mass Public in a Democracy:  political sophistication </a:t>
            </a:r>
            <a:endParaRPr lang="en-US" sz="3300" dirty="0" smtClean="0"/>
          </a:p>
          <a:p>
            <a:pPr marL="907542" lvl="1" indent="-514350" eaLnBrk="1" fontAlgn="auto" hangingPunct="1">
              <a:spcBef>
                <a:spcPts val="324"/>
              </a:spcBef>
              <a:spcAft>
                <a:spcPts val="0"/>
              </a:spcAft>
              <a:buFont typeface="+mj-lt"/>
              <a:buAutoNum type="arabicPeriod"/>
              <a:defRPr/>
            </a:pPr>
            <a:r>
              <a:rPr lang="en-US" sz="2500" dirty="0" smtClean="0"/>
              <a:t>Rational</a:t>
            </a:r>
          </a:p>
          <a:p>
            <a:pPr marL="907542" lvl="1" indent="-514350" eaLnBrk="1" fontAlgn="auto" hangingPunct="1">
              <a:spcBef>
                <a:spcPts val="324"/>
              </a:spcBef>
              <a:spcAft>
                <a:spcPts val="0"/>
              </a:spcAft>
              <a:buFont typeface="+mj-lt"/>
              <a:buAutoNum type="arabicPeriod"/>
              <a:defRPr/>
            </a:pPr>
            <a:r>
              <a:rPr lang="en-US" sz="2500" dirty="0" smtClean="0"/>
              <a:t>Politically informed</a:t>
            </a:r>
          </a:p>
          <a:p>
            <a:pPr marL="907542" lvl="1" indent="-514350" eaLnBrk="1" fontAlgn="auto" hangingPunct="1">
              <a:spcBef>
                <a:spcPts val="324"/>
              </a:spcBef>
              <a:spcAft>
                <a:spcPts val="0"/>
              </a:spcAft>
              <a:buFont typeface="+mj-lt"/>
              <a:buAutoNum type="arabicPeriod"/>
              <a:defRPr/>
            </a:pPr>
            <a:r>
              <a:rPr lang="en-US" sz="2500" dirty="0" smtClean="0"/>
              <a:t>Politically active</a:t>
            </a:r>
          </a:p>
          <a:p>
            <a:pPr marL="907542" lvl="1" indent="-514350" eaLnBrk="1" fontAlgn="auto" hangingPunct="1">
              <a:spcBef>
                <a:spcPts val="324"/>
              </a:spcBef>
              <a:spcAft>
                <a:spcPts val="0"/>
              </a:spcAft>
              <a:buFont typeface="+mj-lt"/>
              <a:buAutoNum type="arabicPeriod"/>
              <a:defRPr/>
            </a:pPr>
            <a:r>
              <a:rPr lang="en-US" sz="2500" dirty="0" smtClean="0"/>
              <a:t>Politically tolerant</a:t>
            </a:r>
          </a:p>
          <a:p>
            <a:pPr marL="395288" indent="-287338" eaLnBrk="1" fontAlgn="auto" hangingPunct="1">
              <a:spcBef>
                <a:spcPts val="0"/>
              </a:spcBef>
              <a:spcAft>
                <a:spcPts val="0"/>
              </a:spcAft>
              <a:buFont typeface="+mj-lt"/>
              <a:buAutoNum type="alphaUcPeriod" startAt="5"/>
              <a:defRPr/>
            </a:pPr>
            <a:r>
              <a:rPr lang="en-US" sz="2800" dirty="0" smtClean="0"/>
              <a:t>Role of Representatives </a:t>
            </a:r>
          </a:p>
          <a:p>
            <a:pPr marL="821182" lvl="1" indent="-457200" eaLnBrk="1" fontAlgn="auto" hangingPunct="1">
              <a:spcBef>
                <a:spcPts val="324"/>
              </a:spcBef>
              <a:spcAft>
                <a:spcPts val="0"/>
              </a:spcAft>
              <a:buFont typeface="+mj-lt"/>
              <a:buAutoNum type="arabicPeriod"/>
              <a:defRPr/>
            </a:pPr>
            <a:r>
              <a:rPr lang="en-US" sz="2400" dirty="0" smtClean="0"/>
              <a:t>Delegate role vs. trustee  </a:t>
            </a:r>
          </a:p>
          <a:p>
            <a:pPr marL="821182" lvl="1" indent="-457200" eaLnBrk="1" fontAlgn="auto" hangingPunct="1">
              <a:spcBef>
                <a:spcPts val="324"/>
              </a:spcBef>
              <a:spcAft>
                <a:spcPts val="0"/>
              </a:spcAft>
              <a:buFont typeface="+mj-lt"/>
              <a:buAutoNum type="arabicPeriod"/>
              <a:defRPr/>
            </a:pPr>
            <a:r>
              <a:rPr lang="en-US" sz="2400" dirty="0" smtClean="0"/>
              <a:t>Responsiveness</a:t>
            </a:r>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sz="2200" b="1"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sz="2200" b="1" dirty="0" smtClean="0"/>
          </a:p>
          <a:p>
            <a:pPr marL="395288" lvl="1" indent="-258763" eaLnBrk="1" fontAlgn="auto" hangingPunct="1">
              <a:spcBef>
                <a:spcPts val="400"/>
              </a:spcBef>
              <a:spcAft>
                <a:spcPts val="0"/>
              </a:spcAft>
              <a:buSzPct val="68000"/>
              <a:buFont typeface="+mj-lt"/>
              <a:buAutoNum type="arabicPeriod"/>
              <a:defRPr/>
            </a:pP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1143000"/>
          </a:xfrm>
        </p:spPr>
        <p:txBody>
          <a:bodyPr>
            <a:noAutofit/>
          </a:bodyPr>
          <a:lstStyle/>
          <a:p>
            <a:pPr marL="571500" indent="-571500" eaLnBrk="1" fontAlgn="auto" hangingPunct="1">
              <a:spcAft>
                <a:spcPts val="0"/>
              </a:spcAft>
              <a:buFont typeface="+mj-lt"/>
              <a:buAutoNum type="romanUcPeriod" startAt="3"/>
              <a:defRPr/>
            </a:pPr>
            <a:r>
              <a:rPr lang="en-US" sz="3200" dirty="0" smtClean="0">
                <a:solidFill>
                  <a:schemeClr val="accent1">
                    <a:satMod val="150000"/>
                  </a:schemeClr>
                </a:solidFill>
              </a:rPr>
              <a:t>Elitist Democracy </a:t>
            </a:r>
            <a:r>
              <a:rPr lang="en-US" sz="2400" dirty="0" smtClean="0">
                <a:solidFill>
                  <a:schemeClr val="accent1">
                    <a:satMod val="150000"/>
                  </a:schemeClr>
                </a:solidFill>
              </a:rPr>
              <a:t>(</a:t>
            </a:r>
            <a:r>
              <a:rPr lang="en-US" sz="2400" i="1" dirty="0" smtClean="0">
                <a:solidFill>
                  <a:schemeClr val="accent1">
                    <a:satMod val="150000"/>
                  </a:schemeClr>
                </a:solidFill>
              </a:rPr>
              <a:t>Plato, Framers, Lippmann</a:t>
            </a:r>
            <a:r>
              <a:rPr lang="en-US" sz="2400" dirty="0" smtClean="0">
                <a:solidFill>
                  <a:schemeClr val="accent1">
                    <a:satMod val="150000"/>
                  </a:schemeClr>
                </a:solidFill>
              </a:rPr>
              <a:t>)</a:t>
            </a:r>
            <a:endParaRPr lang="en-US" sz="3200" dirty="0">
              <a:solidFill>
                <a:schemeClr val="accent1">
                  <a:satMod val="150000"/>
                </a:schemeClr>
              </a:solidFill>
            </a:endParaRPr>
          </a:p>
        </p:txBody>
      </p:sp>
      <p:sp>
        <p:nvSpPr>
          <p:cNvPr id="2" name="Content Placeholder 1"/>
          <p:cNvSpPr>
            <a:spLocks noGrp="1"/>
          </p:cNvSpPr>
          <p:nvPr>
            <p:ph idx="1"/>
          </p:nvPr>
        </p:nvSpPr>
        <p:spPr>
          <a:xfrm>
            <a:off x="457200" y="1481138"/>
            <a:ext cx="8229600" cy="4538662"/>
          </a:xfrm>
        </p:spPr>
        <p:txBody>
          <a:bodyPr rtlCol="0">
            <a:normAutofit/>
          </a:bodyPr>
          <a:lstStyle/>
          <a:p>
            <a:pPr marL="623887" indent="-514350" eaLnBrk="1" fontAlgn="auto" hangingPunct="1">
              <a:spcBef>
                <a:spcPts val="0"/>
              </a:spcBef>
              <a:spcAft>
                <a:spcPts val="0"/>
              </a:spcAft>
              <a:buFont typeface="+mj-lt"/>
              <a:buAutoNum type="alphaUcPeriod"/>
              <a:defRPr/>
            </a:pPr>
            <a:r>
              <a:rPr lang="en-US" dirty="0" smtClean="0"/>
              <a:t>Framers: </a:t>
            </a:r>
          </a:p>
          <a:p>
            <a:pPr marL="879919" lvl="1" indent="-514350" eaLnBrk="1" fontAlgn="auto" hangingPunct="1">
              <a:spcBef>
                <a:spcPts val="324"/>
              </a:spcBef>
              <a:spcAft>
                <a:spcPts val="0"/>
              </a:spcAft>
              <a:buFont typeface="+mj-lt"/>
              <a:buAutoNum type="arabicPeriod"/>
              <a:defRPr/>
            </a:pPr>
            <a:r>
              <a:rPr lang="en-US" sz="3200" i="1" dirty="0" smtClean="0"/>
              <a:t>Federalist Papers</a:t>
            </a:r>
          </a:p>
          <a:p>
            <a:pPr marL="1145286" lvl="2" indent="-514350" eaLnBrk="1" fontAlgn="auto" hangingPunct="1">
              <a:spcAft>
                <a:spcPts val="0"/>
              </a:spcAft>
              <a:buClr>
                <a:schemeClr val="accent3"/>
              </a:buClr>
              <a:buFont typeface="+mj-lt"/>
              <a:buAutoNum type="alphaLcPeriod"/>
              <a:defRPr/>
            </a:pPr>
            <a:r>
              <a:rPr lang="en-US" sz="2200" b="1" i="1" dirty="0" smtClean="0"/>
              <a:t>Federalist No. 10</a:t>
            </a:r>
            <a:r>
              <a:rPr lang="en-US" sz="2200" b="1" dirty="0" smtClean="0"/>
              <a:t>:</a:t>
            </a:r>
            <a:r>
              <a:rPr lang="en-US" sz="2200" dirty="0" smtClean="0"/>
              <a:t> </a:t>
            </a:r>
            <a:r>
              <a:rPr lang="en-US" sz="2200" b="1" dirty="0" smtClean="0"/>
              <a:t>Mob rule</a:t>
            </a:r>
            <a:r>
              <a:rPr lang="en-US" sz="2200" dirty="0" smtClean="0"/>
              <a:t>: they [democracies] have ever </a:t>
            </a:r>
            <a:r>
              <a:rPr lang="en-US" sz="2200" b="1" dirty="0" smtClean="0"/>
              <a:t>been spectacles of turmoil</a:t>
            </a:r>
            <a:r>
              <a:rPr lang="en-US" sz="2200" dirty="0" smtClean="0"/>
              <a:t> and contention; have ever been found incompatible with personal security or the rights of property; and have in general been as </a:t>
            </a:r>
            <a:r>
              <a:rPr lang="en-US" sz="2200" b="1" dirty="0" smtClean="0"/>
              <a:t>short in their lives</a:t>
            </a:r>
            <a:r>
              <a:rPr lang="en-US" sz="2200" dirty="0" smtClean="0"/>
              <a:t> as they have been violent in their deaths.”</a:t>
            </a:r>
            <a:endParaRPr lang="en-US"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sz="2200" b="1"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sz="2200" b="1" dirty="0" smtClean="0"/>
          </a:p>
          <a:p>
            <a:pPr marL="395288" lvl="1" indent="-258763" eaLnBrk="1" fontAlgn="auto" hangingPunct="1">
              <a:spcBef>
                <a:spcPts val="400"/>
              </a:spcBef>
              <a:spcAft>
                <a:spcPts val="0"/>
              </a:spcAft>
              <a:buSzPct val="68000"/>
              <a:buFont typeface="+mj-lt"/>
              <a:buAutoNum type="arabicPeriod"/>
              <a:defRPr/>
            </a:pP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cstate="print"/>
          <a:srcRect/>
          <a:stretch>
            <a:fillRect/>
          </a:stretch>
        </p:blipFill>
        <p:spPr bwMode="auto">
          <a:xfrm>
            <a:off x="457200" y="0"/>
            <a:ext cx="8421688" cy="6507163"/>
          </a:xfrm>
          <a:prstGeom prst="rect">
            <a:avLst/>
          </a:prstGeom>
          <a:noFill/>
          <a:ln w="9525">
            <a:noFill/>
            <a:miter lim="800000"/>
            <a:headEnd/>
            <a:tailEnd/>
          </a:ln>
        </p:spPr>
      </p:pic>
      <p:sp>
        <p:nvSpPr>
          <p:cNvPr id="3" name="Rectangle 2"/>
          <p:cNvSpPr/>
          <p:nvPr/>
        </p:nvSpPr>
        <p:spPr>
          <a:xfrm>
            <a:off x="3276600" y="5562600"/>
            <a:ext cx="2438400" cy="2286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6858000" y="5562600"/>
            <a:ext cx="1219200" cy="1524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5867400" y="5867400"/>
            <a:ext cx="2438400" cy="3810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1143000"/>
          </a:xfrm>
        </p:spPr>
        <p:txBody>
          <a:bodyPr>
            <a:noAutofit/>
          </a:bodyPr>
          <a:lstStyle/>
          <a:p>
            <a:pPr marL="571500" indent="-571500" eaLnBrk="1" fontAlgn="auto" hangingPunct="1">
              <a:spcAft>
                <a:spcPts val="0"/>
              </a:spcAft>
              <a:buFont typeface="+mj-lt"/>
              <a:buAutoNum type="romanUcPeriod" startAt="3"/>
              <a:defRPr/>
            </a:pPr>
            <a:r>
              <a:rPr lang="en-US" sz="3200" dirty="0" smtClean="0">
                <a:solidFill>
                  <a:schemeClr val="accent1">
                    <a:satMod val="150000"/>
                  </a:schemeClr>
                </a:solidFill>
              </a:rPr>
              <a:t>Elitist Democracy </a:t>
            </a:r>
            <a:r>
              <a:rPr lang="en-US" sz="2400" dirty="0" smtClean="0">
                <a:solidFill>
                  <a:schemeClr val="accent1">
                    <a:satMod val="150000"/>
                  </a:schemeClr>
                </a:solidFill>
              </a:rPr>
              <a:t>(</a:t>
            </a:r>
            <a:r>
              <a:rPr lang="en-US" sz="2400" i="1" dirty="0" smtClean="0">
                <a:solidFill>
                  <a:schemeClr val="accent1">
                    <a:satMod val="150000"/>
                  </a:schemeClr>
                </a:solidFill>
              </a:rPr>
              <a:t>Plato, Framers, Lippmann</a:t>
            </a:r>
            <a:r>
              <a:rPr lang="en-US" sz="2400" dirty="0" smtClean="0">
                <a:solidFill>
                  <a:schemeClr val="accent1">
                    <a:satMod val="150000"/>
                  </a:schemeClr>
                </a:solidFill>
              </a:rPr>
              <a:t>)</a:t>
            </a:r>
            <a:endParaRPr lang="en-US" sz="3200" dirty="0">
              <a:solidFill>
                <a:schemeClr val="accent1">
                  <a:satMod val="150000"/>
                </a:schemeClr>
              </a:solidFill>
            </a:endParaRPr>
          </a:p>
        </p:txBody>
      </p:sp>
      <p:sp>
        <p:nvSpPr>
          <p:cNvPr id="2" name="Content Placeholder 1"/>
          <p:cNvSpPr>
            <a:spLocks noGrp="1"/>
          </p:cNvSpPr>
          <p:nvPr>
            <p:ph idx="1"/>
          </p:nvPr>
        </p:nvSpPr>
        <p:spPr>
          <a:xfrm>
            <a:off x="457200" y="1481138"/>
            <a:ext cx="8229600" cy="5376862"/>
          </a:xfrm>
        </p:spPr>
        <p:txBody>
          <a:bodyPr rtlCol="0">
            <a:normAutofit/>
          </a:bodyPr>
          <a:lstStyle/>
          <a:p>
            <a:pPr marL="1145286" lvl="2" indent="-514350" eaLnBrk="1" fontAlgn="auto" hangingPunct="1">
              <a:spcAft>
                <a:spcPts val="0"/>
              </a:spcAft>
              <a:buClr>
                <a:schemeClr val="accent3"/>
              </a:buClr>
              <a:buFont typeface="+mj-lt"/>
              <a:buAutoNum type="alphaLcPeriod" startAt="2"/>
              <a:defRPr/>
            </a:pPr>
            <a:r>
              <a:rPr lang="en-US" sz="2200" b="1" i="1" dirty="0" smtClean="0"/>
              <a:t>Federalist 49</a:t>
            </a:r>
            <a:r>
              <a:rPr lang="en-US" sz="2200" dirty="0" smtClean="0"/>
              <a:t>, Madison argued against the idea of allowing disputes to be settled by appeals to the public convention and in favor of the government intervention to control public passions: “…still, it [</a:t>
            </a:r>
            <a:r>
              <a:rPr lang="en-US" sz="2200" b="1" i="1" dirty="0" smtClean="0"/>
              <a:t>a hypothetical dispute] could never be expected to turn on the true merits of the question</a:t>
            </a:r>
            <a:r>
              <a:rPr lang="en-US" sz="2200" dirty="0" smtClean="0"/>
              <a:t>. It would inevitably be connected with the spirit of pre-existing parties, or of parties springing out of the question itself… [or] would be connected with persons of distinguished character and extensive influence in the community. The </a:t>
            </a:r>
            <a:r>
              <a:rPr lang="en-US" sz="2200" b="1" i="1" dirty="0" smtClean="0"/>
              <a:t>passions</a:t>
            </a:r>
            <a:r>
              <a:rPr lang="en-US" sz="2200" dirty="0" smtClean="0"/>
              <a:t>, therefore, </a:t>
            </a:r>
            <a:r>
              <a:rPr lang="en-US" sz="2200" b="1" dirty="0" smtClean="0"/>
              <a:t>not the </a:t>
            </a:r>
            <a:r>
              <a:rPr lang="en-US" sz="2200" b="1" i="1" dirty="0" smtClean="0"/>
              <a:t>reason</a:t>
            </a:r>
            <a:r>
              <a:rPr lang="en-US" sz="2200" dirty="0" smtClean="0"/>
              <a:t>, of the public would sit in judgment. But it is the reason, alone, of the public, that ought to control and regulate the government. </a:t>
            </a:r>
            <a:r>
              <a:rPr lang="en-US" sz="2200" b="1" dirty="0" smtClean="0"/>
              <a:t>The passions ought to be </a:t>
            </a:r>
            <a:r>
              <a:rPr lang="en-US" sz="2200" b="1" i="1" dirty="0" smtClean="0"/>
              <a:t>controlled and regulated by the government</a:t>
            </a:r>
            <a:r>
              <a:rPr lang="en-US" sz="2200" b="1" dirty="0" smtClean="0"/>
              <a:t>.”</a:t>
            </a:r>
            <a:r>
              <a:rPr lang="en-US" sz="2200" dirty="0" smtClean="0"/>
              <a:t>[emphasis added]</a:t>
            </a:r>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sz="2200" b="1"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sz="2200" b="1" dirty="0" smtClean="0"/>
          </a:p>
          <a:p>
            <a:pPr marL="395288" lvl="1" indent="-258763" eaLnBrk="1" fontAlgn="auto" hangingPunct="1">
              <a:spcBef>
                <a:spcPts val="400"/>
              </a:spcBef>
              <a:spcAft>
                <a:spcPts val="0"/>
              </a:spcAft>
              <a:buSzPct val="68000"/>
              <a:buFont typeface="+mj-lt"/>
              <a:buAutoNum type="arabicPeriod"/>
              <a:defRPr/>
            </a:pP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1143000"/>
          </a:xfrm>
        </p:spPr>
        <p:txBody>
          <a:bodyPr>
            <a:noAutofit/>
          </a:bodyPr>
          <a:lstStyle/>
          <a:p>
            <a:pPr marL="571500" indent="-571500" eaLnBrk="1" fontAlgn="auto" hangingPunct="1">
              <a:spcAft>
                <a:spcPts val="0"/>
              </a:spcAft>
              <a:buFont typeface="+mj-lt"/>
              <a:buAutoNum type="romanUcPeriod" startAt="3"/>
              <a:defRPr/>
            </a:pPr>
            <a:r>
              <a:rPr lang="en-US" sz="3200" dirty="0" smtClean="0">
                <a:solidFill>
                  <a:schemeClr val="accent1">
                    <a:satMod val="150000"/>
                  </a:schemeClr>
                </a:solidFill>
              </a:rPr>
              <a:t>Elitist Democracy </a:t>
            </a:r>
            <a:r>
              <a:rPr lang="en-US" sz="2400" dirty="0" smtClean="0">
                <a:solidFill>
                  <a:schemeClr val="accent1">
                    <a:satMod val="150000"/>
                  </a:schemeClr>
                </a:solidFill>
              </a:rPr>
              <a:t>(</a:t>
            </a:r>
            <a:r>
              <a:rPr lang="en-US" sz="2400" i="1" dirty="0" smtClean="0">
                <a:solidFill>
                  <a:schemeClr val="accent1">
                    <a:satMod val="150000"/>
                  </a:schemeClr>
                </a:solidFill>
              </a:rPr>
              <a:t>Plato, Framers, Lippmann</a:t>
            </a:r>
            <a:r>
              <a:rPr lang="en-US" sz="2400" dirty="0" smtClean="0">
                <a:solidFill>
                  <a:schemeClr val="accent1">
                    <a:satMod val="150000"/>
                  </a:schemeClr>
                </a:solidFill>
              </a:rPr>
              <a:t>)</a:t>
            </a:r>
            <a:endParaRPr lang="en-US" sz="3200" dirty="0">
              <a:solidFill>
                <a:schemeClr val="accent1">
                  <a:satMod val="150000"/>
                </a:schemeClr>
              </a:solidFill>
            </a:endParaRPr>
          </a:p>
        </p:txBody>
      </p:sp>
      <p:sp>
        <p:nvSpPr>
          <p:cNvPr id="2" name="Content Placeholder 1"/>
          <p:cNvSpPr>
            <a:spLocks noGrp="1"/>
          </p:cNvSpPr>
          <p:nvPr>
            <p:ph idx="1"/>
          </p:nvPr>
        </p:nvSpPr>
        <p:spPr>
          <a:xfrm>
            <a:off x="457200" y="1481138"/>
            <a:ext cx="8229600" cy="5376862"/>
          </a:xfrm>
        </p:spPr>
        <p:txBody>
          <a:bodyPr rtlCol="0">
            <a:normAutofit/>
          </a:bodyPr>
          <a:lstStyle/>
          <a:p>
            <a:pPr marL="1145286" lvl="2" indent="-514350" eaLnBrk="1" fontAlgn="auto" hangingPunct="1">
              <a:spcAft>
                <a:spcPts val="0"/>
              </a:spcAft>
              <a:buClr>
                <a:schemeClr val="accent3"/>
              </a:buClr>
              <a:buFont typeface="+mj-lt"/>
              <a:buAutoNum type="alphaLcPeriod" startAt="3"/>
              <a:defRPr/>
            </a:pPr>
            <a:r>
              <a:rPr lang="en-US" sz="2200" b="1" i="1" dirty="0" smtClean="0"/>
              <a:t>Federalist 71</a:t>
            </a:r>
            <a:r>
              <a:rPr lang="en-US" sz="2200" b="1" dirty="0" smtClean="0"/>
              <a:t>:</a:t>
            </a:r>
            <a:r>
              <a:rPr lang="en-US" sz="2200" dirty="0" smtClean="0"/>
              <a:t>  “The republican principle demands that the deliberate sense of the community should govern the conduct of those to whom they </a:t>
            </a:r>
            <a:r>
              <a:rPr lang="en-US" sz="2200" dirty="0" err="1" smtClean="0"/>
              <a:t>intrust</a:t>
            </a:r>
            <a:r>
              <a:rPr lang="en-US" sz="2200" dirty="0" smtClean="0"/>
              <a:t> the management of their affairs; but it </a:t>
            </a:r>
            <a:r>
              <a:rPr lang="en-US" sz="2200" b="1" dirty="0" smtClean="0"/>
              <a:t>does not require an unqualified complaisance to every sudden breeze of passion</a:t>
            </a:r>
            <a:r>
              <a:rPr lang="en-US" sz="2200" dirty="0" smtClean="0"/>
              <a:t>, or to every transient impulse, which the people may receive from the arts of men, who flatter their prejudices to betray their interests.” (p. 432)</a:t>
            </a:r>
            <a:endParaRPr lang="en-US" sz="2200" b="1"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sz="2200" b="1"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sz="2200" b="1" dirty="0" smtClean="0"/>
          </a:p>
          <a:p>
            <a:pPr marL="395288" lvl="1" indent="-258763" eaLnBrk="1" fontAlgn="auto" hangingPunct="1">
              <a:spcBef>
                <a:spcPts val="400"/>
              </a:spcBef>
              <a:spcAft>
                <a:spcPts val="0"/>
              </a:spcAft>
              <a:buSzPct val="68000"/>
              <a:buFont typeface="+mj-lt"/>
              <a:buAutoNum type="arabicPeriod"/>
              <a:defRPr/>
            </a:pPr>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763000" cy="258762"/>
          </a:xfrm>
        </p:spPr>
        <p:txBody>
          <a:bodyPr>
            <a:noAutofit/>
          </a:bodyPr>
          <a:lstStyle/>
          <a:p>
            <a:pPr algn="ctr" eaLnBrk="1" fontAlgn="auto" hangingPunct="1">
              <a:spcAft>
                <a:spcPts val="0"/>
              </a:spcAft>
              <a:defRPr/>
            </a:pPr>
            <a:r>
              <a:rPr lang="en-US" sz="2000" dirty="0" smtClean="0">
                <a:solidFill>
                  <a:schemeClr val="accent1">
                    <a:satMod val="150000"/>
                  </a:schemeClr>
                </a:solidFill>
              </a:rPr>
              <a:t>Lecture Outline I: DEMOCRATIC THEORIES AND PUBLIC OPINION </a:t>
            </a:r>
            <a:br>
              <a:rPr lang="en-US" sz="2000" dirty="0" smtClean="0">
                <a:solidFill>
                  <a:schemeClr val="accent1">
                    <a:satMod val="150000"/>
                  </a:schemeClr>
                </a:solidFill>
              </a:rPr>
            </a:br>
            <a:r>
              <a:rPr lang="en-US" sz="2000" dirty="0" smtClean="0">
                <a:solidFill>
                  <a:schemeClr val="accent1">
                    <a:satMod val="150000"/>
                  </a:schemeClr>
                </a:solidFill>
              </a:rPr>
              <a:t>(posted with the syllabus!)</a:t>
            </a:r>
            <a:endParaRPr lang="en-US" sz="2000" dirty="0">
              <a:solidFill>
                <a:schemeClr val="accent1">
                  <a:satMod val="150000"/>
                </a:schemeClr>
              </a:solidFill>
            </a:endParaRPr>
          </a:p>
        </p:txBody>
      </p:sp>
      <p:sp>
        <p:nvSpPr>
          <p:cNvPr id="2" name="Content Placeholder 1"/>
          <p:cNvSpPr>
            <a:spLocks noGrp="1"/>
          </p:cNvSpPr>
          <p:nvPr>
            <p:ph idx="1"/>
          </p:nvPr>
        </p:nvSpPr>
        <p:spPr>
          <a:xfrm>
            <a:off x="0" y="1752600"/>
            <a:ext cx="9144000" cy="4525962"/>
          </a:xfrm>
        </p:spPr>
        <p:txBody>
          <a:bodyPr rtlCol="0">
            <a:normAutofit/>
          </a:bodyPr>
          <a:lstStyle/>
          <a:p>
            <a:pPr marL="438912" indent="-320040" eaLnBrk="1" fontAlgn="auto" hangingPunct="1">
              <a:spcBef>
                <a:spcPts val="0"/>
              </a:spcBef>
              <a:spcAft>
                <a:spcPts val="0"/>
              </a:spcAft>
              <a:buFont typeface="Wingdings 3" pitchFamily="18" charset="2"/>
              <a:buNone/>
              <a:defRPr/>
            </a:pPr>
            <a:r>
              <a:rPr lang="en-US" sz="1200" b="1" i="1" dirty="0" smtClean="0"/>
              <a:t>I.</a:t>
            </a:r>
            <a:r>
              <a:rPr lang="en-US" sz="1200" dirty="0" smtClean="0"/>
              <a:t>   </a:t>
            </a:r>
            <a:r>
              <a:rPr lang="en-US" sz="1200" b="1" i="1" dirty="0" smtClean="0"/>
              <a:t>Democratic reform as a 2,500 year-old debate:  Historical Examples of Democracy in Ancient Greece and Rome</a:t>
            </a:r>
            <a:endParaRPr lang="en-US" sz="1200" dirty="0" smtClean="0"/>
          </a:p>
          <a:p>
            <a:pPr marL="438912" indent="-320040" eaLnBrk="1" fontAlgn="auto" hangingPunct="1">
              <a:spcBef>
                <a:spcPts val="0"/>
              </a:spcBef>
              <a:spcAft>
                <a:spcPts val="0"/>
              </a:spcAft>
              <a:buFont typeface="Wingdings 3" pitchFamily="18" charset="2"/>
              <a:buNone/>
              <a:defRPr/>
            </a:pPr>
            <a:r>
              <a:rPr lang="en-US" sz="1200" dirty="0" smtClean="0"/>
              <a:t>A.  Direct democracy of Greek city-state of Athens.  </a:t>
            </a:r>
          </a:p>
          <a:p>
            <a:pPr marL="438912" indent="-320040" eaLnBrk="1" fontAlgn="auto" hangingPunct="1">
              <a:spcBef>
                <a:spcPts val="0"/>
              </a:spcBef>
              <a:spcAft>
                <a:spcPts val="0"/>
              </a:spcAft>
              <a:buFont typeface="Wingdings 3" pitchFamily="18" charset="2"/>
              <a:buNone/>
              <a:defRPr/>
            </a:pPr>
            <a:r>
              <a:rPr lang="en-US" sz="1200" dirty="0" smtClean="0"/>
              <a:t>B.   Sparta: members of the Council elected by a method called The Shout     </a:t>
            </a:r>
          </a:p>
          <a:p>
            <a:pPr marL="438912" indent="-320040" eaLnBrk="1" fontAlgn="auto" hangingPunct="1">
              <a:spcBef>
                <a:spcPts val="0"/>
              </a:spcBef>
              <a:spcAft>
                <a:spcPts val="0"/>
              </a:spcAft>
              <a:buFont typeface="Wingdings 3" pitchFamily="18" charset="2"/>
              <a:buNone/>
              <a:defRPr/>
            </a:pPr>
            <a:r>
              <a:rPr lang="en-US" sz="1200" dirty="0" smtClean="0"/>
              <a:t>C.  Allegory of the Cave in Plato’s</a:t>
            </a:r>
            <a:r>
              <a:rPr lang="en-US" sz="1200" i="1" dirty="0" smtClean="0"/>
              <a:t> Republic</a:t>
            </a:r>
            <a:r>
              <a:rPr lang="en-US" sz="1200" dirty="0" smtClean="0"/>
              <a:t>.  </a:t>
            </a:r>
          </a:p>
          <a:p>
            <a:pPr marL="438912" indent="-320040" eaLnBrk="1" fontAlgn="auto" hangingPunct="1">
              <a:spcBef>
                <a:spcPts val="0"/>
              </a:spcBef>
              <a:spcAft>
                <a:spcPts val="0"/>
              </a:spcAft>
              <a:buFont typeface="Wingdings 3" pitchFamily="18" charset="2"/>
              <a:buNone/>
              <a:defRPr/>
            </a:pPr>
            <a:r>
              <a:rPr lang="en-US" sz="1200" i="1" dirty="0" smtClean="0"/>
              <a:t>D.</a:t>
            </a:r>
            <a:r>
              <a:rPr lang="en-US" sz="1200" dirty="0" smtClean="0"/>
              <a:t>   Which is closest to our democracy? Why</a:t>
            </a:r>
            <a:r>
              <a:rPr lang="en-US" sz="1200" i="1" dirty="0" smtClean="0"/>
              <a:t>? </a:t>
            </a:r>
            <a:endParaRPr lang="en-US" sz="1200" dirty="0" smtClean="0"/>
          </a:p>
          <a:p>
            <a:pPr marL="438912" indent="-320040" eaLnBrk="1" fontAlgn="auto" hangingPunct="1">
              <a:spcBef>
                <a:spcPts val="0"/>
              </a:spcBef>
              <a:spcAft>
                <a:spcPts val="0"/>
              </a:spcAft>
              <a:buFont typeface="Wingdings 3" pitchFamily="18" charset="2"/>
              <a:buNone/>
              <a:defRPr/>
            </a:pPr>
            <a:r>
              <a:rPr lang="en-US" sz="1200" b="1" i="1" dirty="0" smtClean="0"/>
              <a:t> </a:t>
            </a:r>
            <a:endParaRPr lang="en-US" sz="1200" dirty="0" smtClean="0"/>
          </a:p>
          <a:p>
            <a:pPr marL="438912" indent="-320040" eaLnBrk="1" fontAlgn="auto" hangingPunct="1">
              <a:spcBef>
                <a:spcPts val="0"/>
              </a:spcBef>
              <a:spcAft>
                <a:spcPts val="0"/>
              </a:spcAft>
              <a:buFont typeface="Wingdings 3" pitchFamily="18" charset="2"/>
              <a:buNone/>
              <a:defRPr/>
            </a:pPr>
            <a:r>
              <a:rPr lang="en-US" sz="1200" b="1" i="1" dirty="0" smtClean="0"/>
              <a:t>II.</a:t>
            </a:r>
            <a:r>
              <a:rPr lang="en-US" sz="1200" dirty="0" smtClean="0"/>
              <a:t>   </a:t>
            </a:r>
            <a:r>
              <a:rPr lang="en-US" sz="1200" b="1" i="1" dirty="0" smtClean="0"/>
              <a:t>Classical</a:t>
            </a:r>
            <a:r>
              <a:rPr lang="en-US" sz="1200" dirty="0" smtClean="0"/>
              <a:t> </a:t>
            </a:r>
            <a:r>
              <a:rPr lang="en-US" sz="1200" b="1" i="1" dirty="0" smtClean="0"/>
              <a:t>Representative Democratic Theory ( Mill, Locke, Jefferson, Dewey)</a:t>
            </a:r>
            <a:endParaRPr lang="en-US" sz="1200" dirty="0" smtClean="0"/>
          </a:p>
          <a:p>
            <a:pPr marL="438912" indent="-320040" eaLnBrk="1" fontAlgn="auto" hangingPunct="1">
              <a:spcBef>
                <a:spcPts val="0"/>
              </a:spcBef>
              <a:spcAft>
                <a:spcPts val="0"/>
              </a:spcAft>
              <a:buFont typeface="Wingdings 3" pitchFamily="18" charset="2"/>
              <a:buNone/>
              <a:defRPr/>
            </a:pPr>
            <a:r>
              <a:rPr lang="en-US" sz="1200" dirty="0" smtClean="0"/>
              <a:t>A.  </a:t>
            </a:r>
            <a:r>
              <a:rPr lang="en-US" sz="1200" i="1" dirty="0" smtClean="0"/>
              <a:t>Background</a:t>
            </a:r>
            <a:r>
              <a:rPr lang="en-US" sz="1200" dirty="0" smtClean="0"/>
              <a:t>:  Thomas Jefferson’s Declaration of Independence; John Dewey’s update in 20</a:t>
            </a:r>
            <a:r>
              <a:rPr lang="en-US" sz="1200" baseline="30000" dirty="0" smtClean="0"/>
              <a:t>th</a:t>
            </a:r>
            <a:r>
              <a:rPr lang="en-US" sz="1200" dirty="0" smtClean="0"/>
              <a:t> Cent. </a:t>
            </a:r>
          </a:p>
          <a:p>
            <a:pPr marL="438912" indent="-320040" eaLnBrk="1" fontAlgn="auto" hangingPunct="1">
              <a:spcBef>
                <a:spcPts val="0"/>
              </a:spcBef>
              <a:spcAft>
                <a:spcPts val="0"/>
              </a:spcAft>
              <a:buFont typeface="Wingdings 3" pitchFamily="18" charset="2"/>
              <a:buNone/>
              <a:defRPr/>
            </a:pPr>
            <a:r>
              <a:rPr lang="en-US" sz="1200" dirty="0" smtClean="0"/>
              <a:t>B.   </a:t>
            </a:r>
            <a:r>
              <a:rPr lang="en-US" sz="1200" i="1" dirty="0" smtClean="0"/>
              <a:t>Values</a:t>
            </a:r>
            <a:r>
              <a:rPr lang="en-US" sz="1200" dirty="0" smtClean="0"/>
              <a:t>: Popular sovereignty, political equality, liberty, public deliberation.</a:t>
            </a:r>
          </a:p>
          <a:p>
            <a:pPr marL="438912" indent="-320040" eaLnBrk="1" fontAlgn="auto" hangingPunct="1">
              <a:spcBef>
                <a:spcPts val="0"/>
              </a:spcBef>
              <a:spcAft>
                <a:spcPts val="0"/>
              </a:spcAft>
              <a:buFont typeface="Wingdings 3" pitchFamily="18" charset="2"/>
              <a:buNone/>
              <a:defRPr/>
            </a:pPr>
            <a:r>
              <a:rPr lang="en-US" sz="1200" dirty="0" smtClean="0"/>
              <a:t>C.   </a:t>
            </a:r>
            <a:r>
              <a:rPr lang="en-US" sz="1200" i="1" dirty="0" smtClean="0"/>
              <a:t>Role of elites:</a:t>
            </a:r>
            <a:r>
              <a:rPr lang="en-US" sz="1200" dirty="0" smtClean="0"/>
              <a:t> Delegates</a:t>
            </a:r>
          </a:p>
          <a:p>
            <a:pPr marL="438912" indent="-320040" eaLnBrk="1" fontAlgn="auto" hangingPunct="1">
              <a:spcBef>
                <a:spcPts val="0"/>
              </a:spcBef>
              <a:spcAft>
                <a:spcPts val="0"/>
              </a:spcAft>
              <a:buFont typeface="Wingdings 3" pitchFamily="18" charset="2"/>
              <a:buNone/>
              <a:defRPr/>
            </a:pPr>
            <a:r>
              <a:rPr lang="en-US" sz="1200" dirty="0" smtClean="0"/>
              <a:t>D.   </a:t>
            </a:r>
            <a:r>
              <a:rPr lang="en-US" sz="1200" i="1" dirty="0" smtClean="0"/>
              <a:t>Role of masses: </a:t>
            </a:r>
            <a:r>
              <a:rPr lang="en-US" sz="1200" dirty="0" smtClean="0"/>
              <a:t>Politically sophisticated, active</a:t>
            </a:r>
            <a:r>
              <a:rPr lang="en-US" sz="1200" i="1" dirty="0" smtClean="0"/>
              <a:t> </a:t>
            </a:r>
            <a:endParaRPr lang="en-US" sz="1200" dirty="0" smtClean="0"/>
          </a:p>
          <a:p>
            <a:pPr marL="438912" indent="-320040" eaLnBrk="1" fontAlgn="auto" hangingPunct="1">
              <a:spcBef>
                <a:spcPts val="0"/>
              </a:spcBef>
              <a:spcAft>
                <a:spcPts val="0"/>
              </a:spcAft>
              <a:buFont typeface="Wingdings 3" pitchFamily="18" charset="2"/>
              <a:buNone/>
              <a:defRPr/>
            </a:pPr>
            <a:r>
              <a:rPr lang="en-US" sz="1200" dirty="0" smtClean="0"/>
              <a:t>E.   </a:t>
            </a:r>
            <a:r>
              <a:rPr lang="en-US" sz="1200" i="1" dirty="0" smtClean="0"/>
              <a:t>View of Human Nature</a:t>
            </a:r>
            <a:r>
              <a:rPr lang="en-US" sz="1200" dirty="0" smtClean="0"/>
              <a:t>:  High potential for self-rule and reason, nature is mutable, “enlightenment” through mass education and participation.</a:t>
            </a:r>
          </a:p>
          <a:p>
            <a:pPr marL="438912" indent="-320040" eaLnBrk="1" fontAlgn="auto" hangingPunct="1">
              <a:spcBef>
                <a:spcPts val="0"/>
              </a:spcBef>
              <a:spcAft>
                <a:spcPts val="0"/>
              </a:spcAft>
              <a:buFont typeface="Wingdings 3" pitchFamily="18" charset="2"/>
              <a:buNone/>
              <a:defRPr/>
            </a:pPr>
            <a:r>
              <a:rPr lang="en-US" sz="1200" dirty="0" smtClean="0"/>
              <a:t>F.   </a:t>
            </a:r>
            <a:r>
              <a:rPr lang="en-US" sz="1200" i="1" dirty="0" smtClean="0"/>
              <a:t>Consequences for Government: </a:t>
            </a:r>
            <a:r>
              <a:rPr lang="en-US" sz="1200" dirty="0" smtClean="0"/>
              <a:t> Selection of representatives, delegate representation, responsiveness, potential for electoral mandates.</a:t>
            </a:r>
          </a:p>
          <a:p>
            <a:pPr marL="438912" indent="-320040" eaLnBrk="1" fontAlgn="auto" hangingPunct="1">
              <a:spcBef>
                <a:spcPts val="0"/>
              </a:spcBef>
              <a:spcAft>
                <a:spcPts val="0"/>
              </a:spcAft>
              <a:buFont typeface="Wingdings 3" pitchFamily="18" charset="2"/>
              <a:buNone/>
              <a:defRPr/>
            </a:pPr>
            <a:r>
              <a:rPr lang="en-US" sz="1200" dirty="0" smtClean="0"/>
              <a:t> </a:t>
            </a:r>
          </a:p>
          <a:p>
            <a:pPr marL="438912" indent="-320040" eaLnBrk="1" fontAlgn="auto" hangingPunct="1">
              <a:spcBef>
                <a:spcPts val="0"/>
              </a:spcBef>
              <a:spcAft>
                <a:spcPts val="0"/>
              </a:spcAft>
              <a:buFont typeface="Wingdings 3" pitchFamily="18" charset="2"/>
              <a:buNone/>
              <a:defRPr/>
            </a:pPr>
            <a:r>
              <a:rPr lang="en-US" sz="1200" b="1" i="1" dirty="0" smtClean="0"/>
              <a:t>III. Democratic Elitist/Guardian Democratic Theory (e.g., Plato, Framers, Lippmann)</a:t>
            </a:r>
            <a:endParaRPr lang="en-US" sz="1200" dirty="0" smtClean="0"/>
          </a:p>
          <a:p>
            <a:pPr marL="438912" indent="-320040" eaLnBrk="1" fontAlgn="auto" hangingPunct="1">
              <a:spcBef>
                <a:spcPts val="0"/>
              </a:spcBef>
              <a:spcAft>
                <a:spcPts val="0"/>
              </a:spcAft>
              <a:buFont typeface="Wingdings 3" pitchFamily="18" charset="2"/>
              <a:buNone/>
              <a:defRPr/>
            </a:pPr>
            <a:r>
              <a:rPr lang="en-US" sz="1200" dirty="0" smtClean="0"/>
              <a:t>A.  </a:t>
            </a:r>
            <a:r>
              <a:rPr lang="en-US" sz="1200" i="1" dirty="0" smtClean="0"/>
              <a:t>Background</a:t>
            </a:r>
            <a:r>
              <a:rPr lang="en-US" sz="1200" dirty="0" smtClean="0"/>
              <a:t>:  Plato, Framers’ distrust of public, Lippmann’s </a:t>
            </a:r>
            <a:r>
              <a:rPr lang="en-US" sz="1200" i="1" dirty="0" smtClean="0"/>
              <a:t>Public Opinion</a:t>
            </a:r>
            <a:r>
              <a:rPr lang="en-US" sz="1200" dirty="0" smtClean="0"/>
              <a:t> and experiences in 20</a:t>
            </a:r>
            <a:r>
              <a:rPr lang="en-US" sz="1200" baseline="30000" dirty="0" smtClean="0"/>
              <a:t>th</a:t>
            </a:r>
            <a:r>
              <a:rPr lang="en-US" sz="1200" dirty="0" smtClean="0"/>
              <a:t> Century)</a:t>
            </a:r>
          </a:p>
          <a:p>
            <a:pPr marL="438912" indent="-320040" eaLnBrk="1" fontAlgn="auto" hangingPunct="1">
              <a:spcBef>
                <a:spcPts val="0"/>
              </a:spcBef>
              <a:spcAft>
                <a:spcPts val="0"/>
              </a:spcAft>
              <a:buFont typeface="Wingdings 3" pitchFamily="18" charset="2"/>
              <a:buNone/>
              <a:defRPr/>
            </a:pPr>
            <a:r>
              <a:rPr lang="en-US" sz="1200" dirty="0" smtClean="0"/>
              <a:t>B.   </a:t>
            </a:r>
            <a:r>
              <a:rPr lang="en-US" sz="1200" i="1" dirty="0" smtClean="0"/>
              <a:t>Values</a:t>
            </a:r>
            <a:r>
              <a:rPr lang="en-US" sz="1200" dirty="0" smtClean="0"/>
              <a:t>:  Minimal choice in elections, stability, elite deliberation.</a:t>
            </a:r>
          </a:p>
          <a:p>
            <a:pPr marL="438912" indent="-320040" eaLnBrk="1" fontAlgn="auto" hangingPunct="1">
              <a:spcBef>
                <a:spcPts val="0"/>
              </a:spcBef>
              <a:spcAft>
                <a:spcPts val="0"/>
              </a:spcAft>
              <a:buFont typeface="Wingdings 3" pitchFamily="18" charset="2"/>
              <a:buNone/>
              <a:defRPr/>
            </a:pPr>
            <a:r>
              <a:rPr lang="en-US" sz="1200" dirty="0" smtClean="0"/>
              <a:t>C.   </a:t>
            </a:r>
            <a:r>
              <a:rPr lang="en-US" sz="1200" i="1" dirty="0" smtClean="0"/>
              <a:t>Role of Elites</a:t>
            </a:r>
            <a:r>
              <a:rPr lang="en-US" sz="1200" dirty="0" smtClean="0"/>
              <a:t>:  Guardians, trustee representation</a:t>
            </a:r>
          </a:p>
          <a:p>
            <a:pPr marL="438912" indent="-320040" eaLnBrk="1" fontAlgn="auto" hangingPunct="1">
              <a:spcBef>
                <a:spcPts val="0"/>
              </a:spcBef>
              <a:spcAft>
                <a:spcPts val="0"/>
              </a:spcAft>
              <a:buFont typeface="Wingdings 3" pitchFamily="18" charset="2"/>
              <a:buNone/>
              <a:defRPr/>
            </a:pPr>
            <a:r>
              <a:rPr lang="en-US" sz="1200" dirty="0" smtClean="0"/>
              <a:t>D.   </a:t>
            </a:r>
            <a:r>
              <a:rPr lang="en-US" sz="1200" i="1" dirty="0" smtClean="0"/>
              <a:t>Role of Masses</a:t>
            </a:r>
            <a:r>
              <a:rPr lang="en-US" sz="1200" dirty="0" smtClean="0"/>
              <a:t>: Politically unsophisticated, passive</a:t>
            </a:r>
          </a:p>
          <a:p>
            <a:pPr marL="438912" indent="-320040" eaLnBrk="1" fontAlgn="auto" hangingPunct="1">
              <a:spcBef>
                <a:spcPts val="0"/>
              </a:spcBef>
              <a:spcAft>
                <a:spcPts val="0"/>
              </a:spcAft>
              <a:buFont typeface="Wingdings 3" pitchFamily="18" charset="2"/>
              <a:buNone/>
              <a:defRPr/>
            </a:pPr>
            <a:r>
              <a:rPr lang="en-US" sz="1200" dirty="0" smtClean="0"/>
              <a:t>E.   </a:t>
            </a:r>
            <a:r>
              <a:rPr lang="en-US" sz="1200" i="1" dirty="0" smtClean="0"/>
              <a:t>View of Human Nature</a:t>
            </a:r>
            <a:r>
              <a:rPr lang="en-US" sz="1200" dirty="0" smtClean="0"/>
              <a:t>:  Masses inherently unsophisticated, inattentive, anti-democratic/authoritarian, and nature is immutable.</a:t>
            </a:r>
          </a:p>
          <a:p>
            <a:pPr marL="438912" indent="-320040" eaLnBrk="1" fontAlgn="auto" hangingPunct="1">
              <a:spcBef>
                <a:spcPts val="0"/>
              </a:spcBef>
              <a:spcAft>
                <a:spcPts val="0"/>
              </a:spcAft>
              <a:buFont typeface="Wingdings 3" pitchFamily="18" charset="2"/>
              <a:buNone/>
              <a:defRPr/>
            </a:pPr>
            <a:r>
              <a:rPr lang="en-US" sz="1200" dirty="0" smtClean="0"/>
              <a:t>F.    </a:t>
            </a:r>
            <a:r>
              <a:rPr lang="en-US" sz="1200" i="1" dirty="0" smtClean="0"/>
              <a:t>Consequences for Government: </a:t>
            </a:r>
            <a:r>
              <a:rPr lang="en-US" sz="1200" dirty="0" smtClean="0"/>
              <a:t> trustee representation, competition of elites in elections, barriers to limit public opinion.</a:t>
            </a:r>
          </a:p>
          <a:p>
            <a:pPr marL="438912" indent="-320040" eaLnBrk="1" fontAlgn="auto" hangingPunct="1">
              <a:spcBef>
                <a:spcPts val="0"/>
              </a:spcBef>
              <a:spcAft>
                <a:spcPts val="0"/>
              </a:spcAft>
              <a:buFont typeface="Wingdings 3" pitchFamily="18" charset="2"/>
              <a:buNone/>
              <a:defRPr/>
            </a:pPr>
            <a:r>
              <a:rPr lang="en-US" sz="1200" dirty="0" smtClean="0"/>
              <a:t> </a:t>
            </a:r>
          </a:p>
          <a:p>
            <a:pPr marL="681037" indent="-571500" eaLnBrk="1" fontAlgn="auto" hangingPunct="1">
              <a:spcBef>
                <a:spcPts val="0"/>
              </a:spcBef>
              <a:spcAft>
                <a:spcPts val="0"/>
              </a:spcAft>
              <a:buFont typeface="Wingdings 3" pitchFamily="18" charset="2"/>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1143000"/>
          </a:xfrm>
        </p:spPr>
        <p:txBody>
          <a:bodyPr>
            <a:noAutofit/>
          </a:bodyPr>
          <a:lstStyle/>
          <a:p>
            <a:pPr marL="571500" indent="-571500" eaLnBrk="1" fontAlgn="auto" hangingPunct="1">
              <a:spcAft>
                <a:spcPts val="0"/>
              </a:spcAft>
              <a:buFont typeface="+mj-lt"/>
              <a:buAutoNum type="romanUcPeriod" startAt="3"/>
              <a:defRPr/>
            </a:pPr>
            <a:r>
              <a:rPr lang="en-US" sz="3200" dirty="0" smtClean="0">
                <a:solidFill>
                  <a:schemeClr val="accent1">
                    <a:satMod val="150000"/>
                  </a:schemeClr>
                </a:solidFill>
              </a:rPr>
              <a:t>Elitist Democracy </a:t>
            </a:r>
            <a:r>
              <a:rPr lang="en-US" sz="2400" dirty="0" smtClean="0">
                <a:solidFill>
                  <a:schemeClr val="accent1">
                    <a:satMod val="150000"/>
                  </a:schemeClr>
                </a:solidFill>
              </a:rPr>
              <a:t>(</a:t>
            </a:r>
            <a:r>
              <a:rPr lang="en-US" sz="2400" i="1" dirty="0" smtClean="0">
                <a:solidFill>
                  <a:schemeClr val="accent1">
                    <a:satMod val="150000"/>
                  </a:schemeClr>
                </a:solidFill>
              </a:rPr>
              <a:t>Plato, Framers, Lippmann</a:t>
            </a:r>
            <a:r>
              <a:rPr lang="en-US" sz="2400" dirty="0" smtClean="0">
                <a:solidFill>
                  <a:schemeClr val="accent1">
                    <a:satMod val="150000"/>
                  </a:schemeClr>
                </a:solidFill>
              </a:rPr>
              <a:t>)</a:t>
            </a:r>
            <a:endParaRPr lang="en-US" sz="3200" dirty="0">
              <a:solidFill>
                <a:schemeClr val="accent1">
                  <a:satMod val="150000"/>
                </a:schemeClr>
              </a:solidFill>
            </a:endParaRPr>
          </a:p>
        </p:txBody>
      </p:sp>
      <p:sp>
        <p:nvSpPr>
          <p:cNvPr id="2" name="Content Placeholder 1"/>
          <p:cNvSpPr>
            <a:spLocks noGrp="1"/>
          </p:cNvSpPr>
          <p:nvPr>
            <p:ph idx="1"/>
          </p:nvPr>
        </p:nvSpPr>
        <p:spPr>
          <a:xfrm>
            <a:off x="457200" y="1481138"/>
            <a:ext cx="8229600" cy="5376862"/>
          </a:xfrm>
        </p:spPr>
        <p:txBody>
          <a:bodyPr rtlCol="0">
            <a:normAutofit/>
          </a:bodyPr>
          <a:lstStyle/>
          <a:p>
            <a:pPr marL="623887" indent="-514350" eaLnBrk="1" fontAlgn="auto" hangingPunct="1">
              <a:spcBef>
                <a:spcPts val="0"/>
              </a:spcBef>
              <a:spcAft>
                <a:spcPts val="0"/>
              </a:spcAft>
              <a:buFont typeface="+mj-lt"/>
              <a:buAutoNum type="alphaUcPeriod"/>
              <a:defRPr/>
            </a:pPr>
            <a:r>
              <a:rPr lang="en-US" sz="2000" dirty="0" smtClean="0"/>
              <a:t>Framers (cont’d) </a:t>
            </a:r>
          </a:p>
          <a:p>
            <a:pPr marL="879919" lvl="1" indent="-514350" eaLnBrk="1" fontAlgn="auto" hangingPunct="1">
              <a:spcBef>
                <a:spcPts val="324"/>
              </a:spcBef>
              <a:spcAft>
                <a:spcPts val="0"/>
              </a:spcAft>
              <a:buFont typeface="+mj-lt"/>
              <a:buAutoNum type="arabicPeriod" startAt="2"/>
              <a:defRPr/>
            </a:pPr>
            <a:r>
              <a:rPr lang="en-US" sz="2000" b="1" dirty="0" smtClean="0"/>
              <a:t>Institutional Barriers</a:t>
            </a:r>
            <a:endParaRPr lang="en-US" sz="3200" i="1" dirty="0" smtClean="0"/>
          </a:p>
          <a:p>
            <a:pPr marL="1145286" lvl="2" indent="-514350" eaLnBrk="1" fontAlgn="auto" hangingPunct="1">
              <a:spcAft>
                <a:spcPts val="0"/>
              </a:spcAft>
              <a:buClr>
                <a:schemeClr val="accent3"/>
              </a:buClr>
              <a:buFont typeface="+mj-lt"/>
              <a:buAutoNum type="alphaLcPeriod"/>
              <a:defRPr/>
            </a:pPr>
            <a:r>
              <a:rPr lang="en-US" sz="2200" dirty="0" smtClean="0"/>
              <a:t>Elections</a:t>
            </a:r>
          </a:p>
          <a:p>
            <a:pPr marL="1145286" lvl="2" indent="-514350" eaLnBrk="1" fontAlgn="auto" hangingPunct="1">
              <a:spcAft>
                <a:spcPts val="0"/>
              </a:spcAft>
              <a:buClr>
                <a:schemeClr val="accent3"/>
              </a:buClr>
              <a:buFont typeface="+mj-lt"/>
              <a:buAutoNum type="alphaLcPeriod"/>
              <a:defRPr/>
            </a:pPr>
            <a:r>
              <a:rPr lang="en-US" sz="2200" dirty="0" smtClean="0"/>
              <a:t>Limited government</a:t>
            </a:r>
          </a:p>
          <a:p>
            <a:pPr marL="1145286" lvl="2" indent="-514350" eaLnBrk="1" fontAlgn="auto" hangingPunct="1">
              <a:spcAft>
                <a:spcPts val="0"/>
              </a:spcAft>
              <a:buClr>
                <a:schemeClr val="accent3"/>
              </a:buClr>
              <a:buFont typeface="+mj-lt"/>
              <a:buAutoNum type="alphaLcPeriod"/>
              <a:defRPr/>
            </a:pPr>
            <a:r>
              <a:rPr lang="en-US" sz="2200" dirty="0" smtClean="0"/>
              <a:t>Bill of Rights, Constitution</a:t>
            </a:r>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sz="2200" b="1"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sz="2200" b="1" dirty="0" smtClean="0"/>
          </a:p>
          <a:p>
            <a:pPr marL="395288" lvl="1" indent="-258763" eaLnBrk="1" fontAlgn="auto" hangingPunct="1">
              <a:spcBef>
                <a:spcPts val="400"/>
              </a:spcBef>
              <a:spcAft>
                <a:spcPts val="0"/>
              </a:spcAft>
              <a:buSzPct val="68000"/>
              <a:buFont typeface="+mj-lt"/>
              <a:buAutoNum type="arabicPeriod" startAt="2"/>
              <a:defRPr/>
            </a:pPr>
            <a:endParaRPr 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cstate="print"/>
          <a:srcRect/>
          <a:stretch>
            <a:fillRect/>
          </a:stretch>
        </p:blipFill>
        <p:spPr bwMode="auto">
          <a:xfrm>
            <a:off x="0" y="5257800"/>
            <a:ext cx="1287463" cy="1600200"/>
          </a:xfrm>
          <a:prstGeom prst="rect">
            <a:avLst/>
          </a:prstGeom>
          <a:noFill/>
          <a:ln w="9525">
            <a:noFill/>
            <a:miter lim="800000"/>
            <a:headEnd/>
            <a:tailEnd/>
          </a:ln>
        </p:spPr>
      </p:pic>
      <p:pic>
        <p:nvPicPr>
          <p:cNvPr id="28675" name="Picture 3"/>
          <p:cNvPicPr>
            <a:picLocks noChangeAspect="1" noChangeArrowheads="1"/>
          </p:cNvPicPr>
          <p:nvPr/>
        </p:nvPicPr>
        <p:blipFill>
          <a:blip r:embed="rId4" cstate="print"/>
          <a:srcRect/>
          <a:stretch>
            <a:fillRect/>
          </a:stretch>
        </p:blipFill>
        <p:spPr bwMode="auto">
          <a:xfrm>
            <a:off x="8275638" y="5486400"/>
            <a:ext cx="868362" cy="1371600"/>
          </a:xfrm>
          <a:prstGeom prst="rect">
            <a:avLst/>
          </a:prstGeom>
          <a:noFill/>
          <a:ln w="9525">
            <a:noFill/>
            <a:miter lim="800000"/>
            <a:headEnd/>
            <a:tailEnd/>
          </a:ln>
        </p:spPr>
      </p:pic>
      <p:sp>
        <p:nvSpPr>
          <p:cNvPr id="3" name="Title 2"/>
          <p:cNvSpPr>
            <a:spLocks noGrp="1"/>
          </p:cNvSpPr>
          <p:nvPr>
            <p:ph type="title"/>
          </p:nvPr>
        </p:nvSpPr>
        <p:spPr>
          <a:xfrm>
            <a:off x="457200" y="274638"/>
            <a:ext cx="8686800" cy="1143000"/>
          </a:xfrm>
        </p:spPr>
        <p:txBody>
          <a:bodyPr>
            <a:noAutofit/>
          </a:bodyPr>
          <a:lstStyle/>
          <a:p>
            <a:pPr marL="571500" indent="-571500" eaLnBrk="1" fontAlgn="auto" hangingPunct="1">
              <a:spcAft>
                <a:spcPts val="0"/>
              </a:spcAft>
              <a:buFont typeface="+mj-lt"/>
              <a:buAutoNum type="romanUcPeriod" startAt="3"/>
              <a:defRPr/>
            </a:pPr>
            <a:r>
              <a:rPr lang="en-US" sz="3200" dirty="0" smtClean="0">
                <a:solidFill>
                  <a:schemeClr val="accent1">
                    <a:satMod val="150000"/>
                  </a:schemeClr>
                </a:solidFill>
              </a:rPr>
              <a:t>Elitist Democracy </a:t>
            </a:r>
            <a:r>
              <a:rPr lang="en-US" sz="2400" dirty="0" smtClean="0">
                <a:solidFill>
                  <a:schemeClr val="accent1">
                    <a:satMod val="150000"/>
                  </a:schemeClr>
                </a:solidFill>
              </a:rPr>
              <a:t>(</a:t>
            </a:r>
            <a:r>
              <a:rPr lang="en-US" sz="2400" i="1" dirty="0" smtClean="0">
                <a:solidFill>
                  <a:schemeClr val="accent1">
                    <a:satMod val="150000"/>
                  </a:schemeClr>
                </a:solidFill>
              </a:rPr>
              <a:t>Plato, Framers, Lippmann</a:t>
            </a:r>
            <a:r>
              <a:rPr lang="en-US" sz="2400" dirty="0" smtClean="0">
                <a:solidFill>
                  <a:schemeClr val="accent1">
                    <a:satMod val="150000"/>
                  </a:schemeClr>
                </a:solidFill>
              </a:rPr>
              <a:t>)</a:t>
            </a:r>
            <a:endParaRPr lang="en-US" sz="3200" dirty="0">
              <a:solidFill>
                <a:schemeClr val="accent1">
                  <a:satMod val="150000"/>
                </a:schemeClr>
              </a:solidFill>
            </a:endParaRPr>
          </a:p>
        </p:txBody>
      </p:sp>
      <p:sp>
        <p:nvSpPr>
          <p:cNvPr id="2" name="Content Placeholder 1"/>
          <p:cNvSpPr>
            <a:spLocks noGrp="1"/>
          </p:cNvSpPr>
          <p:nvPr>
            <p:ph idx="1"/>
          </p:nvPr>
        </p:nvSpPr>
        <p:spPr>
          <a:xfrm>
            <a:off x="685800" y="1481138"/>
            <a:ext cx="8001000" cy="5376862"/>
          </a:xfrm>
        </p:spPr>
        <p:txBody>
          <a:bodyPr rtlCol="0">
            <a:normAutofit fontScale="92500" lnSpcReduction="10000"/>
          </a:bodyPr>
          <a:lstStyle/>
          <a:p>
            <a:pPr marL="623887" indent="-514350" eaLnBrk="1" fontAlgn="auto" hangingPunct="1">
              <a:spcBef>
                <a:spcPts val="0"/>
              </a:spcBef>
              <a:spcAft>
                <a:spcPts val="0"/>
              </a:spcAft>
              <a:buFont typeface="+mj-lt"/>
              <a:buAutoNum type="alphaUcPeriod" startAt="2"/>
              <a:defRPr/>
            </a:pPr>
            <a:r>
              <a:rPr lang="en-US" b="1" u="sng" dirty="0" smtClean="0"/>
              <a:t>Walter Lippmann</a:t>
            </a:r>
            <a:r>
              <a:rPr lang="en-US" dirty="0" smtClean="0"/>
              <a:t>: </a:t>
            </a:r>
          </a:p>
          <a:p>
            <a:pPr marL="879919" lvl="1" indent="-514350" eaLnBrk="1" fontAlgn="auto" hangingPunct="1">
              <a:spcBef>
                <a:spcPts val="324"/>
              </a:spcBef>
              <a:spcAft>
                <a:spcPts val="0"/>
              </a:spcAft>
              <a:buFont typeface="+mj-lt"/>
              <a:buAutoNum type="arabicPeriod"/>
              <a:defRPr/>
            </a:pPr>
            <a:r>
              <a:rPr lang="en-US" sz="2100" b="1" i="1" dirty="0" smtClean="0"/>
              <a:t>On human nature</a:t>
            </a:r>
            <a:r>
              <a:rPr lang="en-US" sz="2100" dirty="0" smtClean="0"/>
              <a:t>: The “primary defect of popular government is that members of the public are characterized by “violent prejudice, apathy, preferences for the curious trivial as against the dull important, and the hunger for sideshows and three legged calves.” (</a:t>
            </a:r>
            <a:r>
              <a:rPr lang="en-US" sz="2100" i="1" dirty="0" smtClean="0"/>
              <a:t>Public Opinion</a:t>
            </a:r>
            <a:r>
              <a:rPr lang="en-US" sz="2100" dirty="0" smtClean="0"/>
              <a:t>, 1922, p. 230) </a:t>
            </a:r>
          </a:p>
          <a:p>
            <a:pPr marL="879919" lvl="1" indent="-514350" eaLnBrk="1" fontAlgn="auto" hangingPunct="1">
              <a:spcBef>
                <a:spcPts val="324"/>
              </a:spcBef>
              <a:spcAft>
                <a:spcPts val="0"/>
              </a:spcAft>
              <a:buFont typeface="+mj-lt"/>
              <a:buAutoNum type="arabicPeriod"/>
              <a:defRPr/>
            </a:pPr>
            <a:r>
              <a:rPr lang="en-US" sz="2100" b="1" dirty="0" smtClean="0"/>
              <a:t>On the need for trustee representation</a:t>
            </a:r>
            <a:r>
              <a:rPr lang="en-US" sz="2100" dirty="0" smtClean="0"/>
              <a:t>: Even if the people improved their character, they still would not know enough to guide the government because they simply do not spend enough time learning about political issues to understand them.</a:t>
            </a:r>
          </a:p>
          <a:p>
            <a:pPr marL="879919" lvl="1" indent="-514350" eaLnBrk="1" fontAlgn="auto" hangingPunct="1">
              <a:spcBef>
                <a:spcPts val="324"/>
              </a:spcBef>
              <a:spcAft>
                <a:spcPts val="0"/>
              </a:spcAft>
              <a:buFont typeface="+mj-lt"/>
              <a:buAutoNum type="arabicPeriod"/>
              <a:defRPr/>
            </a:pPr>
            <a:r>
              <a:rPr lang="en-US" sz="2100" b="1" dirty="0" smtClean="0"/>
              <a:t>Lippmann’s experiences</a:t>
            </a:r>
            <a:endParaRPr lang="en-US" sz="2100" dirty="0" smtClean="0"/>
          </a:p>
          <a:p>
            <a:pPr marL="1145286" lvl="2" indent="-514350" eaLnBrk="1" fontAlgn="auto" hangingPunct="1">
              <a:spcAft>
                <a:spcPts val="0"/>
              </a:spcAft>
              <a:buClr>
                <a:schemeClr val="accent3"/>
              </a:buClr>
              <a:buFont typeface="+mj-lt"/>
              <a:buAutoNum type="alphaLcPeriod"/>
              <a:defRPr/>
            </a:pPr>
            <a:r>
              <a:rPr lang="en-US" sz="2100" dirty="0" smtClean="0"/>
              <a:t>Editor of </a:t>
            </a:r>
            <a:r>
              <a:rPr lang="en-US" sz="2100" i="1" dirty="0" smtClean="0"/>
              <a:t>New Republic</a:t>
            </a:r>
            <a:r>
              <a:rPr lang="en-US" sz="2100" dirty="0" smtClean="0"/>
              <a:t> during WWI, urging participation in war. WH special rep. Europe writing propaganda leaflets, interrogated prisoners, and coordinated intelligence operations with the Allies.</a:t>
            </a:r>
          </a:p>
          <a:p>
            <a:pPr marL="1145286" lvl="2" indent="-514350" eaLnBrk="1" fontAlgn="auto" hangingPunct="1">
              <a:spcAft>
                <a:spcPts val="0"/>
              </a:spcAft>
              <a:buClr>
                <a:schemeClr val="accent3"/>
              </a:buClr>
              <a:buFont typeface="+mj-lt"/>
              <a:buAutoNum type="alphaLcPeriod"/>
              <a:defRPr/>
            </a:pPr>
            <a:r>
              <a:rPr lang="en-US" sz="2100" dirty="0" smtClean="0"/>
              <a:t>Foreign affairs</a:t>
            </a:r>
          </a:p>
          <a:p>
            <a:pPr marL="1145286" lvl="2" indent="-514350" eaLnBrk="1" fontAlgn="auto" hangingPunct="1">
              <a:spcAft>
                <a:spcPts val="0"/>
              </a:spcAft>
              <a:buClr>
                <a:schemeClr val="accent3"/>
              </a:buClr>
              <a:buFont typeface="+mj-lt"/>
              <a:buAutoNum type="alphaLcPeriod"/>
              <a:defRPr/>
            </a:pPr>
            <a:r>
              <a:rPr lang="en-US" sz="2100" dirty="0" smtClean="0"/>
              <a:t>Demagogues and dictators in WWII</a:t>
            </a:r>
          </a:p>
          <a:p>
            <a:pPr marL="1145286" lvl="2" indent="-514350" eaLnBrk="1" fontAlgn="auto" hangingPunct="1">
              <a:spcAft>
                <a:spcPts val="0"/>
              </a:spcAft>
              <a:buClr>
                <a:schemeClr val="accent3"/>
              </a:buClr>
              <a:buFont typeface="+mj-lt"/>
              <a:buAutoNum type="alphaLcPeriod"/>
              <a:defRPr/>
            </a:pPr>
            <a:endParaRPr lang="en-US" sz="1900" dirty="0" smtClean="0"/>
          </a:p>
          <a:p>
            <a:pPr marL="907542" lvl="1" indent="-514350" eaLnBrk="1" fontAlgn="auto" hangingPunct="1">
              <a:spcBef>
                <a:spcPts val="324"/>
              </a:spcBef>
              <a:spcAft>
                <a:spcPts val="0"/>
              </a:spcAft>
              <a:buFont typeface="+mj-lt"/>
              <a:buAutoNum type="arabicPeriod"/>
              <a:defRPr/>
            </a:pPr>
            <a:r>
              <a:rPr lang="en-US" sz="2100" dirty="0" smtClean="0"/>
              <a:t>     </a:t>
            </a:r>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sz="2200" b="1"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sz="2200" b="1" dirty="0" smtClean="0"/>
          </a:p>
          <a:p>
            <a:pPr marL="395288" lvl="1" indent="-258763" eaLnBrk="1" fontAlgn="auto" hangingPunct="1">
              <a:spcBef>
                <a:spcPts val="400"/>
              </a:spcBef>
              <a:spcAft>
                <a:spcPts val="0"/>
              </a:spcAft>
              <a:buSzPct val="68000"/>
              <a:buFont typeface="+mj-lt"/>
              <a:buAutoNum type="arabicPeriod"/>
              <a:defRPr/>
            </a:pP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1143000"/>
          </a:xfrm>
        </p:spPr>
        <p:txBody>
          <a:bodyPr>
            <a:noAutofit/>
          </a:bodyPr>
          <a:lstStyle/>
          <a:p>
            <a:pPr marL="571500" indent="-571500" eaLnBrk="1" fontAlgn="auto" hangingPunct="1">
              <a:spcAft>
                <a:spcPts val="0"/>
              </a:spcAft>
              <a:buFont typeface="+mj-lt"/>
              <a:buAutoNum type="romanUcPeriod" startAt="3"/>
              <a:defRPr/>
            </a:pPr>
            <a:r>
              <a:rPr lang="en-US" sz="3200" dirty="0" smtClean="0">
                <a:solidFill>
                  <a:schemeClr val="accent1">
                    <a:satMod val="150000"/>
                  </a:schemeClr>
                </a:solidFill>
              </a:rPr>
              <a:t>Elitist Democracy </a:t>
            </a:r>
            <a:r>
              <a:rPr lang="en-US" sz="2400" dirty="0" smtClean="0">
                <a:solidFill>
                  <a:schemeClr val="accent1">
                    <a:satMod val="150000"/>
                  </a:schemeClr>
                </a:solidFill>
              </a:rPr>
              <a:t>(</a:t>
            </a:r>
            <a:r>
              <a:rPr lang="en-US" sz="2400" i="1" dirty="0" smtClean="0">
                <a:solidFill>
                  <a:schemeClr val="accent1">
                    <a:satMod val="150000"/>
                  </a:schemeClr>
                </a:solidFill>
              </a:rPr>
              <a:t>Plato, Framers, Lippmann</a:t>
            </a:r>
            <a:r>
              <a:rPr lang="en-US" sz="2400" dirty="0" smtClean="0">
                <a:solidFill>
                  <a:schemeClr val="accent1">
                    <a:satMod val="150000"/>
                  </a:schemeClr>
                </a:solidFill>
              </a:rPr>
              <a:t>)</a:t>
            </a:r>
            <a:endParaRPr lang="en-US" sz="3200" dirty="0">
              <a:solidFill>
                <a:schemeClr val="accent1">
                  <a:satMod val="150000"/>
                </a:schemeClr>
              </a:solidFill>
            </a:endParaRPr>
          </a:p>
        </p:txBody>
      </p:sp>
      <p:sp>
        <p:nvSpPr>
          <p:cNvPr id="2" name="Content Placeholder 1"/>
          <p:cNvSpPr>
            <a:spLocks noGrp="1"/>
          </p:cNvSpPr>
          <p:nvPr>
            <p:ph idx="1"/>
          </p:nvPr>
        </p:nvSpPr>
        <p:spPr>
          <a:xfrm>
            <a:off x="457200" y="1481138"/>
            <a:ext cx="8229600" cy="5376862"/>
          </a:xfrm>
        </p:spPr>
        <p:txBody>
          <a:bodyPr rtlCol="0">
            <a:normAutofit/>
          </a:bodyPr>
          <a:lstStyle/>
          <a:p>
            <a:pPr marL="907542" lvl="1" indent="-514350" eaLnBrk="1" fontAlgn="auto" hangingPunct="1">
              <a:spcBef>
                <a:spcPts val="324"/>
              </a:spcBef>
              <a:spcAft>
                <a:spcPts val="0"/>
              </a:spcAft>
              <a:buFont typeface="+mj-lt"/>
              <a:buAutoNum type="arabicPeriod" startAt="4"/>
              <a:defRPr/>
            </a:pPr>
            <a:r>
              <a:rPr lang="en-US" sz="2400" b="1" dirty="0" smtClean="0"/>
              <a:t>Lippmann’s solution</a:t>
            </a:r>
          </a:p>
          <a:p>
            <a:pPr marL="1145286" lvl="2" indent="-514350" eaLnBrk="1" fontAlgn="auto" hangingPunct="1">
              <a:spcAft>
                <a:spcPts val="0"/>
              </a:spcAft>
              <a:buClr>
                <a:schemeClr val="accent3"/>
              </a:buClr>
              <a:buFont typeface="+mj-lt"/>
              <a:buAutoNum type="alphaLcPeriod"/>
              <a:defRPr/>
            </a:pPr>
            <a:r>
              <a:rPr lang="en-US" sz="2000" dirty="0" smtClean="0"/>
              <a:t>Trustee representation</a:t>
            </a:r>
          </a:p>
          <a:p>
            <a:pPr marL="1145286" lvl="2" indent="-514350" eaLnBrk="1" fontAlgn="auto" hangingPunct="1">
              <a:spcAft>
                <a:spcPts val="0"/>
              </a:spcAft>
              <a:buClr>
                <a:schemeClr val="accent3"/>
              </a:buClr>
              <a:buFont typeface="+mj-lt"/>
              <a:buAutoNum type="alphaLcPeriod"/>
              <a:defRPr/>
            </a:pPr>
            <a:r>
              <a:rPr lang="en-US" sz="2000" dirty="0" smtClean="0"/>
              <a:t>Rule by an expert elite: </a:t>
            </a:r>
          </a:p>
          <a:p>
            <a:pPr marL="1428750" lvl="3" indent="-514350" eaLnBrk="1" fontAlgn="auto" hangingPunct="1">
              <a:spcAft>
                <a:spcPts val="0"/>
              </a:spcAft>
              <a:buClr>
                <a:schemeClr val="accent4"/>
              </a:buClr>
              <a:buFont typeface="+mj-lt"/>
              <a:buAutoNum type="arabicParenR"/>
              <a:defRPr/>
            </a:pPr>
            <a:r>
              <a:rPr lang="en-US" sz="1600" dirty="0" smtClean="0"/>
              <a:t>Elite deliberation &amp; filtration of public sentiment</a:t>
            </a:r>
          </a:p>
          <a:p>
            <a:pPr marL="1428750" lvl="3" indent="-514350" eaLnBrk="1" fontAlgn="auto" hangingPunct="1">
              <a:spcAft>
                <a:spcPts val="0"/>
              </a:spcAft>
              <a:buClr>
                <a:schemeClr val="accent4"/>
              </a:buClr>
              <a:buFont typeface="+mj-lt"/>
              <a:buAutoNum type="arabicParenR"/>
              <a:defRPr/>
            </a:pPr>
            <a:r>
              <a:rPr lang="en-US" sz="1600" dirty="0" smtClean="0"/>
              <a:t>Intellectuals and journalists would organize the facts for the “men of action”</a:t>
            </a:r>
          </a:p>
          <a:p>
            <a:pPr marL="1428750" lvl="3" indent="-514350" eaLnBrk="1" fontAlgn="auto" hangingPunct="1">
              <a:spcAft>
                <a:spcPts val="0"/>
              </a:spcAft>
              <a:buClr>
                <a:schemeClr val="accent4"/>
              </a:buClr>
              <a:buFont typeface="+mj-lt"/>
              <a:buAutoNum type="arabicParenR"/>
              <a:defRPr/>
            </a:pPr>
            <a:r>
              <a:rPr lang="en-US" sz="1600" dirty="0" smtClean="0"/>
              <a:t>Newspapers and magazines would lay out conclusions for the public to follow</a:t>
            </a:r>
          </a:p>
          <a:p>
            <a:pPr marL="1145286" lvl="2" indent="-514350" eaLnBrk="1" fontAlgn="auto" hangingPunct="1">
              <a:spcAft>
                <a:spcPts val="0"/>
              </a:spcAft>
              <a:buClr>
                <a:schemeClr val="accent3"/>
              </a:buClr>
              <a:buFont typeface="+mj-lt"/>
              <a:buAutoNum type="alphaLcPeriod"/>
              <a:defRPr/>
            </a:pPr>
            <a:r>
              <a:rPr lang="en-US" sz="2000" dirty="0" smtClean="0"/>
              <a:t>Low participation</a:t>
            </a:r>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sz="2200" b="1" dirty="0" smtClean="0"/>
          </a:p>
          <a:p>
            <a:pPr marL="633032" lvl="2" indent="-258763" eaLnBrk="1" fontAlgn="auto" hangingPunct="1">
              <a:spcBef>
                <a:spcPts val="400"/>
              </a:spcBef>
              <a:spcAft>
                <a:spcPts val="0"/>
              </a:spcAft>
              <a:buClr>
                <a:schemeClr val="accent3"/>
              </a:buClr>
              <a:buSzPct val="68000"/>
              <a:buFont typeface="+mj-lt"/>
              <a:buAutoNum type="alphaUcPeriod" startAt="2"/>
              <a:defRPr/>
            </a:pPr>
            <a:endParaRPr lang="en-US" sz="2200" b="1" dirty="0" smtClean="0"/>
          </a:p>
          <a:p>
            <a:pPr marL="395288" lvl="1" indent="-258763" eaLnBrk="1" fontAlgn="auto" hangingPunct="1">
              <a:spcBef>
                <a:spcPts val="400"/>
              </a:spcBef>
              <a:spcAft>
                <a:spcPts val="0"/>
              </a:spcAft>
              <a:buSzPct val="68000"/>
              <a:buFont typeface="+mj-lt"/>
              <a:buAutoNum type="arabicPeriod" startAt="4"/>
              <a:defRPr/>
            </a:pPr>
            <a:endParaRPr 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5486400" cy="1252728"/>
          </a:xfrm>
        </p:spPr>
        <p:txBody>
          <a:bodyPr/>
          <a:lstStyle/>
          <a:p>
            <a:r>
              <a:rPr lang="en-US" dirty="0" smtClean="0"/>
              <a:t>The Class Blog: </a:t>
            </a:r>
            <a:endParaRPr lang="en-US" dirty="0"/>
          </a:p>
        </p:txBody>
      </p:sp>
      <p:sp>
        <p:nvSpPr>
          <p:cNvPr id="3" name="Content Placeholder 2"/>
          <p:cNvSpPr>
            <a:spLocks noGrp="1"/>
          </p:cNvSpPr>
          <p:nvPr>
            <p:ph idx="1"/>
          </p:nvPr>
        </p:nvSpPr>
        <p:spPr>
          <a:xfrm>
            <a:off x="457200" y="1774825"/>
            <a:ext cx="8229600" cy="3406775"/>
          </a:xfrm>
        </p:spPr>
        <p:txBody>
          <a:bodyPr/>
          <a:lstStyle/>
          <a:p>
            <a:r>
              <a:rPr lang="en-US" dirty="0" smtClean="0"/>
              <a:t>Should parents keep their kids home to avoid being exposed to President Obama’s address to them on Wednesday?</a:t>
            </a:r>
          </a:p>
          <a:p>
            <a:pPr lvl="1"/>
            <a:r>
              <a:rPr lang="en-US" dirty="0" smtClean="0"/>
              <a:t>KY Republican Party chair &amp; talk show hosts describe the President’s attempt to talk to children without their parents present as “creepy.”</a:t>
            </a:r>
          </a:p>
          <a:p>
            <a:pPr lvl="1"/>
            <a:r>
              <a:rPr lang="en-US" dirty="0" smtClean="0"/>
              <a:t>Does this raise questions about public opinion?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153400" cy="944562"/>
          </a:xfrm>
        </p:spPr>
        <p:txBody>
          <a:bodyPr/>
          <a:lstStyle/>
          <a:p>
            <a:pPr eaLnBrk="1" fontAlgn="auto" hangingPunct="1">
              <a:spcAft>
                <a:spcPts val="0"/>
              </a:spcAft>
              <a:defRPr/>
            </a:pPr>
            <a:r>
              <a:rPr lang="en-US" dirty="0" smtClean="0">
                <a:solidFill>
                  <a:schemeClr val="accent1">
                    <a:satMod val="150000"/>
                  </a:schemeClr>
                </a:solidFill>
              </a:rPr>
              <a:t>Comparing Democratic Theories</a:t>
            </a:r>
            <a:endParaRPr lang="en-US" dirty="0">
              <a:solidFill>
                <a:schemeClr val="accent1">
                  <a:satMod val="150000"/>
                </a:schemeClr>
              </a:solidFill>
            </a:endParaRPr>
          </a:p>
        </p:txBody>
      </p:sp>
      <p:graphicFrame>
        <p:nvGraphicFramePr>
          <p:cNvPr id="4" name="Content Placeholder 3"/>
          <p:cNvGraphicFramePr>
            <a:graphicFrameLocks noGrp="1"/>
          </p:cNvGraphicFramePr>
          <p:nvPr>
            <p:ph idx="1"/>
          </p:nvPr>
        </p:nvGraphicFramePr>
        <p:xfrm>
          <a:off x="838200" y="1644650"/>
          <a:ext cx="7809169" cy="5046871"/>
        </p:xfrm>
        <a:graphic>
          <a:graphicData uri="http://schemas.openxmlformats.org/drawingml/2006/table">
            <a:tbl>
              <a:tblPr firstRow="1" bandRow="1">
                <a:tableStyleId>{5C22544A-7EE6-4342-B048-85BDC9FD1C3A}</a:tableStyleId>
              </a:tblPr>
              <a:tblGrid>
                <a:gridCol w="1235075"/>
                <a:gridCol w="738786"/>
                <a:gridCol w="47288"/>
                <a:gridCol w="1313924"/>
                <a:gridCol w="47288"/>
                <a:gridCol w="1313924"/>
                <a:gridCol w="1556442"/>
                <a:gridCol w="1556442"/>
              </a:tblGrid>
              <a:tr h="553283">
                <a:tc gridSpan="2">
                  <a:txBody>
                    <a:bodyPr/>
                    <a:lstStyle/>
                    <a:p>
                      <a:pPr algn="l" fontAlgn="b">
                        <a:tabLst/>
                      </a:pPr>
                      <a:endParaRPr lang="en-US" sz="1400" b="0" i="0" u="none" strike="noStrike" dirty="0">
                        <a:solidFill>
                          <a:srgbClr val="000000"/>
                        </a:solidFill>
                        <a:latin typeface="+mn-lt"/>
                      </a:endParaRPr>
                    </a:p>
                  </a:txBody>
                  <a:tcPr marL="9525" marR="9525" marT="9525" marB="0" anchor="ctr"/>
                </a:tc>
                <a:tc hMerge="1">
                  <a:txBody>
                    <a:bodyPr/>
                    <a:lstStyle/>
                    <a:p>
                      <a:pPr algn="l" fontAlgn="b"/>
                      <a:endParaRPr lang="en-US" sz="1200" b="0" i="0" u="none" strike="noStrike" dirty="0">
                        <a:solidFill>
                          <a:srgbClr val="000000"/>
                        </a:solidFill>
                        <a:latin typeface="+mn-lt"/>
                      </a:endParaRPr>
                    </a:p>
                  </a:txBody>
                  <a:tcPr marL="9525" marR="9525" marT="9525" marB="0" anchor="ct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t>Classical Representative</a:t>
                      </a:r>
                      <a:r>
                        <a:rPr lang="en-US" sz="1800" u="none" strike="noStrike" baseline="0" dirty="0" smtClean="0"/>
                        <a:t> </a:t>
                      </a:r>
                      <a:r>
                        <a:rPr lang="en-US" sz="1800" u="none" strike="noStrike" dirty="0" smtClean="0"/>
                        <a:t>Democracy</a:t>
                      </a:r>
                      <a:endParaRPr lang="en-US" sz="1800" b="1" i="0" u="none" strike="noStrike" dirty="0">
                        <a:solidFill>
                          <a:schemeClr val="bg1"/>
                        </a:solidFill>
                        <a:latin typeface="+mn-lt"/>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t>Elitist Democracy</a:t>
                      </a:r>
                      <a:endParaRPr lang="en-US" sz="1800" b="1" i="0" u="none" strike="noStrike" dirty="0" smtClean="0">
                        <a:solidFill>
                          <a:schemeClr val="bg1"/>
                        </a:solidFill>
                        <a:latin typeface="+mn-lt"/>
                      </a:endParaRPr>
                    </a:p>
                  </a:txBody>
                  <a:tcPr marL="9525" marR="9525" marT="9525" marB="0"/>
                </a:tc>
                <a:tc hMerge="1">
                  <a:txBody>
                    <a:bodyPr/>
                    <a:lstStyle/>
                    <a:p>
                      <a:endParaRPr lang="en-US"/>
                    </a:p>
                  </a:txBody>
                  <a:tcPr/>
                </a:tc>
              </a:tr>
              <a:tr h="398033">
                <a:tc gridSpan="2">
                  <a:txBody>
                    <a:bodyPr/>
                    <a:lstStyle/>
                    <a:p>
                      <a:pPr algn="l" fontAlgn="b">
                        <a:tabLst/>
                      </a:pPr>
                      <a:r>
                        <a:rPr lang="en-US" sz="1400" u="none" strike="noStrike" dirty="0"/>
                        <a:t>Theorists</a:t>
                      </a:r>
                      <a:endParaRPr lang="en-US" sz="1400" b="0" i="0" u="none" strike="noStrike" dirty="0">
                        <a:solidFill>
                          <a:srgbClr val="000000"/>
                        </a:solidFill>
                        <a:latin typeface="+mn-lt"/>
                      </a:endParaRPr>
                    </a:p>
                  </a:txBody>
                  <a:tcPr marL="9525" marR="9525" marT="9525" marB="0"/>
                </a:tc>
                <a:tc hMerge="1">
                  <a:txBody>
                    <a:bodyPr/>
                    <a:lstStyle/>
                    <a:p>
                      <a:pPr algn="l" fontAlgn="b"/>
                      <a:endParaRPr lang="en-US" sz="1200" b="0" i="0" u="none" strike="noStrike" dirty="0">
                        <a:solidFill>
                          <a:srgbClr val="000000"/>
                        </a:solidFill>
                        <a:latin typeface="+mn-lt"/>
                      </a:endParaRPr>
                    </a:p>
                  </a:txBody>
                  <a:tcPr marL="9525" marR="9525" marT="9525" marB="0"/>
                </a:tc>
                <a:tc gridSpan="4">
                  <a:txBody>
                    <a:bodyPr/>
                    <a:lstStyle/>
                    <a:p>
                      <a:pPr algn="l" fontAlgn="b"/>
                      <a:r>
                        <a:rPr lang="en-US" sz="1400" u="none" strike="noStrike" dirty="0" smtClean="0"/>
                        <a:t>Locke</a:t>
                      </a:r>
                      <a:r>
                        <a:rPr lang="en-US" sz="1400" u="none" strike="noStrike" dirty="0"/>
                        <a:t>, Jefferson, </a:t>
                      </a:r>
                      <a:r>
                        <a:rPr lang="en-US" sz="1400" u="none" strike="noStrike" dirty="0" smtClean="0"/>
                        <a:t>Rousseau, Dewey</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1400" u="none" strike="noStrike" dirty="0" smtClean="0"/>
                        <a:t>Plato, Lippmann </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r>
              <a:tr h="220935">
                <a:tc>
                  <a:txBody>
                    <a:bodyPr/>
                    <a:lstStyle/>
                    <a:p>
                      <a:pPr algn="l" fontAlgn="b"/>
                      <a:endParaRPr lang="en-US" sz="1400" b="0" i="0" u="none" strike="noStrike" dirty="0">
                        <a:solidFill>
                          <a:srgbClr val="000000"/>
                        </a:solidFill>
                        <a:latin typeface="+mn-lt"/>
                      </a:endParaRPr>
                    </a:p>
                  </a:txBody>
                  <a:tcPr marL="9525" marR="9525" marT="9525" marB="0"/>
                </a:tc>
                <a:tc>
                  <a:txBody>
                    <a:bodyPr/>
                    <a:lstStyle/>
                    <a:p>
                      <a:pPr algn="l" fontAlgn="b"/>
                      <a:endParaRPr lang="en-US" sz="1400" b="0" i="0" u="none" strike="noStrike" dirty="0">
                        <a:solidFill>
                          <a:srgbClr val="000000"/>
                        </a:solidFill>
                        <a:latin typeface="+mn-lt"/>
                      </a:endParaRPr>
                    </a:p>
                  </a:txBody>
                  <a:tcPr marL="9525" marR="9525" marT="9525" marB="0"/>
                </a:tc>
                <a:tc>
                  <a:txBody>
                    <a:bodyPr/>
                    <a:lstStyle/>
                    <a:p>
                      <a:pPr algn="l" fontAlgn="b"/>
                      <a:endParaRPr lang="en-US" sz="1400" b="0" i="0" u="none" strike="noStrike" dirty="0">
                        <a:solidFill>
                          <a:srgbClr val="000000"/>
                        </a:solidFill>
                        <a:latin typeface="+mn-lt"/>
                      </a:endParaRPr>
                    </a:p>
                  </a:txBody>
                  <a:tcPr marL="9525" marR="9525" marT="9525" marB="0"/>
                </a:tc>
                <a:tc>
                  <a:txBody>
                    <a:bodyPr/>
                    <a:lstStyle/>
                    <a:p>
                      <a:pPr algn="l" fontAlgn="b"/>
                      <a:endParaRPr lang="en-US" sz="1400" b="0" i="0" u="none" strike="noStrike" dirty="0">
                        <a:solidFill>
                          <a:srgbClr val="000000"/>
                        </a:solidFill>
                        <a:latin typeface="+mn-lt"/>
                      </a:endParaRPr>
                    </a:p>
                  </a:txBody>
                  <a:tcPr marL="9525" marR="9525" marT="9525" marB="0"/>
                </a:tc>
                <a:tc>
                  <a:txBody>
                    <a:bodyPr/>
                    <a:lstStyle/>
                    <a:p>
                      <a:pPr algn="l" fontAlgn="b"/>
                      <a:endParaRPr lang="en-US" sz="1400" b="0" i="0" u="none" strike="noStrike" dirty="0">
                        <a:solidFill>
                          <a:srgbClr val="000000"/>
                        </a:solidFill>
                        <a:latin typeface="+mn-lt"/>
                      </a:endParaRPr>
                    </a:p>
                  </a:txBody>
                  <a:tcPr marL="9525" marR="9525" marT="9525" marB="0"/>
                </a:tc>
                <a:tc>
                  <a:txBody>
                    <a:bodyPr/>
                    <a:lstStyle/>
                    <a:p>
                      <a:pPr algn="l" fontAlgn="b"/>
                      <a:endParaRPr lang="en-US" sz="1400" b="0" i="0" u="none" strike="noStrike" dirty="0">
                        <a:solidFill>
                          <a:srgbClr val="000000"/>
                        </a:solidFill>
                        <a:latin typeface="+mn-lt"/>
                      </a:endParaRPr>
                    </a:p>
                  </a:txBody>
                  <a:tcPr marL="9525" marR="9525" marT="9525" marB="0"/>
                </a:tc>
                <a:tc>
                  <a:txBody>
                    <a:bodyPr/>
                    <a:lstStyle/>
                    <a:p>
                      <a:pPr algn="l" fontAlgn="b"/>
                      <a:endParaRPr lang="en-US" sz="1400" b="0" i="0" u="none" strike="noStrike" dirty="0">
                        <a:solidFill>
                          <a:srgbClr val="000000"/>
                        </a:solidFill>
                        <a:latin typeface="+mn-lt"/>
                      </a:endParaRPr>
                    </a:p>
                  </a:txBody>
                  <a:tcPr marL="9525" marR="9525" marT="9525" marB="0"/>
                </a:tc>
                <a:tc>
                  <a:txBody>
                    <a:bodyPr/>
                    <a:lstStyle/>
                    <a:p>
                      <a:pPr algn="l" fontAlgn="b"/>
                      <a:endParaRPr lang="en-US" sz="1400" b="0" i="0" u="none" strike="noStrike" dirty="0">
                        <a:solidFill>
                          <a:srgbClr val="000000"/>
                        </a:solidFill>
                        <a:latin typeface="+mn-lt"/>
                      </a:endParaRPr>
                    </a:p>
                  </a:txBody>
                  <a:tcPr marL="9525" marR="9525" marT="9525" marB="0" anchor="b"/>
                </a:tc>
              </a:tr>
              <a:tr h="432429">
                <a:tc gridSpan="2">
                  <a:txBody>
                    <a:bodyPr/>
                    <a:lstStyle/>
                    <a:p>
                      <a:pPr algn="l" fontAlgn="b"/>
                      <a:r>
                        <a:rPr lang="en-US" sz="1400" u="none" strike="noStrike" dirty="0"/>
                        <a:t>Historical </a:t>
                      </a:r>
                      <a:r>
                        <a:rPr lang="en-US" sz="1400" u="none" strike="noStrike" dirty="0" smtClean="0"/>
                        <a:t>Examples</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c gridSpan="4">
                  <a:txBody>
                    <a:bodyPr/>
                    <a:lstStyle/>
                    <a:p>
                      <a:pPr algn="l" fontAlgn="b"/>
                      <a:r>
                        <a:rPr lang="en-US" sz="1400" u="none" strike="noStrike" dirty="0"/>
                        <a:t>Greek city state, face-to-face </a:t>
                      </a:r>
                      <a:r>
                        <a:rPr lang="en-US" sz="1400" u="none" strike="noStrike" dirty="0" smtClean="0"/>
                        <a:t>deliberation</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1400" u="none" strike="noStrike" dirty="0"/>
                        <a:t>Plato’s “cave” allegory</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r>
              <a:tr h="220935">
                <a:tc gridSpan="2">
                  <a:txBody>
                    <a:bodyPr/>
                    <a:lstStyle/>
                    <a:p>
                      <a:pPr algn="l" fontAlgn="b"/>
                      <a:endParaRPr lang="en-US" sz="1400" b="0" i="0" u="none" strike="noStrike" dirty="0">
                        <a:solidFill>
                          <a:srgbClr val="000000"/>
                        </a:solidFill>
                        <a:latin typeface="+mn-lt"/>
                      </a:endParaRPr>
                    </a:p>
                  </a:txBody>
                  <a:tcPr marL="9525" marR="9525" marT="9525" marB="0"/>
                </a:tc>
                <a:tc hMerge="1">
                  <a:txBody>
                    <a:bodyPr/>
                    <a:lstStyle/>
                    <a:p>
                      <a:endParaRPr lang="en-US"/>
                    </a:p>
                  </a:txBody>
                  <a:tcPr/>
                </a:tc>
                <a:tc gridSpan="4">
                  <a:txBody>
                    <a:bodyPr/>
                    <a:lstStyle/>
                    <a:p>
                      <a:pPr algn="l" fontAlgn="b"/>
                      <a:endParaRPr lang="en-US" sz="1400" b="0" i="0" u="none" strike="noStrike" dirty="0">
                        <a:solidFill>
                          <a:srgbClr val="000000"/>
                        </a:solidFill>
                        <a:latin typeface="+mn-lt"/>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endParaRPr lang="en-US" sz="1400" b="0" i="0" u="none" strike="noStrike" dirty="0">
                        <a:solidFill>
                          <a:srgbClr val="000000"/>
                        </a:solidFill>
                        <a:latin typeface="+mn-lt"/>
                      </a:endParaRPr>
                    </a:p>
                  </a:txBody>
                  <a:tcPr marL="9525" marR="9525" marT="9525" marB="0"/>
                </a:tc>
                <a:tc hMerge="1">
                  <a:txBody>
                    <a:bodyPr/>
                    <a:lstStyle/>
                    <a:p>
                      <a:endParaRPr lang="en-US"/>
                    </a:p>
                  </a:txBody>
                  <a:tcPr/>
                </a:tc>
              </a:tr>
              <a:tr h="643923">
                <a:tc gridSpan="2">
                  <a:txBody>
                    <a:bodyPr/>
                    <a:lstStyle/>
                    <a:p>
                      <a:pPr algn="l" fontAlgn="b"/>
                      <a:r>
                        <a:rPr lang="en-US" sz="1400" u="none" strike="noStrike" dirty="0" smtClean="0"/>
                        <a:t>Human </a:t>
                      </a:r>
                      <a:r>
                        <a:rPr lang="en-US" sz="1400" u="none" strike="noStrike" dirty="0" smtClean="0"/>
                        <a:t>Nature</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c gridSpan="4">
                  <a:txBody>
                    <a:bodyPr/>
                    <a:lstStyle/>
                    <a:p>
                      <a:pPr algn="l" fontAlgn="b"/>
                      <a:r>
                        <a:rPr kumimoji="0" lang="en-US" sz="1400" kern="1200" dirty="0" smtClean="0"/>
                        <a:t>High potential for self-rule &amp; reason, “enlightenment” through mass education &amp; participation, mutable</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kumimoji="0" lang="en-US" sz="1400" kern="1200" dirty="0" smtClean="0"/>
                        <a:t>Masses inherently unsophisticated, inattentive, anti-democratic,</a:t>
                      </a:r>
                      <a:r>
                        <a:rPr kumimoji="0" lang="en-US" sz="1400" kern="1200" baseline="0" dirty="0" smtClean="0"/>
                        <a:t> &amp; </a:t>
                      </a:r>
                      <a:r>
                        <a:rPr kumimoji="0" lang="en-US" sz="1400" kern="1200" dirty="0" smtClean="0"/>
                        <a:t>nature is immutable (fixed)</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r>
              <a:tr h="274320">
                <a:tc gridSpan="2">
                  <a:txBody>
                    <a:bodyPr/>
                    <a:lstStyle/>
                    <a:p>
                      <a:pPr algn="l" fontAlgn="b"/>
                      <a:endParaRPr lang="en-US" sz="1400" b="0" i="0" u="none" strike="noStrike" dirty="0">
                        <a:solidFill>
                          <a:srgbClr val="000000"/>
                        </a:solidFill>
                        <a:latin typeface="+mn-lt"/>
                      </a:endParaRPr>
                    </a:p>
                  </a:txBody>
                  <a:tcPr marL="9525" marR="9525" marT="9525" marB="0"/>
                </a:tc>
                <a:tc hMerge="1">
                  <a:txBody>
                    <a:bodyPr/>
                    <a:lstStyle/>
                    <a:p>
                      <a:endParaRPr lang="en-US"/>
                    </a:p>
                  </a:txBody>
                  <a:tcPr/>
                </a:tc>
                <a:tc gridSpan="4">
                  <a:txBody>
                    <a:bodyPr/>
                    <a:lstStyle/>
                    <a:p>
                      <a:pPr algn="l" fontAlgn="b"/>
                      <a:endParaRPr lang="en-US" sz="1400" b="0" i="0" u="none" strike="noStrike" dirty="0">
                        <a:solidFill>
                          <a:srgbClr val="000000"/>
                        </a:solidFill>
                        <a:latin typeface="+mn-lt"/>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endParaRPr lang="en-US" sz="1400" b="0" i="0" u="none" strike="noStrike" dirty="0">
                        <a:solidFill>
                          <a:srgbClr val="000000"/>
                        </a:solidFill>
                        <a:latin typeface="+mn-lt"/>
                      </a:endParaRPr>
                    </a:p>
                  </a:txBody>
                  <a:tcPr marL="9525" marR="9525" marT="9525" marB="0"/>
                </a:tc>
                <a:tc hMerge="1">
                  <a:txBody>
                    <a:bodyPr/>
                    <a:lstStyle/>
                    <a:p>
                      <a:endParaRPr lang="en-US"/>
                    </a:p>
                  </a:txBody>
                  <a:tcPr/>
                </a:tc>
              </a:tr>
              <a:tr h="461710">
                <a:tc gridSpan="2">
                  <a:txBody>
                    <a:bodyPr/>
                    <a:lstStyle/>
                    <a:p>
                      <a:pPr algn="l" fontAlgn="b"/>
                      <a:r>
                        <a:rPr lang="en-US" sz="1400" u="none" strike="noStrike" dirty="0" smtClean="0"/>
                        <a:t>Role </a:t>
                      </a:r>
                      <a:r>
                        <a:rPr lang="en-US" sz="1400" u="none" strike="noStrike" dirty="0"/>
                        <a:t>of </a:t>
                      </a:r>
                      <a:r>
                        <a:rPr lang="en-US" sz="1400" u="none" strike="noStrike" dirty="0" smtClean="0"/>
                        <a:t>Masses</a:t>
                      </a:r>
                    </a:p>
                    <a:p>
                      <a:pPr algn="l" fontAlgn="b"/>
                      <a:r>
                        <a:rPr lang="en-US" sz="1400" u="none" strike="noStrike" dirty="0" smtClean="0"/>
                        <a:t>(Sophistication) </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c gridSpan="4">
                  <a:txBody>
                    <a:bodyPr/>
                    <a:lstStyle/>
                    <a:p>
                      <a:pPr algn="l" fontAlgn="b"/>
                      <a:r>
                        <a:rPr lang="en-US" sz="1400" u="none" strike="noStrike" dirty="0"/>
                        <a:t>Highly sophisticated, capable of </a:t>
                      </a:r>
                      <a:r>
                        <a:rPr lang="en-US" sz="1400" u="none" strike="noStrike" dirty="0" smtClean="0"/>
                        <a:t> self-rule</a:t>
                      </a:r>
                      <a:r>
                        <a:rPr lang="en-US" sz="1400" u="none" strike="noStrike" dirty="0"/>
                        <a:t>, </a:t>
                      </a:r>
                      <a:r>
                        <a:rPr lang="en-US" sz="1400" u="none" strike="noStrike" dirty="0" smtClean="0"/>
                        <a:t>active, tolerant</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1400" u="none" strike="noStrike" dirty="0"/>
                        <a:t>Unsophisticated, incapable, </a:t>
                      </a:r>
                      <a:r>
                        <a:rPr lang="en-US" sz="1400" u="none" strike="noStrike" dirty="0" smtClean="0"/>
                        <a:t>passive, intolerant</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r>
              <a:tr h="220935">
                <a:tc>
                  <a:txBody>
                    <a:bodyPr/>
                    <a:lstStyle/>
                    <a:p>
                      <a:pPr algn="l" fontAlgn="b"/>
                      <a:endParaRPr lang="en-US" sz="1400" b="0" i="0" u="none" strike="noStrike" dirty="0">
                        <a:solidFill>
                          <a:srgbClr val="000000"/>
                        </a:solidFill>
                        <a:latin typeface="+mn-lt"/>
                      </a:endParaRPr>
                    </a:p>
                  </a:txBody>
                  <a:tcPr marL="1200150" marR="9525" marT="9525" marB="0"/>
                </a:tc>
                <a:tc>
                  <a:txBody>
                    <a:bodyPr/>
                    <a:lstStyle/>
                    <a:p>
                      <a:pPr algn="l" fontAlgn="b"/>
                      <a:endParaRPr lang="en-US" sz="1400" b="0" i="0" u="none" strike="noStrike" dirty="0">
                        <a:solidFill>
                          <a:srgbClr val="000000"/>
                        </a:solidFill>
                        <a:latin typeface="+mn-lt"/>
                      </a:endParaRPr>
                    </a:p>
                  </a:txBody>
                  <a:tcPr marL="9525" marR="9525" marT="9525" marB="0"/>
                </a:tc>
                <a:tc>
                  <a:txBody>
                    <a:bodyPr/>
                    <a:lstStyle/>
                    <a:p>
                      <a:pPr algn="l" fontAlgn="b"/>
                      <a:endParaRPr lang="en-US" sz="1400" b="0" i="0" u="none" strike="noStrike">
                        <a:solidFill>
                          <a:srgbClr val="000000"/>
                        </a:solidFill>
                        <a:latin typeface="+mn-lt"/>
                      </a:endParaRPr>
                    </a:p>
                  </a:txBody>
                  <a:tcPr marL="9525" marR="9525" marT="9525" marB="0"/>
                </a:tc>
                <a:tc>
                  <a:txBody>
                    <a:bodyPr/>
                    <a:lstStyle/>
                    <a:p>
                      <a:pPr algn="l" fontAlgn="b"/>
                      <a:endParaRPr lang="en-US" sz="1400" b="0" i="0" u="none" strike="noStrike">
                        <a:solidFill>
                          <a:srgbClr val="000000"/>
                        </a:solidFill>
                        <a:latin typeface="+mn-lt"/>
                      </a:endParaRPr>
                    </a:p>
                  </a:txBody>
                  <a:tcPr marL="9525" marR="9525" marT="9525" marB="0"/>
                </a:tc>
                <a:tc>
                  <a:txBody>
                    <a:bodyPr/>
                    <a:lstStyle/>
                    <a:p>
                      <a:pPr algn="l" fontAlgn="b"/>
                      <a:endParaRPr lang="en-US" sz="1400" b="0" i="0" u="none" strike="noStrike" dirty="0">
                        <a:solidFill>
                          <a:srgbClr val="000000"/>
                        </a:solidFill>
                        <a:latin typeface="+mn-lt"/>
                      </a:endParaRPr>
                    </a:p>
                  </a:txBody>
                  <a:tcPr marL="9525" marR="9525" marT="9525" marB="0"/>
                </a:tc>
                <a:tc>
                  <a:txBody>
                    <a:bodyPr/>
                    <a:lstStyle/>
                    <a:p>
                      <a:pPr algn="l" fontAlgn="b"/>
                      <a:endParaRPr lang="en-US" sz="1400" b="0" i="0" u="none" strike="noStrike" dirty="0">
                        <a:solidFill>
                          <a:srgbClr val="000000"/>
                        </a:solidFill>
                        <a:latin typeface="+mn-lt"/>
                      </a:endParaRPr>
                    </a:p>
                  </a:txBody>
                  <a:tcPr marL="1200150" marR="9525" marT="9525" marB="0"/>
                </a:tc>
                <a:tc>
                  <a:txBody>
                    <a:bodyPr/>
                    <a:lstStyle/>
                    <a:p>
                      <a:pPr algn="l" fontAlgn="b"/>
                      <a:endParaRPr lang="en-US" sz="1400" b="0" i="0" u="none" strike="noStrike" dirty="0">
                        <a:solidFill>
                          <a:srgbClr val="000000"/>
                        </a:solidFill>
                        <a:latin typeface="+mn-lt"/>
                      </a:endParaRPr>
                    </a:p>
                  </a:txBody>
                  <a:tcPr marL="9525" marR="9525" marT="9525" marB="0"/>
                </a:tc>
                <a:tc>
                  <a:txBody>
                    <a:bodyPr/>
                    <a:lstStyle/>
                    <a:p>
                      <a:pPr algn="l" fontAlgn="b"/>
                      <a:endParaRPr lang="en-US" sz="1400" b="0" i="0" u="none" strike="noStrike" dirty="0">
                        <a:solidFill>
                          <a:srgbClr val="000000"/>
                        </a:solidFill>
                        <a:latin typeface="+mn-lt"/>
                      </a:endParaRPr>
                    </a:p>
                  </a:txBody>
                  <a:tcPr marL="9525" marR="9525" marT="9525" marB="0" anchor="b"/>
                </a:tc>
              </a:tr>
              <a:tr h="310432">
                <a:tc gridSpan="2">
                  <a:txBody>
                    <a:bodyPr/>
                    <a:lstStyle/>
                    <a:p>
                      <a:pPr algn="l" fontAlgn="b"/>
                      <a:r>
                        <a:rPr lang="en-US" sz="1400" u="none" strike="noStrike" dirty="0"/>
                        <a:t>Role of </a:t>
                      </a:r>
                      <a:r>
                        <a:rPr lang="en-US" sz="1400" u="none" strike="noStrike" dirty="0" smtClean="0"/>
                        <a:t>Elites</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c gridSpan="4">
                  <a:txBody>
                    <a:bodyPr/>
                    <a:lstStyle/>
                    <a:p>
                      <a:pPr algn="l" fontAlgn="b"/>
                      <a:r>
                        <a:rPr lang="en-US" sz="1400" u="none" strike="noStrike" dirty="0"/>
                        <a:t>Delegates</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c hMerge="1">
                  <a:txBody>
                    <a:bodyPr/>
                    <a:lstStyle/>
                    <a:p>
                      <a:pPr algn="l" fontAlgn="b"/>
                      <a:endParaRPr lang="en-US" sz="1200" b="0" i="0" u="none" strike="noStrike" dirty="0">
                        <a:solidFill>
                          <a:srgbClr val="000000"/>
                        </a:solidFill>
                        <a:latin typeface="+mn-lt"/>
                      </a:endParaRPr>
                    </a:p>
                  </a:txBody>
                  <a:tcPr marL="9525" marR="9525" marT="9525" marB="0" anchor="b"/>
                </a:tc>
                <a:tc hMerge="1">
                  <a:txBody>
                    <a:bodyPr/>
                    <a:lstStyle/>
                    <a:p>
                      <a:pPr algn="l" fontAlgn="b"/>
                      <a:endParaRPr lang="en-US" sz="1200" b="0" i="0" u="none" strike="noStrike" dirty="0">
                        <a:solidFill>
                          <a:srgbClr val="000000"/>
                        </a:solidFill>
                        <a:latin typeface="+mn-lt"/>
                      </a:endParaRPr>
                    </a:p>
                  </a:txBody>
                  <a:tcPr marL="9525" marR="9525" marT="9525" marB="0" anchor="b"/>
                </a:tc>
                <a:tc gridSpan="2">
                  <a:txBody>
                    <a:bodyPr/>
                    <a:lstStyle/>
                    <a:p>
                      <a:pPr algn="l" fontAlgn="b"/>
                      <a:r>
                        <a:rPr lang="en-US" sz="1400" u="none" strike="noStrike" dirty="0" smtClean="0"/>
                        <a:t>Guardians, Trustees</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r>
              <a:tr h="220935">
                <a:tc>
                  <a:txBody>
                    <a:bodyPr/>
                    <a:lstStyle/>
                    <a:p>
                      <a:pPr algn="l" fontAlgn="b"/>
                      <a:endParaRPr lang="en-US" sz="1400" b="0" i="0" u="none" strike="noStrike" dirty="0">
                        <a:solidFill>
                          <a:srgbClr val="000000"/>
                        </a:solidFill>
                        <a:latin typeface="+mn-lt"/>
                      </a:endParaRPr>
                    </a:p>
                  </a:txBody>
                  <a:tcPr marL="9525" marR="9525" marT="9525" marB="0"/>
                </a:tc>
                <a:tc>
                  <a:txBody>
                    <a:bodyPr/>
                    <a:lstStyle/>
                    <a:p>
                      <a:pPr algn="l" fontAlgn="b"/>
                      <a:endParaRPr lang="en-US" sz="1400" b="0" i="0" u="none" strike="noStrike" dirty="0">
                        <a:solidFill>
                          <a:srgbClr val="000000"/>
                        </a:solidFill>
                        <a:latin typeface="+mn-lt"/>
                      </a:endParaRPr>
                    </a:p>
                  </a:txBody>
                  <a:tcPr marL="9525" marR="9525" marT="9525" marB="0"/>
                </a:tc>
                <a:tc>
                  <a:txBody>
                    <a:bodyPr/>
                    <a:lstStyle/>
                    <a:p>
                      <a:pPr algn="l" fontAlgn="b"/>
                      <a:endParaRPr lang="en-US" sz="1400" b="0" i="0" u="none" strike="noStrike">
                        <a:solidFill>
                          <a:srgbClr val="000000"/>
                        </a:solidFill>
                        <a:latin typeface="+mn-lt"/>
                      </a:endParaRPr>
                    </a:p>
                  </a:txBody>
                  <a:tcPr marL="9525" marR="9525" marT="9525" marB="0"/>
                </a:tc>
                <a:tc>
                  <a:txBody>
                    <a:bodyPr/>
                    <a:lstStyle/>
                    <a:p>
                      <a:pPr algn="l" fontAlgn="b"/>
                      <a:endParaRPr lang="en-US" sz="1400" b="0" i="0" u="none" strike="noStrike">
                        <a:solidFill>
                          <a:srgbClr val="000000"/>
                        </a:solidFill>
                        <a:latin typeface="+mn-lt"/>
                      </a:endParaRPr>
                    </a:p>
                  </a:txBody>
                  <a:tcPr marL="9525" marR="9525" marT="9525" marB="0"/>
                </a:tc>
                <a:tc>
                  <a:txBody>
                    <a:bodyPr/>
                    <a:lstStyle/>
                    <a:p>
                      <a:pPr algn="l" fontAlgn="b"/>
                      <a:endParaRPr lang="en-US" sz="1400" b="0" i="0" u="none" strike="noStrike">
                        <a:solidFill>
                          <a:srgbClr val="000000"/>
                        </a:solidFill>
                        <a:latin typeface="+mn-lt"/>
                      </a:endParaRPr>
                    </a:p>
                  </a:txBody>
                  <a:tcPr marL="9525" marR="9525" marT="9525" marB="0"/>
                </a:tc>
                <a:tc>
                  <a:txBody>
                    <a:bodyPr/>
                    <a:lstStyle/>
                    <a:p>
                      <a:pPr algn="l" fontAlgn="b"/>
                      <a:endParaRPr lang="en-US" sz="1400" b="0" i="0" u="none" strike="noStrike" dirty="0">
                        <a:solidFill>
                          <a:srgbClr val="000000"/>
                        </a:solidFill>
                        <a:latin typeface="+mn-lt"/>
                      </a:endParaRPr>
                    </a:p>
                  </a:txBody>
                  <a:tcPr marL="9525" marR="9525" marT="9525" marB="0"/>
                </a:tc>
                <a:tc>
                  <a:txBody>
                    <a:bodyPr/>
                    <a:lstStyle/>
                    <a:p>
                      <a:pPr algn="l" fontAlgn="b"/>
                      <a:endParaRPr lang="en-US" sz="1400" b="0" i="0" u="none" strike="noStrike" dirty="0">
                        <a:solidFill>
                          <a:srgbClr val="000000"/>
                        </a:solidFill>
                        <a:latin typeface="+mn-lt"/>
                      </a:endParaRPr>
                    </a:p>
                  </a:txBody>
                  <a:tcPr marL="9525" marR="9525" marT="9525" marB="0"/>
                </a:tc>
                <a:tc>
                  <a:txBody>
                    <a:bodyPr/>
                    <a:lstStyle/>
                    <a:p>
                      <a:pPr algn="l" fontAlgn="b"/>
                      <a:endParaRPr lang="en-US" sz="1400" b="0" i="0" u="none" strike="noStrike" dirty="0">
                        <a:solidFill>
                          <a:srgbClr val="000000"/>
                        </a:solidFill>
                        <a:latin typeface="+mn-lt"/>
                      </a:endParaRPr>
                    </a:p>
                  </a:txBody>
                  <a:tcPr marL="9525" marR="9525" marT="9525" marB="0" anchor="b"/>
                </a:tc>
              </a:tr>
              <a:tr h="1066821">
                <a:tc gridSpan="2">
                  <a:txBody>
                    <a:bodyPr/>
                    <a:lstStyle/>
                    <a:p>
                      <a:pPr algn="l" fontAlgn="b"/>
                      <a:r>
                        <a:rPr lang="en-US" sz="1400" u="none" strike="noStrike" dirty="0"/>
                        <a:t>Political Values </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c gridSpan="4">
                  <a:txBody>
                    <a:bodyPr/>
                    <a:lstStyle/>
                    <a:p>
                      <a:pPr marL="342900" indent="-342900" algn="l" fontAlgn="b">
                        <a:buFont typeface="+mj-lt"/>
                        <a:buAutoNum type="arabicPeriod"/>
                      </a:pPr>
                      <a:r>
                        <a:rPr lang="en-US" sz="1400" u="none" strike="noStrike" dirty="0" smtClean="0"/>
                        <a:t>Popular sovereignty </a:t>
                      </a:r>
                    </a:p>
                    <a:p>
                      <a:pPr marL="342900" indent="-342900" algn="l" fontAlgn="b">
                        <a:buFont typeface="+mj-lt"/>
                        <a:buAutoNum type="arabicPeriod"/>
                      </a:pPr>
                      <a:r>
                        <a:rPr lang="en-US" sz="1400" u="none" strike="noStrike" dirty="0" smtClean="0"/>
                        <a:t>Political equality</a:t>
                      </a:r>
                    </a:p>
                    <a:p>
                      <a:pPr marL="342900" indent="-342900" algn="l" fontAlgn="b">
                        <a:buFont typeface="+mj-lt"/>
                        <a:buAutoNum type="arabicPeriod"/>
                      </a:pPr>
                      <a:r>
                        <a:rPr lang="en-US" sz="1400" u="none" strike="noStrike" dirty="0" smtClean="0"/>
                        <a:t>Public deliberation to achieve the public will </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c hMerge="1">
                  <a:txBody>
                    <a:bodyPr/>
                    <a:lstStyle/>
                    <a:p>
                      <a:endParaRPr lang="en-US"/>
                    </a:p>
                  </a:txBody>
                  <a:tcPr/>
                </a:tc>
                <a:tc hMerge="1">
                  <a:txBody>
                    <a:bodyPr/>
                    <a:lstStyle/>
                    <a:p>
                      <a:pPr algn="l" fontAlgn="b"/>
                      <a:endParaRPr lang="en-US" sz="1200" b="0" i="0" u="none" strike="noStrike" dirty="0">
                        <a:solidFill>
                          <a:srgbClr val="000000"/>
                        </a:solidFill>
                        <a:latin typeface="+mn-lt"/>
                      </a:endParaRPr>
                    </a:p>
                  </a:txBody>
                  <a:tcPr marL="9525" marR="9525" marT="9525" marB="0" anchor="b"/>
                </a:tc>
                <a:tc gridSpan="2">
                  <a:txBody>
                    <a:bodyPr/>
                    <a:lstStyle/>
                    <a:p>
                      <a:pPr marL="342900" indent="-342900" algn="l" fontAlgn="b">
                        <a:buFont typeface="+mj-lt"/>
                        <a:buAutoNum type="arabicPeriod"/>
                      </a:pPr>
                      <a:r>
                        <a:rPr lang="en-US" sz="1400" u="none" strike="noStrike" dirty="0" smtClean="0"/>
                        <a:t>Elite </a:t>
                      </a:r>
                      <a:r>
                        <a:rPr lang="en-US" sz="1400" u="none" strike="noStrike" dirty="0"/>
                        <a:t>deliberation of modern </a:t>
                      </a:r>
                      <a:r>
                        <a:rPr lang="en-US" sz="1400" u="none" strike="noStrike" dirty="0" smtClean="0"/>
                        <a:t>issues</a:t>
                      </a:r>
                    </a:p>
                    <a:p>
                      <a:pPr marL="342900" marR="0" indent="-342900" algn="l" defTabSz="914400" rtl="0" eaLnBrk="1" fontAlgn="b" latinLnBrk="0" hangingPunct="1">
                        <a:lnSpc>
                          <a:spcPct val="100000"/>
                        </a:lnSpc>
                        <a:spcBef>
                          <a:spcPts val="0"/>
                        </a:spcBef>
                        <a:spcAft>
                          <a:spcPts val="0"/>
                        </a:spcAft>
                        <a:buClrTx/>
                        <a:buSzTx/>
                        <a:buFont typeface="+mj-lt"/>
                        <a:buAutoNum type="arabicPeriod"/>
                        <a:tabLst/>
                        <a:defRPr/>
                      </a:pPr>
                      <a:r>
                        <a:rPr lang="en-US" sz="1400" u="none" strike="noStrike" dirty="0" smtClean="0"/>
                        <a:t>Minimal popular sovereignty to </a:t>
                      </a:r>
                      <a:r>
                        <a:rPr lang="en-US" sz="1400" u="none" strike="noStrike" dirty="0" smtClean="0"/>
                        <a:t>maximize political </a:t>
                      </a:r>
                      <a:r>
                        <a:rPr lang="en-US" sz="1400" u="none" strike="noStrike" dirty="0" smtClean="0"/>
                        <a:t>stability of democracy</a:t>
                      </a:r>
                      <a:endParaRPr lang="en-US" sz="1400" b="0" i="0" u="none" strike="noStrike" dirty="0">
                        <a:solidFill>
                          <a:srgbClr val="000000"/>
                        </a:solidFill>
                        <a:latin typeface="+mn-lt"/>
                      </a:endParaRPr>
                    </a:p>
                  </a:txBody>
                  <a:tcPr marL="9525" marR="9525" marT="9525" marB="0"/>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i="1" dirty="0" smtClean="0">
                <a:solidFill>
                  <a:schemeClr val="accent1">
                    <a:satMod val="150000"/>
                  </a:schemeClr>
                </a:solidFill>
              </a:rPr>
              <a:t>Examples of the ongoing debate</a:t>
            </a:r>
            <a:endParaRPr lang="en-US" dirty="0">
              <a:solidFill>
                <a:schemeClr val="accent1">
                  <a:satMod val="150000"/>
                </a:schemeClr>
              </a:solidFill>
            </a:endParaRPr>
          </a:p>
        </p:txBody>
      </p:sp>
      <p:sp>
        <p:nvSpPr>
          <p:cNvPr id="31747" name="Content Placeholder 1"/>
          <p:cNvSpPr>
            <a:spLocks noGrp="1"/>
          </p:cNvSpPr>
          <p:nvPr>
            <p:ph idx="1"/>
          </p:nvPr>
        </p:nvSpPr>
        <p:spPr>
          <a:xfrm>
            <a:off x="457200" y="1774825"/>
            <a:ext cx="8229600" cy="2111375"/>
          </a:xfrm>
        </p:spPr>
        <p:txBody>
          <a:bodyPr/>
          <a:lstStyle/>
          <a:p>
            <a:pPr eaLnBrk="1" hangingPunct="1"/>
            <a:r>
              <a:rPr lang="en-US" sz="2400" dirty="0" err="1" smtClean="0"/>
              <a:t>Brooker</a:t>
            </a:r>
            <a:r>
              <a:rPr lang="en-US" sz="2400" dirty="0" smtClean="0"/>
              <a:t> and Schaefer: Not </a:t>
            </a:r>
            <a:r>
              <a:rPr lang="en-US" sz="2400" dirty="0" smtClean="0"/>
              <a:t>an arcane historical debate; continuing balancing act between the sovereignty of the people and prudent checks on their will </a:t>
            </a:r>
          </a:p>
          <a:p>
            <a:pPr lvl="1" eaLnBrk="1" hangingPunct="1"/>
            <a:r>
              <a:rPr lang="en-US" sz="2000" dirty="0" smtClean="0"/>
              <a:t>E.g., </a:t>
            </a:r>
            <a:r>
              <a:rPr lang="en-US" sz="2000" dirty="0" smtClean="0"/>
              <a:t>public support for anti-terrorist policies in the wake of the attacks on September 11, 2001 </a:t>
            </a:r>
          </a:p>
          <a:p>
            <a:pPr lvl="1" eaLnBrk="1" hangingPunct="1"/>
            <a:r>
              <a:rPr lang="en-US" dirty="0" smtClean="0"/>
              <a:t>USA Patriot Act: </a:t>
            </a:r>
            <a:r>
              <a:rPr lang="en-US" sz="2000" dirty="0" smtClean="0"/>
              <a:t>Should the government, </a:t>
            </a:r>
            <a:r>
              <a:rPr lang="en-US" sz="2000" i="1" dirty="0" smtClean="0"/>
              <a:t>even with the support of the overwhelming majority of the people</a:t>
            </a:r>
            <a:r>
              <a:rPr lang="en-US" sz="2000" dirty="0" smtClean="0"/>
              <a:t>, be able to curtail people’s Constitutional rights by eavesdropping on more people and imprisoning suspected terrorists or enemy combatants without bringing them to trial?</a:t>
            </a:r>
            <a:endParaRPr lang="en-US" sz="1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The 21</a:t>
            </a:r>
            <a:r>
              <a:rPr lang="en-US" baseline="30000" dirty="0" smtClean="0">
                <a:solidFill>
                  <a:schemeClr val="accent1">
                    <a:satMod val="150000"/>
                  </a:schemeClr>
                </a:solidFill>
              </a:rPr>
              <a:t>st</a:t>
            </a:r>
            <a:r>
              <a:rPr lang="en-US" dirty="0" smtClean="0">
                <a:solidFill>
                  <a:schemeClr val="accent1">
                    <a:satMod val="150000"/>
                  </a:schemeClr>
                </a:solidFill>
              </a:rPr>
              <a:t> Century: The Democratic Dilemma Today</a:t>
            </a:r>
            <a:endParaRPr lang="en-US" dirty="0">
              <a:solidFill>
                <a:schemeClr val="accent1">
                  <a:satMod val="150000"/>
                </a:schemeClr>
              </a:solidFill>
            </a:endParaRPr>
          </a:p>
        </p:txBody>
      </p:sp>
      <p:sp>
        <p:nvSpPr>
          <p:cNvPr id="32771" name="Content Placeholder 1"/>
          <p:cNvSpPr>
            <a:spLocks noGrp="1"/>
          </p:cNvSpPr>
          <p:nvPr>
            <p:ph idx="1"/>
          </p:nvPr>
        </p:nvSpPr>
        <p:spPr>
          <a:xfrm>
            <a:off x="457200" y="1774825"/>
            <a:ext cx="8153400" cy="4549775"/>
          </a:xfrm>
        </p:spPr>
        <p:txBody>
          <a:bodyPr/>
          <a:lstStyle/>
          <a:p>
            <a:pPr eaLnBrk="1" hangingPunct="1"/>
            <a:r>
              <a:rPr lang="en-US" b="1" dirty="0" smtClean="0"/>
              <a:t>USA Patriot Act: </a:t>
            </a:r>
            <a:r>
              <a:rPr lang="en-US" sz="2000" b="1" dirty="0" smtClean="0"/>
              <a:t>Security vs. Civil Liberties over time</a:t>
            </a:r>
          </a:p>
        </p:txBody>
      </p:sp>
      <p:pic>
        <p:nvPicPr>
          <p:cNvPr id="32772" name="Picture 4"/>
          <p:cNvPicPr>
            <a:picLocks noChangeAspect="1" noChangeArrowheads="1"/>
          </p:cNvPicPr>
          <p:nvPr/>
        </p:nvPicPr>
        <p:blipFill>
          <a:blip r:embed="rId3" cstate="print"/>
          <a:srcRect/>
          <a:stretch>
            <a:fillRect/>
          </a:stretch>
        </p:blipFill>
        <p:spPr bwMode="auto">
          <a:xfrm>
            <a:off x="1981200" y="2438400"/>
            <a:ext cx="5410200" cy="3687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Which Democratic Theory Does this Example Support?</a:t>
            </a:r>
            <a:endParaRPr lang="en-US" dirty="0"/>
          </a:p>
        </p:txBody>
      </p:sp>
      <p:sp>
        <p:nvSpPr>
          <p:cNvPr id="33795" name="Content Placeholder 2"/>
          <p:cNvSpPr>
            <a:spLocks noGrp="1"/>
          </p:cNvSpPr>
          <p:nvPr>
            <p:ph idx="1"/>
          </p:nvPr>
        </p:nvSpPr>
        <p:spPr/>
        <p:txBody>
          <a:bodyPr/>
          <a:lstStyle/>
          <a:p>
            <a:pPr eaLnBrk="1" hangingPunct="1">
              <a:buNone/>
            </a:pP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52728"/>
          </a:xfrm>
        </p:spPr>
        <p:txBody>
          <a:bodyPr>
            <a:normAutofit/>
          </a:bodyPr>
          <a:lstStyle/>
          <a:p>
            <a:r>
              <a:rPr lang="en-US" sz="2200" dirty="0" smtClean="0"/>
              <a:t>Should the government ignore public opinion on foreign policy matters? </a:t>
            </a:r>
            <a:r>
              <a:rPr lang="en-US" sz="2000" dirty="0" smtClean="0"/>
              <a:t/>
            </a:r>
            <a:br>
              <a:rPr lang="en-US" sz="2000" dirty="0" smtClean="0"/>
            </a:br>
            <a:r>
              <a:rPr lang="en-US" sz="2000" b="0" dirty="0" smtClean="0"/>
              <a:t/>
            </a:r>
            <a:br>
              <a:rPr lang="en-US" sz="2000" b="0" dirty="0" smtClean="0"/>
            </a:br>
            <a:r>
              <a:rPr lang="en-US" sz="2000" b="0" dirty="0" smtClean="0"/>
              <a:t>“</a:t>
            </a:r>
            <a:r>
              <a:rPr lang="en-US" sz="2000" b="0" dirty="0" smtClean="0"/>
              <a:t>Cheney, preparing his memoirs, unloads on Bush for bowing to public opinion”</a:t>
            </a:r>
            <a:br>
              <a:rPr lang="en-US" sz="2000" b="0" dirty="0" smtClean="0"/>
            </a:br>
            <a:r>
              <a:rPr lang="en-US" sz="1400" b="0" dirty="0" smtClean="0"/>
              <a:t>--L.A. Times, 8-13-09</a:t>
            </a:r>
            <a:endParaRPr lang="en-US" sz="32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28600" y="1752600"/>
            <a:ext cx="3522902" cy="4625975"/>
          </a:xfrm>
          <a:prstGeom prst="rect">
            <a:avLst/>
          </a:prstGeom>
          <a:noFill/>
          <a:ln w="9525">
            <a:noFill/>
            <a:miter lim="800000"/>
            <a:headEnd/>
            <a:tailEnd/>
          </a:ln>
        </p:spPr>
      </p:pic>
      <p:sp>
        <p:nvSpPr>
          <p:cNvPr id="5" name="Rectangle 4"/>
          <p:cNvSpPr/>
          <p:nvPr/>
        </p:nvSpPr>
        <p:spPr>
          <a:xfrm>
            <a:off x="4267200" y="1600200"/>
            <a:ext cx="4572000" cy="2831544"/>
          </a:xfrm>
          <a:prstGeom prst="rect">
            <a:avLst/>
          </a:prstGeom>
        </p:spPr>
        <p:txBody>
          <a:bodyPr>
            <a:spAutoFit/>
          </a:bodyPr>
          <a:lstStyle/>
          <a:p>
            <a:r>
              <a:rPr lang="en-US" dirty="0" smtClean="0"/>
              <a:t>    In the second term, Cheney felt Bush was moving away from him. He said Bush was shackled by the public reaction and the criticism he took. Bush was more malleable to that. </a:t>
            </a:r>
          </a:p>
          <a:p>
            <a:r>
              <a:rPr lang="en-US" dirty="0" smtClean="0"/>
              <a:t>    It was clear that Cheney's doctrine was cast-iron strength at all times -- never apologize, never explain -- and Bush moved toward the conciliatory.</a:t>
            </a:r>
          </a:p>
          <a:p>
            <a:r>
              <a:rPr lang="en-US" sz="1400" dirty="0" smtClean="0"/>
              <a:t>--Friend of Cheney’s who’s seen notes of book.</a:t>
            </a:r>
            <a:endParaRPr lang="en-US" sz="1400" dirty="0"/>
          </a:p>
        </p:txBody>
      </p:sp>
      <p:sp>
        <p:nvSpPr>
          <p:cNvPr id="6" name="Rectangle 5"/>
          <p:cNvSpPr/>
          <p:nvPr/>
        </p:nvSpPr>
        <p:spPr>
          <a:xfrm>
            <a:off x="4267200" y="4648200"/>
            <a:ext cx="4572000" cy="2308324"/>
          </a:xfrm>
          <a:prstGeom prst="rect">
            <a:avLst/>
          </a:prstGeom>
        </p:spPr>
        <p:txBody>
          <a:bodyPr>
            <a:spAutoFit/>
          </a:bodyPr>
          <a:lstStyle/>
          <a:p>
            <a:r>
              <a:rPr lang="en-US" dirty="0" smtClean="0"/>
              <a:t>Cheney (</a:t>
            </a:r>
            <a:r>
              <a:rPr lang="en-US" sz="1400" dirty="0" smtClean="0"/>
              <a:t>Fox interview, 1-14-07</a:t>
            </a:r>
            <a:r>
              <a:rPr lang="en-US" dirty="0" smtClean="0"/>
              <a:t>):  “Polls change day by day, week by week. I think the vast majority of Americans want the right outcome in Iraq. The challenge for us is to be able to provide that. But you cannot simply stick your finger up in the wind and say, "Gee, public opinion's against; we'd better quit."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Cheney On Two-Thirds Of  The American Public Opposing The Iraq War: “</a:t>
            </a:r>
            <a:r>
              <a:rPr lang="en-US" sz="3600" dirty="0" smtClean="0">
                <a:hlinkClick r:id="rId3"/>
              </a:rPr>
              <a:t>So?</a:t>
            </a:r>
            <a:r>
              <a:rPr lang="en-US" sz="3600" dirty="0" smtClean="0"/>
              <a:t>”</a:t>
            </a:r>
            <a:endParaRPr lang="en-US" sz="3600" dirty="0"/>
          </a:p>
        </p:txBody>
      </p:sp>
      <p:pic>
        <p:nvPicPr>
          <p:cNvPr id="2050" name="Picture 2"/>
          <p:cNvPicPr>
            <a:picLocks noGrp="1" noChangeAspect="1" noChangeArrowheads="1"/>
          </p:cNvPicPr>
          <p:nvPr>
            <p:ph idx="1"/>
          </p:nvPr>
        </p:nvPicPr>
        <p:blipFill>
          <a:blip r:embed="rId4" cstate="print"/>
          <a:srcRect/>
          <a:stretch>
            <a:fillRect/>
          </a:stretch>
        </p:blipFill>
        <p:spPr bwMode="auto">
          <a:xfrm>
            <a:off x="762001" y="1752600"/>
            <a:ext cx="1752600" cy="1314451"/>
          </a:xfrm>
          <a:prstGeom prst="rect">
            <a:avLst/>
          </a:prstGeom>
          <a:noFill/>
          <a:ln w="9525">
            <a:noFill/>
            <a:miter lim="800000"/>
            <a:headEnd/>
            <a:tailEnd/>
          </a:ln>
        </p:spPr>
      </p:pic>
      <p:sp>
        <p:nvSpPr>
          <p:cNvPr id="5" name="Rectangle 4"/>
          <p:cNvSpPr/>
          <p:nvPr/>
        </p:nvSpPr>
        <p:spPr>
          <a:xfrm>
            <a:off x="838200" y="3441680"/>
            <a:ext cx="7086600" cy="3416320"/>
          </a:xfrm>
          <a:prstGeom prst="rect">
            <a:avLst/>
          </a:prstGeom>
        </p:spPr>
        <p:txBody>
          <a:bodyPr wrap="square">
            <a:spAutoFit/>
          </a:bodyPr>
          <a:lstStyle/>
          <a:p>
            <a:r>
              <a:rPr lang="en-US" dirty="0" smtClean="0"/>
              <a:t>CHENEY: On the security front, I think there’s a general consensus that we’ve made major progress, that the surge has worked. That’s been a major success.</a:t>
            </a:r>
          </a:p>
          <a:p>
            <a:endParaRPr lang="en-US" dirty="0" smtClean="0"/>
          </a:p>
          <a:p>
            <a:r>
              <a:rPr lang="en-US" dirty="0" smtClean="0"/>
              <a:t>RADDATZ: </a:t>
            </a:r>
            <a:r>
              <a:rPr lang="en-US" b="1" dirty="0" smtClean="0"/>
              <a:t>Two-third of Americans say it’s not worth fighting.</a:t>
            </a:r>
            <a:endParaRPr lang="en-US" dirty="0" smtClean="0"/>
          </a:p>
          <a:p>
            <a:endParaRPr lang="en-US" dirty="0" smtClean="0"/>
          </a:p>
          <a:p>
            <a:r>
              <a:rPr lang="en-US" dirty="0" smtClean="0"/>
              <a:t>CHENEY</a:t>
            </a:r>
            <a:r>
              <a:rPr lang="en-US" dirty="0" smtClean="0"/>
              <a:t>: </a:t>
            </a:r>
            <a:r>
              <a:rPr lang="en-US" b="1" dirty="0" smtClean="0"/>
              <a:t>So?</a:t>
            </a:r>
          </a:p>
          <a:p>
            <a:endParaRPr lang="en-US" dirty="0" smtClean="0"/>
          </a:p>
          <a:p>
            <a:r>
              <a:rPr lang="en-US" dirty="0" smtClean="0"/>
              <a:t>RADDATZ </a:t>
            </a:r>
            <a:r>
              <a:rPr lang="en-US" b="1" dirty="0" smtClean="0"/>
              <a:t>So? You don’t care what the American people think?</a:t>
            </a:r>
          </a:p>
          <a:p>
            <a:endParaRPr lang="en-US" dirty="0" smtClean="0"/>
          </a:p>
          <a:p>
            <a:r>
              <a:rPr lang="en-US" dirty="0" smtClean="0"/>
              <a:t>CHENEY: </a:t>
            </a:r>
            <a:r>
              <a:rPr lang="en-US" b="1" dirty="0" smtClean="0"/>
              <a:t>No.</a:t>
            </a:r>
            <a:r>
              <a:rPr lang="en-US" dirty="0" smtClean="0"/>
              <a:t> I think you cannot be blown off course by the fluctuations in the public opinion polls.</a:t>
            </a:r>
            <a:endParaRPr lang="en-US" dirty="0"/>
          </a:p>
        </p:txBody>
      </p:sp>
      <p:sp>
        <p:nvSpPr>
          <p:cNvPr id="6" name="Rectangle 5"/>
          <p:cNvSpPr/>
          <p:nvPr/>
        </p:nvSpPr>
        <p:spPr>
          <a:xfrm>
            <a:off x="3048000" y="1752600"/>
            <a:ext cx="3493329" cy="369332"/>
          </a:xfrm>
          <a:prstGeom prst="rect">
            <a:avLst/>
          </a:prstGeom>
        </p:spPr>
        <p:txBody>
          <a:bodyPr wrap="none">
            <a:spAutoFit/>
          </a:bodyPr>
          <a:lstStyle/>
          <a:p>
            <a:r>
              <a:rPr lang="en-US" dirty="0" smtClean="0"/>
              <a:t>Mar 20, 2008:  interview on ABC</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Need A Normative Framework for Evaluating Moral Questions:</a:t>
            </a:r>
            <a:endParaRPr lang="en-US" dirty="0">
              <a:solidFill>
                <a:schemeClr val="accent1">
                  <a:satMod val="150000"/>
                </a:schemeClr>
              </a:solidFill>
            </a:endParaRPr>
          </a:p>
        </p:txBody>
      </p:sp>
      <p:sp>
        <p:nvSpPr>
          <p:cNvPr id="10243" name="Content Placeholder 1"/>
          <p:cNvSpPr>
            <a:spLocks noGrp="1"/>
          </p:cNvSpPr>
          <p:nvPr>
            <p:ph idx="1"/>
          </p:nvPr>
        </p:nvSpPr>
        <p:spPr/>
        <p:txBody>
          <a:bodyPr/>
          <a:lstStyle/>
          <a:p>
            <a:pPr eaLnBrk="1" hangingPunct="1"/>
            <a:r>
              <a:rPr lang="en-US" b="1" dirty="0" smtClean="0"/>
              <a:t>When, if ever, </a:t>
            </a:r>
            <a:r>
              <a:rPr lang="en-US" b="1" i="1" dirty="0" smtClean="0"/>
              <a:t>should</a:t>
            </a:r>
            <a:r>
              <a:rPr lang="en-US" b="1" dirty="0" smtClean="0"/>
              <a:t> elected politicians listen to the public when making public policy?</a:t>
            </a:r>
            <a:r>
              <a:rPr lang="en-US" dirty="0" smtClean="0"/>
              <a:t> </a:t>
            </a:r>
          </a:p>
          <a:p>
            <a:pPr eaLnBrk="1" hangingPunct="1"/>
            <a:r>
              <a:rPr lang="en-US" dirty="0" smtClean="0"/>
              <a:t>Are the masses “asses” (</a:t>
            </a:r>
            <a:r>
              <a:rPr lang="en-US" b="1" dirty="0" smtClean="0"/>
              <a:t>Nietzsche</a:t>
            </a:r>
            <a:r>
              <a:rPr lang="en-US" dirty="0" smtClean="0"/>
              <a:t>) and intolerant, or rational and capable of reason (</a:t>
            </a:r>
            <a:r>
              <a:rPr lang="en-US" b="1" dirty="0" smtClean="0"/>
              <a:t>Jefferson</a:t>
            </a:r>
            <a:r>
              <a:rPr lang="en-US" dirty="0" smtClean="0"/>
              <a:t>)? </a:t>
            </a:r>
          </a:p>
          <a:p>
            <a:pPr eaLnBrk="1" hangingPunct="1"/>
            <a:r>
              <a:rPr lang="en-US" dirty="0" smtClean="0"/>
              <a:t>Examples: Iraq War, health care debate</a:t>
            </a:r>
          </a:p>
        </p:txBody>
      </p:sp>
      <p:pic>
        <p:nvPicPr>
          <p:cNvPr id="10244" name="Picture 2"/>
          <p:cNvPicPr>
            <a:picLocks noChangeAspect="1" noChangeArrowheads="1"/>
          </p:cNvPicPr>
          <p:nvPr/>
        </p:nvPicPr>
        <p:blipFill>
          <a:blip r:embed="rId3" cstate="print"/>
          <a:srcRect/>
          <a:stretch>
            <a:fillRect/>
          </a:stretch>
        </p:blipFill>
        <p:spPr bwMode="auto">
          <a:xfrm>
            <a:off x="7767638" y="5181600"/>
            <a:ext cx="1376362" cy="1676400"/>
          </a:xfrm>
          <a:prstGeom prst="rect">
            <a:avLst/>
          </a:prstGeom>
          <a:noFill/>
          <a:ln w="9525">
            <a:noFill/>
            <a:miter lim="800000"/>
            <a:headEnd/>
            <a:tailEnd/>
          </a:ln>
        </p:spPr>
      </p:pic>
      <p:pic>
        <p:nvPicPr>
          <p:cNvPr id="10245" name="Picture 3"/>
          <p:cNvPicPr>
            <a:picLocks noChangeAspect="1" noChangeArrowheads="1"/>
          </p:cNvPicPr>
          <p:nvPr/>
        </p:nvPicPr>
        <p:blipFill>
          <a:blip r:embed="rId4" cstate="print"/>
          <a:srcRect/>
          <a:stretch>
            <a:fillRect/>
          </a:stretch>
        </p:blipFill>
        <p:spPr bwMode="auto">
          <a:xfrm>
            <a:off x="0" y="5257800"/>
            <a:ext cx="1174750" cy="16002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Approval of Iraq War</a:t>
            </a:r>
            <a:endParaRPr lang="en-US" dirty="0"/>
          </a:p>
        </p:txBody>
      </p:sp>
      <p:pic>
        <p:nvPicPr>
          <p:cNvPr id="3076" name="Picture 4" descr="e54cmf8b9kiavyjakd0maw"/>
          <p:cNvPicPr>
            <a:picLocks noChangeAspect="1" noChangeArrowheads="1"/>
          </p:cNvPicPr>
          <p:nvPr/>
        </p:nvPicPr>
        <p:blipFill>
          <a:blip r:embed="rId3" cstate="print"/>
          <a:srcRect/>
          <a:stretch>
            <a:fillRect/>
          </a:stretch>
        </p:blipFill>
        <p:spPr bwMode="auto">
          <a:xfrm>
            <a:off x="796190" y="1880094"/>
            <a:ext cx="6671410" cy="44259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Democratic Theories and Reform: </a:t>
            </a:r>
            <a:br>
              <a:rPr lang="en-US" dirty="0" smtClean="0">
                <a:solidFill>
                  <a:schemeClr val="accent1">
                    <a:satMod val="150000"/>
                  </a:schemeClr>
                </a:solidFill>
              </a:rPr>
            </a:br>
            <a:r>
              <a:rPr lang="en-US" dirty="0" smtClean="0">
                <a:solidFill>
                  <a:schemeClr val="accent1">
                    <a:satMod val="150000"/>
                  </a:schemeClr>
                </a:solidFill>
              </a:rPr>
              <a:t>A 2,500 Year-Old Debate</a:t>
            </a:r>
            <a:endParaRPr lang="en-US" dirty="0">
              <a:solidFill>
                <a:schemeClr val="accent1">
                  <a:satMod val="150000"/>
                </a:schemeClr>
              </a:solidFill>
            </a:endParaRPr>
          </a:p>
        </p:txBody>
      </p:sp>
      <p:sp>
        <p:nvSpPr>
          <p:cNvPr id="11267" name="Content Placeholder 1"/>
          <p:cNvSpPr>
            <a:spLocks noGrp="1"/>
          </p:cNvSpPr>
          <p:nvPr>
            <p:ph idx="1"/>
          </p:nvPr>
        </p:nvSpPr>
        <p:spPr/>
        <p:txBody>
          <a:bodyPr/>
          <a:lstStyle/>
          <a:p>
            <a:pPr eaLnBrk="1" hangingPunct="1"/>
            <a:r>
              <a:rPr lang="en-US" b="1" dirty="0" smtClean="0"/>
              <a:t>Direct democracy</a:t>
            </a:r>
            <a:r>
              <a:rPr lang="en-US" dirty="0" smtClean="0"/>
              <a:t> of </a:t>
            </a:r>
            <a:r>
              <a:rPr lang="en-US" b="1" dirty="0" smtClean="0"/>
              <a:t>Greek city-state of Athens (5</a:t>
            </a:r>
            <a:r>
              <a:rPr lang="en-US" b="1" baseline="30000" dirty="0" smtClean="0"/>
              <a:t>th</a:t>
            </a:r>
            <a:r>
              <a:rPr lang="en-US" b="1" dirty="0" smtClean="0"/>
              <a:t> Cent. BC). </a:t>
            </a:r>
          </a:p>
          <a:p>
            <a:pPr lvl="1" eaLnBrk="1" hangingPunct="1"/>
            <a:r>
              <a:rPr lang="en-US" b="1" dirty="0" smtClean="0"/>
              <a:t>Hired Sophists, </a:t>
            </a:r>
            <a:r>
              <a:rPr lang="en-US" dirty="0" smtClean="0"/>
              <a:t>trained in the art of classical debate</a:t>
            </a:r>
            <a:r>
              <a:rPr lang="en-US" b="1" dirty="0" smtClean="0"/>
              <a:t>. </a:t>
            </a:r>
          </a:p>
          <a:p>
            <a:pPr eaLnBrk="1" hangingPunct="1"/>
            <a:r>
              <a:rPr lang="en-US" b="1" dirty="0" smtClean="0"/>
              <a:t>Sparta</a:t>
            </a:r>
          </a:p>
          <a:p>
            <a:pPr lvl="1" eaLnBrk="1" hangingPunct="1"/>
            <a:r>
              <a:rPr lang="en-US" b="1" dirty="0" smtClean="0"/>
              <a:t>“The Shout,” an ancient applause-meter </a:t>
            </a:r>
            <a:endParaRPr lang="en-US" dirty="0" smtClean="0"/>
          </a:p>
        </p:txBody>
      </p:sp>
      <p:pic>
        <p:nvPicPr>
          <p:cNvPr id="11268" name="Picture 2"/>
          <p:cNvPicPr>
            <a:picLocks noChangeAspect="1" noChangeArrowheads="1"/>
          </p:cNvPicPr>
          <p:nvPr/>
        </p:nvPicPr>
        <p:blipFill>
          <a:blip r:embed="rId3" cstate="print"/>
          <a:srcRect/>
          <a:stretch>
            <a:fillRect/>
          </a:stretch>
        </p:blipFill>
        <p:spPr bwMode="auto">
          <a:xfrm>
            <a:off x="6553200" y="4948238"/>
            <a:ext cx="2590800" cy="1909762"/>
          </a:xfrm>
          <a:prstGeom prst="rect">
            <a:avLst/>
          </a:prstGeom>
          <a:noFill/>
          <a:ln w="9525">
            <a:noFill/>
            <a:miter lim="800000"/>
            <a:headEnd/>
            <a:tailEnd/>
          </a:ln>
        </p:spPr>
      </p:pic>
      <p:pic>
        <p:nvPicPr>
          <p:cNvPr id="11269" name="Picture 4"/>
          <p:cNvPicPr>
            <a:picLocks noChangeAspect="1" noChangeArrowheads="1"/>
          </p:cNvPicPr>
          <p:nvPr/>
        </p:nvPicPr>
        <p:blipFill>
          <a:blip r:embed="rId4" cstate="print"/>
          <a:srcRect/>
          <a:stretch>
            <a:fillRect/>
          </a:stretch>
        </p:blipFill>
        <p:spPr bwMode="auto">
          <a:xfrm>
            <a:off x="0" y="5314950"/>
            <a:ext cx="1981200" cy="15430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Plato’s Allegory of the Cave, or why the masses aren’t fit to rule</a:t>
            </a:r>
            <a:endParaRPr lang="en-US" dirty="0">
              <a:solidFill>
                <a:schemeClr val="accent1">
                  <a:satMod val="150000"/>
                </a:schemeClr>
              </a:solidFill>
            </a:endParaRPr>
          </a:p>
        </p:txBody>
      </p:sp>
      <p:sp>
        <p:nvSpPr>
          <p:cNvPr id="12291" name="Content Placeholder 1"/>
          <p:cNvSpPr>
            <a:spLocks noGrp="1"/>
          </p:cNvSpPr>
          <p:nvPr>
            <p:ph idx="1"/>
          </p:nvPr>
        </p:nvSpPr>
        <p:spPr/>
        <p:txBody>
          <a:bodyPr/>
          <a:lstStyle/>
          <a:p>
            <a:pPr eaLnBrk="1" hangingPunct="1"/>
            <a:r>
              <a:rPr lang="en-US" sz="1600" smtClean="0"/>
              <a:t>Imagine the condition of men living in a sort of cavernous chamber underground. Here they have been from childhood, chained by the leg and neck, so they can’t move and can see only what is in front of them, because the chains won’t let them turn their heads. They watch manipulated images cast from a fire onto the walls of the cave—a kind of puppet show, with images and voices. This is the only reality of which they are aware, so they think the images in the cave are the real world. They offer </a:t>
            </a:r>
            <a:r>
              <a:rPr lang="en-US" sz="1600" b="1" smtClean="0"/>
              <a:t>prizes</a:t>
            </a:r>
            <a:r>
              <a:rPr lang="en-US" sz="1600" smtClean="0"/>
              <a:t> to each other to see who can best predict the sequence of images they are presented. These predictions count for “wisdom” among the denizens of the cave. </a:t>
            </a:r>
          </a:p>
        </p:txBody>
      </p:sp>
      <p:pic>
        <p:nvPicPr>
          <p:cNvPr id="12292" name="Picture 2"/>
          <p:cNvPicPr>
            <a:picLocks noChangeAspect="1" noChangeArrowheads="1"/>
          </p:cNvPicPr>
          <p:nvPr/>
        </p:nvPicPr>
        <p:blipFill>
          <a:blip r:embed="rId3" cstate="print"/>
          <a:srcRect/>
          <a:stretch>
            <a:fillRect/>
          </a:stretch>
        </p:blipFill>
        <p:spPr bwMode="auto">
          <a:xfrm>
            <a:off x="2387600" y="3886200"/>
            <a:ext cx="3962400" cy="2971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Which is closest to our democracy? </a:t>
            </a:r>
            <a:endParaRPr lang="en-US" dirty="0">
              <a:solidFill>
                <a:schemeClr val="accent1">
                  <a:satMod val="150000"/>
                </a:schemeClr>
              </a:solidFill>
            </a:endParaRPr>
          </a:p>
        </p:txBody>
      </p:sp>
      <p:sp>
        <p:nvSpPr>
          <p:cNvPr id="13315" name="Content Placeholder 1"/>
          <p:cNvSpPr>
            <a:spLocks noGrp="1"/>
          </p:cNvSpPr>
          <p:nvPr>
            <p:ph idx="1"/>
          </p:nvPr>
        </p:nvSpPr>
        <p:spPr/>
        <p:txBody>
          <a:bodyPr/>
          <a:lstStyle/>
          <a:p>
            <a:pPr eaLnBrk="1" hangingPunct="1"/>
            <a:r>
              <a:rPr lang="en-US" smtClean="0"/>
              <a:t>Athens, The Shout or The Cave?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defRPr/>
            </a:pPr>
            <a:r>
              <a:rPr lang="en-US" dirty="0" smtClean="0"/>
              <a:t>What if Public is Uninformed, or worse, misinformed?</a:t>
            </a:r>
          </a:p>
        </p:txBody>
      </p:sp>
      <p:sp>
        <p:nvSpPr>
          <p:cNvPr id="14339" name="Rectangle 3"/>
          <p:cNvSpPr>
            <a:spLocks noGrp="1" noChangeArrowheads="1"/>
          </p:cNvSpPr>
          <p:nvPr>
            <p:ph type="body" idx="1"/>
          </p:nvPr>
        </p:nvSpPr>
        <p:spPr/>
        <p:txBody>
          <a:bodyPr/>
          <a:lstStyle/>
          <a:p>
            <a:pPr eaLnBrk="1" hangingPunct="1"/>
            <a:r>
              <a:rPr lang="en-US" sz="2800" dirty="0" smtClean="0"/>
              <a:t>Surveys demonstrate public ignorance</a:t>
            </a:r>
          </a:p>
          <a:p>
            <a:pPr lvl="1" eaLnBrk="1" hangingPunct="1"/>
            <a:r>
              <a:rPr lang="en-US" sz="2000" dirty="0" smtClean="0"/>
              <a:t>In 1986, a majority of Americans didn’t know the name of the Soviet leader (Mikhail Gorbachev)</a:t>
            </a:r>
          </a:p>
          <a:p>
            <a:pPr eaLnBrk="1" hangingPunct="1"/>
            <a:r>
              <a:rPr lang="en-US" sz="2800" dirty="0" smtClean="0"/>
              <a:t>1992 UMass Report:</a:t>
            </a:r>
          </a:p>
          <a:p>
            <a:pPr lvl="1" eaLnBrk="1" hangingPunct="1"/>
            <a:r>
              <a:rPr lang="en-US" sz="2000" dirty="0" smtClean="0"/>
              <a:t>86% could name Bush family dog (Millie)</a:t>
            </a:r>
          </a:p>
          <a:p>
            <a:pPr lvl="1" eaLnBrk="1" hangingPunct="1"/>
            <a:r>
              <a:rPr lang="en-US" sz="2000" dirty="0" smtClean="0"/>
              <a:t>15% knew Bush and Clinton support death penalty</a:t>
            </a:r>
          </a:p>
          <a:p>
            <a:pPr lvl="1" eaLnBrk="1" hangingPunct="1"/>
            <a:r>
              <a:rPr lang="en-US" sz="2000" dirty="0" smtClean="0"/>
              <a:t>5% knew both support cuts in capital gains tax</a:t>
            </a:r>
          </a:p>
          <a:p>
            <a:pPr eaLnBrk="1" hangingPunct="1"/>
            <a:r>
              <a:rPr lang="en-US" sz="2400" dirty="0" smtClean="0"/>
              <a:t>More people could identify Judge who ran the “</a:t>
            </a:r>
            <a:r>
              <a:rPr lang="en-US" sz="2400" dirty="0" smtClean="0">
                <a:hlinkClick r:id="rId3"/>
              </a:rPr>
              <a:t>People’s Court</a:t>
            </a:r>
            <a:r>
              <a:rPr lang="en-US" sz="2400" dirty="0" smtClean="0"/>
              <a:t>” on TV than name a single Supreme Court Justice</a:t>
            </a:r>
          </a:p>
          <a:p>
            <a:pPr eaLnBrk="1" hangingPunct="1"/>
            <a:r>
              <a:rPr lang="en-US" sz="2400" dirty="0" smtClean="0">
                <a:hlinkClick r:id="rId4"/>
              </a:rPr>
              <a:t>Urban Legends</a:t>
            </a:r>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t>More Evidence…</a:t>
            </a:r>
          </a:p>
        </p:txBody>
      </p:sp>
      <p:sp>
        <p:nvSpPr>
          <p:cNvPr id="216067" name="Rectangle 3"/>
          <p:cNvSpPr>
            <a:spLocks noGrp="1" noChangeArrowheads="1"/>
          </p:cNvSpPr>
          <p:nvPr>
            <p:ph type="body" idx="1"/>
          </p:nvPr>
        </p:nvSpPr>
        <p:spPr>
          <a:xfrm>
            <a:off x="1143000" y="1600200"/>
            <a:ext cx="7848600" cy="4495800"/>
          </a:xfrm>
        </p:spPr>
        <p:txBody>
          <a:bodyPr/>
          <a:lstStyle/>
          <a:p>
            <a:pPr eaLnBrk="1" hangingPunct="1">
              <a:lnSpc>
                <a:spcPct val="90000"/>
              </a:lnSpc>
              <a:buNone/>
            </a:pPr>
            <a:r>
              <a:rPr lang="en-US" sz="2400" u="sng" dirty="0" smtClean="0"/>
              <a:t>Iraq War:</a:t>
            </a:r>
          </a:p>
          <a:p>
            <a:pPr eaLnBrk="1" hangingPunct="1">
              <a:lnSpc>
                <a:spcPct val="90000"/>
              </a:lnSpc>
            </a:pPr>
            <a:r>
              <a:rPr lang="en-US" sz="2400" dirty="0" smtClean="0"/>
              <a:t>22% of Americans believe Saddam Hussein helped plan and support the Sept. 11 terrorist attacks</a:t>
            </a:r>
          </a:p>
          <a:p>
            <a:pPr eaLnBrk="1" hangingPunct="1">
              <a:lnSpc>
                <a:spcPct val="90000"/>
              </a:lnSpc>
            </a:pPr>
            <a:r>
              <a:rPr lang="en-US" sz="2400" dirty="0" smtClean="0"/>
              <a:t>24% believe several of the hijackers were Iraqis</a:t>
            </a:r>
          </a:p>
          <a:p>
            <a:pPr eaLnBrk="1" hangingPunct="1">
              <a:lnSpc>
                <a:spcPct val="90000"/>
              </a:lnSpc>
            </a:pPr>
            <a:r>
              <a:rPr lang="en-US" sz="2400" dirty="0" smtClean="0"/>
              <a:t>41% say Saddam had “strong links” to al Qaida.</a:t>
            </a:r>
          </a:p>
          <a:p>
            <a:pPr eaLnBrk="1" hangingPunct="1">
              <a:lnSpc>
                <a:spcPct val="150000"/>
              </a:lnSpc>
              <a:buFont typeface="Symbol" pitchFamily="18" charset="2"/>
              <a:buNone/>
            </a:pPr>
            <a:r>
              <a:rPr lang="en-US" sz="2800" dirty="0" smtClean="0"/>
              <a:t>	</a:t>
            </a:r>
            <a:endParaRPr lang="en-US" sz="2000" dirty="0" smtClean="0"/>
          </a:p>
          <a:p>
            <a:pPr eaLnBrk="1" hangingPunct="1">
              <a:lnSpc>
                <a:spcPct val="90000"/>
              </a:lnSpc>
              <a:buFont typeface="Symbol" pitchFamily="18" charset="2"/>
              <a:buNone/>
            </a:pPr>
            <a:r>
              <a:rPr lang="en-US" sz="2400" u="sng" dirty="0" smtClean="0"/>
              <a:t>Healthcare</a:t>
            </a:r>
            <a:r>
              <a:rPr lang="en-US" sz="2400" dirty="0" smtClean="0"/>
              <a:t>:</a:t>
            </a:r>
            <a:r>
              <a:rPr lang="en-US" sz="2000" b="1" dirty="0" smtClean="0"/>
              <a:t> </a:t>
            </a:r>
          </a:p>
          <a:p>
            <a:pPr eaLnBrk="1" hangingPunct="1">
              <a:lnSpc>
                <a:spcPct val="90000"/>
              </a:lnSpc>
              <a:buFont typeface="Symbol" pitchFamily="18" charset="2"/>
              <a:buNone/>
            </a:pPr>
            <a:r>
              <a:rPr lang="en-US" sz="2000" b="1" dirty="0" smtClean="0"/>
              <a:t>NEWT GINGRICH: </a:t>
            </a:r>
            <a:r>
              <a:rPr lang="en-US" sz="2000" dirty="0" smtClean="0"/>
              <a:t>You're asking us to trust turning power over to the government when there clearly are people in America who believe in establishing euthanasia including selective standards.</a:t>
            </a:r>
          </a:p>
          <a:p>
            <a:pPr eaLnBrk="1" hangingPunct="1">
              <a:lnSpc>
                <a:spcPct val="90000"/>
              </a:lnSpc>
              <a:buFont typeface="Symbol" pitchFamily="18" charset="2"/>
              <a:buNone/>
            </a:pPr>
            <a:endParaRPr lang="en-US" sz="2000" b="1" dirty="0" smtClean="0"/>
          </a:p>
          <a:p>
            <a:pPr eaLnBrk="1" hangingPunct="1">
              <a:lnSpc>
                <a:spcPct val="90000"/>
              </a:lnSpc>
              <a:buFont typeface="Symbol" pitchFamily="18" charset="2"/>
              <a:buNone/>
            </a:pPr>
            <a:r>
              <a:rPr lang="en-US" sz="2000" b="1" dirty="0" smtClean="0"/>
              <a:t>REP. PAUL BROUN: </a:t>
            </a:r>
            <a:r>
              <a:rPr lang="en-US" sz="2000" dirty="0" smtClean="0"/>
              <a:t>This program of government option that's being touted as being this panacea, the savior of allowing people to have quality health care at an affordable price, is going to kill people.</a:t>
            </a:r>
          </a:p>
          <a:p>
            <a:pPr eaLnBrk="1" hangingPunct="1">
              <a:lnSpc>
                <a:spcPct val="90000"/>
              </a:lnSpc>
              <a:buFont typeface="Symbol" pitchFamily="18" charset="2"/>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6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6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60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60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60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60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3200" dirty="0" smtClean="0"/>
              <a:t>Who’s to Blame for Political Misinformation? </a:t>
            </a:r>
            <a:endParaRPr lang="en-US" sz="3200" dirty="0"/>
          </a:p>
        </p:txBody>
      </p:sp>
      <p:sp>
        <p:nvSpPr>
          <p:cNvPr id="3" name="Content Placeholder 2"/>
          <p:cNvSpPr>
            <a:spLocks noGrp="1"/>
          </p:cNvSpPr>
          <p:nvPr>
            <p:ph idx="1"/>
          </p:nvPr>
        </p:nvSpPr>
        <p:spPr>
          <a:xfrm>
            <a:off x="457200" y="1774825"/>
            <a:ext cx="7162800" cy="4625975"/>
          </a:xfrm>
        </p:spPr>
        <p:txBody>
          <a:bodyPr/>
          <a:lstStyle/>
          <a:p>
            <a:pPr eaLnBrk="1" hangingPunct="1"/>
            <a:r>
              <a:rPr lang="en-US" dirty="0" smtClean="0"/>
              <a:t>Public?</a:t>
            </a:r>
          </a:p>
          <a:p>
            <a:pPr eaLnBrk="1" hangingPunct="1"/>
            <a:r>
              <a:rPr lang="en-US" dirty="0" smtClean="0"/>
              <a:t>Media?</a:t>
            </a:r>
          </a:p>
          <a:p>
            <a:pPr eaLnBrk="1" hangingPunct="1"/>
            <a:r>
              <a:rPr lang="en-US" dirty="0" smtClean="0"/>
              <a:t>Politicians?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1543</TotalTime>
  <Words>1789</Words>
  <Application>Microsoft Office PowerPoint</Application>
  <PresentationFormat>On-screen Show (4:3)</PresentationFormat>
  <Paragraphs>233</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Module</vt:lpstr>
      <vt:lpstr>THE NORMATIVE BASES OF PUBLIC OPINION:    DEMOCRATIC THEORIES AND PUBLIC OPINION </vt:lpstr>
      <vt:lpstr>Lecture Outline I: DEMOCRATIC THEORIES AND PUBLIC OPINION  (posted with the syllabus!)</vt:lpstr>
      <vt:lpstr>Need A Normative Framework for Evaluating Moral Questions:</vt:lpstr>
      <vt:lpstr>Democratic Theories and Reform:  A 2,500 Year-Old Debate</vt:lpstr>
      <vt:lpstr>Plato’s Allegory of the Cave, or why the masses aren’t fit to rule</vt:lpstr>
      <vt:lpstr>Which is closest to our democracy? </vt:lpstr>
      <vt:lpstr>What if Public is Uninformed, or worse, misinformed?</vt:lpstr>
      <vt:lpstr>More Evidence…</vt:lpstr>
      <vt:lpstr>Who’s to Blame for Political Misinformation? </vt:lpstr>
      <vt:lpstr>Two Extreme Versions of Democratic Theory, differ in: </vt:lpstr>
      <vt:lpstr>II. Classical Representative Democratic Theory  (Mill, Locke, Jefferson, Dewey)</vt:lpstr>
      <vt:lpstr>II. Classical Representative Democratic Theory  (Mill, Locke, Jefferson, Dewey)</vt:lpstr>
      <vt:lpstr>II. Classical Representative Democratic Theory  </vt:lpstr>
      <vt:lpstr>II. Classical Representative Democratic Theory  </vt:lpstr>
      <vt:lpstr>II. Classical Representative Democratic Theory </vt:lpstr>
      <vt:lpstr>Elitist Democracy (Plato, Framers, Lippmann)</vt:lpstr>
      <vt:lpstr>Slide 17</vt:lpstr>
      <vt:lpstr>Elitist Democracy (Plato, Framers, Lippmann)</vt:lpstr>
      <vt:lpstr>Elitist Democracy (Plato, Framers, Lippmann)</vt:lpstr>
      <vt:lpstr>Elitist Democracy (Plato, Framers, Lippmann)</vt:lpstr>
      <vt:lpstr>Elitist Democracy (Plato, Framers, Lippmann)</vt:lpstr>
      <vt:lpstr>Elitist Democracy (Plato, Framers, Lippmann)</vt:lpstr>
      <vt:lpstr>The Class Blog: </vt:lpstr>
      <vt:lpstr>Comparing Democratic Theories</vt:lpstr>
      <vt:lpstr>Examples of the ongoing debate</vt:lpstr>
      <vt:lpstr>The 21st Century: The Democratic Dilemma Today</vt:lpstr>
      <vt:lpstr>Which Democratic Theory Does this Example Support?</vt:lpstr>
      <vt:lpstr>Should the government ignore public opinion on foreign policy matters?   “Cheney, preparing his memoirs, unloads on Bush for bowing to public opinion” --L.A. Times, 8-13-09</vt:lpstr>
      <vt:lpstr>Cheney On Two-Thirds Of  The American Public Opposing The Iraq War: “So?”</vt:lpstr>
      <vt:lpstr>Public Approval of Iraq War</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NORMATIVE BASES OF PUBLIC OPINION:   DEMOCRATIC THEORIES AND PUBLIC OPINION </dc:title>
  <dc:creator>Mark Peffley</dc:creator>
  <cp:lastModifiedBy>Mark Peffley</cp:lastModifiedBy>
  <cp:revision>45</cp:revision>
  <dcterms:created xsi:type="dcterms:W3CDTF">2007-08-24T17:51:54Z</dcterms:created>
  <dcterms:modified xsi:type="dcterms:W3CDTF">2009-09-08T16:43:29Z</dcterms:modified>
</cp:coreProperties>
</file>